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1"/>
  </p:notesMasterIdLst>
  <p:sldIdLst>
    <p:sldId id="256" r:id="rId5"/>
    <p:sldId id="257" r:id="rId6"/>
    <p:sldId id="268" r:id="rId7"/>
    <p:sldId id="272" r:id="rId8"/>
    <p:sldId id="258" r:id="rId9"/>
    <p:sldId id="259" r:id="rId10"/>
    <p:sldId id="260" r:id="rId11"/>
    <p:sldId id="261" r:id="rId12"/>
    <p:sldId id="263" r:id="rId13"/>
    <p:sldId id="265" r:id="rId14"/>
    <p:sldId id="266" r:id="rId15"/>
    <p:sldId id="269" r:id="rId16"/>
    <p:sldId id="270" r:id="rId17"/>
    <p:sldId id="271" r:id="rId18"/>
    <p:sldId id="273" r:id="rId19"/>
    <p:sldId id="274"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53467" autoAdjust="0"/>
  </p:normalViewPr>
  <p:slideViewPr>
    <p:cSldViewPr snapToGrid="0">
      <p:cViewPr varScale="1">
        <p:scale>
          <a:sx n="39" d="100"/>
          <a:sy n="39" d="100"/>
        </p:scale>
        <p:origin x="1938" y="3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933628E-BC28-444F-8FB2-1F5A3F3F2CE1}" type="datetimeFigureOut">
              <a:rPr lang="en-GB" smtClean="0"/>
              <a:t>25/04/2023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0B07CC1-658C-4BC5-83BE-959AB6253541}" type="slidenum">
              <a:rPr lang="en-GB" smtClean="0"/>
              <a:t>‹#›</a:t>
            </a:fld>
            <a:endParaRPr lang="en-GB"/>
          </a:p>
        </p:txBody>
      </p:sp>
    </p:spTree>
    <p:extLst>
      <p:ext uri="{BB962C8B-B14F-4D97-AF65-F5344CB8AC3E}">
        <p14:creationId xmlns:p14="http://schemas.microsoft.com/office/powerpoint/2010/main" val="27522496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ww.college.police.uk/app/national-decision-model/national-decision-model" TargetMode="External"/><Relationship Id="rId7" Type="http://schemas.openxmlformats.org/officeDocument/2006/relationships/hyperlink" Target="https://www.ethnicity-facts-figures.service.gov.uk/crime-justice-and-the-law/policing/stop-and-search/latest" TargetMode="External"/><Relationship Id="rId2" Type="http://schemas.openxmlformats.org/officeDocument/2006/relationships/slide" Target="../slides/slide15.xml"/><Relationship Id="rId1" Type="http://schemas.openxmlformats.org/officeDocument/2006/relationships/notesMaster" Target="../notesMasters/notesMaster1.xml"/><Relationship Id="rId6" Type="http://schemas.openxmlformats.org/officeDocument/2006/relationships/hyperlink" Target="https://www.endviolenceagainstwomen.org.uk/almost-half-of-women-have-less-trust-in-police-following-sarah-everard-murder/" TargetMode="External"/><Relationship Id="rId5" Type="http://schemas.openxmlformats.org/officeDocument/2006/relationships/hyperlink" Target="https://www.theguardian.com/uk-news/2022/dec/15/half-of-black-british-police-in-survey-report-race-incidents-with-colleagues" TargetMode="External"/><Relationship Id="rId4" Type="http://schemas.openxmlformats.org/officeDocument/2006/relationships/hyperlink" Target="https://www.college.police.uk/ethics/code-of-ethics"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Arial" panose="020B0604020202020204" pitchFamily="34" charset="0"/>
                <a:ea typeface="+mn-ea"/>
                <a:cs typeface="Arial" panose="020B0604020202020204" pitchFamily="34" charset="0"/>
              </a:rPr>
              <a:t>Firstly, what is meant by the term ‘Media’? </a:t>
            </a:r>
          </a:p>
          <a:p>
            <a:endParaRPr lang="en-GB" sz="1200" b="0" kern="1200" dirty="0" smtClean="0">
              <a:solidFill>
                <a:schemeClr val="tx1"/>
              </a:solidFill>
              <a:effectLst/>
              <a:latin typeface="Arial" panose="020B0604020202020204" pitchFamily="34" charset="0"/>
              <a:ea typeface="+mn-ea"/>
              <a:cs typeface="Arial" panose="020B0604020202020204" pitchFamily="34" charset="0"/>
            </a:endParaRPr>
          </a:p>
          <a:p>
            <a:r>
              <a:rPr lang="en-GB" sz="1200" b="0" kern="1200" dirty="0" smtClean="0">
                <a:solidFill>
                  <a:schemeClr val="tx1"/>
                </a:solidFill>
                <a:effectLst/>
                <a:latin typeface="Arial" panose="020B0604020202020204" pitchFamily="34" charset="0"/>
                <a:ea typeface="+mn-ea"/>
                <a:cs typeface="Arial" panose="020B0604020202020204" pitchFamily="34" charset="0"/>
              </a:rPr>
              <a:t>According to The Police Foundation (2014), media refers to any method or channel of broad communication, including News Media such as newspapers, televisions, radios, broadcasts and Social Media such as Twitter, YouTube and Facebook. Therefore, media influences the public attitude and, consequently, institutions such as public services.</a:t>
            </a:r>
          </a:p>
          <a:p>
            <a:endParaRPr lang="en-GB" dirty="0"/>
          </a:p>
        </p:txBody>
      </p:sp>
      <p:sp>
        <p:nvSpPr>
          <p:cNvPr id="4" name="Slide Number Placeholder 3"/>
          <p:cNvSpPr>
            <a:spLocks noGrp="1"/>
          </p:cNvSpPr>
          <p:nvPr>
            <p:ph type="sldNum" sz="quarter" idx="10"/>
          </p:nvPr>
        </p:nvSpPr>
        <p:spPr/>
        <p:txBody>
          <a:bodyPr/>
          <a:lstStyle/>
          <a:p>
            <a:fld id="{60B07CC1-658C-4BC5-83BE-959AB6253541}" type="slidenum">
              <a:rPr lang="en-GB" smtClean="0"/>
              <a:t>1</a:t>
            </a:fld>
            <a:endParaRPr lang="en-GB"/>
          </a:p>
        </p:txBody>
      </p:sp>
    </p:spTree>
    <p:extLst>
      <p:ext uri="{BB962C8B-B14F-4D97-AF65-F5344CB8AC3E}">
        <p14:creationId xmlns:p14="http://schemas.microsoft.com/office/powerpoint/2010/main" val="27163777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latin typeface="Arial" panose="020B0604020202020204" pitchFamily="34" charset="0"/>
                <a:cs typeface="Arial" panose="020B0604020202020204" pitchFamily="34" charset="0"/>
              </a:rPr>
              <a:t>Within the UK, the development of an official police force stemmed from watchmen and salaried constables. The desire for a structured police force was due to inconsistencies evident in the old model of policing. The old model of policing needed to be more professional, and a lack of policies regulating police conduct was non-existent; therefore, the police were vulnerable to public opinion and persuasion. Modern policing has evolved after many years, and this is evident through the evolution of the policing model and the expansion of the concept of regulating police conduct. For example, Sir Robert Peel ( former home secretary) developed the </a:t>
            </a:r>
            <a:r>
              <a:rPr lang="en-GB" dirty="0" err="1" smtClean="0">
                <a:latin typeface="Arial" panose="020B0604020202020204" pitchFamily="34" charset="0"/>
                <a:cs typeface="Arial" panose="020B0604020202020204" pitchFamily="34" charset="0"/>
              </a:rPr>
              <a:t>Peelian</a:t>
            </a:r>
            <a:r>
              <a:rPr lang="en-GB" dirty="0" smtClean="0">
                <a:latin typeface="Arial" panose="020B0604020202020204" pitchFamily="34" charset="0"/>
                <a:cs typeface="Arial" panose="020B0604020202020204" pitchFamily="34" charset="0"/>
              </a:rPr>
              <a:t> Principles to conduct ethical policing (The</a:t>
            </a:r>
            <a:r>
              <a:rPr lang="en-GB" baseline="0" dirty="0" smtClean="0">
                <a:latin typeface="Arial" panose="020B0604020202020204" pitchFamily="34" charset="0"/>
                <a:cs typeface="Arial" panose="020B0604020202020204" pitchFamily="34" charset="0"/>
              </a:rPr>
              <a:t> College of Policing, 2014)</a:t>
            </a:r>
            <a:r>
              <a:rPr lang="en-GB" dirty="0" smtClean="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60B07CC1-658C-4BC5-83BE-959AB6253541}" type="slidenum">
              <a:rPr lang="en-GB" smtClean="0"/>
              <a:t>2</a:t>
            </a:fld>
            <a:endParaRPr lang="en-GB"/>
          </a:p>
        </p:txBody>
      </p:sp>
    </p:spTree>
    <p:extLst>
      <p:ext uri="{BB962C8B-B14F-4D97-AF65-F5344CB8AC3E}">
        <p14:creationId xmlns:p14="http://schemas.microsoft.com/office/powerpoint/2010/main" val="19365499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baseline="0" dirty="0" smtClean="0"/>
              <a:t>What is the Code of Ethics?</a:t>
            </a:r>
          </a:p>
          <a:p>
            <a:pPr marL="0" indent="0">
              <a:buFont typeface="Arial" panose="020B0604020202020204" pitchFamily="34" charset="0"/>
              <a:buNone/>
            </a:pPr>
            <a:endParaRPr lang="en-GB" baseline="0" dirty="0" smtClean="0"/>
          </a:p>
          <a:p>
            <a:pPr marL="0" indent="0">
              <a:buFont typeface="Arial" panose="020B0604020202020204" pitchFamily="34" charset="0"/>
              <a:buNone/>
            </a:pPr>
            <a:r>
              <a:rPr lang="en-GB" baseline="0" dirty="0" smtClean="0"/>
              <a:t>The code of ethics model was designed by the College of Policing in 2014—a decision framework aimed at guiding standards of professional behaviour in policing. Ethics encourage professional judgement and personal responsibility (College of Policing, 2023). Although this Model regulates police behaviour, there is, arguably, a need for further consideration regarding implementing this Model. The Model itself is not effective enough to completely reduce unprofessional behaviour, ultimately leading to a loss of public confidence in the police to uphold the law. </a:t>
            </a:r>
          </a:p>
          <a:p>
            <a:pPr marL="0" indent="0">
              <a:buFont typeface="Arial" panose="020B0604020202020204" pitchFamily="34" charset="0"/>
              <a:buNone/>
            </a:pPr>
            <a:endParaRPr lang="en-GB" baseline="0" dirty="0" smtClean="0"/>
          </a:p>
          <a:p>
            <a:pPr marL="0" indent="0">
              <a:buFont typeface="Arial" panose="020B0604020202020204" pitchFamily="34" charset="0"/>
              <a:buNone/>
            </a:pPr>
            <a:r>
              <a:rPr lang="en-GB" baseline="0" dirty="0" smtClean="0"/>
              <a:t>National Decision Model: This Model is designed based on the code of ethics. According to the College of Policing (2014), the National Decision Model sets the foundations for modern policing by aiding officers to make decisions based on integrity and serve and protect the public. </a:t>
            </a:r>
          </a:p>
          <a:p>
            <a:pPr marL="0" indent="0">
              <a:buFont typeface="Arial" panose="020B0604020202020204" pitchFamily="34" charset="0"/>
              <a:buNone/>
            </a:pPr>
            <a:endParaRPr lang="en-GB" baseline="0" dirty="0" smtClean="0"/>
          </a:p>
          <a:p>
            <a:pPr marL="0" indent="0">
              <a:buFont typeface="Arial" panose="020B0604020202020204" pitchFamily="34" charset="0"/>
              <a:buNone/>
            </a:pPr>
            <a:r>
              <a:rPr lang="en-GB" baseline="0" dirty="0" smtClean="0"/>
              <a:t>The Model has six critical elements ( College of Policing, 2023):</a:t>
            </a:r>
          </a:p>
          <a:p>
            <a:pPr marL="0" indent="0">
              <a:buFont typeface="Arial" panose="020B0604020202020204" pitchFamily="34" charset="0"/>
              <a:buNone/>
            </a:pPr>
            <a:endParaRPr lang="en-GB" baseline="0" dirty="0" smtClean="0"/>
          </a:p>
          <a:p>
            <a:pPr marL="0" indent="0">
              <a:buFont typeface="Arial" panose="020B0604020202020204" pitchFamily="34" charset="0"/>
              <a:buNone/>
            </a:pPr>
            <a:r>
              <a:rPr lang="en-GB" baseline="0" dirty="0" smtClean="0"/>
              <a:t>• Code of Ethics</a:t>
            </a:r>
          </a:p>
          <a:p>
            <a:pPr marL="0" indent="0">
              <a:buFont typeface="Arial" panose="020B0604020202020204" pitchFamily="34" charset="0"/>
              <a:buNone/>
            </a:pPr>
            <a:r>
              <a:rPr lang="en-GB" baseline="0" dirty="0" smtClean="0"/>
              <a:t>• Information Gathering and Intelligence</a:t>
            </a:r>
          </a:p>
          <a:p>
            <a:pPr marL="0" indent="0">
              <a:buFont typeface="Arial" panose="020B0604020202020204" pitchFamily="34" charset="0"/>
              <a:buNone/>
            </a:pPr>
            <a:r>
              <a:rPr lang="en-GB" baseline="0" dirty="0" smtClean="0"/>
              <a:t>• Developing a work strategy after assessing risk and threat</a:t>
            </a:r>
          </a:p>
          <a:p>
            <a:pPr marL="0" indent="0">
              <a:buFont typeface="Arial" panose="020B0604020202020204" pitchFamily="34" charset="0"/>
              <a:buNone/>
            </a:pPr>
            <a:r>
              <a:rPr lang="en-GB" baseline="0" dirty="0" smtClean="0"/>
              <a:t>• Take accountability for powers and policy</a:t>
            </a:r>
          </a:p>
          <a:p>
            <a:pPr marL="0" indent="0">
              <a:buFont typeface="Arial" panose="020B0604020202020204" pitchFamily="34" charset="0"/>
              <a:buNone/>
            </a:pPr>
            <a:r>
              <a:rPr lang="en-GB" baseline="0" dirty="0" smtClean="0"/>
              <a:t>• Identify options and contingencies</a:t>
            </a:r>
          </a:p>
          <a:p>
            <a:pPr marL="0" indent="0">
              <a:buFont typeface="Arial" panose="020B0604020202020204" pitchFamily="34" charset="0"/>
              <a:buNone/>
            </a:pPr>
            <a:r>
              <a:rPr lang="en-GB" baseline="0" dirty="0" smtClean="0"/>
              <a:t>• Take appropriate action and reflect </a:t>
            </a:r>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60B07CC1-658C-4BC5-83BE-959AB6253541}" type="slidenum">
              <a:rPr lang="en-GB" smtClean="0"/>
              <a:t>3</a:t>
            </a:fld>
            <a:endParaRPr lang="en-GB"/>
          </a:p>
        </p:txBody>
      </p:sp>
    </p:spTree>
    <p:extLst>
      <p:ext uri="{BB962C8B-B14F-4D97-AF65-F5344CB8AC3E}">
        <p14:creationId xmlns:p14="http://schemas.microsoft.com/office/powerpoint/2010/main" val="40597540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smtClean="0">
                <a:latin typeface="Arial" panose="020B0604020202020204" pitchFamily="34" charset="0"/>
                <a:cs typeface="Arial" panose="020B0604020202020204" pitchFamily="34" charset="0"/>
              </a:rPr>
              <a:t>According to Parliament (2023), the powers that govern this country are:</a:t>
            </a:r>
          </a:p>
          <a:p>
            <a:pPr marL="171450" indent="-171450">
              <a:buFont typeface="Arial" panose="020B0604020202020204" pitchFamily="34" charset="0"/>
              <a:buChar char="•"/>
            </a:pPr>
            <a:r>
              <a:rPr lang="en-GB" baseline="0" dirty="0" smtClean="0">
                <a:latin typeface="Arial" panose="020B0604020202020204" pitchFamily="34" charset="0"/>
                <a:cs typeface="Arial" panose="020B0604020202020204" pitchFamily="34" charset="0"/>
              </a:rPr>
              <a:t> The Executive, who is responsible for regulating and forming policies.</a:t>
            </a:r>
          </a:p>
          <a:p>
            <a:r>
              <a:rPr lang="en-GB" baseline="0" dirty="0" smtClean="0">
                <a:latin typeface="Arial" panose="020B0604020202020204" pitchFamily="34" charset="0"/>
                <a:cs typeface="Arial" panose="020B0604020202020204" pitchFamily="34" charset="0"/>
              </a:rPr>
              <a:t>•    Parliament that consists of the Crown, the House of Commons, and the House of Lords.</a:t>
            </a:r>
          </a:p>
          <a:p>
            <a:r>
              <a:rPr lang="en-GB" baseline="0" dirty="0" smtClean="0">
                <a:latin typeface="Arial" panose="020B0604020202020204" pitchFamily="34" charset="0"/>
                <a:cs typeface="Arial" panose="020B0604020202020204" pitchFamily="34" charset="0"/>
              </a:rPr>
              <a:t>•    The Judiciary consists of judges in the court of law. It is important to note that the police are not part of the judiciary itself, but they do make up part of the CJS.</a:t>
            </a:r>
          </a:p>
          <a:p>
            <a:r>
              <a:rPr lang="en-GB" baseline="0" dirty="0" smtClean="0">
                <a:latin typeface="Arial" panose="020B0604020202020204" pitchFamily="34" charset="0"/>
                <a:cs typeface="Arial" panose="020B0604020202020204" pitchFamily="34" charset="0"/>
              </a:rPr>
              <a:t>•   A system of separation of powers is based on the assumption that all major institutions of government should be functionally independent of one another. There are three principal institutions: the executive, the legislature, and the judiciary ( Parliament (2023). </a:t>
            </a:r>
          </a:p>
        </p:txBody>
      </p:sp>
      <p:sp>
        <p:nvSpPr>
          <p:cNvPr id="4" name="Slide Number Placeholder 3"/>
          <p:cNvSpPr>
            <a:spLocks noGrp="1"/>
          </p:cNvSpPr>
          <p:nvPr>
            <p:ph type="sldNum" sz="quarter" idx="10"/>
          </p:nvPr>
        </p:nvSpPr>
        <p:spPr/>
        <p:txBody>
          <a:bodyPr/>
          <a:lstStyle/>
          <a:p>
            <a:fld id="{60B07CC1-658C-4BC5-83BE-959AB6253541}" type="slidenum">
              <a:rPr lang="en-GB" smtClean="0"/>
              <a:t>4</a:t>
            </a:fld>
            <a:endParaRPr lang="en-GB"/>
          </a:p>
        </p:txBody>
      </p:sp>
    </p:spTree>
    <p:extLst>
      <p:ext uri="{BB962C8B-B14F-4D97-AF65-F5344CB8AC3E}">
        <p14:creationId xmlns:p14="http://schemas.microsoft.com/office/powerpoint/2010/main" val="30451154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It is imperative that the police service and the media work effectively together. By communicating with the public and working with the media, the police are able to solve crimes, facilitate arresting offenders and ultimately ensure the safety of communities (College of Policing, 2022). The media plays an important role in policing in the UK by emphasising cases of corruption, excessive use of force , and public trust in police.</a:t>
            </a:r>
          </a:p>
          <a:p>
            <a:endParaRPr lang="en-GB"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As with other forms of media, social media has a significant role to play in policing within the UK because it informs citizens about crimes, engages citizens, and helps prevent and track criminal activity (Fernandez, Dickinson and Alani, 2018).</a:t>
            </a:r>
          </a:p>
          <a:p>
            <a:endParaRPr lang="en-GB" dirty="0" smtClean="0"/>
          </a:p>
          <a:p>
            <a:r>
              <a:rPr lang="en-GB" sz="1200" kern="1200" dirty="0" smtClean="0">
                <a:solidFill>
                  <a:schemeClr val="tx1"/>
                </a:solidFill>
                <a:effectLst/>
                <a:latin typeface="+mn-lt"/>
                <a:ea typeface="+mn-ea"/>
                <a:cs typeface="+mn-cs"/>
              </a:rPr>
              <a:t>This presentation focuses on the way the media impacts policing, and focuses on three police forces, i.e., South- Wales Police, Dyfed-Powys Police and the Met Police. </a:t>
            </a: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The need for a working relationship between the media and the police service cannot be overemphasised.</a:t>
            </a:r>
            <a:r>
              <a:rPr lang="en-GB" dirty="0" smtClean="0"/>
              <a:t> Using the media (both mainstream and social) for police purposes has multiple benefits. </a:t>
            </a: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According to the College of Policing (2022), the context of police and media engagement continually shifts with the emergence of new technologies, threats and crimes. The engagement between the two is routinely positive as well as professional. Schultz (2019) explains that positive images and familiarity can be improved when the community engages with law enforcement outside their standard duties. In this way, the media can be seen as valuable in facilitating community policing whereby community-police relations are strengthened by sending officers to certain areas so they can be familiar with members of the local communities. Referred to</a:t>
            </a:r>
            <a:r>
              <a:rPr lang="en-GB" sz="1200" kern="1200" baseline="0" dirty="0" smtClean="0">
                <a:solidFill>
                  <a:schemeClr val="tx1"/>
                </a:solidFill>
                <a:effectLst/>
                <a:latin typeface="+mn-lt"/>
                <a:ea typeface="+mn-ea"/>
                <a:cs typeface="+mn-cs"/>
              </a:rPr>
              <a:t> as ‘Police Community Relations’.</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60B07CC1-658C-4BC5-83BE-959AB6253541}" type="slidenum">
              <a:rPr lang="en-GB" smtClean="0"/>
              <a:t>5</a:t>
            </a:fld>
            <a:endParaRPr lang="en-GB"/>
          </a:p>
        </p:txBody>
      </p:sp>
    </p:spTree>
    <p:extLst>
      <p:ext uri="{BB962C8B-B14F-4D97-AF65-F5344CB8AC3E}">
        <p14:creationId xmlns:p14="http://schemas.microsoft.com/office/powerpoint/2010/main" val="3524224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Arial" panose="020B0604020202020204" pitchFamily="34" charset="0"/>
                <a:ea typeface="+mn-ea"/>
                <a:cs typeface="Arial" panose="020B0604020202020204" pitchFamily="34" charset="0"/>
              </a:rPr>
              <a:t>The caption on the force’s Twitter post illustrates that when community interacts with law enforcement, confidence and trust in the police increases, for instance, community members feel reassured of their security and safety when interacting with police who are on patrol (South Wales Police, 2023). The insights by South Wales Police (2023) align with those by the Office for National Statistics (2021) and Gold (2022) that day-to-day interactions between police officers and members of the community is one of the ways to positively change the perspectives of the public towards the police, and this facilitates positive policing. From the Twitter post, it is clear that social media positively influences community policing by ensuring that the public has confidence and trust in the police force. Similarly, social media is considered effective as it facilitates quick response from members of the public, i.e., people can anonymously inform the police about areas they feel safe or unsafe. The Welsh Government (2023) reinstates the essence of media in terms of positively impacting community policing. After joining South Wales Police to patrol Barry, Jane Hutt, the Minister for Social Justice praised the police force for always keeping communities safe (Welsh Government, 2023). The Minister restated the aim of the force which is ensuring Welsh communities are strong and safe, and they are availed with the necessary resources to cut crime. </a:t>
            </a:r>
            <a:endParaRPr lang="en-GB" dirty="0"/>
          </a:p>
        </p:txBody>
      </p:sp>
      <p:sp>
        <p:nvSpPr>
          <p:cNvPr id="4" name="Slide Number Placeholder 3"/>
          <p:cNvSpPr>
            <a:spLocks noGrp="1"/>
          </p:cNvSpPr>
          <p:nvPr>
            <p:ph type="sldNum" sz="quarter" idx="10"/>
          </p:nvPr>
        </p:nvSpPr>
        <p:spPr/>
        <p:txBody>
          <a:bodyPr/>
          <a:lstStyle/>
          <a:p>
            <a:fld id="{60B07CC1-658C-4BC5-83BE-959AB6253541}" type="slidenum">
              <a:rPr lang="en-GB" smtClean="0"/>
              <a:t>6</a:t>
            </a:fld>
            <a:endParaRPr lang="en-GB"/>
          </a:p>
        </p:txBody>
      </p:sp>
    </p:spTree>
    <p:extLst>
      <p:ext uri="{BB962C8B-B14F-4D97-AF65-F5344CB8AC3E}">
        <p14:creationId xmlns:p14="http://schemas.microsoft.com/office/powerpoint/2010/main" val="20365802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latin typeface="Arial" panose="020B0604020202020204" pitchFamily="34" charset="0"/>
                <a:cs typeface="Arial" panose="020B0604020202020204" pitchFamily="34" charset="0"/>
              </a:rPr>
              <a:t>Academics, namely </a:t>
            </a:r>
            <a:r>
              <a:rPr lang="en-GB" dirty="0" err="1" smtClean="0">
                <a:latin typeface="Arial" panose="020B0604020202020204" pitchFamily="34" charset="0"/>
                <a:cs typeface="Arial" panose="020B0604020202020204" pitchFamily="34" charset="0"/>
              </a:rPr>
              <a:t>Akhgar</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Beyerl</a:t>
            </a:r>
            <a:r>
              <a:rPr lang="en-GB" dirty="0" smtClean="0">
                <a:latin typeface="Arial" panose="020B0604020202020204" pitchFamily="34" charset="0"/>
                <a:cs typeface="Arial" panose="020B0604020202020204" pitchFamily="34" charset="0"/>
              </a:rPr>
              <a:t> and </a:t>
            </a:r>
            <a:r>
              <a:rPr lang="en-GB" dirty="0" err="1" smtClean="0">
                <a:latin typeface="Arial" panose="020B0604020202020204" pitchFamily="34" charset="0"/>
                <a:cs typeface="Arial" panose="020B0604020202020204" pitchFamily="34" charset="0"/>
              </a:rPr>
              <a:t>Leventakis</a:t>
            </a:r>
            <a:r>
              <a:rPr lang="en-GB" dirty="0" smtClean="0">
                <a:latin typeface="Arial" panose="020B0604020202020204" pitchFamily="34" charset="0"/>
                <a:cs typeface="Arial" panose="020B0604020202020204" pitchFamily="34" charset="0"/>
              </a:rPr>
              <a:t> (2019), further expanded on the above perspective, noting that social media plays a crucial role in policing. Different police forces ensure timely communication and engagement with the public through social media platforms, including Facebook, Twitter and Instagram, among others. Such timely engagement guarantees public confidence. According to The Police Foundation (2014), social media contributes to all policing aspects; for example, it grants the police a way to link and engage with the community, facilitates the quick and easy distribution of important information and could facilitate intelligence gathering. Nonetheless, it is crucial to consider the different viewpoints about the impacts of social media use on policing. Precisely, scholars like Bullock (2018) claim that social media is yet to enable interactions or engagements between citizens and constabularies as has been proposed, expected or desired. Thus, there is still much to be done. </a:t>
            </a:r>
          </a:p>
          <a:p>
            <a:endParaRPr lang="en-GB" dirty="0" smtClean="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60B07CC1-658C-4BC5-83BE-959AB6253541}" type="slidenum">
              <a:rPr lang="en-GB" smtClean="0"/>
              <a:t>7</a:t>
            </a:fld>
            <a:endParaRPr lang="en-GB"/>
          </a:p>
        </p:txBody>
      </p:sp>
    </p:spTree>
    <p:extLst>
      <p:ext uri="{BB962C8B-B14F-4D97-AF65-F5344CB8AC3E}">
        <p14:creationId xmlns:p14="http://schemas.microsoft.com/office/powerpoint/2010/main" val="3645650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latin typeface="Arial" panose="020B0604020202020204" pitchFamily="34" charset="0"/>
                <a:cs typeface="Arial" panose="020B0604020202020204" pitchFamily="34" charset="0"/>
              </a:rPr>
              <a:t>Traffic updates or notifications are common due to frequent road accidents. The screenshot demonstrates the effective use of social media as the police use social media to form positive community relations. For example, using social media to communicate and update the public on current news reinforces public confidence and trust in the police. The media has instilled the concept of compassion and kindness, human qualities that the public may perceive the police to lack, when the media has portrayed a stereotype of officers on duty to be cold, scary and hostile.</a:t>
            </a: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60B07CC1-658C-4BC5-83BE-959AB6253541}" type="slidenum">
              <a:rPr lang="en-GB" smtClean="0"/>
              <a:t>8</a:t>
            </a:fld>
            <a:endParaRPr lang="en-GB"/>
          </a:p>
        </p:txBody>
      </p:sp>
    </p:spTree>
    <p:extLst>
      <p:ext uri="{BB962C8B-B14F-4D97-AF65-F5344CB8AC3E}">
        <p14:creationId xmlns:p14="http://schemas.microsoft.com/office/powerpoint/2010/main" val="11062743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latin typeface="Arial" panose="020B0604020202020204" pitchFamily="34" charset="0"/>
                <a:cs typeface="Arial" panose="020B0604020202020204" pitchFamily="34" charset="0"/>
              </a:rPr>
              <a:t>The use of social media can also affect policing by facilitating the monitoring and tracking of crime prevention.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Arial" panose="020B0604020202020204" pitchFamily="34" charset="0"/>
                <a:ea typeface="+mn-ea"/>
                <a:cs typeface="Arial" panose="020B0604020202020204" pitchFamily="34" charset="0"/>
              </a:rPr>
              <a:t>Precisely, police forces use social media in gathering intelligence and since most people are active social media users, police benefit when appealing for witnesses in various crimes. For instance, the screenshot shows how the media impacts policing. Precisely, on 21</a:t>
            </a:r>
            <a:r>
              <a:rPr lang="en-GB" sz="1200" kern="1200" baseline="30000" dirty="0" smtClean="0">
                <a:solidFill>
                  <a:schemeClr val="tx1"/>
                </a:solidFill>
                <a:effectLst/>
                <a:latin typeface="Arial" panose="020B0604020202020204" pitchFamily="34" charset="0"/>
                <a:ea typeface="+mn-ea"/>
                <a:cs typeface="Arial" panose="020B0604020202020204" pitchFamily="34" charset="0"/>
              </a:rPr>
              <a:t>st</a:t>
            </a:r>
            <a:r>
              <a:rPr lang="en-GB" sz="1200" kern="1200" dirty="0" smtClean="0">
                <a:solidFill>
                  <a:schemeClr val="tx1"/>
                </a:solidFill>
                <a:effectLst/>
                <a:latin typeface="Arial" panose="020B0604020202020204" pitchFamily="34" charset="0"/>
                <a:ea typeface="+mn-ea"/>
                <a:cs typeface="Arial" panose="020B0604020202020204" pitchFamily="34" charset="0"/>
              </a:rPr>
              <a:t> September 2020, the South Wales Police engaged with the public through a Facebook post whereby they appealed for witnesses to a fatal collision that took place on Monday 21. The collision happened between junctions 43 (</a:t>
            </a:r>
            <a:r>
              <a:rPr lang="en-GB" sz="1200" kern="1200" dirty="0" err="1" smtClean="0">
                <a:solidFill>
                  <a:schemeClr val="tx1"/>
                </a:solidFill>
                <a:effectLst/>
                <a:latin typeface="Arial" panose="020B0604020202020204" pitchFamily="34" charset="0"/>
                <a:ea typeface="+mn-ea"/>
                <a:cs typeface="Arial" panose="020B0604020202020204" pitchFamily="34" charset="0"/>
              </a:rPr>
              <a:t>Llandarcy</a:t>
            </a:r>
            <a:r>
              <a:rPr lang="en-GB" sz="1200" kern="1200" dirty="0" smtClean="0">
                <a:solidFill>
                  <a:schemeClr val="tx1"/>
                </a:solidFill>
                <a:effectLst/>
                <a:latin typeface="Arial" panose="020B0604020202020204" pitchFamily="34" charset="0"/>
                <a:ea typeface="+mn-ea"/>
                <a:cs typeface="Arial" panose="020B0604020202020204" pitchFamily="34" charset="0"/>
              </a:rPr>
              <a:t>) and 44 (Lon Las) of the carriageway of the M4 road. </a:t>
            </a:r>
            <a:endParaRPr lang="en-GB" dirty="0" smtClean="0">
              <a:effectLst/>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60B07CC1-658C-4BC5-83BE-959AB6253541}" type="slidenum">
              <a:rPr lang="en-GB" smtClean="0"/>
              <a:t>9</a:t>
            </a:fld>
            <a:endParaRPr lang="en-GB"/>
          </a:p>
        </p:txBody>
      </p:sp>
    </p:spTree>
    <p:extLst>
      <p:ext uri="{BB962C8B-B14F-4D97-AF65-F5344CB8AC3E}">
        <p14:creationId xmlns:p14="http://schemas.microsoft.com/office/powerpoint/2010/main" val="19324407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latin typeface="Arial" panose="020B0604020202020204" pitchFamily="34" charset="0"/>
                <a:cs typeface="Arial" panose="020B0604020202020204" pitchFamily="34" charset="0"/>
              </a:rPr>
              <a:t>From the above tweet, it is clear that social media positively affects policing, whereby members of the community are asked to assist the police in their investigations.</a:t>
            </a:r>
          </a:p>
          <a:p>
            <a:endParaRPr lang="en-GB" dirty="0" smtClean="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Accordingly, social media impacts policing by aiding investigations, especially when the different police forces appeal for witnesses in various cases. </a:t>
            </a:r>
            <a:r>
              <a:rPr lang="en-GB" dirty="0" err="1" smtClean="0">
                <a:latin typeface="Arial" panose="020B0604020202020204" pitchFamily="34" charset="0"/>
                <a:cs typeface="Arial" panose="020B0604020202020204" pitchFamily="34" charset="0"/>
              </a:rPr>
              <a:t>Fallik</a:t>
            </a:r>
            <a:r>
              <a:rPr lang="en-GB" dirty="0" smtClean="0">
                <a:latin typeface="Arial" panose="020B0604020202020204" pitchFamily="34" charset="0"/>
                <a:cs typeface="Arial" panose="020B0604020202020204" pitchFamily="34" charset="0"/>
              </a:rPr>
              <a:t> et al. (2020) support the insights, arguing that social media is invaluable in bringing positive attention to police forces and, most importantly, assisting in criminal investigations. </a:t>
            </a:r>
            <a:r>
              <a:rPr lang="en-GB" dirty="0" err="1" smtClean="0">
                <a:latin typeface="Arial" panose="020B0604020202020204" pitchFamily="34" charset="0"/>
                <a:cs typeface="Arial" panose="020B0604020202020204" pitchFamily="34" charset="0"/>
              </a:rPr>
              <a:t>Finklea</a:t>
            </a:r>
            <a:r>
              <a:rPr lang="en-GB" dirty="0" smtClean="0">
                <a:latin typeface="Arial" panose="020B0604020202020204" pitchFamily="34" charset="0"/>
                <a:cs typeface="Arial" panose="020B0604020202020204" pitchFamily="34" charset="0"/>
              </a:rPr>
              <a:t> (2022) also contends with the argument about the value of social media in police investigations, specifically noting that as an investigative tool, social media helps come up with investigative leads and also brings together a proof of potential suspects. For example, these screenshots demonstrate how social media can be used positively to aid the police in their investigations. For example, the post on the screen has been used by the police to appeal for witnesses, and with the quick response that social media generates, it is possible to assemble the needed evidence. </a:t>
            </a: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60B07CC1-658C-4BC5-83BE-959AB6253541}" type="slidenum">
              <a:rPr lang="en-GB" smtClean="0"/>
              <a:t>10</a:t>
            </a:fld>
            <a:endParaRPr lang="en-GB"/>
          </a:p>
        </p:txBody>
      </p:sp>
    </p:spTree>
    <p:extLst>
      <p:ext uri="{BB962C8B-B14F-4D97-AF65-F5344CB8AC3E}">
        <p14:creationId xmlns:p14="http://schemas.microsoft.com/office/powerpoint/2010/main" val="23593251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Arial" panose="020B0604020202020204" pitchFamily="34" charset="0"/>
                <a:ea typeface="+mn-ea"/>
                <a:cs typeface="Arial" panose="020B0604020202020204" pitchFamily="34" charset="0"/>
              </a:rPr>
              <a:t>It is not uncommon for some engagement decisions to be subject to scrutiny and difficulties (College of Policing, 2022). </a:t>
            </a:r>
            <a:r>
              <a:rPr lang="en-GB" sz="1200" kern="1200" dirty="0" err="1" smtClean="0">
                <a:solidFill>
                  <a:schemeClr val="tx1"/>
                </a:solidFill>
                <a:effectLst/>
                <a:latin typeface="Arial" panose="020B0604020202020204" pitchFamily="34" charset="0"/>
                <a:ea typeface="+mn-ea"/>
                <a:cs typeface="Arial" panose="020B0604020202020204" pitchFamily="34" charset="0"/>
              </a:rPr>
              <a:t>Colbran</a:t>
            </a:r>
            <a:r>
              <a:rPr lang="en-GB" sz="1200" kern="1200" dirty="0" smtClean="0">
                <a:solidFill>
                  <a:schemeClr val="tx1"/>
                </a:solidFill>
                <a:effectLst/>
                <a:latin typeface="Arial" panose="020B0604020202020204" pitchFamily="34" charset="0"/>
                <a:ea typeface="+mn-ea"/>
                <a:cs typeface="Arial" panose="020B0604020202020204" pitchFamily="34" charset="0"/>
              </a:rPr>
              <a:t> (2022) argues that the police may be praised for their work at times and, in other instances, may be slandered, and this leads to the police blaming police-media relations for the creation of a bad misperception that the public develops towards the service. A negative impact of media on policing is that there is less accountability when police forces solely rely on social media to report different occurrences (</a:t>
            </a:r>
            <a:r>
              <a:rPr lang="en-GB" sz="1200" kern="1200" dirty="0" err="1" smtClean="0">
                <a:solidFill>
                  <a:schemeClr val="tx1"/>
                </a:solidFill>
                <a:effectLst/>
                <a:latin typeface="Arial" panose="020B0604020202020204" pitchFamily="34" charset="0"/>
                <a:ea typeface="+mn-ea"/>
                <a:cs typeface="Arial" panose="020B0604020202020204" pitchFamily="34" charset="0"/>
              </a:rPr>
              <a:t>Colbran</a:t>
            </a:r>
            <a:r>
              <a:rPr lang="en-GB" sz="1200" kern="1200" dirty="0" smtClean="0">
                <a:solidFill>
                  <a:schemeClr val="tx1"/>
                </a:solidFill>
                <a:effectLst/>
                <a:latin typeface="Arial" panose="020B0604020202020204" pitchFamily="34" charset="0"/>
                <a:ea typeface="+mn-ea"/>
                <a:cs typeface="Arial" panose="020B0604020202020204" pitchFamily="34" charset="0"/>
              </a:rPr>
              <a:t>, 2022). This situation is despite the continued decline of public confidence in the</a:t>
            </a:r>
            <a:r>
              <a:rPr lang="en-GB" sz="1200" kern="1200" baseline="0" dirty="0" smtClean="0">
                <a:solidFill>
                  <a:schemeClr val="tx1"/>
                </a:solidFill>
                <a:effectLst/>
                <a:latin typeface="Arial" panose="020B0604020202020204" pitchFamily="34" charset="0"/>
                <a:ea typeface="+mn-ea"/>
                <a:cs typeface="Arial" panose="020B0604020202020204" pitchFamily="34" charset="0"/>
              </a:rPr>
              <a:t> </a:t>
            </a:r>
            <a:r>
              <a:rPr lang="en-GB" sz="1200" kern="1200" dirty="0" smtClean="0">
                <a:solidFill>
                  <a:schemeClr val="tx1"/>
                </a:solidFill>
                <a:effectLst/>
                <a:latin typeface="Arial" panose="020B0604020202020204" pitchFamily="34" charset="0"/>
                <a:ea typeface="+mn-ea"/>
                <a:cs typeface="Arial" panose="020B0604020202020204" pitchFamily="34" charset="0"/>
              </a:rPr>
              <a:t>police (especially Met Police) (Baroness Casey Review, 2023). Other ways the media negatively influences policing in the UK is through reporting news that touch on police use of force and allegations of sexual misconduct, as shown in the screenshots.</a:t>
            </a:r>
          </a:p>
          <a:p>
            <a:endParaRPr lang="en-GB" sz="1200" kern="1200" dirty="0" smtClean="0">
              <a:solidFill>
                <a:schemeClr val="tx1"/>
              </a:solidFill>
              <a:effectLst/>
              <a:latin typeface="Arial" panose="020B0604020202020204" pitchFamily="34" charset="0"/>
              <a:ea typeface="+mn-ea"/>
              <a:cs typeface="Arial" panose="020B0604020202020204" pitchFamily="34" charset="0"/>
            </a:endParaRPr>
          </a:p>
          <a:p>
            <a:endParaRPr lang="en-GB" sz="1200" kern="1200" dirty="0" smtClean="0">
              <a:solidFill>
                <a:schemeClr val="tx1"/>
              </a:solidFill>
              <a:effectLst/>
              <a:latin typeface="Arial" panose="020B0604020202020204" pitchFamily="34" charset="0"/>
              <a:ea typeface="+mn-ea"/>
              <a:cs typeface="Arial" panose="020B0604020202020204" pitchFamily="34" charset="0"/>
            </a:endParaRPr>
          </a:p>
          <a:p>
            <a:r>
              <a:rPr lang="en-GB" sz="1200" kern="1200" dirty="0" smtClean="0">
                <a:solidFill>
                  <a:schemeClr val="tx1"/>
                </a:solidFill>
                <a:effectLst/>
                <a:latin typeface="Arial" panose="020B0604020202020204" pitchFamily="34" charset="0"/>
                <a:ea typeface="+mn-ea"/>
                <a:cs typeface="Arial" panose="020B0604020202020204" pitchFamily="34" charset="0"/>
              </a:rPr>
              <a:t>The influence of  Cop Culture: This is a subculture within policing that is a misogynistic, male-dominated, action-orientated, and highly valued culture among groups of officers who devote their loyalty to the group (The Police Foundation, 2022). The integration of such a negative subculture has led to ever-growing cases of abuse of power for sexual gain by the police. An example of a recent case involving abuse of power for sexual gain is PC Darren </a:t>
            </a:r>
            <a:r>
              <a:rPr lang="en-GB" sz="1200" kern="1200" dirty="0" err="1" smtClean="0">
                <a:solidFill>
                  <a:schemeClr val="tx1"/>
                </a:solidFill>
                <a:effectLst/>
                <a:latin typeface="Arial" panose="020B0604020202020204" pitchFamily="34" charset="0"/>
                <a:ea typeface="+mn-ea"/>
                <a:cs typeface="Arial" panose="020B0604020202020204" pitchFamily="34" charset="0"/>
              </a:rPr>
              <a:t>Coathup</a:t>
            </a:r>
            <a:r>
              <a:rPr lang="en-GB" sz="1200" kern="1200" dirty="0" smtClean="0">
                <a:solidFill>
                  <a:schemeClr val="tx1"/>
                </a:solidFill>
                <a:effectLst/>
                <a:latin typeface="Arial" panose="020B0604020202020204" pitchFamily="34" charset="0"/>
                <a:ea typeface="+mn-ea"/>
                <a:cs typeface="Arial" panose="020B0604020202020204" pitchFamily="34" charset="0"/>
              </a:rPr>
              <a:t>, who bedded a woman who had been a victim of domestic abuse. Days after he had completed training on sexual misconduct. In further investigation of the PC, messages to a woman suffering domestic abuse were exchanged. Sexual pictures and videos were sent to her with the aim of praying on her. He appeared at Manchester Crown Court in early April of this year, where he was charged with misconduct (Mirror News, 2023). Consequences for the police as an organisation include a decrease in public confidence due to officers having taken advantage of victims and the lack</a:t>
            </a:r>
            <a:r>
              <a:rPr lang="en-GB" sz="1200" kern="1200" baseline="0" dirty="0" smtClean="0">
                <a:solidFill>
                  <a:schemeClr val="tx1"/>
                </a:solidFill>
                <a:effectLst/>
                <a:latin typeface="Arial" panose="020B0604020202020204" pitchFamily="34" charset="0"/>
                <a:ea typeface="+mn-ea"/>
                <a:cs typeface="Arial" panose="020B0604020202020204" pitchFamily="34" charset="0"/>
              </a:rPr>
              <a:t> of consequences as a result of such abuse  of power. </a:t>
            </a:r>
            <a:r>
              <a:rPr lang="en-GB" sz="1200" kern="1200" dirty="0" smtClean="0">
                <a:solidFill>
                  <a:schemeClr val="tx1"/>
                </a:solidFill>
                <a:effectLst/>
                <a:latin typeface="Arial" panose="020B0604020202020204" pitchFamily="34" charset="0"/>
                <a:ea typeface="+mn-ea"/>
                <a:cs typeface="Arial" panose="020B0604020202020204" pitchFamily="34" charset="0"/>
              </a:rPr>
              <a:t> A</a:t>
            </a:r>
            <a:r>
              <a:rPr lang="en-GB" sz="1200" kern="1200" baseline="0" dirty="0" smtClean="0">
                <a:solidFill>
                  <a:schemeClr val="tx1"/>
                </a:solidFill>
                <a:effectLst/>
                <a:latin typeface="Arial" panose="020B0604020202020204" pitchFamily="34" charset="0"/>
                <a:ea typeface="+mn-ea"/>
                <a:cs typeface="Arial" panose="020B0604020202020204" pitchFamily="34" charset="0"/>
              </a:rPr>
              <a:t> </a:t>
            </a:r>
            <a:r>
              <a:rPr lang="en-GB" sz="1200" kern="1200" dirty="0" smtClean="0">
                <a:solidFill>
                  <a:schemeClr val="tx1"/>
                </a:solidFill>
                <a:effectLst/>
                <a:latin typeface="Arial" panose="020B0604020202020204" pitchFamily="34" charset="0"/>
                <a:ea typeface="+mn-ea"/>
                <a:cs typeface="Arial" panose="020B0604020202020204" pitchFamily="34" charset="0"/>
              </a:rPr>
              <a:t>blind eye has been turned to potential claims made about officers' misconduct and/or ignored. This is due to the praise and approval that this subculture of ‘ being one of the lads’ has presented. Instead of police officers upholding the law, the public is continuously concerned about the integrity and honesty of the police. The core values of policing. </a:t>
            </a:r>
          </a:p>
        </p:txBody>
      </p:sp>
      <p:sp>
        <p:nvSpPr>
          <p:cNvPr id="4" name="Slide Number Placeholder 3"/>
          <p:cNvSpPr>
            <a:spLocks noGrp="1"/>
          </p:cNvSpPr>
          <p:nvPr>
            <p:ph type="sldNum" sz="quarter" idx="10"/>
          </p:nvPr>
        </p:nvSpPr>
        <p:spPr/>
        <p:txBody>
          <a:bodyPr/>
          <a:lstStyle/>
          <a:p>
            <a:fld id="{60B07CC1-658C-4BC5-83BE-959AB6253541}" type="slidenum">
              <a:rPr lang="en-GB" smtClean="0"/>
              <a:t>11</a:t>
            </a:fld>
            <a:endParaRPr lang="en-GB"/>
          </a:p>
        </p:txBody>
      </p:sp>
    </p:spTree>
    <p:extLst>
      <p:ext uri="{BB962C8B-B14F-4D97-AF65-F5344CB8AC3E}">
        <p14:creationId xmlns:p14="http://schemas.microsoft.com/office/powerpoint/2010/main" val="129871393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smtClean="0">
                <a:latin typeface="Arial" panose="020B0604020202020204" pitchFamily="34" charset="0"/>
                <a:cs typeface="Arial" panose="020B0604020202020204" pitchFamily="34" charset="0"/>
              </a:rPr>
              <a:t>Some modern issues faced within the policing environment include social divisions like race, social class and gender. A report conducted by the Guardian in 2022 explains that modern issues in policing organisations are relevant to black British officers suffering racial incidents from colleagues. The survey conducted by the National Police Chief’s Council (NPCC) highlights current and future issues that the police as an organisation will face. Many officers who are of ethnic minority stated in the media that they feel uncomfortable in the policing environment, which will result in ethnic minorities refusing to join the police. </a:t>
            </a:r>
          </a:p>
          <a:p>
            <a:endParaRPr lang="en-GB" baseline="0" dirty="0" smtClean="0">
              <a:latin typeface="Arial" panose="020B0604020202020204" pitchFamily="34" charset="0"/>
              <a:cs typeface="Arial" panose="020B0604020202020204" pitchFamily="34" charset="0"/>
            </a:endParaRPr>
          </a:p>
          <a:p>
            <a:r>
              <a:rPr lang="en-GB" baseline="0" dirty="0" smtClean="0">
                <a:latin typeface="Arial" panose="020B0604020202020204" pitchFamily="34" charset="0"/>
                <a:cs typeface="Arial" panose="020B0604020202020204" pitchFamily="34" charset="0"/>
              </a:rPr>
              <a:t>Will a lack of diversity within the police force further affect public confidence in the police?</a:t>
            </a:r>
          </a:p>
          <a:p>
            <a:endParaRPr lang="en-GB" baseline="0" dirty="0" smtClean="0">
              <a:latin typeface="Arial" panose="020B0604020202020204" pitchFamily="34" charset="0"/>
              <a:cs typeface="Arial" panose="020B0604020202020204" pitchFamily="34" charset="0"/>
            </a:endParaRPr>
          </a:p>
          <a:p>
            <a:r>
              <a:rPr lang="en-GB" baseline="0" dirty="0" smtClean="0">
                <a:latin typeface="Arial" panose="020B0604020202020204" pitchFamily="34" charset="0"/>
                <a:cs typeface="Arial" panose="020B0604020202020204" pitchFamily="34" charset="0"/>
              </a:rPr>
              <a:t>Studies show that victims when interacting with the police, want to interact with an officer who can empathise and relate to their difficulties and issues at hand. For example: To be able to join the police within Wales, you are required to have a level one qualification in Welsh. Therefore, speaking Welsh is promoted by the police because victims in Wales want to communicate with fellow officers to whom they can relate. In addition, Welsh is the native language in Wales, and most of the public speaks the language. Communicating in Welsh is therefore important as the community feels seen and heard. </a:t>
            </a:r>
          </a:p>
          <a:p>
            <a:endParaRPr lang="en-GB" baseline="0" dirty="0" smtClean="0">
              <a:latin typeface="Arial" panose="020B0604020202020204" pitchFamily="34" charset="0"/>
              <a:cs typeface="Arial" panose="020B0604020202020204" pitchFamily="34" charset="0"/>
            </a:endParaRPr>
          </a:p>
          <a:p>
            <a:r>
              <a:rPr lang="en-GB" baseline="0" dirty="0" smtClean="0">
                <a:latin typeface="Arial" panose="020B0604020202020204" pitchFamily="34" charset="0"/>
                <a:cs typeface="Arial" panose="020B0604020202020204" pitchFamily="34" charset="0"/>
              </a:rPr>
              <a:t>Stop and Search statistics under Section 60 of stop and search powers (Gov. UK, 2022):</a:t>
            </a:r>
          </a:p>
          <a:p>
            <a:endParaRPr lang="en-GB" baseline="0" dirty="0" smtClean="0">
              <a:latin typeface="Arial" panose="020B0604020202020204" pitchFamily="34" charset="0"/>
              <a:cs typeface="Arial" panose="020B0604020202020204" pitchFamily="34" charset="0"/>
            </a:endParaRPr>
          </a:p>
          <a:p>
            <a:r>
              <a:rPr lang="en-GB" baseline="0" dirty="0" smtClean="0">
                <a:latin typeface="Arial" panose="020B0604020202020204" pitchFamily="34" charset="0"/>
                <a:cs typeface="Arial" panose="020B0604020202020204" pitchFamily="34" charset="0"/>
              </a:rPr>
              <a:t>• A total of 697,405 stops and searches took place in England and Wales between April 2020 and March 2021 (excluding vehicle searches).</a:t>
            </a:r>
          </a:p>
          <a:p>
            <a:r>
              <a:rPr lang="en-GB" baseline="0" dirty="0" smtClean="0">
                <a:latin typeface="Arial" panose="020B0604020202020204" pitchFamily="34" charset="0"/>
                <a:cs typeface="Arial" panose="020B0604020202020204" pitchFamily="34" charset="0"/>
              </a:rPr>
              <a:t>• For every 1,000 white people, there were 7.5 stop-and-searches, compared with 52.6% for black individuals and ethnic minorities.</a:t>
            </a:r>
          </a:p>
          <a:p>
            <a:endParaRPr lang="en-GB" baseline="0" dirty="0" smtClean="0">
              <a:latin typeface="Arial" panose="020B0604020202020204" pitchFamily="34" charset="0"/>
              <a:cs typeface="Arial" panose="020B0604020202020204" pitchFamily="34" charset="0"/>
            </a:endParaRPr>
          </a:p>
          <a:p>
            <a:r>
              <a:rPr lang="en-GB" baseline="0" dirty="0" smtClean="0">
                <a:latin typeface="Arial" panose="020B0604020202020204" pitchFamily="34" charset="0"/>
                <a:cs typeface="Arial" panose="020B0604020202020204" pitchFamily="34" charset="0"/>
              </a:rPr>
              <a:t>The image above does not portray the police in a good light. This image and the statistical evidence indicate that public confidence in the police is further negatively affected. This causes additional issues for contemporary policing as ethnic minorities (BAME) may take criminal matters into their own hands. Not only do they feel humiliated by the police as an organisation, but as a result, BAME individuals have a lack of confidence in reporting crimes. This is mainly due to officers making them feel like they are the perpetrator and not the victim, leaving crimes unreported and no further action taken (Hasan, 2021).</a:t>
            </a:r>
          </a:p>
        </p:txBody>
      </p:sp>
      <p:sp>
        <p:nvSpPr>
          <p:cNvPr id="4" name="Slide Number Placeholder 3"/>
          <p:cNvSpPr>
            <a:spLocks noGrp="1"/>
          </p:cNvSpPr>
          <p:nvPr>
            <p:ph type="sldNum" sz="quarter" idx="10"/>
          </p:nvPr>
        </p:nvSpPr>
        <p:spPr/>
        <p:txBody>
          <a:bodyPr/>
          <a:lstStyle/>
          <a:p>
            <a:fld id="{60B07CC1-658C-4BC5-83BE-959AB6253541}" type="slidenum">
              <a:rPr lang="en-GB" smtClean="0"/>
              <a:t>12</a:t>
            </a:fld>
            <a:endParaRPr lang="en-GB"/>
          </a:p>
        </p:txBody>
      </p:sp>
    </p:spTree>
    <p:extLst>
      <p:ext uri="{BB962C8B-B14F-4D97-AF65-F5344CB8AC3E}">
        <p14:creationId xmlns:p14="http://schemas.microsoft.com/office/powerpoint/2010/main" val="301358783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smtClean="0">
              <a:latin typeface="Arial" panose="020B0604020202020204" pitchFamily="34" charset="0"/>
              <a:cs typeface="Arial" panose="020B0604020202020204" pitchFamily="34" charset="0"/>
            </a:endParaRPr>
          </a:p>
          <a:p>
            <a:r>
              <a:rPr lang="en-GB" baseline="0" dirty="0" smtClean="0">
                <a:latin typeface="Arial" panose="020B0604020202020204" pitchFamily="34" charset="0"/>
                <a:cs typeface="Arial" panose="020B0604020202020204" pitchFamily="34" charset="0"/>
              </a:rPr>
              <a:t>A recent case bringing contemporary issues to light regarding the police is race and gender. In the case of (Commissioner of the Police of the Metropolis vs Ms C Howard, 2014), whereby Howard (a black firearms officer in the Metropolitan Police) was subjected by her line manager through a series of interventions that was detrimental to her. The case was bought to light in a case of sex and race to the employment tribunal whereby the internal report allocated to investigating these allegations was deliberately rewritten before the tribunal (Hasan, 2021). </a:t>
            </a:r>
          </a:p>
          <a:p>
            <a:endParaRPr lang="en-GB" baseline="0" dirty="0" smtClean="0">
              <a:latin typeface="Arial" panose="020B0604020202020204" pitchFamily="34" charset="0"/>
              <a:cs typeface="Arial" panose="020B0604020202020204" pitchFamily="34" charset="0"/>
            </a:endParaRPr>
          </a:p>
          <a:p>
            <a:r>
              <a:rPr lang="en-GB" baseline="0" dirty="0" smtClean="0">
                <a:latin typeface="Arial" panose="020B0604020202020204" pitchFamily="34" charset="0"/>
                <a:cs typeface="Arial" panose="020B0604020202020204" pitchFamily="34" charset="0"/>
              </a:rPr>
              <a:t>Hasan (2021) explains that the media still continue to sexualise women in photography. This is referred to as Face-ism. Where photographs tend to focus on women's bodies and when it comes to men, their faces are focused upon more so compared to their bodies.</a:t>
            </a:r>
          </a:p>
          <a:p>
            <a:endParaRPr lang="en-GB" baseline="0" dirty="0" smtClean="0">
              <a:latin typeface="Arial" panose="020B0604020202020204" pitchFamily="34" charset="0"/>
              <a:cs typeface="Arial" panose="020B0604020202020204" pitchFamily="34" charset="0"/>
            </a:endParaRPr>
          </a:p>
          <a:p>
            <a:r>
              <a:rPr lang="en-GB" baseline="0" dirty="0" smtClean="0">
                <a:latin typeface="Arial" panose="020B0604020202020204" pitchFamily="34" charset="0"/>
                <a:cs typeface="Arial" panose="020B0604020202020204" pitchFamily="34" charset="0"/>
              </a:rPr>
              <a:t>According to the Guardian (2023) women are less likely to report crimes due to guilt, embarrassment, injustice and distrust within the police.  Nonetheless the Guardian (2023) reports that nearly one- thousand six- hundred cases of police misconduct regarding violence against women have been recorded within six months and no repercussions have been implemented. In addition the NPCC reported that there were one- thousand one-hundred and seventy seven cases perpetrated violence, sexual harassment and assault against women between October 2021 and April 2022. </a:t>
            </a:r>
          </a:p>
          <a:p>
            <a:endParaRPr lang="en-GB" baseline="0" dirty="0" smtClean="0">
              <a:latin typeface="Arial" panose="020B0604020202020204" pitchFamily="34" charset="0"/>
              <a:cs typeface="Arial" panose="020B0604020202020204" pitchFamily="34" charset="0"/>
            </a:endParaRPr>
          </a:p>
          <a:p>
            <a:r>
              <a:rPr lang="en-GB" baseline="0" dirty="0" smtClean="0">
                <a:latin typeface="Arial" panose="020B0604020202020204" pitchFamily="34" charset="0"/>
                <a:cs typeface="Arial" panose="020B0604020202020204" pitchFamily="34" charset="0"/>
              </a:rPr>
              <a:t>If these problems are persistent within the police, how are women supposed to trust the police to serve and protect them?</a:t>
            </a:r>
          </a:p>
          <a:p>
            <a:endParaRPr lang="en-GB" baseline="0" dirty="0" smtClean="0">
              <a:latin typeface="Arial" panose="020B0604020202020204" pitchFamily="34" charset="0"/>
              <a:cs typeface="Arial" panose="020B0604020202020204" pitchFamily="34" charset="0"/>
            </a:endParaRPr>
          </a:p>
          <a:p>
            <a:r>
              <a:rPr lang="en-GB" baseline="0" dirty="0" smtClean="0">
                <a:latin typeface="Arial" panose="020B0604020202020204" pitchFamily="34" charset="0"/>
                <a:cs typeface="Arial" panose="020B0604020202020204" pitchFamily="34" charset="0"/>
              </a:rPr>
              <a:t>Most women suffer domestic related crimes and assaults among other violent offences. Domestic Violence being one of the hardest crimes to come forward for as a victim. Provided that a women of violence comes forward, are they going to be subjected to further incidents by the police?, Will they receive justice?, Will the police carry out their duties and protect once these victims have come forward?</a:t>
            </a:r>
          </a:p>
          <a:p>
            <a:endParaRPr lang="en-GB" baseline="0" dirty="0" smtClean="0">
              <a:latin typeface="Arial" panose="020B0604020202020204" pitchFamily="34" charset="0"/>
              <a:cs typeface="Arial" panose="020B0604020202020204" pitchFamily="34" charset="0"/>
            </a:endParaRPr>
          </a:p>
          <a:p>
            <a:r>
              <a:rPr lang="en-GB" baseline="0" dirty="0" smtClean="0">
                <a:latin typeface="Arial" panose="020B0604020202020204" pitchFamily="34" charset="0"/>
                <a:cs typeface="Arial" panose="020B0604020202020204" pitchFamily="34" charset="0"/>
              </a:rPr>
              <a:t>These are all posing questions that women who are victims of crime are fearful of.  Issues of injustice and crimes of passion increase as women delay reporting the violence and snap after withholding their trauma. Contemporary issues regarding women and the criminal justice system remain a major issue. The case of Sarah Everards's murder strengthens this argument. Although new policies such as the VAWG Framework, charities and laws have been implemented women still suffer misrepresentation and have the justice system continue to fail them ( National Police Chief’s Council, 2021).</a:t>
            </a:r>
          </a:p>
          <a:p>
            <a:endParaRPr lang="en-GB" baseline="0" dirty="0" smtClean="0">
              <a:latin typeface="Arial" panose="020B0604020202020204" pitchFamily="34" charset="0"/>
              <a:cs typeface="Arial" panose="020B0604020202020204" pitchFamily="34" charset="0"/>
            </a:endParaRPr>
          </a:p>
          <a:p>
            <a:r>
              <a:rPr lang="en-GB" baseline="0" dirty="0" smtClean="0">
                <a:latin typeface="Arial" panose="020B0604020202020204" pitchFamily="34" charset="0"/>
                <a:cs typeface="Arial" panose="020B0604020202020204" pitchFamily="34" charset="0"/>
              </a:rPr>
              <a:t>The media often portray women as abuse victims and males as the perpetrators. Genderism (Gender norms are socially and culturally meditated principles that govern the expected behaviour of women, men, girls and boys in society). These gender norms may include stereotypes such as men are breadwinners, leaders and stereotypes that involve the perception that women are weak. These stereotypes are over emphasised, particularly by the media. For example, films portray women as damsels in distress and the men as the heroes. Contributing to reasons that men do not report crimes due to their egos and the stigma that society has burdened them with. A charity called Mankind communicates that statistically sixty-one percent of men who call Mankind initiative helpline haven’t come forward to anyone before the call and sixty-four percent of men would never have made the call if it was not anonymous. The police have recorded one thousand five hundred and fifty five offences of domestic violence against men a year. Charities and helplines have grown to cater for men and women, a concept that was not considered prior to modern policing, however,  there is more to be done regarding the representation of male victims in the police. Consider how many offences go unreported by male victims. This is a dire question that is still relevant today (Mankind Initiative, 2022). </a:t>
            </a:r>
          </a:p>
          <a:p>
            <a:endParaRPr lang="en-GB" baseline="0" dirty="0" smtClean="0">
              <a:latin typeface="Arial" panose="020B0604020202020204" pitchFamily="34" charset="0"/>
              <a:cs typeface="Arial" panose="020B0604020202020204" pitchFamily="34" charset="0"/>
            </a:endParaRPr>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60B07CC1-658C-4BC5-83BE-959AB6253541}" type="slidenum">
              <a:rPr lang="en-GB" smtClean="0"/>
              <a:t>13</a:t>
            </a:fld>
            <a:endParaRPr lang="en-GB"/>
          </a:p>
        </p:txBody>
      </p:sp>
    </p:spTree>
    <p:extLst>
      <p:ext uri="{BB962C8B-B14F-4D97-AF65-F5344CB8AC3E}">
        <p14:creationId xmlns:p14="http://schemas.microsoft.com/office/powerpoint/2010/main" val="178856264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latin typeface="Arial" panose="020B0604020202020204" pitchFamily="34" charset="0"/>
                <a:cs typeface="Arial" panose="020B0604020202020204" pitchFamily="34" charset="0"/>
              </a:rPr>
              <a:t>Conclusion:</a:t>
            </a:r>
          </a:p>
          <a:p>
            <a:endParaRPr lang="en-GB" dirty="0" smtClean="0">
              <a:latin typeface="Arial" panose="020B0604020202020204" pitchFamily="34" charset="0"/>
              <a:cs typeface="Arial" panose="020B0604020202020204" pitchFamily="34" charset="0"/>
            </a:endParaRPr>
          </a:p>
          <a:p>
            <a:r>
              <a:rPr lang="en-GB" sz="1200" kern="1200" dirty="0" smtClean="0">
                <a:solidFill>
                  <a:schemeClr val="tx1"/>
                </a:solidFill>
                <a:effectLst/>
                <a:latin typeface="Arial" panose="020B0604020202020204" pitchFamily="34" charset="0"/>
                <a:ea typeface="+mn-ea"/>
                <a:cs typeface="Arial" panose="020B0604020202020204" pitchFamily="34" charset="0"/>
              </a:rPr>
              <a:t>The presentation has explored the positive and negative impacts of media on policing in the UK, focusing on three police forces. Research concluded that even though the use of media (especially social media) positively affects community-policing, reports of police use of force and sexual misconduct adversely affects the trust and confidence of the public towards the police.</a:t>
            </a:r>
          </a:p>
          <a:p>
            <a:endParaRPr lang="en-GB" dirty="0" smtClean="0">
              <a:effectLst/>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smtClean="0">
                <a:latin typeface="Arial" panose="020B0604020202020204" pitchFamily="34" charset="0"/>
                <a:cs typeface="Arial" panose="020B0604020202020204" pitchFamily="34" charset="0"/>
              </a:rPr>
              <a:t>Do you think looking into the standards of police recruitment could prevent such ‘Abuse of Power’?</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60B07CC1-658C-4BC5-83BE-959AB6253541}" type="slidenum">
              <a:rPr lang="en-GB" smtClean="0"/>
              <a:t>14</a:t>
            </a:fld>
            <a:endParaRPr lang="en-GB"/>
          </a:p>
        </p:txBody>
      </p:sp>
    </p:spTree>
    <p:extLst>
      <p:ext uri="{BB962C8B-B14F-4D97-AF65-F5344CB8AC3E}">
        <p14:creationId xmlns:p14="http://schemas.microsoft.com/office/powerpoint/2010/main" val="11981747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latin typeface="Arial" panose="020B0604020202020204" pitchFamily="34" charset="0"/>
                <a:cs typeface="Arial" panose="020B0604020202020204" pitchFamily="34" charset="0"/>
              </a:rPr>
              <a:t>References:</a:t>
            </a:r>
          </a:p>
          <a:p>
            <a:endParaRPr lang="en-GB" dirty="0" smtClean="0"/>
          </a:p>
          <a:p>
            <a:r>
              <a:rPr lang="en-US" sz="1200" kern="1200" dirty="0" err="1" smtClean="0">
                <a:solidFill>
                  <a:schemeClr val="tx1"/>
                </a:solidFill>
                <a:effectLst/>
                <a:latin typeface="+mn-lt"/>
                <a:ea typeface="+mn-ea"/>
                <a:cs typeface="+mn-cs"/>
              </a:rPr>
              <a:t>Akhgar</a:t>
            </a:r>
            <a:r>
              <a:rPr lang="en-US" sz="1200" kern="1200" dirty="0" smtClean="0">
                <a:solidFill>
                  <a:schemeClr val="tx1"/>
                </a:solidFill>
                <a:effectLst/>
                <a:latin typeface="+mn-lt"/>
                <a:ea typeface="+mn-ea"/>
                <a:cs typeface="+mn-cs"/>
              </a:rPr>
              <a:t>, B., </a:t>
            </a:r>
            <a:r>
              <a:rPr lang="en-US" sz="1200" kern="1200" dirty="0" err="1" smtClean="0">
                <a:solidFill>
                  <a:schemeClr val="tx1"/>
                </a:solidFill>
                <a:effectLst/>
                <a:latin typeface="+mn-lt"/>
                <a:ea typeface="+mn-ea"/>
                <a:cs typeface="+mn-cs"/>
              </a:rPr>
              <a:t>Bayerl</a:t>
            </a:r>
            <a:r>
              <a:rPr lang="en-US" sz="1200" kern="1200" dirty="0" smtClean="0">
                <a:solidFill>
                  <a:schemeClr val="tx1"/>
                </a:solidFill>
                <a:effectLst/>
                <a:latin typeface="+mn-lt"/>
                <a:ea typeface="+mn-ea"/>
                <a:cs typeface="+mn-cs"/>
              </a:rPr>
              <a:t>, P.S. and </a:t>
            </a:r>
            <a:r>
              <a:rPr lang="en-US" sz="1200" kern="1200" dirty="0" err="1" smtClean="0">
                <a:solidFill>
                  <a:schemeClr val="tx1"/>
                </a:solidFill>
                <a:effectLst/>
                <a:latin typeface="+mn-lt"/>
                <a:ea typeface="+mn-ea"/>
                <a:cs typeface="+mn-cs"/>
              </a:rPr>
              <a:t>Leventakis</a:t>
            </a:r>
            <a:r>
              <a:rPr lang="en-US" sz="1200" kern="1200" dirty="0" smtClean="0">
                <a:solidFill>
                  <a:schemeClr val="tx1"/>
                </a:solidFill>
                <a:effectLst/>
                <a:latin typeface="+mn-lt"/>
                <a:ea typeface="+mn-ea"/>
                <a:cs typeface="+mn-cs"/>
              </a:rPr>
              <a:t>, G., 2019. </a:t>
            </a:r>
            <a:r>
              <a:rPr lang="en-US" sz="1200" i="1" kern="1200" dirty="0" smtClean="0">
                <a:solidFill>
                  <a:schemeClr val="tx1"/>
                </a:solidFill>
                <a:effectLst/>
                <a:latin typeface="+mn-lt"/>
                <a:ea typeface="+mn-ea"/>
                <a:cs typeface="+mn-cs"/>
              </a:rPr>
              <a:t>Social media strategy in policing: from cultural intelligence to community policing</a:t>
            </a:r>
            <a:r>
              <a:rPr lang="en-US" sz="1200" kern="1200" dirty="0" smtClean="0">
                <a:solidFill>
                  <a:schemeClr val="tx1"/>
                </a:solidFill>
                <a:effectLst/>
                <a:latin typeface="+mn-lt"/>
                <a:ea typeface="+mn-ea"/>
                <a:cs typeface="+mn-cs"/>
              </a:rPr>
              <a:t>. Cham: Springer.</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Baroness Casey Review, 2023. An independent review into the standards of </a:t>
            </a:r>
            <a:r>
              <a:rPr lang="en-US" sz="1200" kern="1200" dirty="0" err="1" smtClean="0">
                <a:solidFill>
                  <a:schemeClr val="tx1"/>
                </a:solidFill>
                <a:effectLst/>
                <a:latin typeface="+mn-lt"/>
                <a:ea typeface="+mn-ea"/>
                <a:cs typeface="+mn-cs"/>
              </a:rPr>
              <a:t>behaviour</a:t>
            </a:r>
            <a:r>
              <a:rPr lang="en-US" sz="1200" kern="1200" dirty="0" smtClean="0">
                <a:solidFill>
                  <a:schemeClr val="tx1"/>
                </a:solidFill>
                <a:effectLst/>
                <a:latin typeface="+mn-lt"/>
                <a:ea typeface="+mn-ea"/>
                <a:cs typeface="+mn-cs"/>
              </a:rPr>
              <a:t> and internal culture of the Metropolitan Police Service. </a:t>
            </a:r>
            <a:r>
              <a:rPr lang="en-US" sz="1200" i="1" kern="1200" dirty="0" smtClean="0">
                <a:solidFill>
                  <a:schemeClr val="tx1"/>
                </a:solidFill>
                <a:effectLst/>
                <a:latin typeface="+mn-lt"/>
                <a:ea typeface="+mn-ea"/>
                <a:cs typeface="+mn-cs"/>
              </a:rPr>
              <a:t>Baroness Casey Review Final Report</a:t>
            </a:r>
            <a:r>
              <a:rPr lang="en-US" sz="1200" kern="1200" dirty="0" smtClean="0">
                <a:solidFill>
                  <a:schemeClr val="tx1"/>
                </a:solidFill>
                <a:effectLst/>
                <a:latin typeface="+mn-lt"/>
                <a:ea typeface="+mn-ea"/>
                <a:cs typeface="+mn-cs"/>
              </a:rPr>
              <a:t>, pp.1-363.</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BBC News, 2023. Met Police officer David Carrick admits to being serial rapist. [Online] Available at: https://www.bbc.com/news/uk-england-beds-bucks-herts-64289461 [Accessed on 12/4/2023].</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Bullock, K., 2018. The police use of social media: transformation or </a:t>
            </a:r>
            <a:r>
              <a:rPr lang="en-US" sz="1200" kern="1200" dirty="0" err="1" smtClean="0">
                <a:solidFill>
                  <a:schemeClr val="tx1"/>
                </a:solidFill>
                <a:effectLst/>
                <a:latin typeface="+mn-lt"/>
                <a:ea typeface="+mn-ea"/>
                <a:cs typeface="+mn-cs"/>
              </a:rPr>
              <a:t>normalisation</a:t>
            </a:r>
            <a:r>
              <a:rPr lang="en-US" sz="1200" kern="1200" dirty="0" smtClean="0">
                <a:solidFill>
                  <a:schemeClr val="tx1"/>
                </a:solidFill>
                <a:effectLst/>
                <a:latin typeface="+mn-lt"/>
                <a:ea typeface="+mn-ea"/>
                <a:cs typeface="+mn-cs"/>
              </a:rPr>
              <a:t>? </a:t>
            </a:r>
            <a:r>
              <a:rPr lang="en-US" sz="1200" i="1" kern="1200" dirty="0" smtClean="0">
                <a:solidFill>
                  <a:schemeClr val="tx1"/>
                </a:solidFill>
                <a:effectLst/>
                <a:latin typeface="+mn-lt"/>
                <a:ea typeface="+mn-ea"/>
                <a:cs typeface="+mn-cs"/>
              </a:rPr>
              <a:t>Social Policy &amp; Society</a:t>
            </a:r>
            <a:r>
              <a:rPr lang="en-US" sz="1200" kern="1200" dirty="0" smtClean="0">
                <a:solidFill>
                  <a:schemeClr val="tx1"/>
                </a:solidFill>
                <a:effectLst/>
                <a:latin typeface="+mn-lt"/>
                <a:ea typeface="+mn-ea"/>
                <a:cs typeface="+mn-cs"/>
              </a:rPr>
              <a:t>, </a:t>
            </a:r>
            <a:r>
              <a:rPr lang="en-US" sz="1200" b="1" kern="1200" dirty="0" smtClean="0">
                <a:solidFill>
                  <a:schemeClr val="tx1"/>
                </a:solidFill>
                <a:effectLst/>
                <a:latin typeface="+mn-lt"/>
                <a:ea typeface="+mn-ea"/>
                <a:cs typeface="+mn-cs"/>
              </a:rPr>
              <a:t>17</a:t>
            </a:r>
            <a:r>
              <a:rPr lang="en-US" sz="1200" kern="1200" dirty="0" smtClean="0">
                <a:solidFill>
                  <a:schemeClr val="tx1"/>
                </a:solidFill>
                <a:effectLst/>
                <a:latin typeface="+mn-lt"/>
                <a:ea typeface="+mn-ea"/>
                <a:cs typeface="+mn-cs"/>
              </a:rPr>
              <a:t>(2), pp.245-258.</a:t>
            </a:r>
            <a:endParaRPr lang="en-GB" sz="1200" kern="1200" dirty="0" smtClean="0">
              <a:solidFill>
                <a:schemeClr val="tx1"/>
              </a:solidFill>
              <a:effectLst/>
              <a:latin typeface="+mn-lt"/>
              <a:ea typeface="+mn-ea"/>
              <a:cs typeface="+mn-cs"/>
            </a:endParaRPr>
          </a:p>
          <a:p>
            <a:r>
              <a:rPr lang="en-US" sz="1200" kern="1200" dirty="0" err="1" smtClean="0">
                <a:solidFill>
                  <a:schemeClr val="tx1"/>
                </a:solidFill>
                <a:effectLst/>
                <a:latin typeface="+mn-lt"/>
                <a:ea typeface="+mn-ea"/>
                <a:cs typeface="+mn-cs"/>
              </a:rPr>
              <a:t>Colbran</a:t>
            </a:r>
            <a:r>
              <a:rPr lang="en-US" sz="1200" kern="1200" dirty="0" smtClean="0">
                <a:solidFill>
                  <a:schemeClr val="tx1"/>
                </a:solidFill>
                <a:effectLst/>
                <a:latin typeface="+mn-lt"/>
                <a:ea typeface="+mn-ea"/>
                <a:cs typeface="+mn-cs"/>
              </a:rPr>
              <a:t>, M., 2022. </a:t>
            </a:r>
            <a:r>
              <a:rPr lang="en-US" sz="1200" i="1" kern="1200" dirty="0" smtClean="0">
                <a:solidFill>
                  <a:schemeClr val="tx1"/>
                </a:solidFill>
                <a:effectLst/>
                <a:latin typeface="+mn-lt"/>
                <a:ea typeface="+mn-ea"/>
                <a:cs typeface="+mn-cs"/>
              </a:rPr>
              <a:t>Crime and investigative reporting in the UK.</a:t>
            </a:r>
            <a:r>
              <a:rPr lang="en-US" sz="1200" kern="1200" dirty="0" smtClean="0">
                <a:solidFill>
                  <a:schemeClr val="tx1"/>
                </a:solidFill>
                <a:effectLst/>
                <a:latin typeface="+mn-lt"/>
                <a:ea typeface="+mn-ea"/>
                <a:cs typeface="+mn-cs"/>
              </a:rPr>
              <a:t> S.L.: Policy Press.</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College of Policing, 2013. </a:t>
            </a:r>
            <a:r>
              <a:rPr lang="en-US" sz="1200" i="1" kern="1200" dirty="0" smtClean="0">
                <a:solidFill>
                  <a:schemeClr val="tx1"/>
                </a:solidFill>
                <a:effectLst/>
                <a:latin typeface="+mn-lt"/>
                <a:ea typeface="+mn-ea"/>
                <a:cs typeface="+mn-cs"/>
              </a:rPr>
              <a:t>National Decision Model</a:t>
            </a:r>
            <a:r>
              <a:rPr lang="en-US" sz="1200" kern="1200" dirty="0" smtClean="0">
                <a:solidFill>
                  <a:schemeClr val="tx1"/>
                </a:solidFill>
                <a:effectLst/>
                <a:latin typeface="+mn-lt"/>
                <a:ea typeface="+mn-ea"/>
                <a:cs typeface="+mn-cs"/>
              </a:rPr>
              <a:t>. College of Policing. [Online] Available at: </a:t>
            </a:r>
            <a:r>
              <a:rPr lang="en-GB" sz="1200" u="sng" kern="1200" dirty="0" smtClean="0">
                <a:solidFill>
                  <a:schemeClr val="tx1"/>
                </a:solidFill>
                <a:effectLst/>
                <a:latin typeface="+mn-lt"/>
                <a:ea typeface="+mn-ea"/>
                <a:cs typeface="+mn-cs"/>
                <a:hlinkClick r:id="rId3"/>
              </a:rPr>
              <a:t>https://www.college.police.uk/app/national-decision-model/national-decision-model</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College of Policing, 2014. </a:t>
            </a:r>
            <a:r>
              <a:rPr lang="en-US" sz="1200" i="1" kern="1200" dirty="0" smtClean="0">
                <a:solidFill>
                  <a:schemeClr val="tx1"/>
                </a:solidFill>
                <a:effectLst/>
                <a:latin typeface="+mn-lt"/>
                <a:ea typeface="+mn-ea"/>
                <a:cs typeface="+mn-cs"/>
              </a:rPr>
              <a:t>Code of Ethics</a:t>
            </a:r>
            <a:r>
              <a:rPr lang="en-US" sz="1200" kern="1200" dirty="0" smtClean="0">
                <a:solidFill>
                  <a:schemeClr val="tx1"/>
                </a:solidFill>
                <a:effectLst/>
                <a:latin typeface="+mn-lt"/>
                <a:ea typeface="+mn-ea"/>
                <a:cs typeface="+mn-cs"/>
              </a:rPr>
              <a:t>. College of Policing. [Online] Available at: </a:t>
            </a:r>
            <a:r>
              <a:rPr lang="en-GB" sz="1200" u="sng" kern="1200" dirty="0" smtClean="0">
                <a:solidFill>
                  <a:schemeClr val="tx1"/>
                </a:solidFill>
                <a:effectLst/>
                <a:latin typeface="+mn-lt"/>
                <a:ea typeface="+mn-ea"/>
                <a:cs typeface="+mn-cs"/>
                <a:hlinkClick r:id="rId4"/>
              </a:rPr>
              <a:t>https://www.college.police.uk/ethics/code-of-ethics</a:t>
            </a:r>
            <a:r>
              <a:rPr lang="en-GB" sz="1200" kern="1200" dirty="0" smtClean="0">
                <a:solidFill>
                  <a:schemeClr val="tx1"/>
                </a:solidFill>
                <a:effectLst/>
                <a:latin typeface="+mn-lt"/>
                <a:ea typeface="+mn-ea"/>
                <a:cs typeface="+mn-cs"/>
              </a:rPr>
              <a:t> [Accessed 15/4/2023].</a:t>
            </a:r>
          </a:p>
          <a:p>
            <a:r>
              <a:rPr lang="en-US" sz="1200" kern="1200" dirty="0" smtClean="0">
                <a:solidFill>
                  <a:schemeClr val="tx1"/>
                </a:solidFill>
                <a:effectLst/>
                <a:latin typeface="+mn-lt"/>
                <a:ea typeface="+mn-ea"/>
                <a:cs typeface="+mn-cs"/>
              </a:rPr>
              <a:t>College of Policing, 2022. </a:t>
            </a:r>
            <a:r>
              <a:rPr lang="en-US" sz="1200" i="1" kern="1200" dirty="0" smtClean="0">
                <a:solidFill>
                  <a:schemeClr val="tx1"/>
                </a:solidFill>
                <a:effectLst/>
                <a:latin typeface="+mn-lt"/>
                <a:ea typeface="+mn-ea"/>
                <a:cs typeface="+mn-cs"/>
              </a:rPr>
              <a:t>Media relations</a:t>
            </a:r>
            <a:r>
              <a:rPr lang="en-US" sz="1200" kern="1200" dirty="0" smtClean="0">
                <a:solidFill>
                  <a:schemeClr val="tx1"/>
                </a:solidFill>
                <a:effectLst/>
                <a:latin typeface="+mn-lt"/>
                <a:ea typeface="+mn-ea"/>
                <a:cs typeface="+mn-cs"/>
              </a:rPr>
              <a:t>. [Online]. Available at: https://www.college.police.uk/app/engagement-and-communication/media-relations [Accessed on 12/4/2023].</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Dekker, R., van den Brink, P. and Meijer, A., 2020. Social media adoption in the police: barriers and strategies. </a:t>
            </a:r>
            <a:r>
              <a:rPr lang="en-US" sz="1200" i="1" kern="1200" dirty="0" smtClean="0">
                <a:solidFill>
                  <a:schemeClr val="tx1"/>
                </a:solidFill>
                <a:effectLst/>
                <a:latin typeface="+mn-lt"/>
                <a:ea typeface="+mn-ea"/>
                <a:cs typeface="+mn-cs"/>
              </a:rPr>
              <a:t>Government Information Quarterly</a:t>
            </a:r>
            <a:r>
              <a:rPr lang="en-US" sz="1200" kern="1200" dirty="0" smtClean="0">
                <a:solidFill>
                  <a:schemeClr val="tx1"/>
                </a:solidFill>
                <a:effectLst/>
                <a:latin typeface="+mn-lt"/>
                <a:ea typeface="+mn-ea"/>
                <a:cs typeface="+mn-cs"/>
              </a:rPr>
              <a:t>, </a:t>
            </a:r>
            <a:r>
              <a:rPr lang="en-US" sz="1200" b="1" kern="1200" dirty="0" smtClean="0">
                <a:solidFill>
                  <a:schemeClr val="tx1"/>
                </a:solidFill>
                <a:effectLst/>
                <a:latin typeface="+mn-lt"/>
                <a:ea typeface="+mn-ea"/>
                <a:cs typeface="+mn-cs"/>
              </a:rPr>
              <a:t>37</a:t>
            </a:r>
            <a:r>
              <a:rPr lang="en-US" sz="1200" kern="1200" dirty="0" smtClean="0">
                <a:solidFill>
                  <a:schemeClr val="tx1"/>
                </a:solidFill>
                <a:effectLst/>
                <a:latin typeface="+mn-lt"/>
                <a:ea typeface="+mn-ea"/>
                <a:cs typeface="+mn-cs"/>
              </a:rPr>
              <a:t>(2), p.101441.</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Dodd, V., 2022. </a:t>
            </a:r>
            <a:r>
              <a:rPr lang="en-US" sz="1200" i="1" kern="1200" dirty="0" smtClean="0">
                <a:solidFill>
                  <a:schemeClr val="tx1"/>
                </a:solidFill>
                <a:effectLst/>
                <a:latin typeface="+mn-lt"/>
                <a:ea typeface="+mn-ea"/>
                <a:cs typeface="+mn-cs"/>
              </a:rPr>
              <a:t>Half of black British police in survey report race incidents with colleagues</a:t>
            </a:r>
            <a:r>
              <a:rPr lang="en-US" sz="1200" kern="1200" dirty="0" smtClean="0">
                <a:solidFill>
                  <a:schemeClr val="tx1"/>
                </a:solidFill>
                <a:effectLst/>
                <a:latin typeface="+mn-lt"/>
                <a:ea typeface="+mn-ea"/>
                <a:cs typeface="+mn-cs"/>
              </a:rPr>
              <a:t>. The Guardian. [Online] Available at: </a:t>
            </a:r>
            <a:r>
              <a:rPr lang="en-US" sz="1200" u="sng" kern="1200" dirty="0" smtClean="0">
                <a:solidFill>
                  <a:schemeClr val="tx1"/>
                </a:solidFill>
                <a:effectLst/>
                <a:latin typeface="+mn-lt"/>
                <a:ea typeface="+mn-ea"/>
                <a:cs typeface="+mn-cs"/>
                <a:hlinkClick r:id="rId5"/>
              </a:rPr>
              <a:t>https://www.theguardian.com/uk-news/2022/dec/15/half-of-black-british-police-in-survey-report-race-incidents-with-colleagues</a:t>
            </a:r>
            <a:r>
              <a:rPr lang="en-US" sz="1200" kern="120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[Accessed 13/4/2023].</a:t>
            </a:r>
          </a:p>
          <a:p>
            <a:r>
              <a:rPr lang="en-US" sz="1200" kern="1200" dirty="0" smtClean="0">
                <a:solidFill>
                  <a:schemeClr val="tx1"/>
                </a:solidFill>
                <a:effectLst/>
                <a:latin typeface="+mn-lt"/>
                <a:ea typeface="+mn-ea"/>
                <a:cs typeface="+mn-cs"/>
              </a:rPr>
              <a:t>End Violence Against Women, 2021. </a:t>
            </a:r>
            <a:r>
              <a:rPr lang="en-US" sz="1200" i="1" kern="1200" dirty="0" smtClean="0">
                <a:solidFill>
                  <a:schemeClr val="tx1"/>
                </a:solidFill>
                <a:effectLst/>
                <a:latin typeface="+mn-lt"/>
                <a:ea typeface="+mn-ea"/>
                <a:cs typeface="+mn-cs"/>
              </a:rPr>
              <a:t>Almost half of women have less trust in police following Sarah </a:t>
            </a:r>
            <a:r>
              <a:rPr lang="en-US" sz="1200" i="1" kern="1200" dirty="0" err="1" smtClean="0">
                <a:solidFill>
                  <a:schemeClr val="tx1"/>
                </a:solidFill>
                <a:effectLst/>
                <a:latin typeface="+mn-lt"/>
                <a:ea typeface="+mn-ea"/>
                <a:cs typeface="+mn-cs"/>
              </a:rPr>
              <a:t>Everard</a:t>
            </a:r>
            <a:r>
              <a:rPr lang="en-US" sz="1200" i="1" kern="1200" dirty="0" smtClean="0">
                <a:solidFill>
                  <a:schemeClr val="tx1"/>
                </a:solidFill>
                <a:effectLst/>
                <a:latin typeface="+mn-lt"/>
                <a:ea typeface="+mn-ea"/>
                <a:cs typeface="+mn-cs"/>
              </a:rPr>
              <a:t> murder</a:t>
            </a:r>
            <a:r>
              <a:rPr lang="en-US" sz="1200" kern="1200" dirty="0" smtClean="0">
                <a:solidFill>
                  <a:schemeClr val="tx1"/>
                </a:solidFill>
                <a:effectLst/>
                <a:latin typeface="+mn-lt"/>
                <a:ea typeface="+mn-ea"/>
                <a:cs typeface="+mn-cs"/>
              </a:rPr>
              <a:t>. [Online] Available at: </a:t>
            </a:r>
            <a:r>
              <a:rPr lang="en-US" sz="1200" u="sng" kern="1200" dirty="0" smtClean="0">
                <a:solidFill>
                  <a:schemeClr val="tx1"/>
                </a:solidFill>
                <a:effectLst/>
                <a:latin typeface="+mn-lt"/>
                <a:ea typeface="+mn-ea"/>
                <a:cs typeface="+mn-cs"/>
                <a:hlinkClick r:id="rId6"/>
              </a:rPr>
              <a:t>https://www.endviolenceagainstwomen.org.uk/almost-half-of-women-have-less-trust-in-police-following-sarah-everard-murder/</a:t>
            </a:r>
            <a:r>
              <a:rPr lang="en-US" sz="1200" kern="120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[Accessed 13/4/2023].</a:t>
            </a:r>
          </a:p>
          <a:p>
            <a:r>
              <a:rPr lang="en-US" sz="1200" kern="1200" dirty="0" err="1" smtClean="0">
                <a:solidFill>
                  <a:schemeClr val="tx1"/>
                </a:solidFill>
                <a:effectLst/>
                <a:latin typeface="+mn-lt"/>
                <a:ea typeface="+mn-ea"/>
                <a:cs typeface="+mn-cs"/>
              </a:rPr>
              <a:t>Fallik</a:t>
            </a:r>
            <a:r>
              <a:rPr lang="en-US" sz="1200" kern="1200" dirty="0" smtClean="0">
                <a:solidFill>
                  <a:schemeClr val="tx1"/>
                </a:solidFill>
                <a:effectLst/>
                <a:latin typeface="+mn-lt"/>
                <a:ea typeface="+mn-ea"/>
                <a:cs typeface="+mn-cs"/>
              </a:rPr>
              <a:t>, S.W., </a:t>
            </a:r>
            <a:r>
              <a:rPr lang="en-US" sz="1200" kern="1200" dirty="0" err="1" smtClean="0">
                <a:solidFill>
                  <a:schemeClr val="tx1"/>
                </a:solidFill>
                <a:effectLst/>
                <a:latin typeface="+mn-lt"/>
                <a:ea typeface="+mn-ea"/>
                <a:cs typeface="+mn-cs"/>
              </a:rPr>
              <a:t>Deuchar</a:t>
            </a:r>
            <a:r>
              <a:rPr lang="en-US" sz="1200" kern="1200" dirty="0" smtClean="0">
                <a:solidFill>
                  <a:schemeClr val="tx1"/>
                </a:solidFill>
                <a:effectLst/>
                <a:latin typeface="+mn-lt"/>
                <a:ea typeface="+mn-ea"/>
                <a:cs typeface="+mn-cs"/>
              </a:rPr>
              <a:t>, R., </a:t>
            </a:r>
            <a:r>
              <a:rPr lang="en-US" sz="1200" kern="1200" dirty="0" err="1" smtClean="0">
                <a:solidFill>
                  <a:schemeClr val="tx1"/>
                </a:solidFill>
                <a:effectLst/>
                <a:latin typeface="+mn-lt"/>
                <a:ea typeface="+mn-ea"/>
                <a:cs typeface="+mn-cs"/>
              </a:rPr>
              <a:t>Crichlow</a:t>
            </a:r>
            <a:r>
              <a:rPr lang="en-US" sz="1200" kern="1200" dirty="0" smtClean="0">
                <a:solidFill>
                  <a:schemeClr val="tx1"/>
                </a:solidFill>
                <a:effectLst/>
                <a:latin typeface="+mn-lt"/>
                <a:ea typeface="+mn-ea"/>
                <a:cs typeface="+mn-cs"/>
              </a:rPr>
              <a:t>, V.J. and Hodges, H., 2020. Policing through social media: a qualitative exploration. </a:t>
            </a:r>
            <a:r>
              <a:rPr lang="en-US" sz="1200" i="1" kern="1200" dirty="0" smtClean="0">
                <a:solidFill>
                  <a:schemeClr val="tx1"/>
                </a:solidFill>
                <a:effectLst/>
                <a:latin typeface="+mn-lt"/>
                <a:ea typeface="+mn-ea"/>
                <a:cs typeface="+mn-cs"/>
              </a:rPr>
              <a:t>International Journal of Police Science &amp; Management</a:t>
            </a:r>
            <a:r>
              <a:rPr lang="en-US" sz="1200" kern="1200" dirty="0" smtClean="0">
                <a:solidFill>
                  <a:schemeClr val="tx1"/>
                </a:solidFill>
                <a:effectLst/>
                <a:latin typeface="+mn-lt"/>
                <a:ea typeface="+mn-ea"/>
                <a:cs typeface="+mn-cs"/>
              </a:rPr>
              <a:t>, </a:t>
            </a:r>
            <a:r>
              <a:rPr lang="en-US" sz="1200" b="1" kern="1200" dirty="0" smtClean="0">
                <a:solidFill>
                  <a:schemeClr val="tx1"/>
                </a:solidFill>
                <a:effectLst/>
                <a:latin typeface="+mn-lt"/>
                <a:ea typeface="+mn-ea"/>
                <a:cs typeface="+mn-cs"/>
              </a:rPr>
              <a:t>22</a:t>
            </a:r>
            <a:r>
              <a:rPr lang="en-US" sz="1200" kern="1200" dirty="0" smtClean="0">
                <a:solidFill>
                  <a:schemeClr val="tx1"/>
                </a:solidFill>
                <a:effectLst/>
                <a:latin typeface="+mn-lt"/>
                <a:ea typeface="+mn-ea"/>
                <a:cs typeface="+mn-cs"/>
              </a:rPr>
              <a:t>(2), p.146135572091194.</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Fernandez, M., Dickinson, T. and Alani, H., 2018. An analysis of UK policing engagement via social media. </a:t>
            </a:r>
            <a:r>
              <a:rPr lang="en-GB" sz="1200" i="1" kern="1200" dirty="0" smtClean="0">
                <a:solidFill>
                  <a:schemeClr val="tx1"/>
                </a:solidFill>
                <a:effectLst/>
                <a:latin typeface="+mn-lt"/>
                <a:ea typeface="+mn-ea"/>
                <a:cs typeface="+mn-cs"/>
              </a:rPr>
              <a:t>Conference: International Conference on Social Informatics</a:t>
            </a:r>
            <a:r>
              <a:rPr lang="en-GB" sz="1200" kern="1200" dirty="0" smtClean="0">
                <a:solidFill>
                  <a:schemeClr val="tx1"/>
                </a:solidFill>
                <a:effectLst/>
                <a:latin typeface="+mn-lt"/>
                <a:ea typeface="+mn-ea"/>
                <a:cs typeface="+mn-cs"/>
              </a:rPr>
              <a:t>, pp.1-16.</a:t>
            </a:r>
          </a:p>
          <a:p>
            <a:r>
              <a:rPr lang="en-GB" sz="1200" kern="1200" dirty="0" err="1" smtClean="0">
                <a:solidFill>
                  <a:schemeClr val="tx1"/>
                </a:solidFill>
                <a:effectLst/>
                <a:latin typeface="+mn-lt"/>
                <a:ea typeface="+mn-ea"/>
                <a:cs typeface="+mn-cs"/>
              </a:rPr>
              <a:t>Finklea</a:t>
            </a:r>
            <a:r>
              <a:rPr lang="en-GB" sz="1200" kern="1200" dirty="0" smtClean="0">
                <a:solidFill>
                  <a:schemeClr val="tx1"/>
                </a:solidFill>
                <a:effectLst/>
                <a:latin typeface="+mn-lt"/>
                <a:ea typeface="+mn-ea"/>
                <a:cs typeface="+mn-cs"/>
              </a:rPr>
              <a:t>, K., 2022. Law enforcement and technology: using social media. </a:t>
            </a:r>
            <a:r>
              <a:rPr lang="en-GB" sz="1200" i="1" kern="1200" dirty="0" smtClean="0">
                <a:solidFill>
                  <a:schemeClr val="tx1"/>
                </a:solidFill>
                <a:effectLst/>
                <a:latin typeface="+mn-lt"/>
                <a:ea typeface="+mn-ea"/>
                <a:cs typeface="+mn-cs"/>
              </a:rPr>
              <a:t>Congressional Research Service</a:t>
            </a:r>
            <a:r>
              <a:rPr lang="en-GB" sz="1200" kern="1200" dirty="0" smtClean="0">
                <a:solidFill>
                  <a:schemeClr val="tx1"/>
                </a:solidFill>
                <a:effectLst/>
                <a:latin typeface="+mn-lt"/>
                <a:ea typeface="+mn-ea"/>
                <a:cs typeface="+mn-cs"/>
              </a:rPr>
              <a:t>, pp.1-13.</a:t>
            </a:r>
          </a:p>
          <a:p>
            <a:r>
              <a:rPr lang="en-GB" sz="1200" kern="1200" dirty="0" smtClean="0">
                <a:solidFill>
                  <a:schemeClr val="tx1"/>
                </a:solidFill>
                <a:effectLst/>
                <a:latin typeface="+mn-lt"/>
                <a:ea typeface="+mn-ea"/>
                <a:cs typeface="+mn-cs"/>
              </a:rPr>
              <a:t>Gold, J., 2022. Improving community relations in the police through procedural justice- an action learning initiative. </a:t>
            </a:r>
            <a:r>
              <a:rPr lang="en-GB" sz="1200" i="1" kern="1200" dirty="0" smtClean="0">
                <a:solidFill>
                  <a:schemeClr val="tx1"/>
                </a:solidFill>
                <a:effectLst/>
                <a:latin typeface="+mn-lt"/>
                <a:ea typeface="+mn-ea"/>
                <a:cs typeface="+mn-cs"/>
              </a:rPr>
              <a:t>Action Learning: Research and Practice</a:t>
            </a:r>
            <a:r>
              <a:rPr lang="en-GB" sz="1200" kern="1200" dirty="0" smtClean="0">
                <a:solidFill>
                  <a:schemeClr val="tx1"/>
                </a:solidFill>
                <a:effectLst/>
                <a:latin typeface="+mn-lt"/>
                <a:ea typeface="+mn-ea"/>
                <a:cs typeface="+mn-cs"/>
              </a:rPr>
              <a:t>, </a:t>
            </a:r>
            <a:r>
              <a:rPr lang="en-GB" sz="1200" b="1" kern="1200" dirty="0" smtClean="0">
                <a:solidFill>
                  <a:schemeClr val="tx1"/>
                </a:solidFill>
                <a:effectLst/>
                <a:latin typeface="+mn-lt"/>
                <a:ea typeface="+mn-ea"/>
                <a:cs typeface="+mn-cs"/>
              </a:rPr>
              <a:t>19</a:t>
            </a:r>
            <a:r>
              <a:rPr lang="en-GB" sz="1200" kern="1200" dirty="0" smtClean="0">
                <a:solidFill>
                  <a:schemeClr val="tx1"/>
                </a:solidFill>
                <a:effectLst/>
                <a:latin typeface="+mn-lt"/>
                <a:ea typeface="+mn-ea"/>
                <a:cs typeface="+mn-cs"/>
              </a:rPr>
              <a:t>(3), pp.230-247.</a:t>
            </a:r>
          </a:p>
          <a:p>
            <a:r>
              <a:rPr lang="en-US" sz="1200" kern="1200" dirty="0" smtClean="0">
                <a:solidFill>
                  <a:schemeClr val="tx1"/>
                </a:solidFill>
                <a:effectLst/>
                <a:latin typeface="+mn-lt"/>
                <a:ea typeface="+mn-ea"/>
                <a:cs typeface="+mn-cs"/>
              </a:rPr>
              <a:t>Hasan, M., 2021. Racist bullying of BAME (Black and Asian Minority Ethnic) women within police services in England: race, gender and police culture. </a:t>
            </a:r>
            <a:r>
              <a:rPr lang="en-US" sz="1200" i="1" kern="1200" dirty="0" smtClean="0">
                <a:solidFill>
                  <a:schemeClr val="tx1"/>
                </a:solidFill>
                <a:effectLst/>
                <a:latin typeface="+mn-lt"/>
                <a:ea typeface="+mn-ea"/>
                <a:cs typeface="+mn-cs"/>
              </a:rPr>
              <a:t>International Journal of Police Science &amp; Management</a:t>
            </a:r>
            <a:r>
              <a:rPr lang="en-US" sz="1200" kern="1200" dirty="0" smtClean="0">
                <a:solidFill>
                  <a:schemeClr val="tx1"/>
                </a:solidFill>
                <a:effectLst/>
                <a:latin typeface="+mn-lt"/>
                <a:ea typeface="+mn-ea"/>
                <a:cs typeface="+mn-cs"/>
              </a:rPr>
              <a:t>, </a:t>
            </a:r>
            <a:r>
              <a:rPr lang="en-US" sz="1200" b="1" kern="1200" dirty="0" smtClean="0">
                <a:solidFill>
                  <a:schemeClr val="tx1"/>
                </a:solidFill>
                <a:effectLst/>
                <a:latin typeface="+mn-lt"/>
                <a:ea typeface="+mn-ea"/>
                <a:cs typeface="+mn-cs"/>
              </a:rPr>
              <a:t>23</a:t>
            </a:r>
            <a:r>
              <a:rPr lang="en-US" sz="1200" kern="1200" dirty="0" smtClean="0">
                <a:solidFill>
                  <a:schemeClr val="tx1"/>
                </a:solidFill>
                <a:effectLst/>
                <a:latin typeface="+mn-lt"/>
                <a:ea typeface="+mn-ea"/>
                <a:cs typeface="+mn-cs"/>
              </a:rPr>
              <a:t>(2), p.146135572110046. DOI:10.1177/14613557211004619.</a:t>
            </a:r>
            <a:endParaRPr lang="en-GB" sz="1200" kern="1200" dirty="0" smtClean="0">
              <a:solidFill>
                <a:schemeClr val="tx1"/>
              </a:solidFill>
              <a:effectLst/>
              <a:latin typeface="+mn-lt"/>
              <a:ea typeface="+mn-ea"/>
              <a:cs typeface="+mn-cs"/>
            </a:endParaRPr>
          </a:p>
          <a:p>
            <a:r>
              <a:rPr lang="en-GB" sz="1200" kern="1200" dirty="0" err="1" smtClean="0">
                <a:solidFill>
                  <a:schemeClr val="tx1"/>
                </a:solidFill>
                <a:effectLst/>
                <a:latin typeface="+mn-lt"/>
                <a:ea typeface="+mn-ea"/>
                <a:cs typeface="+mn-cs"/>
              </a:rPr>
              <a:t>Heddlu</a:t>
            </a:r>
            <a:r>
              <a:rPr lang="en-GB" sz="1200" kern="1200" dirty="0" smtClean="0">
                <a:solidFill>
                  <a:schemeClr val="tx1"/>
                </a:solidFill>
                <a:effectLst/>
                <a:latin typeface="+mn-lt"/>
                <a:ea typeface="+mn-ea"/>
                <a:cs typeface="+mn-cs"/>
              </a:rPr>
              <a:t> Dyfed-Powys Police, 2023. TRAFFIC UPDATE | There are currently delays on the </a:t>
            </a:r>
            <a:r>
              <a:rPr lang="en-GB" sz="1200" kern="1200" dirty="0" err="1" smtClean="0">
                <a:solidFill>
                  <a:schemeClr val="tx1"/>
                </a:solidFill>
                <a:effectLst/>
                <a:latin typeface="+mn-lt"/>
                <a:ea typeface="+mn-ea"/>
                <a:cs typeface="+mn-cs"/>
              </a:rPr>
              <a:t>the</a:t>
            </a:r>
            <a:r>
              <a:rPr lang="en-GB" sz="1200" kern="1200" dirty="0" smtClean="0">
                <a:solidFill>
                  <a:schemeClr val="tx1"/>
                </a:solidFill>
                <a:effectLst/>
                <a:latin typeface="+mn-lt"/>
                <a:ea typeface="+mn-ea"/>
                <a:cs typeface="+mn-cs"/>
              </a:rPr>
              <a:t> A483 between WELSHPOOL and LLANYMYNECH due to a </a:t>
            </a:r>
            <a:r>
              <a:rPr lang="en-GB" sz="1200" kern="1200" dirty="0" err="1" smtClean="0">
                <a:solidFill>
                  <a:schemeClr val="tx1"/>
                </a:solidFill>
                <a:effectLst/>
                <a:latin typeface="+mn-lt"/>
                <a:ea typeface="+mn-ea"/>
                <a:cs typeface="+mn-cs"/>
              </a:rPr>
              <a:t>collison</a:t>
            </a:r>
            <a:r>
              <a:rPr lang="en-GB" sz="1200" kern="1200" dirty="0" smtClean="0">
                <a:solidFill>
                  <a:schemeClr val="tx1"/>
                </a:solidFill>
                <a:effectLst/>
                <a:latin typeface="+mn-lt"/>
                <a:ea typeface="+mn-ea"/>
                <a:cs typeface="+mn-cs"/>
              </a:rPr>
              <a:t>. </a:t>
            </a:r>
            <a:r>
              <a:rPr lang="en-GB" sz="1200" i="1" kern="1200" dirty="0" smtClean="0">
                <a:solidFill>
                  <a:schemeClr val="tx1"/>
                </a:solidFill>
                <a:effectLst/>
                <a:latin typeface="+mn-lt"/>
                <a:ea typeface="+mn-ea"/>
                <a:cs typeface="+mn-cs"/>
              </a:rPr>
              <a:t>Twitter </a:t>
            </a:r>
            <a:r>
              <a:rPr lang="en-GB" sz="1200" i="1" kern="1200" dirty="0" err="1" smtClean="0">
                <a:solidFill>
                  <a:schemeClr val="tx1"/>
                </a:solidFill>
                <a:effectLst/>
                <a:latin typeface="+mn-lt"/>
                <a:ea typeface="+mn-ea"/>
                <a:cs typeface="+mn-cs"/>
              </a:rPr>
              <a:t>Heddlu</a:t>
            </a:r>
            <a:r>
              <a:rPr lang="en-GB" sz="1200" i="1" kern="1200" dirty="0" smtClean="0">
                <a:solidFill>
                  <a:schemeClr val="tx1"/>
                </a:solidFill>
                <a:effectLst/>
                <a:latin typeface="+mn-lt"/>
                <a:ea typeface="+mn-ea"/>
                <a:cs typeface="+mn-cs"/>
              </a:rPr>
              <a:t> Dyfed-Powys Police</a:t>
            </a:r>
            <a:r>
              <a:rPr lang="en-GB" sz="1200" kern="1200" dirty="0" smtClean="0">
                <a:solidFill>
                  <a:schemeClr val="tx1"/>
                </a:solidFill>
                <a:effectLst/>
                <a:latin typeface="+mn-lt"/>
                <a:ea typeface="+mn-ea"/>
                <a:cs typeface="+mn-cs"/>
              </a:rPr>
              <a:t> [Online]. 16 April 2023. Available at: https://twitter.com/DyfedPowys/status/1647571989412958209?cxt=HHwWgsC-rdj_rN0tAAAA </a:t>
            </a:r>
            <a:r>
              <a:rPr lang="en-US" sz="1200" kern="1200" dirty="0" smtClean="0">
                <a:solidFill>
                  <a:schemeClr val="tx1"/>
                </a:solidFill>
                <a:effectLst/>
                <a:latin typeface="+mn-lt"/>
                <a:ea typeface="+mn-ea"/>
                <a:cs typeface="+mn-cs"/>
              </a:rPr>
              <a:t>[Accessed on 16/4/2023].</a:t>
            </a:r>
            <a:endParaRPr lang="en-GB" sz="1200" kern="1200" dirty="0" smtClean="0">
              <a:solidFill>
                <a:schemeClr val="tx1"/>
              </a:solidFill>
              <a:effectLst/>
              <a:latin typeface="+mn-lt"/>
              <a:ea typeface="+mn-ea"/>
              <a:cs typeface="+mn-cs"/>
            </a:endParaRPr>
          </a:p>
          <a:p>
            <a:r>
              <a:rPr lang="en-GB" sz="1200" kern="1200" dirty="0" err="1" smtClean="0">
                <a:solidFill>
                  <a:schemeClr val="tx1"/>
                </a:solidFill>
                <a:effectLst/>
                <a:latin typeface="+mn-lt"/>
                <a:ea typeface="+mn-ea"/>
                <a:cs typeface="+mn-cs"/>
              </a:rPr>
              <a:t>Heddlu</a:t>
            </a:r>
            <a:r>
              <a:rPr lang="en-GB" sz="1200" kern="1200" dirty="0" smtClean="0">
                <a:solidFill>
                  <a:schemeClr val="tx1"/>
                </a:solidFill>
                <a:effectLst/>
                <a:latin typeface="+mn-lt"/>
                <a:ea typeface="+mn-ea"/>
                <a:cs typeface="+mn-cs"/>
              </a:rPr>
              <a:t> Dyfed-Powys Police, 2023b. ROAD CLOSED | The A489 between </a:t>
            </a:r>
            <a:r>
              <a:rPr lang="en-GB" sz="1200" kern="1200" dirty="0" err="1" smtClean="0">
                <a:solidFill>
                  <a:schemeClr val="tx1"/>
                </a:solidFill>
                <a:effectLst/>
                <a:latin typeface="+mn-lt"/>
                <a:ea typeface="+mn-ea"/>
                <a:cs typeface="+mn-cs"/>
              </a:rPr>
              <a:t>Sarn</a:t>
            </a:r>
            <a:r>
              <a:rPr lang="en-GB" sz="1200" kern="1200" dirty="0" smtClean="0">
                <a:solidFill>
                  <a:schemeClr val="tx1"/>
                </a:solidFill>
                <a:effectLst/>
                <a:latin typeface="+mn-lt"/>
                <a:ea typeface="+mn-ea"/>
                <a:cs typeface="+mn-cs"/>
              </a:rPr>
              <a:t> and Brompton Hall in Newtown is currently closed due to a collision. </a:t>
            </a:r>
            <a:r>
              <a:rPr lang="en-GB" sz="1200" i="1" kern="1200" dirty="0" smtClean="0">
                <a:solidFill>
                  <a:schemeClr val="tx1"/>
                </a:solidFill>
                <a:effectLst/>
                <a:latin typeface="+mn-lt"/>
                <a:ea typeface="+mn-ea"/>
                <a:cs typeface="+mn-cs"/>
              </a:rPr>
              <a:t>Twitter </a:t>
            </a:r>
            <a:r>
              <a:rPr lang="en-GB" sz="1200" i="1" kern="1200" dirty="0" err="1" smtClean="0">
                <a:solidFill>
                  <a:schemeClr val="tx1"/>
                </a:solidFill>
                <a:effectLst/>
                <a:latin typeface="+mn-lt"/>
                <a:ea typeface="+mn-ea"/>
                <a:cs typeface="+mn-cs"/>
              </a:rPr>
              <a:t>Heddlu</a:t>
            </a:r>
            <a:r>
              <a:rPr lang="en-GB" sz="1200" i="1" kern="1200" dirty="0" smtClean="0">
                <a:solidFill>
                  <a:schemeClr val="tx1"/>
                </a:solidFill>
                <a:effectLst/>
                <a:latin typeface="+mn-lt"/>
                <a:ea typeface="+mn-ea"/>
                <a:cs typeface="+mn-cs"/>
              </a:rPr>
              <a:t> Dyfed-Powys Police</a:t>
            </a:r>
            <a:r>
              <a:rPr lang="en-GB" sz="1200" kern="1200" dirty="0" smtClean="0">
                <a:solidFill>
                  <a:schemeClr val="tx1"/>
                </a:solidFill>
                <a:effectLst/>
                <a:latin typeface="+mn-lt"/>
                <a:ea typeface="+mn-ea"/>
                <a:cs typeface="+mn-cs"/>
              </a:rPr>
              <a:t> [Online]. 7 April 2023. Available at: https://twitter.com/DyfedPowys/status/1644401843034890243?cxt=HHwWhoC9ofGwi9ItAAAA </a:t>
            </a:r>
            <a:r>
              <a:rPr lang="en-US" sz="1200" kern="1200" dirty="0" smtClean="0">
                <a:solidFill>
                  <a:schemeClr val="tx1"/>
                </a:solidFill>
                <a:effectLst/>
                <a:latin typeface="+mn-lt"/>
                <a:ea typeface="+mn-ea"/>
                <a:cs typeface="+mn-cs"/>
              </a:rPr>
              <a:t>[Accessed on 16/4/2023].</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Home Office, 2022. </a:t>
            </a:r>
            <a:r>
              <a:rPr lang="en-US" sz="1200" i="1" kern="1200" dirty="0" smtClean="0">
                <a:solidFill>
                  <a:schemeClr val="tx1"/>
                </a:solidFill>
                <a:effectLst/>
                <a:latin typeface="+mn-lt"/>
                <a:ea typeface="+mn-ea"/>
                <a:cs typeface="+mn-cs"/>
              </a:rPr>
              <a:t>Stop and Search</a:t>
            </a:r>
            <a:r>
              <a:rPr lang="en-US" sz="1200" kern="1200" dirty="0" smtClean="0">
                <a:solidFill>
                  <a:schemeClr val="tx1"/>
                </a:solidFill>
                <a:effectLst/>
                <a:latin typeface="+mn-lt"/>
                <a:ea typeface="+mn-ea"/>
                <a:cs typeface="+mn-cs"/>
              </a:rPr>
              <a:t>. Gov.uk. [Online] Available at: </a:t>
            </a:r>
            <a:r>
              <a:rPr lang="en-US" sz="1200" u="sng" kern="1200" dirty="0" smtClean="0">
                <a:solidFill>
                  <a:schemeClr val="tx1"/>
                </a:solidFill>
                <a:effectLst/>
                <a:latin typeface="+mn-lt"/>
                <a:ea typeface="+mn-ea"/>
                <a:cs typeface="+mn-cs"/>
                <a:hlinkClick r:id="rId7"/>
              </a:rPr>
              <a:t>https://www.ethnicity-facts-figures.service.gov.uk/crime-justice-and-the-law/policing/stop-and-search/latest</a:t>
            </a:r>
            <a:r>
              <a:rPr lang="en-US" sz="1200" kern="120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[Accessed 24/4/2023].</a:t>
            </a:r>
          </a:p>
          <a:p>
            <a:r>
              <a:rPr lang="en-GB" sz="1200" kern="1200" dirty="0" smtClean="0">
                <a:solidFill>
                  <a:schemeClr val="tx1"/>
                </a:solidFill>
                <a:effectLst/>
                <a:latin typeface="+mn-lt"/>
                <a:ea typeface="+mn-ea"/>
                <a:cs typeface="+mn-cs"/>
              </a:rPr>
              <a:t>M.D. </a:t>
            </a:r>
            <a:r>
              <a:rPr lang="en-GB" sz="1200" kern="1200" dirty="0" err="1" smtClean="0">
                <a:solidFill>
                  <a:schemeClr val="tx1"/>
                </a:solidFill>
                <a:effectLst/>
                <a:latin typeface="+mn-lt"/>
                <a:ea typeface="+mn-ea"/>
                <a:cs typeface="+mn-cs"/>
              </a:rPr>
              <a:t>Reisig</a:t>
            </a:r>
            <a:r>
              <a:rPr lang="en-GB" sz="1200" kern="1200" dirty="0" smtClean="0">
                <a:solidFill>
                  <a:schemeClr val="tx1"/>
                </a:solidFill>
                <a:effectLst/>
                <a:latin typeface="+mn-lt"/>
                <a:ea typeface="+mn-ea"/>
                <a:cs typeface="+mn-cs"/>
              </a:rPr>
              <a:t> &amp; R.J. Kane (eds.) (2019) </a:t>
            </a:r>
            <a:r>
              <a:rPr lang="en-GB" sz="1200" i="1" kern="1200" dirty="0" smtClean="0">
                <a:solidFill>
                  <a:schemeClr val="tx1"/>
                </a:solidFill>
                <a:effectLst/>
                <a:latin typeface="+mn-lt"/>
                <a:ea typeface="+mn-ea"/>
                <a:cs typeface="+mn-cs"/>
              </a:rPr>
              <a:t>The Oxford handbook of police and policing </a:t>
            </a:r>
            <a:r>
              <a:rPr lang="en-GB" sz="1200" kern="1200" dirty="0" smtClean="0">
                <a:solidFill>
                  <a:schemeClr val="tx1"/>
                </a:solidFill>
                <a:effectLst/>
                <a:latin typeface="+mn-lt"/>
                <a:ea typeface="+mn-ea"/>
                <a:cs typeface="+mn-cs"/>
              </a:rPr>
              <a:t>. Oxford ; New York :; Oxford ; New York :, Oxford University Press.</a:t>
            </a:r>
          </a:p>
          <a:p>
            <a:r>
              <a:rPr lang="en-GB" sz="1200" kern="1200" dirty="0" smtClean="0">
                <a:solidFill>
                  <a:schemeClr val="tx1"/>
                </a:solidFill>
                <a:effectLst/>
                <a:latin typeface="+mn-lt"/>
                <a:ea typeface="+mn-ea"/>
                <a:cs typeface="+mn-cs"/>
              </a:rPr>
              <a:t> Leishman, F. (2003) </a:t>
            </a:r>
            <a:r>
              <a:rPr lang="en-GB" sz="1200" i="1" kern="1200" dirty="0" smtClean="0">
                <a:solidFill>
                  <a:schemeClr val="tx1"/>
                </a:solidFill>
                <a:effectLst/>
                <a:latin typeface="+mn-lt"/>
                <a:ea typeface="+mn-ea"/>
                <a:cs typeface="+mn-cs"/>
              </a:rPr>
              <a:t>Policing and the media : facts, fictions and factions </a:t>
            </a:r>
            <a:r>
              <a:rPr lang="en-GB" sz="1200" kern="1200" dirty="0" smtClean="0">
                <a:solidFill>
                  <a:schemeClr val="tx1"/>
                </a:solidFill>
                <a:effectLst/>
                <a:latin typeface="+mn-lt"/>
                <a:ea typeface="+mn-ea"/>
                <a:cs typeface="+mn-cs"/>
              </a:rPr>
              <a:t>. Devon :, </a:t>
            </a:r>
            <a:r>
              <a:rPr lang="en-GB" sz="1200" kern="1200" dirty="0" err="1" smtClean="0">
                <a:solidFill>
                  <a:schemeClr val="tx1"/>
                </a:solidFill>
                <a:effectLst/>
                <a:latin typeface="+mn-lt"/>
                <a:ea typeface="+mn-ea"/>
                <a:cs typeface="+mn-cs"/>
              </a:rPr>
              <a:t>Willan</a:t>
            </a:r>
            <a:r>
              <a:rPr lang="en-GB" sz="1200" kern="1200" dirty="0" smtClean="0">
                <a:solidFill>
                  <a:schemeClr val="tx1"/>
                </a:solidFill>
                <a:effectLst/>
                <a:latin typeface="+mn-lt"/>
                <a:ea typeface="+mn-ea"/>
                <a:cs typeface="+mn-cs"/>
              </a:rPr>
              <a:t>.</a:t>
            </a:r>
          </a:p>
          <a:p>
            <a:r>
              <a:rPr lang="en-GB" sz="1200" kern="1200" dirty="0" smtClean="0">
                <a:solidFill>
                  <a:schemeClr val="tx1"/>
                </a:solidFill>
                <a:effectLst/>
                <a:latin typeface="+mn-lt"/>
                <a:ea typeface="+mn-ea"/>
                <a:cs typeface="+mn-cs"/>
              </a:rPr>
              <a:t> [Accessed 16/4/2023].</a:t>
            </a:r>
          </a:p>
          <a:p>
            <a:r>
              <a:rPr lang="en-US" sz="1200" kern="1200" dirty="0" err="1" smtClean="0">
                <a:solidFill>
                  <a:schemeClr val="tx1"/>
                </a:solidFill>
                <a:effectLst/>
                <a:latin typeface="+mn-lt"/>
                <a:ea typeface="+mn-ea"/>
                <a:cs typeface="+mn-cs"/>
              </a:rPr>
              <a:t>McMenemy</a:t>
            </a:r>
            <a:r>
              <a:rPr lang="en-US" sz="1200" kern="1200" dirty="0" smtClean="0">
                <a:solidFill>
                  <a:schemeClr val="tx1"/>
                </a:solidFill>
                <a:effectLst/>
                <a:latin typeface="+mn-lt"/>
                <a:ea typeface="+mn-ea"/>
                <a:cs typeface="+mn-cs"/>
              </a:rPr>
              <a:t>, R., 2023. Met officers investigated for sexual misconduct working as normal. </a:t>
            </a:r>
            <a:r>
              <a:rPr lang="en-US" sz="1200" i="1" kern="1200" dirty="0" smtClean="0">
                <a:solidFill>
                  <a:schemeClr val="tx1"/>
                </a:solidFill>
                <a:effectLst/>
                <a:latin typeface="+mn-lt"/>
                <a:ea typeface="+mn-ea"/>
                <a:cs typeface="+mn-cs"/>
              </a:rPr>
              <a:t>BBC News</a:t>
            </a:r>
            <a:r>
              <a:rPr lang="en-US" sz="1200" kern="1200" dirty="0" smtClean="0">
                <a:solidFill>
                  <a:schemeClr val="tx1"/>
                </a:solidFill>
                <a:effectLst/>
                <a:latin typeface="+mn-lt"/>
                <a:ea typeface="+mn-ea"/>
                <a:cs typeface="+mn-cs"/>
              </a:rPr>
              <a:t>. [Online] Available at: https://www.bbc.com/news/uk-england-london-65005957 [Accessed 16/4/2023].</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Metropolitan Police, 2023. #APPEAL | Can you help? Detectives are appealing for witnesses to a fatal collision on the M25 between junctions 14 and 15 on Monday, 27 March. </a:t>
            </a:r>
            <a:r>
              <a:rPr lang="en-GB" sz="1200" i="1" kern="1200" dirty="0" smtClean="0">
                <a:solidFill>
                  <a:schemeClr val="tx1"/>
                </a:solidFill>
                <a:effectLst/>
                <a:latin typeface="+mn-lt"/>
                <a:ea typeface="+mn-ea"/>
                <a:cs typeface="+mn-cs"/>
              </a:rPr>
              <a:t>Twitter Metropolitan Police </a:t>
            </a:r>
            <a:r>
              <a:rPr lang="en-GB" sz="1200" kern="1200" dirty="0" smtClean="0">
                <a:solidFill>
                  <a:schemeClr val="tx1"/>
                </a:solidFill>
                <a:effectLst/>
                <a:latin typeface="+mn-lt"/>
                <a:ea typeface="+mn-ea"/>
                <a:cs typeface="+mn-cs"/>
              </a:rPr>
              <a:t>[Online]. 10 April 2023. Available at: https://twitter.com/metpoliceuk/status/1645417646475603972 [Accessed 11/4/2023].</a:t>
            </a:r>
          </a:p>
          <a:p>
            <a:r>
              <a:rPr lang="en-US" sz="1200" kern="1200" dirty="0" smtClean="0">
                <a:solidFill>
                  <a:schemeClr val="tx1"/>
                </a:solidFill>
                <a:effectLst/>
                <a:latin typeface="+mn-lt"/>
                <a:ea typeface="+mn-ea"/>
                <a:cs typeface="+mn-cs"/>
              </a:rPr>
              <a:t>Norris, S., 2023. Dozens of UK police officers disciplined over sexual contact with crime victims and witnesses. </a:t>
            </a:r>
            <a:r>
              <a:rPr lang="en-US" sz="1200" i="1" kern="1200" dirty="0" smtClean="0">
                <a:solidFill>
                  <a:schemeClr val="tx1"/>
                </a:solidFill>
                <a:effectLst/>
                <a:latin typeface="+mn-lt"/>
                <a:ea typeface="+mn-ea"/>
                <a:cs typeface="+mn-cs"/>
              </a:rPr>
              <a:t>The Observer</a:t>
            </a:r>
            <a:r>
              <a:rPr lang="en-US" sz="1200" kern="1200" dirty="0" smtClean="0">
                <a:solidFill>
                  <a:schemeClr val="tx1"/>
                </a:solidFill>
                <a:effectLst/>
                <a:latin typeface="+mn-lt"/>
                <a:ea typeface="+mn-ea"/>
                <a:cs typeface="+mn-cs"/>
              </a:rPr>
              <a:t>. [Online] Available at: https://www.theguardian.com/uk-news/2023/mar/04/dozens-of-uk-police-officers-disciplined-over-relationships-with-victims-witnesses </a:t>
            </a:r>
            <a:r>
              <a:rPr lang="en-GB" sz="1200" kern="1200" dirty="0" smtClean="0">
                <a:solidFill>
                  <a:schemeClr val="tx1"/>
                </a:solidFill>
                <a:effectLst/>
                <a:latin typeface="+mn-lt"/>
                <a:ea typeface="+mn-ea"/>
                <a:cs typeface="+mn-cs"/>
              </a:rPr>
              <a:t>[Accessed 16/4/2023].</a:t>
            </a:r>
          </a:p>
          <a:p>
            <a:r>
              <a:rPr lang="en-GB" sz="1200" kern="1200" dirty="0" smtClean="0">
                <a:solidFill>
                  <a:schemeClr val="tx1"/>
                </a:solidFill>
                <a:effectLst/>
                <a:latin typeface="+mn-lt"/>
                <a:ea typeface="+mn-ea"/>
                <a:cs typeface="+mn-cs"/>
              </a:rPr>
              <a:t>Office for National Statistics, 2021. </a:t>
            </a:r>
            <a:r>
              <a:rPr lang="en-GB" sz="1200" i="1" kern="1200" dirty="0" smtClean="0">
                <a:solidFill>
                  <a:schemeClr val="tx1"/>
                </a:solidFill>
                <a:effectLst/>
                <a:latin typeface="+mn-lt"/>
                <a:ea typeface="+mn-ea"/>
                <a:cs typeface="+mn-cs"/>
              </a:rPr>
              <a:t>Confidence in the local police</a:t>
            </a:r>
            <a:r>
              <a:rPr lang="en-GB" sz="1200" kern="1200" dirty="0" smtClean="0">
                <a:solidFill>
                  <a:schemeClr val="tx1"/>
                </a:solidFill>
                <a:effectLst/>
                <a:latin typeface="+mn-lt"/>
                <a:ea typeface="+mn-ea"/>
                <a:cs typeface="+mn-cs"/>
              </a:rPr>
              <a:t>. GOV.UK [Online] Available at: https://www.ethnicity-facts-figures.service.gov.uk/crime-justice-and-the-law/policing/confidence-in-the-local-police/latest [Accessed 15/4/2023].</a:t>
            </a:r>
          </a:p>
          <a:p>
            <a:r>
              <a:rPr lang="en-GB" sz="1200" kern="1200" dirty="0" smtClean="0">
                <a:solidFill>
                  <a:schemeClr val="tx1"/>
                </a:solidFill>
                <a:effectLst/>
                <a:latin typeface="+mn-lt"/>
                <a:ea typeface="+mn-ea"/>
                <a:cs typeface="+mn-cs"/>
              </a:rPr>
              <a:t>Schultz, J., 2019. Media coverage of law enforcement and effects of the image created. </a:t>
            </a:r>
            <a:r>
              <a:rPr lang="en-GB" sz="1200" i="1" kern="1200" dirty="0" smtClean="0">
                <a:solidFill>
                  <a:schemeClr val="tx1"/>
                </a:solidFill>
                <a:effectLst/>
                <a:latin typeface="+mn-lt"/>
                <a:ea typeface="+mn-ea"/>
                <a:cs typeface="+mn-cs"/>
              </a:rPr>
              <a:t>Senior Theses</a:t>
            </a:r>
            <a:r>
              <a:rPr lang="en-GB" sz="1200" kern="1200" dirty="0" smtClean="0">
                <a:solidFill>
                  <a:schemeClr val="tx1"/>
                </a:solidFill>
                <a:effectLst/>
                <a:latin typeface="+mn-lt"/>
                <a:ea typeface="+mn-ea"/>
                <a:cs typeface="+mn-cs"/>
              </a:rPr>
              <a:t>, </a:t>
            </a:r>
            <a:r>
              <a:rPr lang="en-GB" sz="1200" b="1" kern="1200" dirty="0" smtClean="0">
                <a:solidFill>
                  <a:schemeClr val="tx1"/>
                </a:solidFill>
                <a:effectLst/>
                <a:latin typeface="+mn-lt"/>
                <a:ea typeface="+mn-ea"/>
                <a:cs typeface="+mn-cs"/>
              </a:rPr>
              <a:t>127</a:t>
            </a:r>
            <a:r>
              <a:rPr lang="en-GB" sz="1200" kern="1200" dirty="0" smtClean="0">
                <a:solidFill>
                  <a:schemeClr val="tx1"/>
                </a:solidFill>
                <a:effectLst/>
                <a:latin typeface="+mn-lt"/>
                <a:ea typeface="+mn-ea"/>
                <a:cs typeface="+mn-cs"/>
              </a:rPr>
              <a:t>, pp.1-34.</a:t>
            </a:r>
          </a:p>
          <a:p>
            <a:r>
              <a:rPr lang="en-GB" sz="1200" kern="1200" dirty="0" smtClean="0">
                <a:solidFill>
                  <a:schemeClr val="tx1"/>
                </a:solidFill>
                <a:effectLst/>
                <a:latin typeface="+mn-lt"/>
                <a:ea typeface="+mn-ea"/>
                <a:cs typeface="+mn-cs"/>
              </a:rPr>
              <a:t>South Wales Police, 2023. We love to see everyone smiling and feeling reassured while we’re out on patrol. </a:t>
            </a:r>
            <a:r>
              <a:rPr lang="en-GB" sz="1200" i="1" kern="1200" dirty="0" smtClean="0">
                <a:solidFill>
                  <a:schemeClr val="tx1"/>
                </a:solidFill>
                <a:effectLst/>
                <a:latin typeface="+mn-lt"/>
                <a:ea typeface="+mn-ea"/>
                <a:cs typeface="+mn-cs"/>
              </a:rPr>
              <a:t>Twitter South Wales Police </a:t>
            </a:r>
            <a:r>
              <a:rPr lang="en-GB" sz="1200" kern="1200" dirty="0" smtClean="0">
                <a:solidFill>
                  <a:schemeClr val="tx1"/>
                </a:solidFill>
                <a:effectLst/>
                <a:latin typeface="+mn-lt"/>
                <a:ea typeface="+mn-ea"/>
                <a:cs typeface="+mn-cs"/>
              </a:rPr>
              <a:t>[Online] 4 April 2023. Available at: https://twitter.com/swpolice/status/1643246329873809411 [Accessed 14/4/2023].</a:t>
            </a:r>
          </a:p>
          <a:p>
            <a:r>
              <a:rPr lang="en-GB" sz="1200" kern="1200" dirty="0" err="1" smtClean="0">
                <a:solidFill>
                  <a:schemeClr val="tx1"/>
                </a:solidFill>
                <a:effectLst/>
                <a:latin typeface="+mn-lt"/>
                <a:ea typeface="+mn-ea"/>
                <a:cs typeface="+mn-cs"/>
              </a:rPr>
              <a:t>Spalek</a:t>
            </a:r>
            <a:r>
              <a:rPr lang="en-GB" sz="1200" kern="1200" dirty="0" smtClean="0">
                <a:solidFill>
                  <a:schemeClr val="tx1"/>
                </a:solidFill>
                <a:effectLst/>
                <a:latin typeface="+mn-lt"/>
                <a:ea typeface="+mn-ea"/>
                <a:cs typeface="+mn-cs"/>
              </a:rPr>
              <a:t>, B. (2008) </a:t>
            </a:r>
            <a:r>
              <a:rPr lang="en-GB" sz="1200" i="1" kern="1200" dirty="0" smtClean="0">
                <a:solidFill>
                  <a:schemeClr val="tx1"/>
                </a:solidFill>
                <a:effectLst/>
                <a:latin typeface="+mn-lt"/>
                <a:ea typeface="+mn-ea"/>
                <a:cs typeface="+mn-cs"/>
              </a:rPr>
              <a:t>Communities, identities and crime</a:t>
            </a:r>
            <a:r>
              <a:rPr lang="en-GB" sz="1200" kern="1200" dirty="0" smtClean="0">
                <a:solidFill>
                  <a:schemeClr val="tx1"/>
                </a:solidFill>
                <a:effectLst/>
                <a:latin typeface="+mn-lt"/>
                <a:ea typeface="+mn-ea"/>
                <a:cs typeface="+mn-cs"/>
              </a:rPr>
              <a:t>. Bristol, UK :, Policy.</a:t>
            </a:r>
          </a:p>
          <a:p>
            <a:r>
              <a:rPr lang="en-US" sz="1200" kern="1200" dirty="0" smtClean="0">
                <a:solidFill>
                  <a:schemeClr val="tx1"/>
                </a:solidFill>
                <a:effectLst/>
                <a:latin typeface="+mn-lt"/>
                <a:ea typeface="+mn-ea"/>
                <a:cs typeface="+mn-cs"/>
              </a:rPr>
              <a:t>The Police Foundation, 2014. Police use of social media. </a:t>
            </a:r>
            <a:r>
              <a:rPr lang="en-US" sz="1200" i="1" kern="1200" dirty="0" smtClean="0">
                <a:solidFill>
                  <a:schemeClr val="tx1"/>
                </a:solidFill>
                <a:effectLst/>
                <a:latin typeface="+mn-lt"/>
                <a:ea typeface="+mn-ea"/>
                <a:cs typeface="+mn-cs"/>
              </a:rPr>
              <a:t>The Briefing</a:t>
            </a:r>
            <a:r>
              <a:rPr lang="en-US" sz="1200" kern="1200" dirty="0" smtClean="0">
                <a:solidFill>
                  <a:schemeClr val="tx1"/>
                </a:solidFill>
                <a:effectLst/>
                <a:latin typeface="+mn-lt"/>
                <a:ea typeface="+mn-ea"/>
                <a:cs typeface="+mn-cs"/>
              </a:rPr>
              <a:t>, pp.1-12.</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Welsh Government, 2023. </a:t>
            </a:r>
            <a:r>
              <a:rPr lang="en-US" sz="1200" i="1" kern="1200" dirty="0" smtClean="0">
                <a:solidFill>
                  <a:schemeClr val="tx1"/>
                </a:solidFill>
                <a:effectLst/>
                <a:latin typeface="+mn-lt"/>
                <a:ea typeface="+mn-ea"/>
                <a:cs typeface="+mn-cs"/>
              </a:rPr>
              <a:t>Minister praises officers for their vital role in keeping communities safe while on patrol with South Wales Police</a:t>
            </a:r>
            <a:r>
              <a:rPr lang="en-US" sz="1200" kern="1200" dirty="0" smtClean="0">
                <a:solidFill>
                  <a:schemeClr val="tx1"/>
                </a:solidFill>
                <a:effectLst/>
                <a:latin typeface="+mn-lt"/>
                <a:ea typeface="+mn-ea"/>
                <a:cs typeface="+mn-cs"/>
              </a:rPr>
              <a:t>. [Online] Available at: https://www.gov.wales/minister-praises-officers-their-vital-role-keeping-communities-safe-while-patrol-south-wales-police [Accessed 15/4/2023].</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Wolfe-Robinson, M., 2021. </a:t>
            </a:r>
            <a:r>
              <a:rPr lang="en-US" sz="1200" i="1" kern="1200" dirty="0" smtClean="0">
                <a:solidFill>
                  <a:schemeClr val="tx1"/>
                </a:solidFill>
                <a:effectLst/>
                <a:latin typeface="+mn-lt"/>
                <a:ea typeface="+mn-ea"/>
                <a:cs typeface="+mn-cs"/>
              </a:rPr>
              <a:t>At least 750 sexual misconduct claims against UK police officers in five years</a:t>
            </a:r>
            <a:r>
              <a:rPr lang="en-US" sz="1200" kern="1200" dirty="0" smtClean="0">
                <a:solidFill>
                  <a:schemeClr val="tx1"/>
                </a:solidFill>
                <a:effectLst/>
                <a:latin typeface="+mn-lt"/>
                <a:ea typeface="+mn-ea"/>
                <a:cs typeface="+mn-cs"/>
              </a:rPr>
              <a:t>. [Online] the Guardian. Available at: https://www.theguardian.com/uk-news/2021/oct/11/sexual-misconduct-claims-against-uk-police-officers-greater-manchester </a:t>
            </a:r>
            <a:r>
              <a:rPr lang="en-GB" sz="1200" kern="1200" dirty="0" smtClean="0">
                <a:solidFill>
                  <a:schemeClr val="tx1"/>
                </a:solidFill>
                <a:effectLst/>
                <a:latin typeface="+mn-lt"/>
                <a:ea typeface="+mn-ea"/>
                <a:cs typeface="+mn-cs"/>
              </a:rPr>
              <a:t>[Accessed 16/4/2023].</a:t>
            </a:r>
          </a:p>
          <a:p>
            <a:endParaRPr lang="en-GB" dirty="0"/>
          </a:p>
        </p:txBody>
      </p:sp>
      <p:sp>
        <p:nvSpPr>
          <p:cNvPr id="4" name="Slide Number Placeholder 3"/>
          <p:cNvSpPr>
            <a:spLocks noGrp="1"/>
          </p:cNvSpPr>
          <p:nvPr>
            <p:ph type="sldNum" sz="quarter" idx="10"/>
          </p:nvPr>
        </p:nvSpPr>
        <p:spPr/>
        <p:txBody>
          <a:bodyPr/>
          <a:lstStyle/>
          <a:p>
            <a:fld id="{60B07CC1-658C-4BC5-83BE-959AB6253541}" type="slidenum">
              <a:rPr lang="en-GB" smtClean="0"/>
              <a:t>15</a:t>
            </a:fld>
            <a:endParaRPr lang="en-GB"/>
          </a:p>
        </p:txBody>
      </p:sp>
    </p:spTree>
    <p:extLst>
      <p:ext uri="{BB962C8B-B14F-4D97-AF65-F5344CB8AC3E}">
        <p14:creationId xmlns:p14="http://schemas.microsoft.com/office/powerpoint/2010/main" val="32382888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053526CC-EF49-49B7-83A1-8FA980E6FFD3}" type="datetimeFigureOut">
              <a:rPr lang="en-GB" smtClean="0"/>
              <a:t>25/04/2023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74D8DEE-6762-45F5-84BB-5D3436BB6306}" type="slidenum">
              <a:rPr lang="en-GB" smtClean="0"/>
              <a:t>‹#›</a:t>
            </a:fld>
            <a:endParaRPr lang="en-GB"/>
          </a:p>
        </p:txBody>
      </p:sp>
    </p:spTree>
    <p:extLst>
      <p:ext uri="{BB962C8B-B14F-4D97-AF65-F5344CB8AC3E}">
        <p14:creationId xmlns:p14="http://schemas.microsoft.com/office/powerpoint/2010/main" val="14083165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53526CC-EF49-49B7-83A1-8FA980E6FFD3}" type="datetimeFigureOut">
              <a:rPr lang="en-GB" smtClean="0"/>
              <a:t>25/04/2023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74D8DEE-6762-45F5-84BB-5D3436BB6306}" type="slidenum">
              <a:rPr lang="en-GB" smtClean="0"/>
              <a:t>‹#›</a:t>
            </a:fld>
            <a:endParaRPr lang="en-GB"/>
          </a:p>
        </p:txBody>
      </p:sp>
    </p:spTree>
    <p:extLst>
      <p:ext uri="{BB962C8B-B14F-4D97-AF65-F5344CB8AC3E}">
        <p14:creationId xmlns:p14="http://schemas.microsoft.com/office/powerpoint/2010/main" val="9738357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053526CC-EF49-49B7-83A1-8FA980E6FFD3}" type="datetimeFigureOut">
              <a:rPr lang="en-GB" smtClean="0"/>
              <a:t>25/04/2023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74D8DEE-6762-45F5-84BB-5D3436BB6306}" type="slidenum">
              <a:rPr lang="en-GB" smtClean="0"/>
              <a:t>‹#›</a:t>
            </a:fld>
            <a:endParaRPr lang="en-GB"/>
          </a:p>
        </p:txBody>
      </p:sp>
    </p:spTree>
    <p:extLst>
      <p:ext uri="{BB962C8B-B14F-4D97-AF65-F5344CB8AC3E}">
        <p14:creationId xmlns:p14="http://schemas.microsoft.com/office/powerpoint/2010/main" val="10482768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053526CC-EF49-49B7-83A1-8FA980E6FFD3}" type="datetimeFigureOut">
              <a:rPr lang="en-GB" smtClean="0"/>
              <a:t>25/04/2023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74D8DEE-6762-45F5-84BB-5D3436BB6306}" type="slidenum">
              <a:rPr lang="en-GB" smtClean="0"/>
              <a:t>‹#›</a:t>
            </a:fld>
            <a:endParaRPr lang="en-GB"/>
          </a:p>
        </p:txBody>
      </p:sp>
    </p:spTree>
    <p:extLst>
      <p:ext uri="{BB962C8B-B14F-4D97-AF65-F5344CB8AC3E}">
        <p14:creationId xmlns:p14="http://schemas.microsoft.com/office/powerpoint/2010/main" val="3589993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053526CC-EF49-49B7-83A1-8FA980E6FFD3}" type="datetimeFigureOut">
              <a:rPr lang="en-GB" smtClean="0"/>
              <a:t>25/04/2023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74D8DEE-6762-45F5-84BB-5D3436BB6306}" type="slidenum">
              <a:rPr lang="en-GB" smtClean="0"/>
              <a:t>‹#›</a:t>
            </a:fld>
            <a:endParaRPr lang="en-GB"/>
          </a:p>
        </p:txBody>
      </p:sp>
    </p:spTree>
    <p:extLst>
      <p:ext uri="{BB962C8B-B14F-4D97-AF65-F5344CB8AC3E}">
        <p14:creationId xmlns:p14="http://schemas.microsoft.com/office/powerpoint/2010/main" val="24997752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053526CC-EF49-49B7-83A1-8FA980E6FFD3}" type="datetimeFigureOut">
              <a:rPr lang="en-GB" smtClean="0"/>
              <a:t>25/04/2023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74D8DEE-6762-45F5-84BB-5D3436BB6306}" type="slidenum">
              <a:rPr lang="en-GB" smtClean="0"/>
              <a:t>‹#›</a:t>
            </a:fld>
            <a:endParaRPr lang="en-GB"/>
          </a:p>
        </p:txBody>
      </p:sp>
    </p:spTree>
    <p:extLst>
      <p:ext uri="{BB962C8B-B14F-4D97-AF65-F5344CB8AC3E}">
        <p14:creationId xmlns:p14="http://schemas.microsoft.com/office/powerpoint/2010/main" val="39865776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53526CC-EF49-49B7-83A1-8FA980E6FFD3}" type="datetimeFigureOut">
              <a:rPr lang="en-GB" smtClean="0"/>
              <a:t>25/04/2023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74D8DEE-6762-45F5-84BB-5D3436BB6306}" type="slidenum">
              <a:rPr lang="en-GB" smtClean="0"/>
              <a:t>‹#›</a:t>
            </a:fld>
            <a:endParaRPr lang="en-GB"/>
          </a:p>
        </p:txBody>
      </p:sp>
    </p:spTree>
    <p:extLst>
      <p:ext uri="{BB962C8B-B14F-4D97-AF65-F5344CB8AC3E}">
        <p14:creationId xmlns:p14="http://schemas.microsoft.com/office/powerpoint/2010/main" val="38471618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053526CC-EF49-49B7-83A1-8FA980E6FFD3}" type="datetimeFigureOut">
              <a:rPr lang="en-GB" smtClean="0"/>
              <a:t>25/04/2023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74D8DEE-6762-45F5-84BB-5D3436BB6306}" type="slidenum">
              <a:rPr lang="en-GB" smtClean="0"/>
              <a:t>‹#›</a:t>
            </a:fld>
            <a:endParaRPr lang="en-GB"/>
          </a:p>
        </p:txBody>
      </p:sp>
    </p:spTree>
    <p:extLst>
      <p:ext uri="{BB962C8B-B14F-4D97-AF65-F5344CB8AC3E}">
        <p14:creationId xmlns:p14="http://schemas.microsoft.com/office/powerpoint/2010/main" val="41571504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053526CC-EF49-49B7-83A1-8FA980E6FFD3}" type="datetimeFigureOut">
              <a:rPr lang="en-GB" smtClean="0"/>
              <a:t>25/04/2023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74D8DEE-6762-45F5-84BB-5D3436BB6306}" type="slidenum">
              <a:rPr lang="en-GB" smtClean="0"/>
              <a:t>‹#›</a:t>
            </a:fld>
            <a:endParaRPr lang="en-GB"/>
          </a:p>
        </p:txBody>
      </p:sp>
    </p:spTree>
    <p:extLst>
      <p:ext uri="{BB962C8B-B14F-4D97-AF65-F5344CB8AC3E}">
        <p14:creationId xmlns:p14="http://schemas.microsoft.com/office/powerpoint/2010/main" val="27361461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53526CC-EF49-49B7-83A1-8FA980E6FFD3}" type="datetimeFigureOut">
              <a:rPr lang="en-GB" smtClean="0"/>
              <a:t>25/04/2023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74D8DEE-6762-45F5-84BB-5D3436BB6306}" type="slidenum">
              <a:rPr lang="en-GB" smtClean="0"/>
              <a:t>‹#›</a:t>
            </a:fld>
            <a:endParaRPr lang="en-GB"/>
          </a:p>
        </p:txBody>
      </p:sp>
    </p:spTree>
    <p:extLst>
      <p:ext uri="{BB962C8B-B14F-4D97-AF65-F5344CB8AC3E}">
        <p14:creationId xmlns:p14="http://schemas.microsoft.com/office/powerpoint/2010/main" val="4878743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53526CC-EF49-49B7-83A1-8FA980E6FFD3}" type="datetimeFigureOut">
              <a:rPr lang="en-GB" smtClean="0"/>
              <a:t>25/04/2023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74D8DEE-6762-45F5-84BB-5D3436BB6306}" type="slidenum">
              <a:rPr lang="en-GB" smtClean="0"/>
              <a:t>‹#›</a:t>
            </a:fld>
            <a:endParaRPr lang="en-GB"/>
          </a:p>
        </p:txBody>
      </p:sp>
    </p:spTree>
    <p:extLst>
      <p:ext uri="{BB962C8B-B14F-4D97-AF65-F5344CB8AC3E}">
        <p14:creationId xmlns:p14="http://schemas.microsoft.com/office/powerpoint/2010/main" val="25198210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53526CC-EF49-49B7-83A1-8FA980E6FFD3}" type="datetimeFigureOut">
              <a:rPr lang="en-GB" smtClean="0"/>
              <a:t>25/04/2023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4D8DEE-6762-45F5-84BB-5D3436BB6306}" type="slidenum">
              <a:rPr lang="en-GB" smtClean="0"/>
              <a:t>‹#›</a:t>
            </a:fld>
            <a:endParaRPr lang="en-GB"/>
          </a:p>
        </p:txBody>
      </p:sp>
    </p:spTree>
    <p:extLst>
      <p:ext uri="{BB962C8B-B14F-4D97-AF65-F5344CB8AC3E}">
        <p14:creationId xmlns:p14="http://schemas.microsoft.com/office/powerpoint/2010/main" val="340610064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hyperlink" Target="https://www.college.police.uk/app/national-decision-model/national-decision-model" TargetMode="Externa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hyperlink" Target="https://www.endviolenceagainstwomen.org.uk/almost-half-of-women-have-less-trust-in-police-following-sarah-everard-murder/" TargetMode="External"/><Relationship Id="rId5" Type="http://schemas.openxmlformats.org/officeDocument/2006/relationships/hyperlink" Target="https://www.theguardian.com/uk-news/2022/dec/15/half-of-black-british-police-in-survey-report-race-incidents-with-colleagues" TargetMode="External"/><Relationship Id="rId4" Type="http://schemas.openxmlformats.org/officeDocument/2006/relationships/hyperlink" Target="https://www.college.police.uk/ethics/code-of-ethics" TargetMode="External"/></Relationships>
</file>

<file path=ppt/slides/_rels/slide16.xml.rels><?xml version="1.0" encoding="UTF-8" standalone="yes"?>
<Relationships xmlns="http://schemas.openxmlformats.org/package/2006/relationships"><Relationship Id="rId2" Type="http://schemas.openxmlformats.org/officeDocument/2006/relationships/hyperlink" Target="https://www.ethnicity-facts-figures.service.gov.uk/crime-justice-and-the-law/policing/stop-and-search/latest"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at</a:t>
            </a:r>
            <a:endParaRPr lang="en-GB" dirty="0"/>
          </a:p>
        </p:txBody>
      </p:sp>
      <p:sp>
        <p:nvSpPr>
          <p:cNvPr id="3" name="Subtitle 2"/>
          <p:cNvSpPr>
            <a:spLocks noGrp="1"/>
          </p:cNvSpPr>
          <p:nvPr>
            <p:ph type="subTitle" idx="1"/>
          </p:nvPr>
        </p:nvSpPr>
        <p:spPr/>
        <p:txBody>
          <a:bodyPr/>
          <a:lstStyle/>
          <a:p>
            <a:endParaRPr lang="en-GB"/>
          </a:p>
        </p:txBody>
      </p:sp>
      <p:pic>
        <p:nvPicPr>
          <p:cNvPr id="1026" name="Picture 2" descr="Police forces 'struggling' to grasp social media - BBC New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349624" y="878855"/>
            <a:ext cx="11842376" cy="3416320"/>
          </a:xfrm>
          <a:prstGeom prst="rect">
            <a:avLst/>
          </a:prstGeom>
          <a:noFill/>
        </p:spPr>
        <p:txBody>
          <a:bodyPr wrap="square" lIns="91440" tIns="45720" rIns="91440" bIns="45720">
            <a:spAutoFit/>
          </a:bodyPr>
          <a:lstStyle/>
          <a:p>
            <a:pPr algn="ctr"/>
            <a:r>
              <a:rPr lang="en-US" sz="7200" b="1" cap="none" spc="0" dirty="0" smtClean="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latin typeface="Arial" panose="020B0604020202020204" pitchFamily="34" charset="0"/>
                <a:cs typeface="Arial" panose="020B0604020202020204" pitchFamily="34" charset="0"/>
              </a:rPr>
              <a:t>How does the media impact Policing in the UK ?</a:t>
            </a:r>
            <a:endParaRPr lang="en-US" sz="72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latin typeface="Arial" panose="020B0604020202020204" pitchFamily="34" charset="0"/>
              <a:cs typeface="Arial" panose="020B0604020202020204" pitchFamily="34" charset="0"/>
            </a:endParaRPr>
          </a:p>
        </p:txBody>
      </p:sp>
      <p:sp>
        <p:nvSpPr>
          <p:cNvPr id="5" name="TextBox 4"/>
          <p:cNvSpPr txBox="1"/>
          <p:nvPr/>
        </p:nvSpPr>
        <p:spPr>
          <a:xfrm>
            <a:off x="7773296" y="3364608"/>
            <a:ext cx="4069080" cy="3539430"/>
          </a:xfrm>
          <a:prstGeom prst="rect">
            <a:avLst/>
          </a:prstGeom>
          <a:noFill/>
        </p:spPr>
        <p:txBody>
          <a:bodyPr wrap="square" rtlCol="0">
            <a:spAutoFit/>
          </a:bodyPr>
          <a:lstStyle/>
          <a:p>
            <a:r>
              <a:rPr lang="en-GB" sz="3200" dirty="0" smtClean="0">
                <a:latin typeface="Arial" panose="020B0604020202020204" pitchFamily="34" charset="0"/>
                <a:cs typeface="Arial" panose="020B0604020202020204" pitchFamily="34" charset="0"/>
              </a:rPr>
              <a:t>Police, Policing and Society</a:t>
            </a:r>
          </a:p>
          <a:p>
            <a:r>
              <a:rPr lang="en-GB" sz="3200" dirty="0" smtClean="0">
                <a:latin typeface="Arial" panose="020B0604020202020204" pitchFamily="34" charset="0"/>
                <a:cs typeface="Arial" panose="020B0604020202020204" pitchFamily="34" charset="0"/>
              </a:rPr>
              <a:t>Assignment 2: Presentation</a:t>
            </a:r>
          </a:p>
          <a:p>
            <a:r>
              <a:rPr lang="en-GB" sz="3200" dirty="0" smtClean="0">
                <a:latin typeface="Arial" panose="020B0604020202020204" pitchFamily="34" charset="0"/>
                <a:cs typeface="Arial" panose="020B0604020202020204" pitchFamily="34" charset="0"/>
              </a:rPr>
              <a:t>BMCP5001</a:t>
            </a:r>
          </a:p>
          <a:p>
            <a:r>
              <a:rPr lang="en-GB" sz="3200" dirty="0" smtClean="0">
                <a:latin typeface="Arial" panose="020B0604020202020204" pitchFamily="34" charset="0"/>
                <a:cs typeface="Arial" panose="020B0604020202020204" pitchFamily="34" charset="0"/>
              </a:rPr>
              <a:t>5/05/2023</a:t>
            </a:r>
          </a:p>
          <a:p>
            <a:r>
              <a:rPr lang="en-GB" sz="3200" dirty="0" smtClean="0">
                <a:latin typeface="Arial" panose="020B0604020202020204" pitchFamily="34" charset="0"/>
                <a:cs typeface="Arial" panose="020B0604020202020204" pitchFamily="34" charset="0"/>
              </a:rPr>
              <a:t>Ella Jade Smith</a:t>
            </a:r>
            <a:endParaRPr lang="en-GB"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4791855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665605"/>
            <a:ext cx="10515600" cy="4351338"/>
          </a:xfrm>
        </p:spPr>
        <p:txBody>
          <a:bodyPr>
            <a:noAutofit/>
          </a:bodyPr>
          <a:lstStyle/>
          <a:p>
            <a:r>
              <a:rPr lang="en-GB" sz="3200" dirty="0" smtClean="0">
                <a:latin typeface="Arial" panose="020B0604020202020204" pitchFamily="34" charset="0"/>
                <a:cs typeface="Arial" panose="020B0604020202020204" pitchFamily="34" charset="0"/>
              </a:rPr>
              <a:t>According to the College of Policing (2014), prior to the development of a police force. Policing was conducted through localised arrangements. </a:t>
            </a:r>
          </a:p>
          <a:p>
            <a:r>
              <a:rPr lang="en-GB" sz="3200" dirty="0" smtClean="0">
                <a:latin typeface="Arial" panose="020B0604020202020204" pitchFamily="34" charset="0"/>
                <a:cs typeface="Arial" panose="020B0604020202020204" pitchFamily="34" charset="0"/>
              </a:rPr>
              <a:t>Varying from Parish Constables, Night Watchmen and Part-Time Soldiers (College of Policing, 2014).</a:t>
            </a:r>
          </a:p>
          <a:p>
            <a:r>
              <a:rPr lang="en-GB" sz="3200" dirty="0" err="1" smtClean="0">
                <a:latin typeface="Arial" panose="020B0604020202020204" pitchFamily="34" charset="0"/>
                <a:cs typeface="Arial" panose="020B0604020202020204" pitchFamily="34" charset="0"/>
              </a:rPr>
              <a:t>Egon</a:t>
            </a:r>
            <a:r>
              <a:rPr lang="en-GB" sz="3200" dirty="0" smtClean="0">
                <a:latin typeface="Arial" panose="020B0604020202020204" pitchFamily="34" charset="0"/>
                <a:cs typeface="Arial" panose="020B0604020202020204" pitchFamily="34" charset="0"/>
              </a:rPr>
              <a:t> Bittner (1974)-  Although the police service is renown for their abilities, it is the least public service understood by the public.</a:t>
            </a:r>
          </a:p>
          <a:p>
            <a:r>
              <a:rPr lang="en-GB" sz="3200" dirty="0" smtClean="0">
                <a:latin typeface="Arial" panose="020B0604020202020204" pitchFamily="34" charset="0"/>
                <a:cs typeface="Arial" panose="020B0604020202020204" pitchFamily="34" charset="0"/>
              </a:rPr>
              <a:t>Policing principles developed from the Principles of Public Life 1955 (The College of Policing, 2014).</a:t>
            </a:r>
            <a:endParaRPr lang="en-GB" sz="3200" dirty="0">
              <a:latin typeface="Arial" panose="020B0604020202020204" pitchFamily="34" charset="0"/>
              <a:cs typeface="Arial" panose="020B0604020202020204" pitchFamily="34" charset="0"/>
            </a:endParaRPr>
          </a:p>
        </p:txBody>
      </p:sp>
      <p:sp>
        <p:nvSpPr>
          <p:cNvPr id="4" name="Rectangle 3"/>
          <p:cNvSpPr/>
          <p:nvPr/>
        </p:nvSpPr>
        <p:spPr>
          <a:xfrm>
            <a:off x="838200" y="591399"/>
            <a:ext cx="8969122" cy="769441"/>
          </a:xfrm>
          <a:prstGeom prst="rect">
            <a:avLst/>
          </a:prstGeom>
          <a:noFill/>
        </p:spPr>
        <p:txBody>
          <a:bodyPr wrap="none" lIns="91440" tIns="45720" rIns="91440" bIns="45720">
            <a:spAutoFit/>
          </a:bodyPr>
          <a:lstStyle/>
          <a:p>
            <a:pPr algn="ctr"/>
            <a:r>
              <a:rPr lang="en-GB" sz="440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latin typeface="Arial" panose="020B0604020202020204" pitchFamily="34" charset="0"/>
                <a:cs typeface="Arial" panose="020B0604020202020204" pitchFamily="34" charset="0"/>
              </a:rPr>
              <a:t>Early Policing and Development:</a:t>
            </a:r>
            <a:endParaRPr lang="en-US" sz="440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2711971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935353"/>
            <a:ext cx="10515600" cy="4351338"/>
          </a:xfrm>
        </p:spPr>
        <p:txBody>
          <a:bodyPr>
            <a:normAutofit/>
          </a:bodyPr>
          <a:lstStyle/>
          <a:p>
            <a:r>
              <a:rPr lang="en-GB" sz="3200" dirty="0" smtClean="0">
                <a:latin typeface="Arial" panose="020B0604020202020204" pitchFamily="34" charset="0"/>
                <a:cs typeface="Arial" panose="020B0604020202020204" pitchFamily="34" charset="0"/>
              </a:rPr>
              <a:t>According to the College of Policing (2023), the Police are agents of social control and maintain crime and order in society.</a:t>
            </a:r>
          </a:p>
          <a:p>
            <a:r>
              <a:rPr lang="en-GB" sz="3200" dirty="0" smtClean="0">
                <a:latin typeface="Arial" panose="020B0604020202020204" pitchFamily="34" charset="0"/>
                <a:cs typeface="Arial" panose="020B0604020202020204" pitchFamily="34" charset="0"/>
              </a:rPr>
              <a:t>Regulate social control through the National Code of Ethics</a:t>
            </a:r>
            <a:r>
              <a:rPr lang="en-GB" sz="3200" dirty="0">
                <a:latin typeface="Arial" panose="020B0604020202020204" pitchFamily="34" charset="0"/>
                <a:cs typeface="Arial" panose="020B0604020202020204" pitchFamily="34" charset="0"/>
              </a:rPr>
              <a:t>(College of Policing, 2023</a:t>
            </a:r>
            <a:r>
              <a:rPr lang="en-GB" sz="3200" dirty="0" smtClean="0">
                <a:latin typeface="Arial" panose="020B0604020202020204" pitchFamily="34" charset="0"/>
                <a:cs typeface="Arial" panose="020B0604020202020204" pitchFamily="34" charset="0"/>
              </a:rPr>
              <a:t>).</a:t>
            </a:r>
          </a:p>
          <a:p>
            <a:r>
              <a:rPr lang="en-GB" sz="3200" dirty="0" smtClean="0">
                <a:latin typeface="Arial" panose="020B0604020202020204" pitchFamily="34" charset="0"/>
                <a:cs typeface="Arial" panose="020B0604020202020204" pitchFamily="34" charset="0"/>
              </a:rPr>
              <a:t>Reinforces the term ‘Policing by Consent’. </a:t>
            </a:r>
            <a:endParaRPr lang="en-GB" sz="3200" dirty="0">
              <a:latin typeface="Arial" panose="020B0604020202020204" pitchFamily="34" charset="0"/>
              <a:cs typeface="Arial" panose="020B0604020202020204" pitchFamily="34" charset="0"/>
            </a:endParaRPr>
          </a:p>
          <a:p>
            <a:r>
              <a:rPr lang="en-GB" sz="3200" dirty="0" smtClean="0">
                <a:latin typeface="Arial" panose="020B0604020202020204" pitchFamily="34" charset="0"/>
                <a:cs typeface="Arial" panose="020B0604020202020204" pitchFamily="34" charset="0"/>
              </a:rPr>
              <a:t> NDM: National Decision Model</a:t>
            </a:r>
            <a:endParaRPr lang="en-GB" sz="3200" dirty="0">
              <a:latin typeface="Arial" panose="020B0604020202020204" pitchFamily="34" charset="0"/>
              <a:cs typeface="Arial" panose="020B0604020202020204" pitchFamily="34" charset="0"/>
            </a:endParaRPr>
          </a:p>
        </p:txBody>
      </p:sp>
      <p:sp>
        <p:nvSpPr>
          <p:cNvPr id="4" name="Rectangle 3"/>
          <p:cNvSpPr/>
          <p:nvPr/>
        </p:nvSpPr>
        <p:spPr>
          <a:xfrm>
            <a:off x="0" y="635615"/>
            <a:ext cx="10843274" cy="769441"/>
          </a:xfrm>
          <a:prstGeom prst="rect">
            <a:avLst/>
          </a:prstGeom>
          <a:noFill/>
        </p:spPr>
        <p:txBody>
          <a:bodyPr wrap="square" lIns="91440" tIns="45720" rIns="91440" bIns="45720">
            <a:spAutoFit/>
          </a:bodyPr>
          <a:lstStyle/>
          <a:p>
            <a:pPr algn="ctr"/>
            <a:r>
              <a:rPr lang="en-US" sz="4400" b="1" cap="none" spc="0" dirty="0" smtClean="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latin typeface="Arial" panose="020B0604020202020204" pitchFamily="34" charset="0"/>
                <a:cs typeface="Arial" panose="020B0604020202020204" pitchFamily="34" charset="0"/>
              </a:rPr>
              <a:t>Organisations : Code of Ethics</a:t>
            </a:r>
            <a:endParaRPr lang="en-US" sz="4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6711213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46304" y="365125"/>
            <a:ext cx="11207496" cy="1325563"/>
          </a:xfrm>
        </p:spPr>
        <p:txBody>
          <a:bodyPr>
            <a:normAutofit/>
          </a:bodyPr>
          <a:lstStyle/>
          <a:p>
            <a:r>
              <a:rPr lang="en-GB" b="1" dirty="0" smtClean="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Organisations</a:t>
            </a:r>
            <a:r>
              <a:rPr lang="en-US" b="1" dirty="0" smtClean="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 </a:t>
            </a:r>
            <a:r>
              <a:rPr lang="en-GB" b="1" dirty="0" smtClean="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and Institutions that regulate  contemporary policing:</a:t>
            </a:r>
            <a:endParaRPr lang="en-GB"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sp>
        <p:nvSpPr>
          <p:cNvPr id="3" name="Content Placeholder 2"/>
          <p:cNvSpPr>
            <a:spLocks noGrp="1"/>
          </p:cNvSpPr>
          <p:nvPr>
            <p:ph idx="1"/>
          </p:nvPr>
        </p:nvSpPr>
        <p:spPr>
          <a:xfrm>
            <a:off x="838200" y="1953641"/>
            <a:ext cx="10515600" cy="4351338"/>
          </a:xfrm>
        </p:spPr>
        <p:txBody>
          <a:bodyPr>
            <a:normAutofit lnSpcReduction="10000"/>
          </a:bodyPr>
          <a:lstStyle/>
          <a:p>
            <a:r>
              <a:rPr lang="en-GB" sz="3200" dirty="0">
                <a:latin typeface="Arial" panose="020B0604020202020204" pitchFamily="34" charset="0"/>
                <a:cs typeface="Arial" panose="020B0604020202020204" pitchFamily="34" charset="0"/>
              </a:rPr>
              <a:t>According to Parliament (2023) the powers that govern this country are: </a:t>
            </a:r>
          </a:p>
          <a:p>
            <a:pPr marL="171450" indent="-171450"/>
            <a:r>
              <a:rPr lang="en-GB" sz="3200" dirty="0">
                <a:latin typeface="Arial" panose="020B0604020202020204" pitchFamily="34" charset="0"/>
                <a:cs typeface="Arial" panose="020B0604020202020204" pitchFamily="34" charset="0"/>
              </a:rPr>
              <a:t>The Executive, who is responsible for regulating and forming policies.</a:t>
            </a:r>
          </a:p>
          <a:p>
            <a:pPr marL="171450" indent="-171450"/>
            <a:r>
              <a:rPr lang="en-GB" sz="3200" dirty="0">
                <a:latin typeface="Arial" panose="020B0604020202020204" pitchFamily="34" charset="0"/>
                <a:cs typeface="Arial" panose="020B0604020202020204" pitchFamily="34" charset="0"/>
              </a:rPr>
              <a:t>  Parliament, that consists of the Crown, the House of Commons, and the House of Lords.</a:t>
            </a:r>
          </a:p>
          <a:p>
            <a:pPr marL="171450" indent="-171450"/>
            <a:r>
              <a:rPr lang="en-GB" sz="3200" dirty="0">
                <a:latin typeface="Arial" panose="020B0604020202020204" pitchFamily="34" charset="0"/>
                <a:cs typeface="Arial" panose="020B0604020202020204" pitchFamily="34" charset="0"/>
              </a:rPr>
              <a:t>The Judiciary consists of judges in the court of law. It is important to note that the police are not part of the judiciary itself but they do make up part of the CJS.</a:t>
            </a:r>
          </a:p>
          <a:p>
            <a:pPr marL="0" indent="0">
              <a:buNone/>
            </a:pPr>
            <a:endParaRPr lang="en-GB" dirty="0"/>
          </a:p>
        </p:txBody>
      </p:sp>
    </p:spTree>
    <p:extLst>
      <p:ext uri="{BB962C8B-B14F-4D97-AF65-F5344CB8AC3E}">
        <p14:creationId xmlns:p14="http://schemas.microsoft.com/office/powerpoint/2010/main" val="362711524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899731" y="2191223"/>
            <a:ext cx="10515600" cy="4351338"/>
          </a:xfrm>
        </p:spPr>
        <p:txBody>
          <a:bodyPr/>
          <a:lstStyle/>
          <a:p>
            <a:r>
              <a:rPr lang="en-GB" sz="4400" dirty="0" smtClean="0">
                <a:latin typeface="Arial" panose="020B0604020202020204" pitchFamily="34" charset="0"/>
                <a:cs typeface="Arial" panose="020B0604020202020204" pitchFamily="34" charset="0"/>
              </a:rPr>
              <a:t>How do the police utilise the media?</a:t>
            </a:r>
          </a:p>
          <a:p>
            <a:endParaRPr lang="en-GB" dirty="0" smtClean="0"/>
          </a:p>
          <a:p>
            <a:endParaRPr lang="en-GB" dirty="0"/>
          </a:p>
        </p:txBody>
      </p:sp>
      <p:sp>
        <p:nvSpPr>
          <p:cNvPr id="5" name="Rectangle 4"/>
          <p:cNvSpPr/>
          <p:nvPr/>
        </p:nvSpPr>
        <p:spPr>
          <a:xfrm>
            <a:off x="1" y="150743"/>
            <a:ext cx="12015216" cy="1446550"/>
          </a:xfrm>
          <a:prstGeom prst="rect">
            <a:avLst/>
          </a:prstGeom>
          <a:noFill/>
        </p:spPr>
        <p:txBody>
          <a:bodyPr wrap="square" lIns="91440" tIns="45720" rIns="91440" bIns="45720">
            <a:spAutoFit/>
          </a:bodyPr>
          <a:lstStyle/>
          <a:p>
            <a:pPr algn="ctr"/>
            <a:r>
              <a:rPr lang="en-GB" sz="4400" b="1" dirty="0" smtClean="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latin typeface="Arial" panose="020B0604020202020204" pitchFamily="34" charset="0"/>
                <a:cs typeface="Arial" panose="020B0604020202020204" pitchFamily="34" charset="0"/>
              </a:rPr>
              <a:t>Introduction: The Correspondence between the Media and the Police:</a:t>
            </a:r>
            <a:endParaRPr lang="en-US" sz="440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latin typeface="Arial" panose="020B0604020202020204" pitchFamily="34" charset="0"/>
              <a:cs typeface="Arial" panose="020B0604020202020204" pitchFamily="34" charset="0"/>
            </a:endParaRPr>
          </a:p>
        </p:txBody>
      </p:sp>
      <p:pic>
        <p:nvPicPr>
          <p:cNvPr id="2056" name="Picture 8" descr="Drugs found in search linked to North Down gang feud, say police - Belfast  Liv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06525" y="3813411"/>
            <a:ext cx="3908806" cy="2601134"/>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Woman charged and five people arrested in relation to robbery investigation  in Southport | Merseyside Polic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187952" y="3127248"/>
            <a:ext cx="3939159" cy="21147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5678786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
        <p:cNvGrpSpPr/>
        <p:nvPr/>
      </p:nvGrpSpPr>
      <p:grpSpPr>
        <a:xfrm>
          <a:off x="0" y="0"/>
          <a:ext cx="0" cy="0"/>
          <a:chOff x="0" y="0"/>
          <a:chExt cx="0" cy="0"/>
        </a:xfrm>
      </p:grpSpPr>
      <p:sp>
        <p:nvSpPr>
          <p:cNvPr id="2" name="Rectangle 1"/>
          <p:cNvSpPr/>
          <p:nvPr/>
        </p:nvSpPr>
        <p:spPr>
          <a:xfrm>
            <a:off x="365760" y="262235"/>
            <a:ext cx="11649456" cy="1569660"/>
          </a:xfrm>
          <a:prstGeom prst="rect">
            <a:avLst/>
          </a:prstGeom>
          <a:noFill/>
        </p:spPr>
        <p:txBody>
          <a:bodyPr wrap="square" lIns="91440" tIns="45720" rIns="91440" bIns="45720">
            <a:spAutoFit/>
          </a:bodyPr>
          <a:lstStyle/>
          <a:p>
            <a:r>
              <a:rPr lang="en-GB" sz="3200" b="1" dirty="0" smtClean="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latin typeface="Arial" panose="020B0604020202020204" pitchFamily="34" charset="0"/>
                <a:cs typeface="Arial" panose="020B0604020202020204" pitchFamily="34" charset="0"/>
              </a:rPr>
              <a:t>The Screenshot </a:t>
            </a:r>
            <a:r>
              <a:rPr lang="en-GB" sz="320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latin typeface="Arial" panose="020B0604020202020204" pitchFamily="34" charset="0"/>
                <a:cs typeface="Arial" panose="020B0604020202020204" pitchFamily="34" charset="0"/>
              </a:rPr>
              <a:t>below shows South Wales Police engaging, through a ‘selfie’, with the public, i.e., when the officer was on patrol</a:t>
            </a:r>
            <a:r>
              <a:rPr lang="en-GB" sz="3200" dirty="0">
                <a:latin typeface="Arial" panose="020B0604020202020204" pitchFamily="34" charset="0"/>
                <a:cs typeface="Arial" panose="020B0604020202020204" pitchFamily="34" charset="0"/>
              </a:rPr>
              <a:t>.</a:t>
            </a:r>
            <a:endParaRPr lang="en-GB" sz="3200" dirty="0">
              <a:effectLst/>
              <a:latin typeface="Arial" panose="020B0604020202020204" pitchFamily="34" charset="0"/>
              <a:cs typeface="Arial" panose="020B0604020202020204" pitchFamily="34" charset="0"/>
            </a:endParaRPr>
          </a:p>
        </p:txBody>
      </p:sp>
      <p:pic>
        <p:nvPicPr>
          <p:cNvPr id="3" name="Picture 2"/>
          <p:cNvPicPr/>
          <p:nvPr/>
        </p:nvPicPr>
        <p:blipFill>
          <a:blip r:embed="rId3"/>
          <a:stretch>
            <a:fillRect/>
          </a:stretch>
        </p:blipFill>
        <p:spPr>
          <a:xfrm>
            <a:off x="4760975" y="1513332"/>
            <a:ext cx="5114545" cy="4320540"/>
          </a:xfrm>
          <a:prstGeom prst="rect">
            <a:avLst/>
          </a:prstGeom>
        </p:spPr>
      </p:pic>
      <p:sp>
        <p:nvSpPr>
          <p:cNvPr id="4" name="Rectangle 3"/>
          <p:cNvSpPr/>
          <p:nvPr/>
        </p:nvSpPr>
        <p:spPr>
          <a:xfrm>
            <a:off x="6339840" y="5833872"/>
            <a:ext cx="6096000" cy="707886"/>
          </a:xfrm>
          <a:prstGeom prst="rect">
            <a:avLst/>
          </a:prstGeom>
        </p:spPr>
        <p:txBody>
          <a:bodyPr>
            <a:spAutoFit/>
          </a:bodyPr>
          <a:lstStyle/>
          <a:p>
            <a:r>
              <a:rPr lang="en-GB" sz="2000" dirty="0">
                <a:solidFill>
                  <a:schemeClr val="bg2">
                    <a:lumMod val="10000"/>
                  </a:schemeClr>
                </a:solidFill>
                <a:latin typeface="Arial" panose="020B0604020202020204" pitchFamily="34" charset="0"/>
                <a:ea typeface="Calibri" panose="020F0502020204030204" pitchFamily="34" charset="0"/>
              </a:rPr>
              <a:t>Community-police relations through a ‘selfie’ (South Wales Police, 2023).</a:t>
            </a:r>
            <a:endParaRPr lang="en-GB" sz="2000" dirty="0">
              <a:solidFill>
                <a:schemeClr val="bg2">
                  <a:lumMod val="10000"/>
                </a:schemeClr>
              </a:solidFill>
            </a:endParaRPr>
          </a:p>
        </p:txBody>
      </p:sp>
    </p:spTree>
    <p:extLst>
      <p:ext uri="{BB962C8B-B14F-4D97-AF65-F5344CB8AC3E}">
        <p14:creationId xmlns:p14="http://schemas.microsoft.com/office/powerpoint/2010/main" val="257951616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
        <p:cNvGrpSpPr/>
        <p:nvPr/>
      </p:nvGrpSpPr>
      <p:grpSpPr>
        <a:xfrm>
          <a:off x="0" y="0"/>
          <a:ext cx="0" cy="0"/>
          <a:chOff x="0" y="0"/>
          <a:chExt cx="0" cy="0"/>
        </a:xfrm>
      </p:grpSpPr>
      <p:sp>
        <p:nvSpPr>
          <p:cNvPr id="2" name="Rectangle 1"/>
          <p:cNvSpPr/>
          <p:nvPr/>
        </p:nvSpPr>
        <p:spPr>
          <a:xfrm>
            <a:off x="1904182" y="210419"/>
            <a:ext cx="8977178" cy="923330"/>
          </a:xfrm>
          <a:prstGeom prst="rect">
            <a:avLst/>
          </a:prstGeom>
          <a:noFill/>
        </p:spPr>
        <p:txBody>
          <a:bodyPr wrap="square" lIns="91440" tIns="45720" rIns="91440" bIns="45720">
            <a:spAutoFit/>
          </a:bodyPr>
          <a:lstStyle/>
          <a:p>
            <a:pPr algn="ctr"/>
            <a:r>
              <a:rPr lang="en-US" sz="5400" b="1" cap="none" spc="0" dirty="0" smtClean="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latin typeface="Arial" panose="020B0604020202020204" pitchFamily="34" charset="0"/>
                <a:cs typeface="Arial" panose="020B0604020202020204" pitchFamily="34" charset="0"/>
              </a:rPr>
              <a:t>Policing and Social Media</a:t>
            </a:r>
            <a:endParaRPr lang="en-US" sz="5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latin typeface="Arial" panose="020B0604020202020204" pitchFamily="34" charset="0"/>
              <a:cs typeface="Arial" panose="020B0604020202020204" pitchFamily="34" charset="0"/>
            </a:endParaRPr>
          </a:p>
        </p:txBody>
      </p:sp>
      <p:pic>
        <p:nvPicPr>
          <p:cNvPr id="3074" name="Picture 2" descr="Social Media: The UK police's brand reputation tool - Reputation Management  Expert Opinio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942166"/>
            <a:ext cx="7360920" cy="391723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7898962" y="1392403"/>
            <a:ext cx="3942518" cy="5016758"/>
          </a:xfrm>
          <a:prstGeom prst="rect">
            <a:avLst/>
          </a:prstGeom>
          <a:noFill/>
        </p:spPr>
        <p:txBody>
          <a:bodyPr wrap="square" rtlCol="0">
            <a:spAutoFit/>
          </a:bodyPr>
          <a:lstStyle/>
          <a:p>
            <a:r>
              <a:rPr lang="en-GB" sz="3200" dirty="0" smtClean="0">
                <a:latin typeface="Arial" panose="020B0604020202020204" pitchFamily="34" charset="0"/>
                <a:cs typeface="Arial" panose="020B0604020202020204" pitchFamily="34" charset="0"/>
              </a:rPr>
              <a:t>Social Media facilitates public confidence through:</a:t>
            </a:r>
          </a:p>
          <a:p>
            <a:pPr marL="285750" indent="-285750">
              <a:buFont typeface="Arial" panose="020B0604020202020204" pitchFamily="34" charset="0"/>
              <a:buChar char="•"/>
            </a:pPr>
            <a:r>
              <a:rPr lang="en-GB" sz="3200" dirty="0" smtClean="0">
                <a:latin typeface="Arial" panose="020B0604020202020204" pitchFamily="34" charset="0"/>
                <a:cs typeface="Arial" panose="020B0604020202020204" pitchFamily="34" charset="0"/>
              </a:rPr>
              <a:t>Effective Distribution of Information.</a:t>
            </a:r>
          </a:p>
          <a:p>
            <a:pPr marL="285750" indent="-285750">
              <a:buFont typeface="Arial" panose="020B0604020202020204" pitchFamily="34" charset="0"/>
              <a:buChar char="•"/>
            </a:pPr>
            <a:r>
              <a:rPr lang="en-GB" sz="3200" dirty="0" smtClean="0">
                <a:latin typeface="Arial" panose="020B0604020202020204" pitchFamily="34" charset="0"/>
                <a:cs typeface="Arial" panose="020B0604020202020204" pitchFamily="34" charset="0"/>
              </a:rPr>
              <a:t>Effective and open Communication</a:t>
            </a:r>
          </a:p>
          <a:p>
            <a:pPr marL="285750" indent="-285750">
              <a:buFont typeface="Arial" panose="020B0604020202020204" pitchFamily="34" charset="0"/>
              <a:buChar char="•"/>
            </a:pPr>
            <a:r>
              <a:rPr lang="en-GB" sz="3200" dirty="0" smtClean="0">
                <a:latin typeface="Arial" panose="020B0604020202020204" pitchFamily="34" charset="0"/>
                <a:cs typeface="Arial" panose="020B0604020202020204" pitchFamily="34" charset="0"/>
              </a:rPr>
              <a:t>Intelligence Gathering</a:t>
            </a:r>
            <a:endParaRPr lang="en-GB"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5342071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
        <p:cNvGrpSpPr/>
        <p:nvPr/>
      </p:nvGrpSpPr>
      <p:grpSpPr>
        <a:xfrm>
          <a:off x="0" y="0"/>
          <a:ext cx="0" cy="0"/>
          <a:chOff x="0" y="0"/>
          <a:chExt cx="0" cy="0"/>
        </a:xfrm>
      </p:grpSpPr>
      <p:sp>
        <p:nvSpPr>
          <p:cNvPr id="2" name="Rectangle 1"/>
          <p:cNvSpPr/>
          <p:nvPr/>
        </p:nvSpPr>
        <p:spPr>
          <a:xfrm>
            <a:off x="493776" y="298049"/>
            <a:ext cx="11064240" cy="2062103"/>
          </a:xfrm>
          <a:prstGeom prst="rect">
            <a:avLst/>
          </a:prstGeom>
          <a:noFill/>
        </p:spPr>
        <p:txBody>
          <a:bodyPr wrap="square" lIns="91440" tIns="45720" rIns="91440" bIns="45720">
            <a:spAutoFit/>
          </a:bodyPr>
          <a:lstStyle/>
          <a:p>
            <a:r>
              <a:rPr lang="en-GB" sz="3200" b="1" dirty="0" smtClean="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latin typeface="Arial" panose="020B0604020202020204" pitchFamily="34" charset="0"/>
                <a:cs typeface="Arial" panose="020B0604020202020204" pitchFamily="34" charset="0"/>
              </a:rPr>
              <a:t>The Screenshot below shows the </a:t>
            </a:r>
            <a:r>
              <a:rPr lang="en-GB" sz="320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latin typeface="Arial" panose="020B0604020202020204" pitchFamily="34" charset="0"/>
                <a:cs typeface="Arial" panose="020B0604020202020204" pitchFamily="34" charset="0"/>
              </a:rPr>
              <a:t>positive impact </a:t>
            </a:r>
            <a:r>
              <a:rPr lang="en-GB" sz="3200" b="1" dirty="0" smtClean="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latin typeface="Arial" panose="020B0604020202020204" pitchFamily="34" charset="0"/>
                <a:cs typeface="Arial" panose="020B0604020202020204" pitchFamily="34" charset="0"/>
              </a:rPr>
              <a:t>that </a:t>
            </a:r>
            <a:r>
              <a:rPr lang="en-GB" sz="320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latin typeface="Arial" panose="020B0604020202020204" pitchFamily="34" charset="0"/>
                <a:cs typeface="Arial" panose="020B0604020202020204" pitchFamily="34" charset="0"/>
              </a:rPr>
              <a:t>social media </a:t>
            </a:r>
            <a:r>
              <a:rPr lang="en-GB" sz="3200" b="1" dirty="0" smtClean="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latin typeface="Arial" panose="020B0604020202020204" pitchFamily="34" charset="0"/>
                <a:cs typeface="Arial" panose="020B0604020202020204" pitchFamily="34" charset="0"/>
              </a:rPr>
              <a:t>has </a:t>
            </a:r>
            <a:r>
              <a:rPr lang="en-GB" sz="320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latin typeface="Arial" panose="020B0604020202020204" pitchFamily="34" charset="0"/>
                <a:cs typeface="Arial" panose="020B0604020202020204" pitchFamily="34" charset="0"/>
              </a:rPr>
              <a:t>by Dyfed-Powys Police whereby there is instant communication notifying the public of </a:t>
            </a:r>
            <a:r>
              <a:rPr lang="en-GB" sz="3200" b="1" dirty="0" smtClean="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latin typeface="Arial" panose="020B0604020202020204" pitchFamily="34" charset="0"/>
                <a:cs typeface="Arial" panose="020B0604020202020204" pitchFamily="34" charset="0"/>
              </a:rPr>
              <a:t>a traffic </a:t>
            </a:r>
            <a:r>
              <a:rPr lang="en-GB" sz="320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latin typeface="Arial" panose="020B0604020202020204" pitchFamily="34" charset="0"/>
                <a:cs typeface="Arial" panose="020B0604020202020204" pitchFamily="34" charset="0"/>
              </a:rPr>
              <a:t>update. </a:t>
            </a:r>
            <a:endParaRPr lang="en-GB" sz="3200" b="1" dirty="0" smtClean="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latin typeface="Arial" panose="020B0604020202020204" pitchFamily="34" charset="0"/>
              <a:cs typeface="Arial" panose="020B0604020202020204" pitchFamily="34" charset="0"/>
            </a:endParaRPr>
          </a:p>
        </p:txBody>
      </p:sp>
      <p:pic>
        <p:nvPicPr>
          <p:cNvPr id="4" name="Picture 3"/>
          <p:cNvPicPr/>
          <p:nvPr/>
        </p:nvPicPr>
        <p:blipFill>
          <a:blip r:embed="rId3"/>
          <a:stretch>
            <a:fillRect/>
          </a:stretch>
        </p:blipFill>
        <p:spPr>
          <a:xfrm>
            <a:off x="5895832" y="2052828"/>
            <a:ext cx="6163056" cy="4189476"/>
          </a:xfrm>
          <a:prstGeom prst="rect">
            <a:avLst/>
          </a:prstGeom>
        </p:spPr>
      </p:pic>
      <p:sp>
        <p:nvSpPr>
          <p:cNvPr id="5" name="Rectangle 4"/>
          <p:cNvSpPr/>
          <p:nvPr/>
        </p:nvSpPr>
        <p:spPr>
          <a:xfrm>
            <a:off x="6706076" y="6242304"/>
            <a:ext cx="5352812" cy="369332"/>
          </a:xfrm>
          <a:prstGeom prst="rect">
            <a:avLst/>
          </a:prstGeom>
        </p:spPr>
        <p:txBody>
          <a:bodyPr wrap="none">
            <a:spAutoFit/>
          </a:bodyPr>
          <a:lstStyle/>
          <a:p>
            <a:r>
              <a:rPr lang="en-GB" dirty="0">
                <a:latin typeface="Arial" panose="020B0604020202020204" pitchFamily="34" charset="0"/>
                <a:ea typeface="Calibri" panose="020F0502020204030204" pitchFamily="34" charset="0"/>
              </a:rPr>
              <a:t>Traffic update (Heddlu Dyfed-Powys Police, 2023).</a:t>
            </a:r>
            <a:endParaRPr lang="en-GB" dirty="0"/>
          </a:p>
        </p:txBody>
      </p:sp>
      <p:pic>
        <p:nvPicPr>
          <p:cNvPr id="6" name="Picture 5"/>
          <p:cNvPicPr/>
          <p:nvPr/>
        </p:nvPicPr>
        <p:blipFill>
          <a:blip r:embed="rId4"/>
          <a:stretch>
            <a:fillRect/>
          </a:stretch>
        </p:blipFill>
        <p:spPr>
          <a:xfrm>
            <a:off x="334280" y="2360152"/>
            <a:ext cx="4534900" cy="3616714"/>
          </a:xfrm>
          <a:prstGeom prst="rect">
            <a:avLst/>
          </a:prstGeom>
        </p:spPr>
      </p:pic>
      <p:sp>
        <p:nvSpPr>
          <p:cNvPr id="7" name="Rectangle 6"/>
          <p:cNvSpPr/>
          <p:nvPr/>
        </p:nvSpPr>
        <p:spPr>
          <a:xfrm>
            <a:off x="-110941" y="6096262"/>
            <a:ext cx="6006773" cy="369332"/>
          </a:xfrm>
          <a:prstGeom prst="rect">
            <a:avLst/>
          </a:prstGeom>
        </p:spPr>
        <p:txBody>
          <a:bodyPr wrap="none">
            <a:spAutoFit/>
          </a:bodyPr>
          <a:lstStyle/>
          <a:p>
            <a:r>
              <a:rPr lang="en-GB" dirty="0">
                <a:latin typeface="Arial" panose="020B0604020202020204" pitchFamily="34" charset="0"/>
                <a:ea typeface="Calibri" panose="020F0502020204030204" pitchFamily="34" charset="0"/>
              </a:rPr>
              <a:t>Road closed update (Heddlu Dyfed-Powys Police, 2023).</a:t>
            </a:r>
            <a:endParaRPr lang="en-GB" dirty="0"/>
          </a:p>
        </p:txBody>
      </p:sp>
    </p:spTree>
    <p:extLst>
      <p:ext uri="{BB962C8B-B14F-4D97-AF65-F5344CB8AC3E}">
        <p14:creationId xmlns:p14="http://schemas.microsoft.com/office/powerpoint/2010/main" val="305312304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
        <p:cNvGrpSpPr/>
        <p:nvPr/>
      </p:nvGrpSpPr>
      <p:grpSpPr>
        <a:xfrm>
          <a:off x="0" y="0"/>
          <a:ext cx="0" cy="0"/>
          <a:chOff x="0" y="0"/>
          <a:chExt cx="0" cy="0"/>
        </a:xfrm>
      </p:grpSpPr>
      <p:pic>
        <p:nvPicPr>
          <p:cNvPr id="2" name="Picture 1"/>
          <p:cNvPicPr/>
          <p:nvPr/>
        </p:nvPicPr>
        <p:blipFill>
          <a:blip r:embed="rId3"/>
          <a:stretch>
            <a:fillRect/>
          </a:stretch>
        </p:blipFill>
        <p:spPr>
          <a:xfrm>
            <a:off x="1280160" y="622554"/>
            <a:ext cx="9473184" cy="5796534"/>
          </a:xfrm>
          <a:prstGeom prst="rect">
            <a:avLst/>
          </a:prstGeom>
        </p:spPr>
      </p:pic>
      <p:sp>
        <p:nvSpPr>
          <p:cNvPr id="3" name="Rectangle 2"/>
          <p:cNvSpPr/>
          <p:nvPr/>
        </p:nvSpPr>
        <p:spPr>
          <a:xfrm>
            <a:off x="1280160" y="6211669"/>
            <a:ext cx="9985248" cy="646331"/>
          </a:xfrm>
          <a:prstGeom prst="rect">
            <a:avLst/>
          </a:prstGeom>
        </p:spPr>
        <p:txBody>
          <a:bodyPr wrap="square">
            <a:spAutoFit/>
          </a:bodyPr>
          <a:lstStyle/>
          <a:p>
            <a:pPr>
              <a:lnSpc>
                <a:spcPct val="200000"/>
              </a:lnSpc>
              <a:spcAft>
                <a:spcPts val="0"/>
              </a:spcAft>
            </a:pPr>
            <a:r>
              <a:rPr lang="en-GB" dirty="0" smtClean="0">
                <a:latin typeface="Arial" panose="020B0604020202020204" pitchFamily="34" charset="0"/>
              </a:rPr>
              <a:t> </a:t>
            </a:r>
            <a:r>
              <a:rPr lang="en-GB" dirty="0">
                <a:latin typeface="Arial" panose="020B0604020202020204" pitchFamily="34" charset="0"/>
              </a:rPr>
              <a:t>A Facebook post by South Wales Police appealing for witnesses (South Wales Police, 2020). </a:t>
            </a:r>
            <a:endParaRPr lang="en-GB" dirty="0">
              <a:effectLst/>
            </a:endParaRPr>
          </a:p>
        </p:txBody>
      </p:sp>
    </p:spTree>
    <p:extLst>
      <p:ext uri="{BB962C8B-B14F-4D97-AF65-F5344CB8AC3E}">
        <p14:creationId xmlns:p14="http://schemas.microsoft.com/office/powerpoint/2010/main" val="335115505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
        <p:cNvGrpSpPr/>
        <p:nvPr/>
      </p:nvGrpSpPr>
      <p:grpSpPr>
        <a:xfrm>
          <a:off x="0" y="0"/>
          <a:ext cx="0" cy="0"/>
          <a:chOff x="0" y="0"/>
          <a:chExt cx="0" cy="0"/>
        </a:xfrm>
      </p:grpSpPr>
      <p:pic>
        <p:nvPicPr>
          <p:cNvPr id="2" name="Picture 1"/>
          <p:cNvPicPr/>
          <p:nvPr/>
        </p:nvPicPr>
        <p:blipFill>
          <a:blip r:embed="rId3"/>
          <a:stretch>
            <a:fillRect/>
          </a:stretch>
        </p:blipFill>
        <p:spPr>
          <a:xfrm>
            <a:off x="1700784" y="268604"/>
            <a:ext cx="8503920" cy="5906488"/>
          </a:xfrm>
          <a:prstGeom prst="rect">
            <a:avLst/>
          </a:prstGeom>
        </p:spPr>
      </p:pic>
      <p:sp>
        <p:nvSpPr>
          <p:cNvPr id="3" name="Rectangle 2"/>
          <p:cNvSpPr/>
          <p:nvPr/>
        </p:nvSpPr>
        <p:spPr>
          <a:xfrm>
            <a:off x="3596640" y="6175092"/>
            <a:ext cx="8741664" cy="646331"/>
          </a:xfrm>
          <a:prstGeom prst="rect">
            <a:avLst/>
          </a:prstGeom>
        </p:spPr>
        <p:txBody>
          <a:bodyPr wrap="square">
            <a:spAutoFit/>
          </a:bodyPr>
          <a:lstStyle/>
          <a:p>
            <a:r>
              <a:rPr lang="en-GB" dirty="0">
                <a:latin typeface="Arial" panose="020B0604020202020204" pitchFamily="34" charset="0"/>
                <a:ea typeface="Calibri" panose="020F0502020204030204" pitchFamily="34" charset="0"/>
              </a:rPr>
              <a:t>South Wales Police requesting information from the public on most wanted criminals (South Wales Police, 2023).</a:t>
            </a:r>
            <a:endParaRPr lang="en-GB" dirty="0"/>
          </a:p>
        </p:txBody>
      </p:sp>
    </p:spTree>
    <p:extLst>
      <p:ext uri="{BB962C8B-B14F-4D97-AF65-F5344CB8AC3E}">
        <p14:creationId xmlns:p14="http://schemas.microsoft.com/office/powerpoint/2010/main" val="109507783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
        <p:cNvGrpSpPr/>
        <p:nvPr/>
      </p:nvGrpSpPr>
      <p:grpSpPr>
        <a:xfrm>
          <a:off x="0" y="0"/>
          <a:ext cx="0" cy="0"/>
          <a:chOff x="0" y="0"/>
          <a:chExt cx="0" cy="0"/>
        </a:xfrm>
      </p:grpSpPr>
      <p:pic>
        <p:nvPicPr>
          <p:cNvPr id="2" name="Picture 1"/>
          <p:cNvPicPr/>
          <p:nvPr/>
        </p:nvPicPr>
        <p:blipFill>
          <a:blip r:embed="rId3"/>
          <a:stretch>
            <a:fillRect/>
          </a:stretch>
        </p:blipFill>
        <p:spPr>
          <a:xfrm>
            <a:off x="737616" y="387363"/>
            <a:ext cx="6774942" cy="5476875"/>
          </a:xfrm>
          <a:prstGeom prst="rect">
            <a:avLst/>
          </a:prstGeom>
        </p:spPr>
      </p:pic>
      <p:sp>
        <p:nvSpPr>
          <p:cNvPr id="3" name="TextBox 2"/>
          <p:cNvSpPr txBox="1"/>
          <p:nvPr/>
        </p:nvSpPr>
        <p:spPr>
          <a:xfrm>
            <a:off x="8110728" y="1713481"/>
            <a:ext cx="3593592" cy="3816429"/>
          </a:xfrm>
          <a:prstGeom prst="rect">
            <a:avLst/>
          </a:prstGeom>
          <a:noFill/>
        </p:spPr>
        <p:txBody>
          <a:bodyPr wrap="square" rtlCol="0">
            <a:spAutoFit/>
          </a:bodyPr>
          <a:lstStyle/>
          <a:p>
            <a:r>
              <a:rPr lang="en-GB" sz="3200" dirty="0" smtClean="0">
                <a:latin typeface="Arial" panose="020B0604020202020204" pitchFamily="34" charset="0"/>
                <a:cs typeface="Arial" panose="020B0604020202020204" pitchFamily="34" charset="0"/>
              </a:rPr>
              <a:t>Cop Culture and the Media:</a:t>
            </a:r>
          </a:p>
          <a:p>
            <a:pPr marL="285750" indent="-285750">
              <a:buFont typeface="Arial" panose="020B0604020202020204" pitchFamily="34" charset="0"/>
              <a:buChar char="•"/>
            </a:pPr>
            <a:r>
              <a:rPr lang="en-GB" sz="3200" dirty="0" smtClean="0">
                <a:latin typeface="Arial" panose="020B0604020202020204" pitchFamily="34" charset="0"/>
                <a:cs typeface="Arial" panose="020B0604020202020204" pitchFamily="34" charset="0"/>
              </a:rPr>
              <a:t>Decrease in Public Confidence</a:t>
            </a:r>
          </a:p>
          <a:p>
            <a:pPr marL="285750" indent="-285750">
              <a:buFont typeface="Arial" panose="020B0604020202020204" pitchFamily="34" charset="0"/>
              <a:buChar char="•"/>
            </a:pPr>
            <a:r>
              <a:rPr lang="en-GB" sz="3200" dirty="0" smtClean="0">
                <a:latin typeface="Arial" panose="020B0604020202020204" pitchFamily="34" charset="0"/>
                <a:cs typeface="Arial" panose="020B0604020202020204" pitchFamily="34" charset="0"/>
              </a:rPr>
              <a:t>Rise in Criminal Activity</a:t>
            </a:r>
          </a:p>
          <a:p>
            <a:pPr marL="285750" indent="-285750">
              <a:buFont typeface="Arial" panose="020B0604020202020204" pitchFamily="34" charset="0"/>
              <a:buChar char="•"/>
            </a:pPr>
            <a:endParaRPr lang="en-GB" dirty="0"/>
          </a:p>
        </p:txBody>
      </p:sp>
      <p:sp>
        <p:nvSpPr>
          <p:cNvPr id="4" name="Rectangle 3"/>
          <p:cNvSpPr/>
          <p:nvPr/>
        </p:nvSpPr>
        <p:spPr>
          <a:xfrm>
            <a:off x="143256" y="6069978"/>
            <a:ext cx="6927342" cy="646331"/>
          </a:xfrm>
          <a:prstGeom prst="rect">
            <a:avLst/>
          </a:prstGeom>
        </p:spPr>
        <p:txBody>
          <a:bodyPr wrap="square">
            <a:spAutoFit/>
          </a:bodyPr>
          <a:lstStyle/>
          <a:p>
            <a:r>
              <a:rPr lang="en-GB" dirty="0">
                <a:latin typeface="Arial" panose="020B0604020202020204" pitchFamily="34" charset="0"/>
                <a:ea typeface="Calibri" panose="020F0502020204030204" pitchFamily="34" charset="0"/>
              </a:rPr>
              <a:t>Media report about a Met Police officer being found guilty of sexual assault (BBC News, 2023).</a:t>
            </a:r>
            <a:endParaRPr lang="en-GB" dirty="0"/>
          </a:p>
        </p:txBody>
      </p:sp>
    </p:spTree>
    <p:extLst>
      <p:ext uri="{BB962C8B-B14F-4D97-AF65-F5344CB8AC3E}">
        <p14:creationId xmlns:p14="http://schemas.microsoft.com/office/powerpoint/2010/main" val="104810980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
        <p:cNvGrpSpPr/>
        <p:nvPr/>
      </p:nvGrpSpPr>
      <p:grpSpPr>
        <a:xfrm>
          <a:off x="0" y="0"/>
          <a:ext cx="0" cy="0"/>
          <a:chOff x="0" y="0"/>
          <a:chExt cx="0" cy="0"/>
        </a:xfrm>
      </p:grpSpPr>
      <p:sp>
        <p:nvSpPr>
          <p:cNvPr id="3" name="Rectangle 2"/>
          <p:cNvSpPr/>
          <p:nvPr/>
        </p:nvSpPr>
        <p:spPr>
          <a:xfrm>
            <a:off x="231648" y="132641"/>
            <a:ext cx="12099620" cy="769441"/>
          </a:xfrm>
          <a:prstGeom prst="rect">
            <a:avLst/>
          </a:prstGeom>
          <a:noFill/>
        </p:spPr>
        <p:txBody>
          <a:bodyPr wrap="square" lIns="91440" tIns="45720" rIns="91440" bIns="45720">
            <a:spAutoFit/>
          </a:bodyPr>
          <a:lstStyle/>
          <a:p>
            <a:pPr algn="ctr"/>
            <a:r>
              <a:rPr lang="en-US" sz="4400" b="1" cap="none" spc="0" dirty="0" smtClean="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Issues Faced within the Policing </a:t>
            </a:r>
            <a:r>
              <a:rPr lang="en-US" sz="440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E</a:t>
            </a:r>
            <a:r>
              <a:rPr lang="en-US" sz="4400" b="1" cap="none" spc="0" dirty="0" smtClean="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nvironment:</a:t>
            </a:r>
            <a:endParaRPr lang="en-US" sz="4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sp>
        <p:nvSpPr>
          <p:cNvPr id="4" name="Rectangle 3"/>
          <p:cNvSpPr/>
          <p:nvPr/>
        </p:nvSpPr>
        <p:spPr>
          <a:xfrm>
            <a:off x="231648" y="937261"/>
            <a:ext cx="5587454" cy="5324535"/>
          </a:xfrm>
          <a:prstGeom prst="rect">
            <a:avLst/>
          </a:prstGeom>
        </p:spPr>
        <p:txBody>
          <a:bodyPr wrap="square">
            <a:spAutoFit/>
          </a:bodyPr>
          <a:lstStyle/>
          <a:p>
            <a:r>
              <a:rPr lang="en-GB" sz="2800" dirty="0"/>
              <a:t>Stop and Search </a:t>
            </a:r>
            <a:r>
              <a:rPr lang="en-GB" sz="2800" dirty="0" smtClean="0"/>
              <a:t>statistics under Section 60 of stop and search powers </a:t>
            </a:r>
            <a:r>
              <a:rPr lang="en-GB" sz="2800" dirty="0"/>
              <a:t>(Gov. UK, 2022) </a:t>
            </a:r>
            <a:r>
              <a:rPr lang="en-GB" sz="2800" dirty="0" smtClean="0"/>
              <a:t>:</a:t>
            </a:r>
          </a:p>
          <a:p>
            <a:pPr marL="457200" indent="-457200">
              <a:buFont typeface="Arial" panose="020B0604020202020204" pitchFamily="34" charset="0"/>
              <a:buChar char="•"/>
            </a:pPr>
            <a:r>
              <a:rPr lang="en-GB" sz="2800" dirty="0" smtClean="0"/>
              <a:t>A </a:t>
            </a:r>
            <a:r>
              <a:rPr lang="en-GB" sz="2800" dirty="0"/>
              <a:t>total of 697,405 stop and searches took place in England and Wales between April 2020 and March 2021 (excluding vehicle searches).</a:t>
            </a:r>
          </a:p>
          <a:p>
            <a:pPr marL="171450" lvl="0" indent="-171450">
              <a:buFont typeface="Arial" panose="020B0604020202020204" pitchFamily="34" charset="0"/>
              <a:buChar char="•"/>
              <a:defRPr/>
            </a:pPr>
            <a:r>
              <a:rPr lang="en-GB" sz="2800" dirty="0"/>
              <a:t>For every 1,000 white people, there were 7.5 stop-and-searches, compared with 52.6% for black individuals and ethnic minorities</a:t>
            </a:r>
            <a:r>
              <a:rPr lang="en-GB" sz="3200" dirty="0"/>
              <a:t>.</a:t>
            </a:r>
          </a:p>
        </p:txBody>
      </p:sp>
      <p:pic>
        <p:nvPicPr>
          <p:cNvPr id="1028" name="Picture 4" descr="Stand up to Racism oppose the increased use of Section 60 stop and search  powers | Ham &amp; High"/>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19102" y="2234493"/>
            <a:ext cx="6177826" cy="4038291"/>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9825405" y="6224328"/>
            <a:ext cx="5011726" cy="523220"/>
          </a:xfrm>
          <a:prstGeom prst="rect">
            <a:avLst/>
          </a:prstGeom>
          <a:noFill/>
        </p:spPr>
        <p:txBody>
          <a:bodyPr wrap="square" rtlCol="0">
            <a:spAutoFit/>
          </a:bodyPr>
          <a:lstStyle/>
          <a:p>
            <a:r>
              <a:rPr lang="en-GB" sz="2800" dirty="0" smtClean="0"/>
              <a:t>(</a:t>
            </a:r>
            <a:r>
              <a:rPr lang="en-GB" dirty="0" smtClean="0">
                <a:latin typeface="Arial" panose="020B0604020202020204" pitchFamily="34" charset="0"/>
                <a:cs typeface="Arial" panose="020B0604020202020204" pitchFamily="34" charset="0"/>
              </a:rPr>
              <a:t>The Guardian, 2020)</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7972098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
        <p:cNvGrpSpPr/>
        <p:nvPr/>
      </p:nvGrpSpPr>
      <p:grpSpPr>
        <a:xfrm>
          <a:off x="0" y="0"/>
          <a:ext cx="0" cy="0"/>
          <a:chOff x="0" y="0"/>
          <a:chExt cx="0" cy="0"/>
        </a:xfrm>
      </p:grpSpPr>
      <p:sp>
        <p:nvSpPr>
          <p:cNvPr id="2" name="Rectangle 1"/>
          <p:cNvSpPr/>
          <p:nvPr/>
        </p:nvSpPr>
        <p:spPr>
          <a:xfrm>
            <a:off x="1698743" y="0"/>
            <a:ext cx="8748805" cy="769441"/>
          </a:xfrm>
          <a:prstGeom prst="rect">
            <a:avLst/>
          </a:prstGeom>
          <a:noFill/>
        </p:spPr>
        <p:txBody>
          <a:bodyPr wrap="none" lIns="91440" tIns="45720" rIns="91440" bIns="45720">
            <a:spAutoFit/>
          </a:bodyPr>
          <a:lstStyle/>
          <a:p>
            <a:pPr algn="ctr"/>
            <a:r>
              <a:rPr lang="en-US" sz="4400" b="1" dirty="0" smtClean="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latin typeface="Arial" panose="020B0604020202020204" pitchFamily="34" charset="0"/>
                <a:cs typeface="Arial" panose="020B0604020202020204" pitchFamily="34" charset="0"/>
              </a:rPr>
              <a:t>Gender, the Media and Policing:</a:t>
            </a:r>
            <a:endParaRPr lang="en-US" sz="4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latin typeface="Arial" panose="020B0604020202020204" pitchFamily="34" charset="0"/>
              <a:cs typeface="Arial" panose="020B0604020202020204" pitchFamily="34" charset="0"/>
            </a:endParaRPr>
          </a:p>
        </p:txBody>
      </p:sp>
      <p:pic>
        <p:nvPicPr>
          <p:cNvPr id="2052" name="Picture 4" descr="https://www.endviolenceagainstwomen.org.uk/wp-content/uploads/2021/11/ehimetalor-akhere-unuabona-ecGwssr0Cyg-unsplash-1-scaled-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5467" y="1056025"/>
            <a:ext cx="10908853" cy="544068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7886700" y="6488668"/>
            <a:ext cx="4023360" cy="369332"/>
          </a:xfrm>
          <a:prstGeom prst="rect">
            <a:avLst/>
          </a:prstGeom>
          <a:noFill/>
        </p:spPr>
        <p:txBody>
          <a:bodyPr wrap="square" rtlCol="0">
            <a:spAutoFit/>
          </a:bodyPr>
          <a:lstStyle/>
          <a:p>
            <a:r>
              <a:rPr lang="en-GB" dirty="0" smtClean="0"/>
              <a:t>(</a:t>
            </a:r>
            <a:r>
              <a:rPr lang="en-GB" dirty="0" smtClean="0">
                <a:latin typeface="Arial" panose="020B0604020202020204" pitchFamily="34" charset="0"/>
                <a:cs typeface="Arial" panose="020B0604020202020204" pitchFamily="34" charset="0"/>
              </a:rPr>
              <a:t>End Violence Against Women, 2023)</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6428955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
        <p:cNvGrpSpPr/>
        <p:nvPr/>
      </p:nvGrpSpPr>
      <p:grpSpPr>
        <a:xfrm>
          <a:off x="0" y="0"/>
          <a:ext cx="0" cy="0"/>
          <a:chOff x="0" y="0"/>
          <a:chExt cx="0" cy="0"/>
        </a:xfrm>
      </p:grpSpPr>
      <p:sp>
        <p:nvSpPr>
          <p:cNvPr id="2" name="Rectangle 1"/>
          <p:cNvSpPr/>
          <p:nvPr/>
        </p:nvSpPr>
        <p:spPr>
          <a:xfrm>
            <a:off x="3981378" y="612755"/>
            <a:ext cx="4385382" cy="923330"/>
          </a:xfrm>
          <a:prstGeom prst="rect">
            <a:avLst/>
          </a:prstGeom>
          <a:noFill/>
        </p:spPr>
        <p:txBody>
          <a:bodyPr wrap="square" lIns="91440" tIns="45720" rIns="91440" bIns="45720">
            <a:spAutoFit/>
          </a:bodyPr>
          <a:lstStyle/>
          <a:p>
            <a:pPr algn="ctr"/>
            <a:r>
              <a:rPr lang="en-US" sz="5400" b="1" cap="none" spc="0" dirty="0" smtClean="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latin typeface="Arial" panose="020B0604020202020204" pitchFamily="34" charset="0"/>
                <a:cs typeface="Arial" panose="020B0604020202020204" pitchFamily="34" charset="0"/>
              </a:rPr>
              <a:t>Conclusion:</a:t>
            </a:r>
            <a:endParaRPr lang="en-US" sz="5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latin typeface="Arial" panose="020B0604020202020204" pitchFamily="34" charset="0"/>
              <a:cs typeface="Arial" panose="020B0604020202020204" pitchFamily="34" charset="0"/>
            </a:endParaRPr>
          </a:p>
        </p:txBody>
      </p:sp>
      <p:sp>
        <p:nvSpPr>
          <p:cNvPr id="3" name="TextBox 2"/>
          <p:cNvSpPr txBox="1"/>
          <p:nvPr/>
        </p:nvSpPr>
        <p:spPr>
          <a:xfrm>
            <a:off x="2815593" y="2697480"/>
            <a:ext cx="6972300" cy="1569660"/>
          </a:xfrm>
          <a:prstGeom prst="rect">
            <a:avLst/>
          </a:prstGeom>
          <a:noFill/>
        </p:spPr>
        <p:txBody>
          <a:bodyPr wrap="square" rtlCol="0">
            <a:spAutoFit/>
          </a:bodyPr>
          <a:lstStyle/>
          <a:p>
            <a:r>
              <a:rPr lang="en-GB" sz="3200" dirty="0">
                <a:latin typeface="Arial" panose="020B0604020202020204" pitchFamily="34" charset="0"/>
                <a:cs typeface="Arial" panose="020B0604020202020204" pitchFamily="34" charset="0"/>
              </a:rPr>
              <a:t>Do you think </a:t>
            </a:r>
            <a:r>
              <a:rPr lang="en-GB" sz="3200" dirty="0" smtClean="0">
                <a:latin typeface="Arial" panose="020B0604020202020204" pitchFamily="34" charset="0"/>
                <a:cs typeface="Arial" panose="020B0604020202020204" pitchFamily="34" charset="0"/>
              </a:rPr>
              <a:t>looking into the standards of </a:t>
            </a:r>
            <a:r>
              <a:rPr lang="en-GB" sz="3200" dirty="0">
                <a:latin typeface="Arial" panose="020B0604020202020204" pitchFamily="34" charset="0"/>
                <a:cs typeface="Arial" panose="020B0604020202020204" pitchFamily="34" charset="0"/>
              </a:rPr>
              <a:t>police recruitment </a:t>
            </a:r>
            <a:r>
              <a:rPr lang="en-GB" sz="3200" dirty="0" smtClean="0">
                <a:latin typeface="Arial" panose="020B0604020202020204" pitchFamily="34" charset="0"/>
                <a:cs typeface="Arial" panose="020B0604020202020204" pitchFamily="34" charset="0"/>
              </a:rPr>
              <a:t>could </a:t>
            </a:r>
            <a:r>
              <a:rPr lang="en-GB" sz="3200" dirty="0">
                <a:latin typeface="Arial" panose="020B0604020202020204" pitchFamily="34" charset="0"/>
                <a:cs typeface="Arial" panose="020B0604020202020204" pitchFamily="34" charset="0"/>
              </a:rPr>
              <a:t>prevent such </a:t>
            </a:r>
            <a:r>
              <a:rPr lang="en-GB" sz="3200" dirty="0" smtClean="0">
                <a:latin typeface="Arial" panose="020B0604020202020204" pitchFamily="34" charset="0"/>
                <a:cs typeface="Arial" panose="020B0604020202020204" pitchFamily="34" charset="0"/>
              </a:rPr>
              <a:t>‘Abuse </a:t>
            </a:r>
            <a:r>
              <a:rPr lang="en-GB" sz="3200" dirty="0">
                <a:latin typeface="Arial" panose="020B0604020202020204" pitchFamily="34" charset="0"/>
                <a:cs typeface="Arial" panose="020B0604020202020204" pitchFamily="34" charset="0"/>
              </a:rPr>
              <a:t>of </a:t>
            </a:r>
            <a:r>
              <a:rPr lang="en-GB" sz="3200" dirty="0" smtClean="0">
                <a:latin typeface="Arial" panose="020B0604020202020204" pitchFamily="34" charset="0"/>
                <a:cs typeface="Arial" panose="020B0604020202020204" pitchFamily="34" charset="0"/>
              </a:rPr>
              <a:t>Power</a:t>
            </a:r>
            <a:r>
              <a:rPr lang="en-GB" sz="32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10167264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
        <p:cNvGrpSpPr/>
        <p:nvPr/>
      </p:nvGrpSpPr>
      <p:grpSpPr>
        <a:xfrm>
          <a:off x="0" y="0"/>
          <a:ext cx="0" cy="0"/>
          <a:chOff x="0" y="0"/>
          <a:chExt cx="0" cy="0"/>
        </a:xfrm>
      </p:grpSpPr>
      <p:sp>
        <p:nvSpPr>
          <p:cNvPr id="2" name="Rectangle 1"/>
          <p:cNvSpPr/>
          <p:nvPr/>
        </p:nvSpPr>
        <p:spPr>
          <a:xfrm>
            <a:off x="4044949" y="0"/>
            <a:ext cx="3525452" cy="923330"/>
          </a:xfrm>
          <a:prstGeom prst="rect">
            <a:avLst/>
          </a:prstGeom>
          <a:noFill/>
        </p:spPr>
        <p:txBody>
          <a:bodyPr wrap="none" lIns="91440" tIns="45720" rIns="91440" bIns="45720">
            <a:spAutoFit/>
          </a:bodyPr>
          <a:lstStyle/>
          <a:p>
            <a:pPr algn="ctr"/>
            <a:r>
              <a:rPr lang="en-US" sz="5400" b="1" dirty="0" smtClean="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References:</a:t>
            </a:r>
            <a:endParaRPr lang="en-US" sz="5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sp>
        <p:nvSpPr>
          <p:cNvPr id="3" name="TextBox 2"/>
          <p:cNvSpPr txBox="1"/>
          <p:nvPr/>
        </p:nvSpPr>
        <p:spPr>
          <a:xfrm>
            <a:off x="321276" y="923330"/>
            <a:ext cx="11870724" cy="5262979"/>
          </a:xfrm>
          <a:prstGeom prst="rect">
            <a:avLst/>
          </a:prstGeom>
          <a:noFill/>
        </p:spPr>
        <p:txBody>
          <a:bodyPr wrap="square" rtlCol="0">
            <a:spAutoFit/>
          </a:bodyPr>
          <a:lstStyle/>
          <a:p>
            <a:r>
              <a:rPr lang="en-US" sz="1200" dirty="0"/>
              <a:t> </a:t>
            </a:r>
            <a:endParaRPr lang="en-GB" sz="1100" dirty="0"/>
          </a:p>
          <a:p>
            <a:r>
              <a:rPr lang="en-US" sz="1200" dirty="0" err="1">
                <a:latin typeface="Times New Roman" panose="02020603050405020304" pitchFamily="18" charset="0"/>
                <a:cs typeface="Times New Roman" panose="02020603050405020304" pitchFamily="18" charset="0"/>
              </a:rPr>
              <a:t>Akhgar</a:t>
            </a:r>
            <a:r>
              <a:rPr lang="en-US" sz="1200" dirty="0">
                <a:latin typeface="Times New Roman" panose="02020603050405020304" pitchFamily="18" charset="0"/>
                <a:cs typeface="Times New Roman" panose="02020603050405020304" pitchFamily="18" charset="0"/>
              </a:rPr>
              <a:t>, B., </a:t>
            </a:r>
            <a:r>
              <a:rPr lang="en-US" sz="1200" dirty="0" err="1">
                <a:latin typeface="Times New Roman" panose="02020603050405020304" pitchFamily="18" charset="0"/>
                <a:cs typeface="Times New Roman" panose="02020603050405020304" pitchFamily="18" charset="0"/>
              </a:rPr>
              <a:t>Bayerl</a:t>
            </a:r>
            <a:r>
              <a:rPr lang="en-US" sz="1200" dirty="0">
                <a:latin typeface="Times New Roman" panose="02020603050405020304" pitchFamily="18" charset="0"/>
                <a:cs typeface="Times New Roman" panose="02020603050405020304" pitchFamily="18" charset="0"/>
              </a:rPr>
              <a:t>, P.S. and </a:t>
            </a:r>
            <a:r>
              <a:rPr lang="en-US" sz="1200" dirty="0" err="1">
                <a:latin typeface="Times New Roman" panose="02020603050405020304" pitchFamily="18" charset="0"/>
                <a:cs typeface="Times New Roman" panose="02020603050405020304" pitchFamily="18" charset="0"/>
              </a:rPr>
              <a:t>Leventakis</a:t>
            </a:r>
            <a:r>
              <a:rPr lang="en-US" sz="1200" dirty="0">
                <a:latin typeface="Times New Roman" panose="02020603050405020304" pitchFamily="18" charset="0"/>
                <a:cs typeface="Times New Roman" panose="02020603050405020304" pitchFamily="18" charset="0"/>
              </a:rPr>
              <a:t>, G., 2019. </a:t>
            </a:r>
            <a:r>
              <a:rPr lang="en-US" sz="1200" i="1" dirty="0">
                <a:latin typeface="Times New Roman" panose="02020603050405020304" pitchFamily="18" charset="0"/>
                <a:cs typeface="Times New Roman" panose="02020603050405020304" pitchFamily="18" charset="0"/>
              </a:rPr>
              <a:t>Social media strategy in policing: from cultural intelligence to community policing</a:t>
            </a:r>
            <a:r>
              <a:rPr lang="en-US" sz="1200" dirty="0">
                <a:latin typeface="Times New Roman" panose="02020603050405020304" pitchFamily="18" charset="0"/>
                <a:cs typeface="Times New Roman" panose="02020603050405020304" pitchFamily="18" charset="0"/>
              </a:rPr>
              <a:t>. Cham: Springer.</a:t>
            </a:r>
            <a:endParaRPr lang="en-GB" sz="1200" dirty="0">
              <a:latin typeface="Times New Roman" panose="02020603050405020304" pitchFamily="18" charset="0"/>
              <a:cs typeface="Times New Roman" panose="02020603050405020304" pitchFamily="18" charset="0"/>
            </a:endParaRPr>
          </a:p>
          <a:p>
            <a:r>
              <a:rPr lang="en-US" sz="1200" dirty="0">
                <a:latin typeface="Times New Roman" panose="02020603050405020304" pitchFamily="18" charset="0"/>
                <a:cs typeface="Times New Roman" panose="02020603050405020304" pitchFamily="18" charset="0"/>
              </a:rPr>
              <a:t>Baroness Casey Review, 2023. An independent review into the standards of </a:t>
            </a:r>
            <a:r>
              <a:rPr lang="en-US" sz="1200" dirty="0" err="1">
                <a:latin typeface="Times New Roman" panose="02020603050405020304" pitchFamily="18" charset="0"/>
                <a:cs typeface="Times New Roman" panose="02020603050405020304" pitchFamily="18" charset="0"/>
              </a:rPr>
              <a:t>behaviour</a:t>
            </a:r>
            <a:r>
              <a:rPr lang="en-US" sz="1200" dirty="0">
                <a:latin typeface="Times New Roman" panose="02020603050405020304" pitchFamily="18" charset="0"/>
                <a:cs typeface="Times New Roman" panose="02020603050405020304" pitchFamily="18" charset="0"/>
              </a:rPr>
              <a:t> and internal culture of the Metropolitan Police Service. </a:t>
            </a:r>
            <a:r>
              <a:rPr lang="en-US" sz="1200" i="1" dirty="0">
                <a:latin typeface="Times New Roman" panose="02020603050405020304" pitchFamily="18" charset="0"/>
                <a:cs typeface="Times New Roman" panose="02020603050405020304" pitchFamily="18" charset="0"/>
              </a:rPr>
              <a:t>Baroness Casey Review Final Report</a:t>
            </a:r>
            <a:r>
              <a:rPr lang="en-US" sz="1200" dirty="0">
                <a:latin typeface="Times New Roman" panose="02020603050405020304" pitchFamily="18" charset="0"/>
                <a:cs typeface="Times New Roman" panose="02020603050405020304" pitchFamily="18" charset="0"/>
              </a:rPr>
              <a:t>, pp.1-363.</a:t>
            </a:r>
            <a:endParaRPr lang="en-GB" sz="1200" dirty="0">
              <a:latin typeface="Times New Roman" panose="02020603050405020304" pitchFamily="18" charset="0"/>
              <a:cs typeface="Times New Roman" panose="02020603050405020304" pitchFamily="18" charset="0"/>
            </a:endParaRPr>
          </a:p>
          <a:p>
            <a:r>
              <a:rPr lang="en-US" sz="1200" dirty="0">
                <a:latin typeface="Times New Roman" panose="02020603050405020304" pitchFamily="18" charset="0"/>
                <a:cs typeface="Times New Roman" panose="02020603050405020304" pitchFamily="18" charset="0"/>
              </a:rPr>
              <a:t>BBC News, 2023. Met Police officer David Carrick admits to being serial rapist. [Online] Available at: https://www.bbc.com/news/uk-england-beds-bucks-herts-64289461 [Accessed on 12/4/2023].</a:t>
            </a:r>
            <a:endParaRPr lang="en-GB" sz="1200" dirty="0">
              <a:latin typeface="Times New Roman" panose="02020603050405020304" pitchFamily="18" charset="0"/>
              <a:cs typeface="Times New Roman" panose="02020603050405020304" pitchFamily="18" charset="0"/>
            </a:endParaRPr>
          </a:p>
          <a:p>
            <a:r>
              <a:rPr lang="en-US" sz="1200" dirty="0">
                <a:latin typeface="Times New Roman" panose="02020603050405020304" pitchFamily="18" charset="0"/>
                <a:cs typeface="Times New Roman" panose="02020603050405020304" pitchFamily="18" charset="0"/>
              </a:rPr>
              <a:t>Bullock, K., 2018. The police use of social media: transformation or </a:t>
            </a:r>
            <a:r>
              <a:rPr lang="en-US" sz="1200" dirty="0" err="1">
                <a:latin typeface="Times New Roman" panose="02020603050405020304" pitchFamily="18" charset="0"/>
                <a:cs typeface="Times New Roman" panose="02020603050405020304" pitchFamily="18" charset="0"/>
              </a:rPr>
              <a:t>normalisation</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Social Policy &amp; Society</a:t>
            </a:r>
            <a:r>
              <a:rPr lang="en-US" sz="1200" dirty="0">
                <a:latin typeface="Times New Roman" panose="02020603050405020304" pitchFamily="18" charset="0"/>
                <a:cs typeface="Times New Roman" panose="02020603050405020304" pitchFamily="18" charset="0"/>
              </a:rPr>
              <a:t>, </a:t>
            </a:r>
            <a:r>
              <a:rPr lang="en-US" sz="1200" b="1" dirty="0">
                <a:latin typeface="Times New Roman" panose="02020603050405020304" pitchFamily="18" charset="0"/>
                <a:cs typeface="Times New Roman" panose="02020603050405020304" pitchFamily="18" charset="0"/>
              </a:rPr>
              <a:t>17</a:t>
            </a:r>
            <a:r>
              <a:rPr lang="en-US" sz="1200" dirty="0">
                <a:latin typeface="Times New Roman" panose="02020603050405020304" pitchFamily="18" charset="0"/>
                <a:cs typeface="Times New Roman" panose="02020603050405020304" pitchFamily="18" charset="0"/>
              </a:rPr>
              <a:t>(2), pp.245-258.</a:t>
            </a:r>
            <a:endParaRPr lang="en-GB" sz="1200" dirty="0">
              <a:latin typeface="Times New Roman" panose="02020603050405020304" pitchFamily="18" charset="0"/>
              <a:cs typeface="Times New Roman" panose="02020603050405020304" pitchFamily="18" charset="0"/>
            </a:endParaRPr>
          </a:p>
          <a:p>
            <a:r>
              <a:rPr lang="en-US" sz="1200" dirty="0" err="1">
                <a:latin typeface="Times New Roman" panose="02020603050405020304" pitchFamily="18" charset="0"/>
                <a:cs typeface="Times New Roman" panose="02020603050405020304" pitchFamily="18" charset="0"/>
              </a:rPr>
              <a:t>Colbran</a:t>
            </a:r>
            <a:r>
              <a:rPr lang="en-US" sz="1200" dirty="0">
                <a:latin typeface="Times New Roman" panose="02020603050405020304" pitchFamily="18" charset="0"/>
                <a:cs typeface="Times New Roman" panose="02020603050405020304" pitchFamily="18" charset="0"/>
              </a:rPr>
              <a:t>, M., 2022. </a:t>
            </a:r>
            <a:r>
              <a:rPr lang="en-US" sz="1200" i="1" dirty="0">
                <a:latin typeface="Times New Roman" panose="02020603050405020304" pitchFamily="18" charset="0"/>
                <a:cs typeface="Times New Roman" panose="02020603050405020304" pitchFamily="18" charset="0"/>
              </a:rPr>
              <a:t>Crime and investigative reporting in the UK.</a:t>
            </a:r>
            <a:r>
              <a:rPr lang="en-US" sz="1200" dirty="0">
                <a:latin typeface="Times New Roman" panose="02020603050405020304" pitchFamily="18" charset="0"/>
                <a:cs typeface="Times New Roman" panose="02020603050405020304" pitchFamily="18" charset="0"/>
              </a:rPr>
              <a:t> S.L.: Policy Press.</a:t>
            </a:r>
            <a:endParaRPr lang="en-GB" sz="1200" dirty="0">
              <a:latin typeface="Times New Roman" panose="02020603050405020304" pitchFamily="18" charset="0"/>
              <a:cs typeface="Times New Roman" panose="02020603050405020304" pitchFamily="18" charset="0"/>
            </a:endParaRPr>
          </a:p>
          <a:p>
            <a:r>
              <a:rPr lang="en-US" sz="1200" dirty="0">
                <a:latin typeface="Times New Roman" panose="02020603050405020304" pitchFamily="18" charset="0"/>
                <a:cs typeface="Times New Roman" panose="02020603050405020304" pitchFamily="18" charset="0"/>
              </a:rPr>
              <a:t>College of Policing, 2013. </a:t>
            </a:r>
            <a:r>
              <a:rPr lang="en-US" sz="1200" i="1" dirty="0">
                <a:latin typeface="Times New Roman" panose="02020603050405020304" pitchFamily="18" charset="0"/>
                <a:cs typeface="Times New Roman" panose="02020603050405020304" pitchFamily="18" charset="0"/>
              </a:rPr>
              <a:t>National Decision Model</a:t>
            </a:r>
            <a:r>
              <a:rPr lang="en-US" sz="1200" dirty="0">
                <a:latin typeface="Times New Roman" panose="02020603050405020304" pitchFamily="18" charset="0"/>
                <a:cs typeface="Times New Roman" panose="02020603050405020304" pitchFamily="18" charset="0"/>
              </a:rPr>
              <a:t>. College of Policing. [Online] Available at: </a:t>
            </a:r>
            <a:r>
              <a:rPr lang="en-GB" sz="1200" u="sng" dirty="0">
                <a:latin typeface="Times New Roman" panose="02020603050405020304" pitchFamily="18" charset="0"/>
                <a:cs typeface="Times New Roman" panose="02020603050405020304" pitchFamily="18" charset="0"/>
                <a:hlinkClick r:id="rId3"/>
              </a:rPr>
              <a:t>https://www.college.police.uk/app/national-decision-model/national-decision-model</a:t>
            </a:r>
            <a:endParaRPr lang="en-GB" sz="1200" dirty="0">
              <a:latin typeface="Times New Roman" panose="02020603050405020304" pitchFamily="18" charset="0"/>
              <a:cs typeface="Times New Roman" panose="02020603050405020304" pitchFamily="18" charset="0"/>
            </a:endParaRPr>
          </a:p>
          <a:p>
            <a:r>
              <a:rPr lang="en-US" sz="1200" dirty="0">
                <a:latin typeface="Times New Roman" panose="02020603050405020304" pitchFamily="18" charset="0"/>
                <a:cs typeface="Times New Roman" panose="02020603050405020304" pitchFamily="18" charset="0"/>
              </a:rPr>
              <a:t>College of Policing, 2014. </a:t>
            </a:r>
            <a:r>
              <a:rPr lang="en-US" sz="1200" i="1" dirty="0">
                <a:latin typeface="Times New Roman" panose="02020603050405020304" pitchFamily="18" charset="0"/>
                <a:cs typeface="Times New Roman" panose="02020603050405020304" pitchFamily="18" charset="0"/>
              </a:rPr>
              <a:t>Code of Ethics</a:t>
            </a:r>
            <a:r>
              <a:rPr lang="en-US" sz="1200" dirty="0">
                <a:latin typeface="Times New Roman" panose="02020603050405020304" pitchFamily="18" charset="0"/>
                <a:cs typeface="Times New Roman" panose="02020603050405020304" pitchFamily="18" charset="0"/>
              </a:rPr>
              <a:t>. College of Policing. [Online] Available at: </a:t>
            </a:r>
            <a:r>
              <a:rPr lang="en-GB" sz="1200" u="sng" dirty="0">
                <a:latin typeface="Times New Roman" panose="02020603050405020304" pitchFamily="18" charset="0"/>
                <a:cs typeface="Times New Roman" panose="02020603050405020304" pitchFamily="18" charset="0"/>
                <a:hlinkClick r:id="rId4"/>
              </a:rPr>
              <a:t>https://www.college.police.uk/ethics/code-of-ethics</a:t>
            </a:r>
            <a:r>
              <a:rPr lang="en-GB" sz="1200" dirty="0">
                <a:latin typeface="Times New Roman" panose="02020603050405020304" pitchFamily="18" charset="0"/>
                <a:cs typeface="Times New Roman" panose="02020603050405020304" pitchFamily="18" charset="0"/>
              </a:rPr>
              <a:t> [Accessed 15/4/2023].</a:t>
            </a:r>
          </a:p>
          <a:p>
            <a:r>
              <a:rPr lang="en-US" sz="1200" dirty="0">
                <a:latin typeface="Times New Roman" panose="02020603050405020304" pitchFamily="18" charset="0"/>
                <a:cs typeface="Times New Roman" panose="02020603050405020304" pitchFamily="18" charset="0"/>
              </a:rPr>
              <a:t>College of Policing, 2022. </a:t>
            </a:r>
            <a:r>
              <a:rPr lang="en-US" sz="1200" i="1" dirty="0">
                <a:latin typeface="Times New Roman" panose="02020603050405020304" pitchFamily="18" charset="0"/>
                <a:cs typeface="Times New Roman" panose="02020603050405020304" pitchFamily="18" charset="0"/>
              </a:rPr>
              <a:t>Media relations</a:t>
            </a:r>
            <a:r>
              <a:rPr lang="en-US" sz="1200" dirty="0">
                <a:latin typeface="Times New Roman" panose="02020603050405020304" pitchFamily="18" charset="0"/>
                <a:cs typeface="Times New Roman" panose="02020603050405020304" pitchFamily="18" charset="0"/>
              </a:rPr>
              <a:t>. [Online]. Available at: https://www.college.police.uk/app/engagement-and-communication/media-relations [Accessed on 12/4/2023].</a:t>
            </a:r>
            <a:endParaRPr lang="en-GB" sz="1200" dirty="0">
              <a:latin typeface="Times New Roman" panose="02020603050405020304" pitchFamily="18" charset="0"/>
              <a:cs typeface="Times New Roman" panose="02020603050405020304" pitchFamily="18" charset="0"/>
            </a:endParaRPr>
          </a:p>
          <a:p>
            <a:r>
              <a:rPr lang="en-US" sz="1200" dirty="0">
                <a:latin typeface="Times New Roman" panose="02020603050405020304" pitchFamily="18" charset="0"/>
                <a:cs typeface="Times New Roman" panose="02020603050405020304" pitchFamily="18" charset="0"/>
              </a:rPr>
              <a:t>Dekker, R., van den Brink, P. and Meijer, A., 2020. Social media adoption in the police: barriers and strategies. </a:t>
            </a:r>
            <a:r>
              <a:rPr lang="en-US" sz="1200" i="1" dirty="0">
                <a:latin typeface="Times New Roman" panose="02020603050405020304" pitchFamily="18" charset="0"/>
                <a:cs typeface="Times New Roman" panose="02020603050405020304" pitchFamily="18" charset="0"/>
              </a:rPr>
              <a:t>Government Information Quarterly</a:t>
            </a:r>
            <a:r>
              <a:rPr lang="en-US" sz="1200" dirty="0">
                <a:latin typeface="Times New Roman" panose="02020603050405020304" pitchFamily="18" charset="0"/>
                <a:cs typeface="Times New Roman" panose="02020603050405020304" pitchFamily="18" charset="0"/>
              </a:rPr>
              <a:t>, </a:t>
            </a:r>
            <a:r>
              <a:rPr lang="en-US" sz="1200" b="1" dirty="0">
                <a:latin typeface="Times New Roman" panose="02020603050405020304" pitchFamily="18" charset="0"/>
                <a:cs typeface="Times New Roman" panose="02020603050405020304" pitchFamily="18" charset="0"/>
              </a:rPr>
              <a:t>37</a:t>
            </a:r>
            <a:r>
              <a:rPr lang="en-US" sz="1200" dirty="0">
                <a:latin typeface="Times New Roman" panose="02020603050405020304" pitchFamily="18" charset="0"/>
                <a:cs typeface="Times New Roman" panose="02020603050405020304" pitchFamily="18" charset="0"/>
              </a:rPr>
              <a:t>(2), p.101441.</a:t>
            </a:r>
            <a:endParaRPr lang="en-GB" sz="1200" dirty="0">
              <a:latin typeface="Times New Roman" panose="02020603050405020304" pitchFamily="18" charset="0"/>
              <a:cs typeface="Times New Roman" panose="02020603050405020304" pitchFamily="18" charset="0"/>
            </a:endParaRPr>
          </a:p>
          <a:p>
            <a:r>
              <a:rPr lang="en-US" sz="1200" dirty="0">
                <a:latin typeface="Times New Roman" panose="02020603050405020304" pitchFamily="18" charset="0"/>
                <a:cs typeface="Times New Roman" panose="02020603050405020304" pitchFamily="18" charset="0"/>
              </a:rPr>
              <a:t>Dodd, V., 2022. </a:t>
            </a:r>
            <a:r>
              <a:rPr lang="en-US" sz="1200" i="1" dirty="0">
                <a:latin typeface="Times New Roman" panose="02020603050405020304" pitchFamily="18" charset="0"/>
                <a:cs typeface="Times New Roman" panose="02020603050405020304" pitchFamily="18" charset="0"/>
              </a:rPr>
              <a:t>Half of black British police in survey report race incidents with colleagues</a:t>
            </a:r>
            <a:r>
              <a:rPr lang="en-US" sz="1200" dirty="0">
                <a:latin typeface="Times New Roman" panose="02020603050405020304" pitchFamily="18" charset="0"/>
                <a:cs typeface="Times New Roman" panose="02020603050405020304" pitchFamily="18" charset="0"/>
              </a:rPr>
              <a:t>. The Guardian. [Online] Available at: </a:t>
            </a:r>
            <a:r>
              <a:rPr lang="en-US" sz="1200" u="sng" dirty="0">
                <a:latin typeface="Times New Roman" panose="02020603050405020304" pitchFamily="18" charset="0"/>
                <a:cs typeface="Times New Roman" panose="02020603050405020304" pitchFamily="18" charset="0"/>
                <a:hlinkClick r:id="rId5"/>
              </a:rPr>
              <a:t>https://www.theguardian.com/uk-news/2022/dec/15/half-of-black-british-police-in-survey-report-race-incidents-with-colleagues</a:t>
            </a:r>
            <a:r>
              <a:rPr lang="en-US" sz="1200" dirty="0">
                <a:latin typeface="Times New Roman" panose="02020603050405020304" pitchFamily="18" charset="0"/>
                <a:cs typeface="Times New Roman" panose="02020603050405020304" pitchFamily="18" charset="0"/>
              </a:rPr>
              <a:t> </a:t>
            </a:r>
            <a:r>
              <a:rPr lang="en-GB" sz="1200" dirty="0">
                <a:latin typeface="Times New Roman" panose="02020603050405020304" pitchFamily="18" charset="0"/>
                <a:cs typeface="Times New Roman" panose="02020603050405020304" pitchFamily="18" charset="0"/>
              </a:rPr>
              <a:t>[Accessed 13/4/2023].</a:t>
            </a:r>
          </a:p>
          <a:p>
            <a:r>
              <a:rPr lang="en-US" sz="1200" dirty="0">
                <a:latin typeface="Times New Roman" panose="02020603050405020304" pitchFamily="18" charset="0"/>
                <a:cs typeface="Times New Roman" panose="02020603050405020304" pitchFamily="18" charset="0"/>
              </a:rPr>
              <a:t>End Violence Against Women, 2021. </a:t>
            </a:r>
            <a:r>
              <a:rPr lang="en-US" sz="1200" i="1" dirty="0">
                <a:latin typeface="Times New Roman" panose="02020603050405020304" pitchFamily="18" charset="0"/>
                <a:cs typeface="Times New Roman" panose="02020603050405020304" pitchFamily="18" charset="0"/>
              </a:rPr>
              <a:t>Almost half of women have less trust in police following Sarah </a:t>
            </a:r>
            <a:r>
              <a:rPr lang="en-US" sz="1200" i="1" dirty="0" err="1">
                <a:latin typeface="Times New Roman" panose="02020603050405020304" pitchFamily="18" charset="0"/>
                <a:cs typeface="Times New Roman" panose="02020603050405020304" pitchFamily="18" charset="0"/>
              </a:rPr>
              <a:t>Everard</a:t>
            </a:r>
            <a:r>
              <a:rPr lang="en-US" sz="1200" i="1" dirty="0">
                <a:latin typeface="Times New Roman" panose="02020603050405020304" pitchFamily="18" charset="0"/>
                <a:cs typeface="Times New Roman" panose="02020603050405020304" pitchFamily="18" charset="0"/>
              </a:rPr>
              <a:t> murder</a:t>
            </a:r>
            <a:r>
              <a:rPr lang="en-US" sz="1200" dirty="0">
                <a:latin typeface="Times New Roman" panose="02020603050405020304" pitchFamily="18" charset="0"/>
                <a:cs typeface="Times New Roman" panose="02020603050405020304" pitchFamily="18" charset="0"/>
              </a:rPr>
              <a:t>. [Online] Available at: </a:t>
            </a:r>
            <a:r>
              <a:rPr lang="en-US" sz="1200" u="sng" dirty="0">
                <a:latin typeface="Times New Roman" panose="02020603050405020304" pitchFamily="18" charset="0"/>
                <a:cs typeface="Times New Roman" panose="02020603050405020304" pitchFamily="18" charset="0"/>
                <a:hlinkClick r:id="rId6"/>
              </a:rPr>
              <a:t>https://www.endviolenceagainstwomen.org.uk/almost-half-of-women-have-less-trust-in-police-following-sarah-everard-murder/</a:t>
            </a:r>
            <a:r>
              <a:rPr lang="en-US" sz="1200" dirty="0">
                <a:latin typeface="Times New Roman" panose="02020603050405020304" pitchFamily="18" charset="0"/>
                <a:cs typeface="Times New Roman" panose="02020603050405020304" pitchFamily="18" charset="0"/>
              </a:rPr>
              <a:t> </a:t>
            </a:r>
            <a:r>
              <a:rPr lang="en-GB" sz="1200" dirty="0">
                <a:latin typeface="Times New Roman" panose="02020603050405020304" pitchFamily="18" charset="0"/>
                <a:cs typeface="Times New Roman" panose="02020603050405020304" pitchFamily="18" charset="0"/>
              </a:rPr>
              <a:t>[Accessed 13/4/2023].</a:t>
            </a:r>
          </a:p>
          <a:p>
            <a:r>
              <a:rPr lang="en-US" sz="1200" dirty="0" err="1">
                <a:latin typeface="Times New Roman" panose="02020603050405020304" pitchFamily="18" charset="0"/>
                <a:cs typeface="Times New Roman" panose="02020603050405020304" pitchFamily="18" charset="0"/>
              </a:rPr>
              <a:t>Fallik</a:t>
            </a:r>
            <a:r>
              <a:rPr lang="en-US" sz="1200" dirty="0">
                <a:latin typeface="Times New Roman" panose="02020603050405020304" pitchFamily="18" charset="0"/>
                <a:cs typeface="Times New Roman" panose="02020603050405020304" pitchFamily="18" charset="0"/>
              </a:rPr>
              <a:t>, S.W., </a:t>
            </a:r>
            <a:r>
              <a:rPr lang="en-US" sz="1200" dirty="0" err="1">
                <a:latin typeface="Times New Roman" panose="02020603050405020304" pitchFamily="18" charset="0"/>
                <a:cs typeface="Times New Roman" panose="02020603050405020304" pitchFamily="18" charset="0"/>
              </a:rPr>
              <a:t>Deuchar</a:t>
            </a:r>
            <a:r>
              <a:rPr lang="en-US" sz="1200" dirty="0">
                <a:latin typeface="Times New Roman" panose="02020603050405020304" pitchFamily="18" charset="0"/>
                <a:cs typeface="Times New Roman" panose="02020603050405020304" pitchFamily="18" charset="0"/>
              </a:rPr>
              <a:t>, R., </a:t>
            </a:r>
            <a:r>
              <a:rPr lang="en-US" sz="1200" dirty="0" err="1">
                <a:latin typeface="Times New Roman" panose="02020603050405020304" pitchFamily="18" charset="0"/>
                <a:cs typeface="Times New Roman" panose="02020603050405020304" pitchFamily="18" charset="0"/>
              </a:rPr>
              <a:t>Crichlow</a:t>
            </a:r>
            <a:r>
              <a:rPr lang="en-US" sz="1200" dirty="0">
                <a:latin typeface="Times New Roman" panose="02020603050405020304" pitchFamily="18" charset="0"/>
                <a:cs typeface="Times New Roman" panose="02020603050405020304" pitchFamily="18" charset="0"/>
              </a:rPr>
              <a:t>, V.J. and Hodges, H., 2020. Policing through social media: a qualitative exploration. </a:t>
            </a:r>
            <a:r>
              <a:rPr lang="en-US" sz="1200" i="1" dirty="0">
                <a:latin typeface="Times New Roman" panose="02020603050405020304" pitchFamily="18" charset="0"/>
                <a:cs typeface="Times New Roman" panose="02020603050405020304" pitchFamily="18" charset="0"/>
              </a:rPr>
              <a:t>International Journal of Police Science &amp; Management</a:t>
            </a:r>
            <a:r>
              <a:rPr lang="en-US" sz="1200" dirty="0">
                <a:latin typeface="Times New Roman" panose="02020603050405020304" pitchFamily="18" charset="0"/>
                <a:cs typeface="Times New Roman" panose="02020603050405020304" pitchFamily="18" charset="0"/>
              </a:rPr>
              <a:t>, </a:t>
            </a:r>
            <a:r>
              <a:rPr lang="en-US" sz="1200" b="1" dirty="0">
                <a:latin typeface="Times New Roman" panose="02020603050405020304" pitchFamily="18" charset="0"/>
                <a:cs typeface="Times New Roman" panose="02020603050405020304" pitchFamily="18" charset="0"/>
              </a:rPr>
              <a:t>22</a:t>
            </a:r>
            <a:r>
              <a:rPr lang="en-US" sz="1200" dirty="0">
                <a:latin typeface="Times New Roman" panose="02020603050405020304" pitchFamily="18" charset="0"/>
                <a:cs typeface="Times New Roman" panose="02020603050405020304" pitchFamily="18" charset="0"/>
              </a:rPr>
              <a:t>(2), p.146135572091194.</a:t>
            </a:r>
            <a:endParaRPr lang="en-GB" sz="1200"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Fernandez, M., Dickinson, T. and Alani, H., 2018. An analysis of UK policing engagement via social media. </a:t>
            </a:r>
            <a:r>
              <a:rPr lang="en-GB" sz="1200" i="1" dirty="0">
                <a:latin typeface="Times New Roman" panose="02020603050405020304" pitchFamily="18" charset="0"/>
                <a:cs typeface="Times New Roman" panose="02020603050405020304" pitchFamily="18" charset="0"/>
              </a:rPr>
              <a:t>Conference: International Conference on Social Informatics</a:t>
            </a:r>
            <a:r>
              <a:rPr lang="en-GB" sz="1200" dirty="0">
                <a:latin typeface="Times New Roman" panose="02020603050405020304" pitchFamily="18" charset="0"/>
                <a:cs typeface="Times New Roman" panose="02020603050405020304" pitchFamily="18" charset="0"/>
              </a:rPr>
              <a:t>, pp.1-16.</a:t>
            </a:r>
          </a:p>
          <a:p>
            <a:r>
              <a:rPr lang="en-GB" sz="1200" dirty="0" err="1">
                <a:latin typeface="Times New Roman" panose="02020603050405020304" pitchFamily="18" charset="0"/>
                <a:cs typeface="Times New Roman" panose="02020603050405020304" pitchFamily="18" charset="0"/>
              </a:rPr>
              <a:t>Finklea</a:t>
            </a:r>
            <a:r>
              <a:rPr lang="en-GB" sz="1200" dirty="0">
                <a:latin typeface="Times New Roman" panose="02020603050405020304" pitchFamily="18" charset="0"/>
                <a:cs typeface="Times New Roman" panose="02020603050405020304" pitchFamily="18" charset="0"/>
              </a:rPr>
              <a:t>, K., 2022. Law enforcement and technology: using social media. </a:t>
            </a:r>
            <a:r>
              <a:rPr lang="en-GB" sz="1200" i="1" dirty="0">
                <a:latin typeface="Times New Roman" panose="02020603050405020304" pitchFamily="18" charset="0"/>
                <a:cs typeface="Times New Roman" panose="02020603050405020304" pitchFamily="18" charset="0"/>
              </a:rPr>
              <a:t>Congressional Research Service</a:t>
            </a:r>
            <a:r>
              <a:rPr lang="en-GB" sz="1200" dirty="0">
                <a:latin typeface="Times New Roman" panose="02020603050405020304" pitchFamily="18" charset="0"/>
                <a:cs typeface="Times New Roman" panose="02020603050405020304" pitchFamily="18" charset="0"/>
              </a:rPr>
              <a:t>, pp.1-13.</a:t>
            </a:r>
          </a:p>
          <a:p>
            <a:r>
              <a:rPr lang="en-GB" sz="1200" dirty="0">
                <a:latin typeface="Times New Roman" panose="02020603050405020304" pitchFamily="18" charset="0"/>
                <a:cs typeface="Times New Roman" panose="02020603050405020304" pitchFamily="18" charset="0"/>
              </a:rPr>
              <a:t>Gold, J., 2022. Improving community relations in the police through procedural justice- an action learning initiative. </a:t>
            </a:r>
            <a:r>
              <a:rPr lang="en-GB" sz="1200" i="1" dirty="0">
                <a:latin typeface="Times New Roman" panose="02020603050405020304" pitchFamily="18" charset="0"/>
                <a:cs typeface="Times New Roman" panose="02020603050405020304" pitchFamily="18" charset="0"/>
              </a:rPr>
              <a:t>Action Learning: Research and Practice</a:t>
            </a:r>
            <a:r>
              <a:rPr lang="en-GB" sz="1200" dirty="0">
                <a:latin typeface="Times New Roman" panose="02020603050405020304" pitchFamily="18" charset="0"/>
                <a:cs typeface="Times New Roman" panose="02020603050405020304" pitchFamily="18" charset="0"/>
              </a:rPr>
              <a:t>, </a:t>
            </a:r>
            <a:r>
              <a:rPr lang="en-GB" sz="1200" b="1" dirty="0">
                <a:latin typeface="Times New Roman" panose="02020603050405020304" pitchFamily="18" charset="0"/>
                <a:cs typeface="Times New Roman" panose="02020603050405020304" pitchFamily="18" charset="0"/>
              </a:rPr>
              <a:t>19</a:t>
            </a:r>
            <a:r>
              <a:rPr lang="en-GB" sz="1200" dirty="0">
                <a:latin typeface="Times New Roman" panose="02020603050405020304" pitchFamily="18" charset="0"/>
                <a:cs typeface="Times New Roman" panose="02020603050405020304" pitchFamily="18" charset="0"/>
              </a:rPr>
              <a:t>(3), pp.230-247.</a:t>
            </a:r>
          </a:p>
          <a:p>
            <a:r>
              <a:rPr lang="en-US" sz="1200" dirty="0">
                <a:latin typeface="Times New Roman" panose="02020603050405020304" pitchFamily="18" charset="0"/>
                <a:cs typeface="Times New Roman" panose="02020603050405020304" pitchFamily="18" charset="0"/>
              </a:rPr>
              <a:t>Hasan, M., 2021. Racist bullying of BAME (Black and Asian Minority Ethnic) women within police services in England: race, gender and police culture. </a:t>
            </a:r>
            <a:r>
              <a:rPr lang="en-US" sz="1200" i="1" dirty="0">
                <a:latin typeface="Times New Roman" panose="02020603050405020304" pitchFamily="18" charset="0"/>
                <a:cs typeface="Times New Roman" panose="02020603050405020304" pitchFamily="18" charset="0"/>
              </a:rPr>
              <a:t>International Journal of Police Science &amp; Management</a:t>
            </a:r>
            <a:r>
              <a:rPr lang="en-US" sz="1200" dirty="0">
                <a:latin typeface="Times New Roman" panose="02020603050405020304" pitchFamily="18" charset="0"/>
                <a:cs typeface="Times New Roman" panose="02020603050405020304" pitchFamily="18" charset="0"/>
              </a:rPr>
              <a:t>, </a:t>
            </a:r>
            <a:r>
              <a:rPr lang="en-US" sz="1200" b="1" dirty="0">
                <a:latin typeface="Times New Roman" panose="02020603050405020304" pitchFamily="18" charset="0"/>
                <a:cs typeface="Times New Roman" panose="02020603050405020304" pitchFamily="18" charset="0"/>
              </a:rPr>
              <a:t>23</a:t>
            </a:r>
            <a:r>
              <a:rPr lang="en-US" sz="1200" dirty="0">
                <a:latin typeface="Times New Roman" panose="02020603050405020304" pitchFamily="18" charset="0"/>
                <a:cs typeface="Times New Roman" panose="02020603050405020304" pitchFamily="18" charset="0"/>
              </a:rPr>
              <a:t>(2), p.146135572110046. DOI:10.1177/14613557211004619.</a:t>
            </a:r>
            <a:endParaRPr lang="en-GB" sz="1200" dirty="0">
              <a:latin typeface="Times New Roman" panose="02020603050405020304" pitchFamily="18" charset="0"/>
              <a:cs typeface="Times New Roman" panose="02020603050405020304" pitchFamily="18" charset="0"/>
            </a:endParaRPr>
          </a:p>
          <a:p>
            <a:r>
              <a:rPr lang="en-GB" sz="1200" dirty="0" err="1">
                <a:latin typeface="Times New Roman" panose="02020603050405020304" pitchFamily="18" charset="0"/>
                <a:cs typeface="Times New Roman" panose="02020603050405020304" pitchFamily="18" charset="0"/>
              </a:rPr>
              <a:t>Heddlu</a:t>
            </a:r>
            <a:r>
              <a:rPr lang="en-GB" sz="1200" dirty="0">
                <a:latin typeface="Times New Roman" panose="02020603050405020304" pitchFamily="18" charset="0"/>
                <a:cs typeface="Times New Roman" panose="02020603050405020304" pitchFamily="18" charset="0"/>
              </a:rPr>
              <a:t> Dyfed-Powys Police, 2023. TRAFFIC UPDATE | There are currently delays on the </a:t>
            </a:r>
            <a:r>
              <a:rPr lang="en-GB" sz="1200" dirty="0" err="1">
                <a:latin typeface="Times New Roman" panose="02020603050405020304" pitchFamily="18" charset="0"/>
                <a:cs typeface="Times New Roman" panose="02020603050405020304" pitchFamily="18" charset="0"/>
              </a:rPr>
              <a:t>the</a:t>
            </a:r>
            <a:r>
              <a:rPr lang="en-GB" sz="1200" dirty="0">
                <a:latin typeface="Times New Roman" panose="02020603050405020304" pitchFamily="18" charset="0"/>
                <a:cs typeface="Times New Roman" panose="02020603050405020304" pitchFamily="18" charset="0"/>
              </a:rPr>
              <a:t> A483 between WELSHPOOL and LLANYMYNECH due to a </a:t>
            </a:r>
            <a:r>
              <a:rPr lang="en-GB" sz="1200" dirty="0" err="1">
                <a:latin typeface="Times New Roman" panose="02020603050405020304" pitchFamily="18" charset="0"/>
                <a:cs typeface="Times New Roman" panose="02020603050405020304" pitchFamily="18" charset="0"/>
              </a:rPr>
              <a:t>collison</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Twitter </a:t>
            </a:r>
            <a:r>
              <a:rPr lang="en-GB" sz="1200" i="1" dirty="0" err="1">
                <a:latin typeface="Times New Roman" panose="02020603050405020304" pitchFamily="18" charset="0"/>
                <a:cs typeface="Times New Roman" panose="02020603050405020304" pitchFamily="18" charset="0"/>
              </a:rPr>
              <a:t>Heddlu</a:t>
            </a:r>
            <a:r>
              <a:rPr lang="en-GB" sz="1200" i="1" dirty="0">
                <a:latin typeface="Times New Roman" panose="02020603050405020304" pitchFamily="18" charset="0"/>
                <a:cs typeface="Times New Roman" panose="02020603050405020304" pitchFamily="18" charset="0"/>
              </a:rPr>
              <a:t> Dyfed-Powys Police</a:t>
            </a:r>
            <a:r>
              <a:rPr lang="en-GB" sz="1200" dirty="0">
                <a:latin typeface="Times New Roman" panose="02020603050405020304" pitchFamily="18" charset="0"/>
                <a:cs typeface="Times New Roman" panose="02020603050405020304" pitchFamily="18" charset="0"/>
              </a:rPr>
              <a:t> [Online]. 16 April 2023. Available at: https://twitter.com/DyfedPowys/status/1647571989412958209?cxt=HHwWgsC-rdj_rN0tAAAA </a:t>
            </a:r>
            <a:r>
              <a:rPr lang="en-US" sz="1200" dirty="0">
                <a:latin typeface="Times New Roman" panose="02020603050405020304" pitchFamily="18" charset="0"/>
                <a:cs typeface="Times New Roman" panose="02020603050405020304" pitchFamily="18" charset="0"/>
              </a:rPr>
              <a:t>[Accessed on 16/4/2023].</a:t>
            </a:r>
            <a:endParaRPr lang="en-GB" sz="1200" dirty="0">
              <a:latin typeface="Times New Roman" panose="02020603050405020304" pitchFamily="18" charset="0"/>
              <a:cs typeface="Times New Roman" panose="02020603050405020304" pitchFamily="18" charset="0"/>
            </a:endParaRPr>
          </a:p>
          <a:p>
            <a:r>
              <a:rPr lang="en-GB" sz="1200" dirty="0" err="1">
                <a:latin typeface="Times New Roman" panose="02020603050405020304" pitchFamily="18" charset="0"/>
                <a:cs typeface="Times New Roman" panose="02020603050405020304" pitchFamily="18" charset="0"/>
              </a:rPr>
              <a:t>Heddlu</a:t>
            </a:r>
            <a:r>
              <a:rPr lang="en-GB" sz="1200" dirty="0">
                <a:latin typeface="Times New Roman" panose="02020603050405020304" pitchFamily="18" charset="0"/>
                <a:cs typeface="Times New Roman" panose="02020603050405020304" pitchFamily="18" charset="0"/>
              </a:rPr>
              <a:t> Dyfed-Powys Police, 2023b. ROAD CLOSED | The A489 between </a:t>
            </a:r>
            <a:r>
              <a:rPr lang="en-GB" sz="1200" dirty="0" err="1">
                <a:latin typeface="Times New Roman" panose="02020603050405020304" pitchFamily="18" charset="0"/>
                <a:cs typeface="Times New Roman" panose="02020603050405020304" pitchFamily="18" charset="0"/>
              </a:rPr>
              <a:t>Sarn</a:t>
            </a:r>
            <a:r>
              <a:rPr lang="en-GB" sz="1200" dirty="0">
                <a:latin typeface="Times New Roman" panose="02020603050405020304" pitchFamily="18" charset="0"/>
                <a:cs typeface="Times New Roman" panose="02020603050405020304" pitchFamily="18" charset="0"/>
              </a:rPr>
              <a:t> and Brompton Hall in Newtown is currently closed due to a collision. </a:t>
            </a:r>
            <a:r>
              <a:rPr lang="en-GB" sz="1200" i="1" dirty="0">
                <a:latin typeface="Times New Roman" panose="02020603050405020304" pitchFamily="18" charset="0"/>
                <a:cs typeface="Times New Roman" panose="02020603050405020304" pitchFamily="18" charset="0"/>
              </a:rPr>
              <a:t>Twitter </a:t>
            </a:r>
            <a:r>
              <a:rPr lang="en-GB" sz="1200" i="1" dirty="0" err="1">
                <a:latin typeface="Times New Roman" panose="02020603050405020304" pitchFamily="18" charset="0"/>
                <a:cs typeface="Times New Roman" panose="02020603050405020304" pitchFamily="18" charset="0"/>
              </a:rPr>
              <a:t>Heddlu</a:t>
            </a:r>
            <a:r>
              <a:rPr lang="en-GB" sz="1200" i="1" dirty="0">
                <a:latin typeface="Times New Roman" panose="02020603050405020304" pitchFamily="18" charset="0"/>
                <a:cs typeface="Times New Roman" panose="02020603050405020304" pitchFamily="18" charset="0"/>
              </a:rPr>
              <a:t> Dyfed-Powys Police</a:t>
            </a:r>
            <a:r>
              <a:rPr lang="en-GB" sz="1200" dirty="0">
                <a:latin typeface="Times New Roman" panose="02020603050405020304" pitchFamily="18" charset="0"/>
                <a:cs typeface="Times New Roman" panose="02020603050405020304" pitchFamily="18" charset="0"/>
              </a:rPr>
              <a:t> [Online]. 7 April 2023. Available at: https://twitter.com/DyfedPowys/status/1644401843034890243?cxt=HHwWhoC9ofGwi9ItAAAA </a:t>
            </a:r>
            <a:r>
              <a:rPr lang="en-US" sz="1200" dirty="0">
                <a:latin typeface="Times New Roman" panose="02020603050405020304" pitchFamily="18" charset="0"/>
                <a:cs typeface="Times New Roman" panose="02020603050405020304" pitchFamily="18" charset="0"/>
              </a:rPr>
              <a:t>[Accessed on 16/4/2023].</a:t>
            </a:r>
            <a:endParaRPr lang="en-GB" sz="1200" dirty="0">
              <a:latin typeface="Times New Roman" panose="02020603050405020304" pitchFamily="18" charset="0"/>
              <a:cs typeface="Times New Roman" panose="02020603050405020304" pitchFamily="18" charset="0"/>
            </a:endParaRPr>
          </a:p>
          <a:p>
            <a:r>
              <a:rPr lang="en-US" sz="1200" i="1" dirty="0" smtClean="0">
                <a:latin typeface="Times New Roman" panose="02020603050405020304" pitchFamily="18" charset="0"/>
                <a:cs typeface="Times New Roman" panose="02020603050405020304" pitchFamily="18" charset="0"/>
              </a:rPr>
              <a:t>UK police officers in five years</a:t>
            </a:r>
            <a:r>
              <a:rPr lang="en-US" sz="1200" dirty="0" smtClean="0">
                <a:latin typeface="Times New Roman" panose="02020603050405020304" pitchFamily="18" charset="0"/>
                <a:cs typeface="Times New Roman" panose="02020603050405020304" pitchFamily="18" charset="0"/>
              </a:rPr>
              <a:t>. [Online</a:t>
            </a:r>
            <a:r>
              <a:rPr lang="en-US" sz="1200" dirty="0" smtClean="0"/>
              <a:t>] the Guardian. Available at: https://www.theguardian.com/uk-news/2021/oct/11/sexual-misconduct-claims-against-uk-police-officers-greater-manchester </a:t>
            </a:r>
            <a:r>
              <a:rPr lang="en-GB" sz="1200" dirty="0" smtClean="0"/>
              <a:t>[Accessed 16/4/2023].</a:t>
            </a:r>
            <a:endParaRPr lang="en-GB" sz="1200" dirty="0"/>
          </a:p>
        </p:txBody>
      </p:sp>
    </p:spTree>
    <p:extLst>
      <p:ext uri="{BB962C8B-B14F-4D97-AF65-F5344CB8AC3E}">
        <p14:creationId xmlns:p14="http://schemas.microsoft.com/office/powerpoint/2010/main" val="13447746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
        <p:cNvGrpSpPr/>
        <p:nvPr/>
      </p:nvGrpSpPr>
      <p:grpSpPr>
        <a:xfrm>
          <a:off x="0" y="0"/>
          <a:ext cx="0" cy="0"/>
          <a:chOff x="0" y="0"/>
          <a:chExt cx="0" cy="0"/>
        </a:xfrm>
      </p:grpSpPr>
      <p:sp>
        <p:nvSpPr>
          <p:cNvPr id="2" name="Rectangle 1"/>
          <p:cNvSpPr/>
          <p:nvPr/>
        </p:nvSpPr>
        <p:spPr>
          <a:xfrm>
            <a:off x="3839005" y="224135"/>
            <a:ext cx="3525452" cy="923330"/>
          </a:xfrm>
          <a:prstGeom prst="rect">
            <a:avLst/>
          </a:prstGeom>
          <a:noFill/>
        </p:spPr>
        <p:txBody>
          <a:bodyPr wrap="none" lIns="91440" tIns="45720" rIns="91440" bIns="45720">
            <a:spAutoFit/>
          </a:bodyPr>
          <a:lstStyle/>
          <a:p>
            <a:pPr algn="ctr"/>
            <a:r>
              <a:rPr lang="en-US" sz="5400" b="1" cap="none" spc="0" dirty="0" smtClean="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References:</a:t>
            </a:r>
            <a:endParaRPr lang="en-US" sz="5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sp>
        <p:nvSpPr>
          <p:cNvPr id="3" name="TextBox 2"/>
          <p:cNvSpPr txBox="1"/>
          <p:nvPr/>
        </p:nvSpPr>
        <p:spPr>
          <a:xfrm>
            <a:off x="222423" y="1256962"/>
            <a:ext cx="11673015" cy="4832092"/>
          </a:xfrm>
          <a:prstGeom prst="rect">
            <a:avLst/>
          </a:prstGeom>
          <a:noFill/>
        </p:spPr>
        <p:txBody>
          <a:bodyPr wrap="square" rtlCol="0">
            <a:spAutoFit/>
          </a:bodyPr>
          <a:lstStyle/>
          <a:p>
            <a:r>
              <a:rPr lang="en-US" sz="1400" dirty="0">
                <a:latin typeface="Times New Roman" panose="02020603050405020304" pitchFamily="18" charset="0"/>
                <a:cs typeface="Times New Roman" panose="02020603050405020304" pitchFamily="18" charset="0"/>
              </a:rPr>
              <a:t>Home Office, 2022. </a:t>
            </a:r>
            <a:r>
              <a:rPr lang="en-US" sz="1400" i="1" dirty="0">
                <a:latin typeface="Times New Roman" panose="02020603050405020304" pitchFamily="18" charset="0"/>
                <a:cs typeface="Times New Roman" panose="02020603050405020304" pitchFamily="18" charset="0"/>
              </a:rPr>
              <a:t>Stop and Search</a:t>
            </a:r>
            <a:r>
              <a:rPr lang="en-US" sz="1400" dirty="0">
                <a:latin typeface="Times New Roman" panose="02020603050405020304" pitchFamily="18" charset="0"/>
                <a:cs typeface="Times New Roman" panose="02020603050405020304" pitchFamily="18" charset="0"/>
              </a:rPr>
              <a:t>. Gov.uk. [Online] Available at: </a:t>
            </a:r>
            <a:r>
              <a:rPr lang="en-US" sz="1400" u="sng" dirty="0">
                <a:latin typeface="Times New Roman" panose="02020603050405020304" pitchFamily="18" charset="0"/>
                <a:cs typeface="Times New Roman" panose="02020603050405020304" pitchFamily="18" charset="0"/>
                <a:hlinkClick r:id="rId2"/>
              </a:rPr>
              <a:t>https://www.ethnicity-facts-figures.service.gov.uk/crime-justice-and-the-law/policing/stop-and-search/latest</a:t>
            </a:r>
            <a:r>
              <a:rPr lang="en-US" sz="1400" dirty="0">
                <a:latin typeface="Times New Roman" panose="02020603050405020304" pitchFamily="18" charset="0"/>
                <a:cs typeface="Times New Roman" panose="02020603050405020304" pitchFamily="18" charset="0"/>
              </a:rPr>
              <a:t> </a:t>
            </a:r>
            <a:r>
              <a:rPr lang="en-GB" sz="1400" dirty="0">
                <a:latin typeface="Times New Roman" panose="02020603050405020304" pitchFamily="18" charset="0"/>
                <a:cs typeface="Times New Roman" panose="02020603050405020304" pitchFamily="18" charset="0"/>
              </a:rPr>
              <a:t>[Accessed 24/4/2023].</a:t>
            </a:r>
          </a:p>
          <a:p>
            <a:r>
              <a:rPr lang="en-GB" sz="1400" dirty="0">
                <a:latin typeface="Times New Roman" panose="02020603050405020304" pitchFamily="18" charset="0"/>
                <a:cs typeface="Times New Roman" panose="02020603050405020304" pitchFamily="18" charset="0"/>
              </a:rPr>
              <a:t>M.D. </a:t>
            </a:r>
            <a:r>
              <a:rPr lang="en-GB" sz="1400" dirty="0" err="1">
                <a:latin typeface="Times New Roman" panose="02020603050405020304" pitchFamily="18" charset="0"/>
                <a:cs typeface="Times New Roman" panose="02020603050405020304" pitchFamily="18" charset="0"/>
              </a:rPr>
              <a:t>Reisig</a:t>
            </a:r>
            <a:r>
              <a:rPr lang="en-GB" sz="1400" dirty="0">
                <a:latin typeface="Times New Roman" panose="02020603050405020304" pitchFamily="18" charset="0"/>
                <a:cs typeface="Times New Roman" panose="02020603050405020304" pitchFamily="18" charset="0"/>
              </a:rPr>
              <a:t> &amp; R.J. Kane (eds.) (2019) </a:t>
            </a:r>
            <a:r>
              <a:rPr lang="en-GB" sz="1400" i="1" dirty="0">
                <a:latin typeface="Times New Roman" panose="02020603050405020304" pitchFamily="18" charset="0"/>
                <a:cs typeface="Times New Roman" panose="02020603050405020304" pitchFamily="18" charset="0"/>
              </a:rPr>
              <a:t>The Oxford handbook of police and policing </a:t>
            </a:r>
            <a:r>
              <a:rPr lang="en-GB" sz="1400" dirty="0">
                <a:latin typeface="Times New Roman" panose="02020603050405020304" pitchFamily="18" charset="0"/>
                <a:cs typeface="Times New Roman" panose="02020603050405020304" pitchFamily="18" charset="0"/>
              </a:rPr>
              <a:t>. Oxford ; New York :; Oxford ; New York :, Oxford University Press.</a:t>
            </a:r>
          </a:p>
          <a:p>
            <a:r>
              <a:rPr lang="en-GB" sz="1400" dirty="0">
                <a:latin typeface="Times New Roman" panose="02020603050405020304" pitchFamily="18" charset="0"/>
                <a:cs typeface="Times New Roman" panose="02020603050405020304" pitchFamily="18" charset="0"/>
              </a:rPr>
              <a:t> Leishman, F. (2003) </a:t>
            </a:r>
            <a:r>
              <a:rPr lang="en-GB" sz="1400" i="1" dirty="0">
                <a:latin typeface="Times New Roman" panose="02020603050405020304" pitchFamily="18" charset="0"/>
                <a:cs typeface="Times New Roman" panose="02020603050405020304" pitchFamily="18" charset="0"/>
              </a:rPr>
              <a:t>Policing and the media : facts, fictions and factions </a:t>
            </a:r>
            <a:r>
              <a:rPr lang="en-GB" sz="1400" dirty="0">
                <a:latin typeface="Times New Roman" panose="02020603050405020304" pitchFamily="18" charset="0"/>
                <a:cs typeface="Times New Roman" panose="02020603050405020304" pitchFamily="18" charset="0"/>
              </a:rPr>
              <a:t>. Devon :, </a:t>
            </a:r>
            <a:r>
              <a:rPr lang="en-GB" sz="1400" dirty="0" err="1">
                <a:latin typeface="Times New Roman" panose="02020603050405020304" pitchFamily="18" charset="0"/>
                <a:cs typeface="Times New Roman" panose="02020603050405020304" pitchFamily="18" charset="0"/>
              </a:rPr>
              <a:t>Willan</a:t>
            </a:r>
            <a:r>
              <a:rPr lang="en-GB" sz="1400" dirty="0">
                <a:latin typeface="Times New Roman" panose="02020603050405020304" pitchFamily="18" charset="0"/>
                <a:cs typeface="Times New Roman" panose="02020603050405020304" pitchFamily="18" charset="0"/>
              </a:rPr>
              <a:t>.</a:t>
            </a:r>
          </a:p>
          <a:p>
            <a:r>
              <a:rPr lang="en-GB" sz="1400" dirty="0">
                <a:latin typeface="Times New Roman" panose="02020603050405020304" pitchFamily="18" charset="0"/>
                <a:cs typeface="Times New Roman" panose="02020603050405020304" pitchFamily="18" charset="0"/>
              </a:rPr>
              <a:t> [Accessed 16/4/2023].</a:t>
            </a:r>
          </a:p>
          <a:p>
            <a:r>
              <a:rPr lang="en-US" sz="1400" dirty="0" err="1">
                <a:latin typeface="Times New Roman" panose="02020603050405020304" pitchFamily="18" charset="0"/>
                <a:cs typeface="Times New Roman" panose="02020603050405020304" pitchFamily="18" charset="0"/>
              </a:rPr>
              <a:t>McMenemy</a:t>
            </a:r>
            <a:r>
              <a:rPr lang="en-US" sz="1400" dirty="0">
                <a:latin typeface="Times New Roman" panose="02020603050405020304" pitchFamily="18" charset="0"/>
                <a:cs typeface="Times New Roman" panose="02020603050405020304" pitchFamily="18" charset="0"/>
              </a:rPr>
              <a:t>, R., 2023. Met officers investigated for sexual misconduct working as normal. </a:t>
            </a:r>
            <a:r>
              <a:rPr lang="en-US" sz="1400" i="1" dirty="0">
                <a:latin typeface="Times New Roman" panose="02020603050405020304" pitchFamily="18" charset="0"/>
                <a:cs typeface="Times New Roman" panose="02020603050405020304" pitchFamily="18" charset="0"/>
              </a:rPr>
              <a:t>BBC News</a:t>
            </a:r>
            <a:r>
              <a:rPr lang="en-US" sz="1400" dirty="0">
                <a:latin typeface="Times New Roman" panose="02020603050405020304" pitchFamily="18" charset="0"/>
                <a:cs typeface="Times New Roman" panose="02020603050405020304" pitchFamily="18" charset="0"/>
              </a:rPr>
              <a:t>. [Online] Available at: https://www.bbc.com/news/uk-england-london-65005957 [Accessed 16/4/2023].</a:t>
            </a:r>
            <a:endParaRPr lang="en-GB" sz="1400" dirty="0">
              <a:latin typeface="Times New Roman" panose="02020603050405020304" pitchFamily="18" charset="0"/>
              <a:cs typeface="Times New Roman" panose="02020603050405020304" pitchFamily="18" charset="0"/>
            </a:endParaRPr>
          </a:p>
          <a:p>
            <a:r>
              <a:rPr lang="en-GB" sz="1400" dirty="0">
                <a:latin typeface="Times New Roman" panose="02020603050405020304" pitchFamily="18" charset="0"/>
                <a:cs typeface="Times New Roman" panose="02020603050405020304" pitchFamily="18" charset="0"/>
              </a:rPr>
              <a:t>Metropolitan Police, 2023. #APPEAL | Can you help? Detectives are appealing for witnesses to a fatal collision on the M25 between junctions 14 and 15 on Monday, 27 March. </a:t>
            </a:r>
            <a:r>
              <a:rPr lang="en-GB" sz="1400" i="1" dirty="0">
                <a:latin typeface="Times New Roman" panose="02020603050405020304" pitchFamily="18" charset="0"/>
                <a:cs typeface="Times New Roman" panose="02020603050405020304" pitchFamily="18" charset="0"/>
              </a:rPr>
              <a:t>Twitter Metropolitan Police </a:t>
            </a:r>
            <a:r>
              <a:rPr lang="en-GB" sz="1400" dirty="0">
                <a:latin typeface="Times New Roman" panose="02020603050405020304" pitchFamily="18" charset="0"/>
                <a:cs typeface="Times New Roman" panose="02020603050405020304" pitchFamily="18" charset="0"/>
              </a:rPr>
              <a:t>[Online]. 10 April 2023. Available at: https://twitter.com/metpoliceuk/status/1645417646475603972 [Accessed 11/4/2023].</a:t>
            </a:r>
          </a:p>
          <a:p>
            <a:r>
              <a:rPr lang="en-US" sz="1400" dirty="0">
                <a:latin typeface="Times New Roman" panose="02020603050405020304" pitchFamily="18" charset="0"/>
                <a:cs typeface="Times New Roman" panose="02020603050405020304" pitchFamily="18" charset="0"/>
              </a:rPr>
              <a:t>Norris, S., 2023. Dozens of UK police officers disciplined over sexual contact with crime victims and witnesses. </a:t>
            </a:r>
            <a:r>
              <a:rPr lang="en-US" sz="1400" i="1" dirty="0">
                <a:latin typeface="Times New Roman" panose="02020603050405020304" pitchFamily="18" charset="0"/>
                <a:cs typeface="Times New Roman" panose="02020603050405020304" pitchFamily="18" charset="0"/>
              </a:rPr>
              <a:t>The Observer</a:t>
            </a:r>
            <a:r>
              <a:rPr lang="en-US" sz="1400" dirty="0">
                <a:latin typeface="Times New Roman" panose="02020603050405020304" pitchFamily="18" charset="0"/>
                <a:cs typeface="Times New Roman" panose="02020603050405020304" pitchFamily="18" charset="0"/>
              </a:rPr>
              <a:t>. [Online] Available at: https://www.theguardian.com/uk-news/2023/mar/04/dozens-of-uk-police-officers-disciplined-over-relationships-with-victims-witnesses </a:t>
            </a:r>
            <a:r>
              <a:rPr lang="en-GB" sz="1400" dirty="0">
                <a:latin typeface="Times New Roman" panose="02020603050405020304" pitchFamily="18" charset="0"/>
                <a:cs typeface="Times New Roman" panose="02020603050405020304" pitchFamily="18" charset="0"/>
              </a:rPr>
              <a:t>[Accessed 16/4/2023].</a:t>
            </a:r>
          </a:p>
          <a:p>
            <a:r>
              <a:rPr lang="en-GB" sz="1400" dirty="0">
                <a:latin typeface="Times New Roman" panose="02020603050405020304" pitchFamily="18" charset="0"/>
                <a:cs typeface="Times New Roman" panose="02020603050405020304" pitchFamily="18" charset="0"/>
              </a:rPr>
              <a:t>Office for National Statistics, 2021. </a:t>
            </a:r>
            <a:r>
              <a:rPr lang="en-GB" sz="1400" i="1" dirty="0">
                <a:latin typeface="Times New Roman" panose="02020603050405020304" pitchFamily="18" charset="0"/>
                <a:cs typeface="Times New Roman" panose="02020603050405020304" pitchFamily="18" charset="0"/>
              </a:rPr>
              <a:t>Confidence in the local police</a:t>
            </a:r>
            <a:r>
              <a:rPr lang="en-GB" sz="1400" dirty="0">
                <a:latin typeface="Times New Roman" panose="02020603050405020304" pitchFamily="18" charset="0"/>
                <a:cs typeface="Times New Roman" panose="02020603050405020304" pitchFamily="18" charset="0"/>
              </a:rPr>
              <a:t>. GOV.UK [Online] Available at: https://www.ethnicity-facts-figures.service.gov.uk/crime-justice-and-the-law/policing/confidence-in-the-local-police/latest [Accessed 15/4/2023].</a:t>
            </a:r>
          </a:p>
          <a:p>
            <a:r>
              <a:rPr lang="en-GB" sz="1400" dirty="0">
                <a:latin typeface="Times New Roman" panose="02020603050405020304" pitchFamily="18" charset="0"/>
                <a:cs typeface="Times New Roman" panose="02020603050405020304" pitchFamily="18" charset="0"/>
              </a:rPr>
              <a:t>Schultz, J., 2019. Media coverage of law enforcement and effects of the image created. </a:t>
            </a:r>
            <a:r>
              <a:rPr lang="en-GB" sz="1400" i="1" dirty="0">
                <a:latin typeface="Times New Roman" panose="02020603050405020304" pitchFamily="18" charset="0"/>
                <a:cs typeface="Times New Roman" panose="02020603050405020304" pitchFamily="18" charset="0"/>
              </a:rPr>
              <a:t>Senior Theses</a:t>
            </a:r>
            <a:r>
              <a:rPr lang="en-GB" sz="1400" dirty="0">
                <a:latin typeface="Times New Roman" panose="02020603050405020304" pitchFamily="18" charset="0"/>
                <a:cs typeface="Times New Roman" panose="02020603050405020304" pitchFamily="18" charset="0"/>
              </a:rPr>
              <a:t>, </a:t>
            </a:r>
            <a:r>
              <a:rPr lang="en-GB" sz="1400" b="1" dirty="0">
                <a:latin typeface="Times New Roman" panose="02020603050405020304" pitchFamily="18" charset="0"/>
                <a:cs typeface="Times New Roman" panose="02020603050405020304" pitchFamily="18" charset="0"/>
              </a:rPr>
              <a:t>127</a:t>
            </a:r>
            <a:r>
              <a:rPr lang="en-GB" sz="1400" dirty="0">
                <a:latin typeface="Times New Roman" panose="02020603050405020304" pitchFamily="18" charset="0"/>
                <a:cs typeface="Times New Roman" panose="02020603050405020304" pitchFamily="18" charset="0"/>
              </a:rPr>
              <a:t>, pp.1-34.</a:t>
            </a:r>
          </a:p>
          <a:p>
            <a:r>
              <a:rPr lang="en-GB" sz="1400" dirty="0">
                <a:latin typeface="Times New Roman" panose="02020603050405020304" pitchFamily="18" charset="0"/>
                <a:cs typeface="Times New Roman" panose="02020603050405020304" pitchFamily="18" charset="0"/>
              </a:rPr>
              <a:t>South Wales Police, 2023. We love to see everyone smiling and feeling reassured while we’re out on patrol. </a:t>
            </a:r>
            <a:r>
              <a:rPr lang="en-GB" sz="1400" i="1" dirty="0">
                <a:latin typeface="Times New Roman" panose="02020603050405020304" pitchFamily="18" charset="0"/>
                <a:cs typeface="Times New Roman" panose="02020603050405020304" pitchFamily="18" charset="0"/>
              </a:rPr>
              <a:t>Twitter South Wales Police </a:t>
            </a:r>
            <a:r>
              <a:rPr lang="en-GB" sz="1400" dirty="0">
                <a:latin typeface="Times New Roman" panose="02020603050405020304" pitchFamily="18" charset="0"/>
                <a:cs typeface="Times New Roman" panose="02020603050405020304" pitchFamily="18" charset="0"/>
              </a:rPr>
              <a:t>[Online] 4 April 2023. Available at: https://twitter.com/swpolice/status/1643246329873809411 [Accessed 14/4/2023].</a:t>
            </a:r>
          </a:p>
          <a:p>
            <a:r>
              <a:rPr lang="en-GB" sz="1400" dirty="0" err="1">
                <a:latin typeface="Times New Roman" panose="02020603050405020304" pitchFamily="18" charset="0"/>
                <a:cs typeface="Times New Roman" panose="02020603050405020304" pitchFamily="18" charset="0"/>
              </a:rPr>
              <a:t>Spalek</a:t>
            </a:r>
            <a:r>
              <a:rPr lang="en-GB" sz="1400" dirty="0">
                <a:latin typeface="Times New Roman" panose="02020603050405020304" pitchFamily="18" charset="0"/>
                <a:cs typeface="Times New Roman" panose="02020603050405020304" pitchFamily="18" charset="0"/>
              </a:rPr>
              <a:t>, B. (2008) </a:t>
            </a:r>
            <a:r>
              <a:rPr lang="en-GB" sz="1400" i="1" dirty="0">
                <a:latin typeface="Times New Roman" panose="02020603050405020304" pitchFamily="18" charset="0"/>
                <a:cs typeface="Times New Roman" panose="02020603050405020304" pitchFamily="18" charset="0"/>
              </a:rPr>
              <a:t>Communities, identities and crime</a:t>
            </a:r>
            <a:r>
              <a:rPr lang="en-GB" sz="1400" dirty="0">
                <a:latin typeface="Times New Roman" panose="02020603050405020304" pitchFamily="18" charset="0"/>
                <a:cs typeface="Times New Roman" panose="02020603050405020304" pitchFamily="18" charset="0"/>
              </a:rPr>
              <a:t>. Bristol, UK :, Policy.</a:t>
            </a:r>
          </a:p>
          <a:p>
            <a:r>
              <a:rPr lang="en-US" sz="1400" dirty="0">
                <a:latin typeface="Times New Roman" panose="02020603050405020304" pitchFamily="18" charset="0"/>
                <a:cs typeface="Times New Roman" panose="02020603050405020304" pitchFamily="18" charset="0"/>
              </a:rPr>
              <a:t>The Police Foundation, 2014. Police use of social media. </a:t>
            </a:r>
            <a:r>
              <a:rPr lang="en-US" sz="1400" i="1" dirty="0">
                <a:latin typeface="Times New Roman" panose="02020603050405020304" pitchFamily="18" charset="0"/>
                <a:cs typeface="Times New Roman" panose="02020603050405020304" pitchFamily="18" charset="0"/>
              </a:rPr>
              <a:t>The Briefing</a:t>
            </a:r>
            <a:r>
              <a:rPr lang="en-US" sz="1400" dirty="0">
                <a:latin typeface="Times New Roman" panose="02020603050405020304" pitchFamily="18" charset="0"/>
                <a:cs typeface="Times New Roman" panose="02020603050405020304" pitchFamily="18" charset="0"/>
              </a:rPr>
              <a:t>, pp.1-12.</a:t>
            </a:r>
            <a:endParaRPr lang="en-GB" sz="1400" dirty="0">
              <a:latin typeface="Times New Roman" panose="02020603050405020304" pitchFamily="18" charset="0"/>
              <a:cs typeface="Times New Roman" panose="02020603050405020304" pitchFamily="18" charset="0"/>
            </a:endParaRPr>
          </a:p>
          <a:p>
            <a:r>
              <a:rPr lang="en-US" sz="1400" dirty="0">
                <a:latin typeface="Times New Roman" panose="02020603050405020304" pitchFamily="18" charset="0"/>
                <a:cs typeface="Times New Roman" panose="02020603050405020304" pitchFamily="18" charset="0"/>
              </a:rPr>
              <a:t>Welsh Government, 2023. </a:t>
            </a:r>
            <a:r>
              <a:rPr lang="en-US" sz="1400" i="1" dirty="0">
                <a:latin typeface="Times New Roman" panose="02020603050405020304" pitchFamily="18" charset="0"/>
                <a:cs typeface="Times New Roman" panose="02020603050405020304" pitchFamily="18" charset="0"/>
              </a:rPr>
              <a:t>Minister praises officers for their vital role in keeping communities safe while on patrol with South Wales Police</a:t>
            </a:r>
            <a:r>
              <a:rPr lang="en-US" sz="1400" dirty="0">
                <a:latin typeface="Times New Roman" panose="02020603050405020304" pitchFamily="18" charset="0"/>
                <a:cs typeface="Times New Roman" panose="02020603050405020304" pitchFamily="18" charset="0"/>
              </a:rPr>
              <a:t>. [Online] Available at: https://www.gov.wales/minister-praises-officers-their-vital-role-keeping-communities-safe-while-patrol-south-wales-police [Accessed 15/4/2023].</a:t>
            </a:r>
            <a:endParaRPr lang="en-GB" sz="1400" dirty="0">
              <a:latin typeface="Times New Roman" panose="02020603050405020304" pitchFamily="18" charset="0"/>
              <a:cs typeface="Times New Roman" panose="02020603050405020304" pitchFamily="18" charset="0"/>
            </a:endParaRPr>
          </a:p>
          <a:p>
            <a:r>
              <a:rPr lang="en-US" sz="1400" dirty="0">
                <a:latin typeface="Times New Roman" panose="02020603050405020304" pitchFamily="18" charset="0"/>
                <a:cs typeface="Times New Roman" panose="02020603050405020304" pitchFamily="18" charset="0"/>
              </a:rPr>
              <a:t>Wolfe-Robinson, M., 2021. </a:t>
            </a:r>
            <a:r>
              <a:rPr lang="en-US" sz="1400" i="1" dirty="0">
                <a:latin typeface="Times New Roman" panose="02020603050405020304" pitchFamily="18" charset="0"/>
                <a:cs typeface="Times New Roman" panose="02020603050405020304" pitchFamily="18" charset="0"/>
              </a:rPr>
              <a:t>At least 750 sexual misconduct claims against</a:t>
            </a:r>
            <a:endParaRPr lang="en-GB" sz="1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3709797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8801e5f2-4ca6-4bab-b726-d8b84bcbff67"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342CCD2D453E674883C3C0D45D0C18F4" ma:contentTypeVersion="11" ma:contentTypeDescription="Create a new document." ma:contentTypeScope="" ma:versionID="a1ecf923cc01fc8831790cae054274d0">
  <xsd:schema xmlns:xsd="http://www.w3.org/2001/XMLSchema" xmlns:xs="http://www.w3.org/2001/XMLSchema" xmlns:p="http://schemas.microsoft.com/office/2006/metadata/properties" xmlns:ns3="8801e5f2-4ca6-4bab-b726-d8b84bcbff67" targetNamespace="http://schemas.microsoft.com/office/2006/metadata/properties" ma:root="true" ma:fieldsID="98b53898a438ceef9107df32ada4d05e" ns3:_="">
    <xsd:import namespace="8801e5f2-4ca6-4bab-b726-d8b84bcbff67"/>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AutoTags" minOccurs="0"/>
                <xsd:element ref="ns3:MediaServiceGenerationTime" minOccurs="0"/>
                <xsd:element ref="ns3:MediaServiceEventHashCode" minOccurs="0"/>
                <xsd:element ref="ns3:MediaServiceDateTaken" minOccurs="0"/>
                <xsd:element ref="ns3:MediaServiceLocation" minOccurs="0"/>
                <xsd:element ref="ns3:MediaServiceOCR"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801e5f2-4ca6-4bab-b726-d8b84bcbff6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ternalName="MediaServiceDateTaken" ma:readOnly="true">
      <xsd:simpleType>
        <xsd:restriction base="dms:Text"/>
      </xsd:simpleType>
    </xsd:element>
    <xsd:element name="MediaServiceLocation" ma:index="16" nillable="true" ma:displayName="Location" ma:internalName="MediaServiceLocation"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_activity" ma:index="18"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6985006-6B7A-4885-AA2F-25ED8E39074E}">
  <ds:schemaRefs>
    <ds:schemaRef ds:uri="http://schemas.microsoft.com/office/2006/documentManagement/types"/>
    <ds:schemaRef ds:uri="http://purl.org/dc/terms/"/>
    <ds:schemaRef ds:uri="http://schemas.openxmlformats.org/package/2006/metadata/core-properties"/>
    <ds:schemaRef ds:uri="http://purl.org/dc/dcmitype/"/>
    <ds:schemaRef ds:uri="http://schemas.microsoft.com/office/infopath/2007/PartnerControls"/>
    <ds:schemaRef ds:uri="8801e5f2-4ca6-4bab-b726-d8b84bcbff67"/>
    <ds:schemaRef ds:uri="http://purl.org/dc/elements/1.1/"/>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CE8578C1-A294-4BF1-A00F-A80CA0B76347}">
  <ds:schemaRefs>
    <ds:schemaRef ds:uri="http://schemas.microsoft.com/sharepoint/v3/contenttype/forms"/>
  </ds:schemaRefs>
</ds:datastoreItem>
</file>

<file path=customXml/itemProps3.xml><?xml version="1.0" encoding="utf-8"?>
<ds:datastoreItem xmlns:ds="http://schemas.openxmlformats.org/officeDocument/2006/customXml" ds:itemID="{B1BB5B1D-9C42-45E2-82AA-B558642B437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801e5f2-4ca6-4bab-b726-d8b84bcbff6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6583</TotalTime>
  <Words>5887</Words>
  <Application>Microsoft Office PowerPoint</Application>
  <PresentationFormat>Widescreen</PresentationFormat>
  <Paragraphs>212</Paragraphs>
  <Slides>16</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Calibri Light</vt:lpstr>
      <vt:lpstr>Times New Roman</vt:lpstr>
      <vt:lpstr>Office Theme</vt:lpstr>
      <vt:lpstr>at</vt:lpstr>
      <vt:lpstr>PowerPoint Presentation</vt:lpstr>
      <vt:lpstr>PowerPoint Presentation</vt:lpstr>
      <vt:lpstr>Organisations and Institutions that regulate  contemporary policing: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HP</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Michelle Smith</dc:creator>
  <cp:lastModifiedBy>Michelle Smith</cp:lastModifiedBy>
  <cp:revision>99</cp:revision>
  <dcterms:created xsi:type="dcterms:W3CDTF">2023-04-18T11:15:38Z</dcterms:created>
  <dcterms:modified xsi:type="dcterms:W3CDTF">2023-04-25T08:27:56Z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0x010100342CCD2D453E674883C3C0D45D0C18F4</vt:lpwstr>
  </property>
</Properties>
</file>