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Lst>
  <p:sldIdLst>
    <p:sldId id="256" r:id="rId5"/>
    <p:sldId id="257" r:id="rId6"/>
    <p:sldId id="258" r:id="rId7"/>
    <p:sldId id="259" r:id="rId8"/>
    <p:sldId id="260"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2/18/2026</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148CC95F-0247-41B6-91CF-DC97C76A7088}"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11654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08166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36885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4276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2/18/2026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57131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2/18/2026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8341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2/18/2026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24407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2/18/2026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96763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80C50CD-E178-4744-9B35-B2F624D6C5E9}" type="datetimeFigureOut">
              <a:rPr lang="en-US" smtClean="0"/>
              <a:t>2/18/2026</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623866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64458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2/18/2026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4335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80C50CD-E178-4744-9B35-B2F624D6C5E9}" type="datetimeFigureOut">
              <a:rPr lang="en-US" smtClean="0"/>
              <a:pPr/>
              <a:t>2/18/2026</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48CC95F-0247-41B6-91CF-DC97C76A7088}"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868318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mosaic of colorful geometric shapes">
            <a:extLst>
              <a:ext uri="{FF2B5EF4-FFF2-40B4-BE49-F238E27FC236}">
                <a16:creationId xmlns:a16="http://schemas.microsoft.com/office/drawing/2014/main" id="{76B83CA1-2F9B-0677-A3D1-1B36B197D8B8}"/>
              </a:ext>
            </a:extLst>
          </p:cNvPr>
          <p:cNvPicPr>
            <a:picLocks noChangeAspect="1"/>
          </p:cNvPicPr>
          <p:nvPr/>
        </p:nvPicPr>
        <p:blipFill>
          <a:blip r:embed="rId2">
            <a:alphaModFix amt="40000"/>
          </a:blip>
          <a:srcRect t="18023" b="3306"/>
          <a:stretch>
            <a:fillRect/>
          </a:stretch>
        </p:blipFill>
        <p:spPr>
          <a:xfrm>
            <a:off x="0" y="-1"/>
            <a:ext cx="12192001" cy="6858001"/>
          </a:xfrm>
          <a:prstGeom prst="rect">
            <a:avLst/>
          </a:prstGeom>
        </p:spPr>
      </p:pic>
      <p:sp>
        <p:nvSpPr>
          <p:cNvPr id="5" name="Rectangle 1">
            <a:extLst>
              <a:ext uri="{FF2B5EF4-FFF2-40B4-BE49-F238E27FC236}">
                <a16:creationId xmlns:a16="http://schemas.microsoft.com/office/drawing/2014/main" id="{54CD6A6C-ADEF-76B0-7875-4E00A1D0ADD2}"/>
              </a:ext>
            </a:extLst>
          </p:cNvPr>
          <p:cNvSpPr>
            <a:spLocks noGrp="1" noChangeArrowheads="1"/>
          </p:cNvSpPr>
          <p:nvPr>
            <p:ph type="ctrTitle"/>
          </p:nvPr>
        </p:nvSpPr>
        <p:spPr bwMode="auto">
          <a:xfrm>
            <a:off x="517525" y="1534036"/>
            <a:ext cx="6598281" cy="1338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eaLnBrk="0" fontAlgn="base" hangingPunct="0">
              <a:lnSpc>
                <a:spcPct val="100000"/>
              </a:lnSpc>
              <a:spcAft>
                <a:spcPct val="0"/>
              </a:spcAft>
            </a:pPr>
            <a:r>
              <a:rPr kumimoji="0" lang="en-US" altLang="en-US" sz="1400" b="0" i="0" u="none" strike="noStrike" cap="none" normalizeH="0" baseline="0" dirty="0">
                <a:ln>
                  <a:noFill/>
                </a:ln>
                <a:solidFill>
                  <a:schemeClr val="tx1"/>
                </a:solidFill>
                <a:effectLst/>
                <a:latin typeface="Arial" panose="020B0604020202020204" pitchFamily="34" charset="0"/>
              </a:rPr>
              <a:t> Understanding </a:t>
            </a:r>
            <a:r>
              <a:rPr lang="en-US" altLang="en-US" sz="1400" b="1" cap="none" dirty="0">
                <a:latin typeface="Arial" panose="020B0604020202020204" pitchFamily="34" charset="0"/>
              </a:rPr>
              <a:t>The Importance of Communication in Health and Social Care</a:t>
            </a:r>
            <a:br>
              <a:rPr lang="en-US" altLang="en-US" sz="1400" b="1" cap="none" dirty="0">
                <a:latin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rPr>
              <a:t>Sabah Tahir – 2432276</a:t>
            </a:r>
            <a:br>
              <a:rPr kumimoji="0" lang="en-US" altLang="en-US" sz="1400" b="0" i="0" u="none" strike="noStrike" cap="none" normalizeH="0" baseline="0" dirty="0">
                <a:ln>
                  <a:noFill/>
                </a:ln>
                <a:solidFill>
                  <a:schemeClr val="tx1"/>
                </a:solidFill>
                <a:effectLst/>
                <a:latin typeface="Arial" panose="020B0604020202020204" pitchFamily="34" charset="0"/>
              </a:rPr>
            </a:br>
            <a:r>
              <a:rPr lang="en-GB" sz="1000" b="1" dirty="0"/>
              <a:t>LCHS4009_BIRM</a:t>
            </a:r>
            <a:br>
              <a:rPr lang="en-GB" b="1" dirty="0"/>
            </a:br>
            <a:br>
              <a:rPr kumimoji="0" lang="en-US" altLang="en-US" sz="1400" b="0" i="0" u="none" strike="noStrike" cap="none" normalizeH="0" baseline="0" dirty="0">
                <a:ln>
                  <a:noFill/>
                </a:ln>
                <a:solidFill>
                  <a:schemeClr val="tx1"/>
                </a:solidFill>
                <a:effectLst/>
                <a:latin typeface="Arial" panose="020B0604020202020204" pitchFamily="34" charset="0"/>
              </a:rPr>
            </a:br>
            <a:br>
              <a:rPr kumimoji="0" lang="en-US" altLang="en-US" sz="11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3">
            <a:extLst>
              <a:ext uri="{FF2B5EF4-FFF2-40B4-BE49-F238E27FC236}">
                <a16:creationId xmlns:a16="http://schemas.microsoft.com/office/drawing/2014/main" id="{3395AB72-EB58-148F-7268-FB11BF53C66C}"/>
              </a:ext>
            </a:extLst>
          </p:cNvPr>
          <p:cNvSpPr>
            <a:spLocks noChangeArrowheads="1"/>
          </p:cNvSpPr>
          <p:nvPr/>
        </p:nvSpPr>
        <p:spPr bwMode="auto">
          <a:xfrm>
            <a:off x="362578" y="4652138"/>
            <a:ext cx="1102840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rPr>
              <a:t>Good communication is one of the most essential skills in health and social care. It allows professionals to build trust with service users,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panose="020B0604020202020204" pitchFamily="34" charset="0"/>
              </a:rPr>
              <a:t>understand their needs, and deliver high-quality, person-</a:t>
            </a:r>
            <a:r>
              <a:rPr kumimoji="0" lang="en-US" altLang="en-US" sz="1400" b="0" i="0" u="none" strike="noStrike" cap="none" normalizeH="0" baseline="0" dirty="0" err="1">
                <a:ln>
                  <a:noFill/>
                </a:ln>
                <a:solidFill>
                  <a:schemeClr val="tx1"/>
                </a:solidFill>
                <a:effectLst/>
                <a:latin typeface="Arial" panose="020B0604020202020204" pitchFamily="34" charset="0"/>
              </a:rPr>
              <a:t>centred</a:t>
            </a:r>
            <a:r>
              <a:rPr kumimoji="0" lang="en-US" altLang="en-US" sz="1400" b="0" i="0" u="none" strike="noStrike" cap="none" normalizeH="0" baseline="0" dirty="0">
                <a:ln>
                  <a:noFill/>
                </a:ln>
                <a:solidFill>
                  <a:schemeClr val="tx1"/>
                </a:solidFill>
                <a:effectLst/>
                <a:latin typeface="Arial" panose="020B0604020202020204" pitchFamily="34" charset="0"/>
              </a:rPr>
              <a:t> care. Without effective communication, even the best care plans can fail.</a:t>
            </a:r>
          </a:p>
        </p:txBody>
      </p:sp>
    </p:spTree>
    <p:extLst>
      <p:ext uri="{BB962C8B-B14F-4D97-AF65-F5344CB8AC3E}">
        <p14:creationId xmlns:p14="http://schemas.microsoft.com/office/powerpoint/2010/main" val="365925508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A8A4868B-1253-4839-2B97-E202C7A9997A}"/>
              </a:ext>
            </a:extLst>
          </p:cNvPr>
          <p:cNvSpPr>
            <a:spLocks noGrp="1" noChangeArrowheads="1"/>
          </p:cNvSpPr>
          <p:nvPr>
            <p:ph type="ctrTitle"/>
          </p:nvPr>
        </p:nvSpPr>
        <p:spPr bwMode="auto">
          <a:xfrm>
            <a:off x="585217" y="373897"/>
            <a:ext cx="3462236" cy="29474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lnSpc>
                <a:spcPct val="90000"/>
              </a:lnSpc>
              <a:spcBef>
                <a:spcPct val="0"/>
              </a:spcBef>
              <a:spcAft>
                <a:spcPct val="0"/>
              </a:spcAft>
              <a:buClrTx/>
              <a:buSzTx/>
              <a:buFontTx/>
              <a:buNone/>
              <a:tabLst/>
            </a:pPr>
            <a:endParaRPr kumimoji="0" lang="en-US" altLang="en-US" sz="1600" b="0" i="0" u="none" strike="noStrike" cap="none" normalizeH="0" baseline="0" dirty="0">
              <a:ln>
                <a:noFill/>
              </a:ln>
              <a:effectLst/>
              <a:latin typeface="Arial" panose="020B0604020202020204" pitchFamily="34" charset="0"/>
            </a:endParaRPr>
          </a:p>
          <a:p>
            <a:pPr lvl="0" eaLnBrk="0" fontAlgn="base" hangingPunct="0">
              <a:lnSpc>
                <a:spcPct val="100000"/>
              </a:lnSpc>
              <a:spcAft>
                <a:spcPct val="0"/>
              </a:spcAft>
            </a:pPr>
            <a:br>
              <a:rPr kumimoji="0" lang="en-US" altLang="en-US" sz="1600" b="0" i="0" u="none" strike="noStrike" cap="none" normalizeH="0" baseline="0" dirty="0">
                <a:ln>
                  <a:noFill/>
                </a:ln>
                <a:effectLst/>
                <a:latin typeface="Arial" panose="020B0604020202020204" pitchFamily="34" charset="0"/>
              </a:rPr>
            </a:br>
            <a:r>
              <a:rPr lang="en-US" altLang="en-US" sz="1200" b="1" cap="none" dirty="0">
                <a:latin typeface="Arial" panose="020B0604020202020204" pitchFamily="34" charset="0"/>
              </a:rPr>
              <a:t>Why Communication Matters</a:t>
            </a:r>
            <a:br>
              <a:rPr lang="en-US" altLang="en-US" sz="1200" b="1" cap="none" dirty="0">
                <a:latin typeface="Arial" panose="020B0604020202020204" pitchFamily="34" charset="0"/>
              </a:rPr>
            </a:br>
            <a:r>
              <a:rPr lang="en-US" altLang="en-US" sz="1200" cap="none" dirty="0">
                <a:latin typeface="Arial" panose="020B0604020202020204" pitchFamily="34" charset="0"/>
              </a:rPr>
              <a:t>Communication goes beyond talking — it includes active listening, non-verbal cues, and empathy.</a:t>
            </a:r>
            <a:br>
              <a:rPr lang="en-US" altLang="en-US" sz="1200" cap="none" dirty="0">
                <a:latin typeface="Arial" panose="020B0604020202020204" pitchFamily="34" charset="0"/>
              </a:rPr>
            </a:br>
            <a:r>
              <a:rPr lang="en-US" altLang="en-US" sz="1200" cap="none" dirty="0">
                <a:latin typeface="Arial" panose="020B0604020202020204" pitchFamily="34" charset="0"/>
              </a:rPr>
              <a:t>In health and social care, communication:</a:t>
            </a:r>
            <a:br>
              <a:rPr lang="en-US" altLang="en-US" sz="1200" cap="none" dirty="0">
                <a:latin typeface="Arial" panose="020B0604020202020204" pitchFamily="34" charset="0"/>
              </a:rPr>
            </a:br>
            <a:r>
              <a:rPr lang="en-US" altLang="en-US" sz="1200" cap="none" dirty="0">
                <a:latin typeface="Arial" panose="020B0604020202020204" pitchFamily="34" charset="0"/>
              </a:rPr>
              <a:t>Helps to form positive relationships with service users, families, and colleagues </a:t>
            </a:r>
            <a:br>
              <a:rPr lang="en-US" altLang="en-US" sz="1200" cap="none" dirty="0">
                <a:latin typeface="Arial" panose="020B0604020202020204" pitchFamily="34" charset="0"/>
              </a:rPr>
            </a:br>
            <a:r>
              <a:rPr lang="en-US" altLang="en-US" sz="1200" cap="none" dirty="0">
                <a:latin typeface="Arial" panose="020B0604020202020204" pitchFamily="34" charset="0"/>
              </a:rPr>
              <a:t>Ensures that care plans are followed correctly </a:t>
            </a:r>
            <a:br>
              <a:rPr lang="en-US" altLang="en-US" sz="1200" cap="none" dirty="0">
                <a:latin typeface="Arial" panose="020B0604020202020204" pitchFamily="34" charset="0"/>
              </a:rPr>
            </a:br>
            <a:r>
              <a:rPr lang="en-US" altLang="en-US" sz="1200" cap="none" dirty="0">
                <a:latin typeface="Arial" panose="020B0604020202020204" pitchFamily="34" charset="0"/>
              </a:rPr>
              <a:t>Reduces mistakes and misunderstandings </a:t>
            </a:r>
            <a:br>
              <a:rPr lang="en-US" altLang="en-US" sz="1200" cap="none" dirty="0">
                <a:latin typeface="Arial" panose="020B0604020202020204" pitchFamily="34" charset="0"/>
              </a:rPr>
            </a:br>
            <a:r>
              <a:rPr lang="en-US" altLang="en-US" sz="1200" cap="none" dirty="0">
                <a:latin typeface="Arial" panose="020B0604020202020204" pitchFamily="34" charset="0"/>
              </a:rPr>
              <a:t>Supports emotional wellbeing by making people feel heard and respected</a:t>
            </a:r>
            <a:br>
              <a:rPr lang="en-US" altLang="en-US" sz="1600" cap="none" dirty="0">
                <a:latin typeface="Arial" panose="020B0604020202020204" pitchFamily="34" charset="0"/>
              </a:rPr>
            </a:br>
            <a:endParaRPr kumimoji="0" lang="en-US" altLang="en-US" sz="1600" b="0" i="0" u="none" strike="noStrike" cap="none" normalizeH="0" baseline="0" dirty="0">
              <a:ln>
                <a:noFill/>
              </a:ln>
              <a:effectLst/>
              <a:latin typeface="Arial" panose="020B0604020202020204" pitchFamily="34" charset="0"/>
            </a:endParaRPr>
          </a:p>
        </p:txBody>
      </p:sp>
      <p:pic>
        <p:nvPicPr>
          <p:cNvPr id="8" name="Graphic 7" descr="Worried Face with Solid Fill">
            <a:extLst>
              <a:ext uri="{FF2B5EF4-FFF2-40B4-BE49-F238E27FC236}">
                <a16:creationId xmlns:a16="http://schemas.microsoft.com/office/drawing/2014/main" id="{A8AC0D7D-D71F-0212-D37E-814B676537F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205234" y="508090"/>
            <a:ext cx="5626534" cy="5626534"/>
          </a:xfrm>
          <a:prstGeom prst="rect">
            <a:avLst/>
          </a:prstGeom>
        </p:spPr>
      </p:pic>
    </p:spTree>
    <p:extLst>
      <p:ext uri="{BB962C8B-B14F-4D97-AF65-F5344CB8AC3E}">
        <p14:creationId xmlns:p14="http://schemas.microsoft.com/office/powerpoint/2010/main" val="3756155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8"/>
                                        </p:tgtEl>
                                        <p:attrNameLst>
                                          <p:attrName>style.visibility</p:attrName>
                                        </p:attrNameLst>
                                      </p:cBhvr>
                                      <p:to>
                                        <p:strVal val="visible"/>
                                      </p:to>
                                    </p:set>
                                    <p:animEffect transition="in" filter="fade">
                                      <p:cBhvr>
                                        <p:cTn id="10"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25" descr="3D rendering of game pieces tied together with a rope">
            <a:extLst>
              <a:ext uri="{FF2B5EF4-FFF2-40B4-BE49-F238E27FC236}">
                <a16:creationId xmlns:a16="http://schemas.microsoft.com/office/drawing/2014/main" id="{8AF07611-F8E2-817D-7F84-E127CE2C9A0F}"/>
              </a:ext>
            </a:extLst>
          </p:cNvPr>
          <p:cNvPicPr>
            <a:picLocks noChangeAspect="1"/>
          </p:cNvPicPr>
          <p:nvPr/>
        </p:nvPicPr>
        <p:blipFill>
          <a:blip r:embed="rId2"/>
          <a:srcRect t="25000"/>
          <a:stretch>
            <a:fillRect/>
          </a:stretch>
        </p:blipFill>
        <p:spPr>
          <a:xfrm>
            <a:off x="-127995" y="0"/>
            <a:ext cx="12191979" cy="6857990"/>
          </a:xfrm>
          <a:prstGeom prst="rect">
            <a:avLst/>
          </a:prstGeom>
        </p:spPr>
      </p:pic>
      <p:sp>
        <p:nvSpPr>
          <p:cNvPr id="4" name="Rectangle 1">
            <a:extLst>
              <a:ext uri="{FF2B5EF4-FFF2-40B4-BE49-F238E27FC236}">
                <a16:creationId xmlns:a16="http://schemas.microsoft.com/office/drawing/2014/main" id="{CFA59FCF-4A60-ED5D-006C-CA85F9617537}"/>
              </a:ext>
            </a:extLst>
          </p:cNvPr>
          <p:cNvSpPr>
            <a:spLocks noGrp="1" noChangeArrowheads="1"/>
          </p:cNvSpPr>
          <p:nvPr>
            <p:ph type="ctrTitle"/>
          </p:nvPr>
        </p:nvSpPr>
        <p:spPr bwMode="auto">
          <a:xfrm>
            <a:off x="7799279" y="2866879"/>
            <a:ext cx="4173265" cy="385604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lnSpc>
                <a:spcPct val="90000"/>
              </a:lnSpc>
              <a:spcBef>
                <a:spcPct val="0"/>
              </a:spcBef>
              <a:spcAft>
                <a:spcPct val="0"/>
              </a:spcAft>
              <a:buClrTx/>
              <a:buSzTx/>
              <a:buFontTx/>
              <a:buNone/>
              <a:tabLst/>
            </a:pPr>
            <a:endParaRPr kumimoji="0" lang="en-US" altLang="en-US" sz="1400" b="0" i="0" u="none" strike="noStrike" cap="none" normalizeH="0" baseline="0" dirty="0">
              <a:ln>
                <a:noFill/>
              </a:ln>
              <a:solidFill>
                <a:schemeClr val="bg1"/>
              </a:solidFill>
              <a:effectLst/>
              <a:latin typeface="Arial" panose="020B0604020202020204" pitchFamily="34" charset="0"/>
            </a:endParaRPr>
          </a:p>
          <a:p>
            <a:pPr lvl="0" eaLnBrk="0" fontAlgn="base" hangingPunct="0">
              <a:lnSpc>
                <a:spcPct val="100000"/>
              </a:lnSpc>
              <a:spcAft>
                <a:spcPct val="0"/>
              </a:spcAft>
            </a:pPr>
            <a:r>
              <a:rPr lang="en-US" altLang="en-US" sz="1400" b="1" cap="none" dirty="0">
                <a:solidFill>
                  <a:schemeClr val="bg1"/>
                </a:solidFill>
                <a:latin typeface="Arial" panose="020B0604020202020204" pitchFamily="34" charset="0"/>
              </a:rPr>
              <a:t>Example of Communication in Practice</a:t>
            </a:r>
            <a:br>
              <a:rPr lang="en-US" altLang="en-US" sz="1400" b="1" cap="none" dirty="0">
                <a:solidFill>
                  <a:schemeClr val="bg1"/>
                </a:solidFill>
                <a:latin typeface="Arial" panose="020B0604020202020204" pitchFamily="34" charset="0"/>
              </a:rPr>
            </a:br>
            <a:r>
              <a:rPr lang="en-US" altLang="en-US" sz="1400" cap="none" dirty="0">
                <a:solidFill>
                  <a:schemeClr val="bg1"/>
                </a:solidFill>
                <a:latin typeface="Arial" panose="020B0604020202020204" pitchFamily="34" charset="0"/>
              </a:rPr>
              <a:t>For example, if a care worker is supporting an older person with hearing difficulties, they might speak slowly, face the person directly, and use clear body language. This shows respect, </a:t>
            </a:r>
            <a:br>
              <a:rPr lang="en-US" altLang="en-US" sz="1400" cap="none" dirty="0">
                <a:solidFill>
                  <a:schemeClr val="bg1"/>
                </a:solidFill>
                <a:latin typeface="Arial" panose="020B0604020202020204" pitchFamily="34" charset="0"/>
              </a:rPr>
            </a:br>
            <a:r>
              <a:rPr lang="en-US" altLang="en-US" sz="1400" cap="none" dirty="0">
                <a:solidFill>
                  <a:schemeClr val="bg1"/>
                </a:solidFill>
                <a:latin typeface="Arial" panose="020B0604020202020204" pitchFamily="34" charset="0"/>
              </a:rPr>
              <a:t>builds understanding and helps the person feel safe and valued.</a:t>
            </a:r>
            <a:br>
              <a:rPr lang="en-US" altLang="en-US" sz="1400" cap="none" dirty="0">
                <a:solidFill>
                  <a:schemeClr val="bg1"/>
                </a:solidFill>
                <a:latin typeface="Arial" panose="020B0604020202020204" pitchFamily="34" charset="0"/>
              </a:rPr>
            </a:br>
            <a:r>
              <a:rPr lang="en-US" altLang="en-US" sz="1400" cap="none" dirty="0">
                <a:solidFill>
                  <a:schemeClr val="bg1"/>
                </a:solidFill>
                <a:latin typeface="Arial" panose="020B0604020202020204" pitchFamily="34" charset="0"/>
              </a:rPr>
              <a:t>Another example is communication within a team — reporting any changes</a:t>
            </a:r>
            <a:br>
              <a:rPr lang="en-US" altLang="en-US" sz="1400" cap="none" dirty="0">
                <a:solidFill>
                  <a:schemeClr val="bg1"/>
                </a:solidFill>
                <a:latin typeface="Arial" panose="020B0604020202020204" pitchFamily="34" charset="0"/>
              </a:rPr>
            </a:br>
            <a:r>
              <a:rPr lang="en-US" altLang="en-US" sz="1400" cap="none" dirty="0">
                <a:solidFill>
                  <a:schemeClr val="bg1"/>
                </a:solidFill>
                <a:latin typeface="Arial" panose="020B0604020202020204" pitchFamily="34" charset="0"/>
              </a:rPr>
              <a:t> in a service user’s condition clearly ensures continuity of care and protects their safety.</a:t>
            </a:r>
            <a:br>
              <a:rPr lang="en-US" altLang="en-US" sz="1400" cap="none" dirty="0">
                <a:solidFill>
                  <a:schemeClr val="bg1"/>
                </a:solidFill>
                <a:latin typeface="Arial" panose="020B0604020202020204" pitchFamily="34" charset="0"/>
              </a:rPr>
            </a:br>
            <a:endParaRPr kumimoji="0" lang="en-US" altLang="en-US" sz="14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927580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FDF9410-E530-4E71-A2C0-4C24B4896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23">
            <a:extLst>
              <a:ext uri="{FF2B5EF4-FFF2-40B4-BE49-F238E27FC236}">
                <a16:creationId xmlns:a16="http://schemas.microsoft.com/office/drawing/2014/main" id="{53268B1E-8861-4702-9529-5A8FB23A61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1094758"/>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25" name="Straight Connector 24">
            <a:extLst>
              <a:ext uri="{FF2B5EF4-FFF2-40B4-BE49-F238E27FC236}">
                <a16:creationId xmlns:a16="http://schemas.microsoft.com/office/drawing/2014/main" id="{BC6646AE-8FD6-411E-8640-6CCB250D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4923706"/>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D14A030-729E-520A-5E5D-11F431FDEAE0}"/>
              </a:ext>
            </a:extLst>
          </p:cNvPr>
          <p:cNvSpPr>
            <a:spLocks noGrp="1" noChangeArrowheads="1"/>
          </p:cNvSpPr>
          <p:nvPr>
            <p:ph type="ctrTitle"/>
          </p:nvPr>
        </p:nvSpPr>
        <p:spPr bwMode="auto">
          <a:xfrm>
            <a:off x="1752600" y="2409364"/>
            <a:ext cx="5979522" cy="12772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solidFill>
                  <a:schemeClr val="tx1"/>
                </a:solidFill>
                <a:effectLst/>
                <a:latin typeface="Arial" panose="020B0604020202020204" pitchFamily="34" charset="0"/>
              </a:rPr>
              <a:t>Importance to Professional Practice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rPr>
              <a:t>Good communication supports teamwork, safeguarding, and adherence to confidentiality and</a:t>
            </a: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 professional standards.</a:t>
            </a: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It also helps professionals meet legal and ethical responsibilities — for example, </a:t>
            </a: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following the Data Protection Act when handling confidential information.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rPr>
              <a:t>In short, communication is at the heart of quality care because it links</a:t>
            </a:r>
            <a:br>
              <a:rPr kumimoji="0" lang="en-US" altLang="en-US" sz="1100" b="0" i="0" u="none" strike="noStrike" cap="none" normalizeH="0" baseline="0" dirty="0">
                <a:ln>
                  <a:noFill/>
                </a:ln>
                <a:solidFill>
                  <a:schemeClr val="tx1"/>
                </a:solidFill>
                <a:effectLst/>
                <a:latin typeface="Arial" panose="020B0604020202020204" pitchFamily="34" charset="0"/>
              </a:rPr>
            </a:br>
            <a:r>
              <a:rPr kumimoji="0" lang="en-US" altLang="en-US" sz="1100" b="0" i="0" u="none" strike="noStrike" cap="none" normalizeH="0" baseline="0" dirty="0">
                <a:ln>
                  <a:noFill/>
                </a:ln>
                <a:solidFill>
                  <a:schemeClr val="tx1"/>
                </a:solidFill>
                <a:effectLst/>
                <a:latin typeface="Arial" panose="020B0604020202020204" pitchFamily="34" charset="0"/>
              </a:rPr>
              <a:t> every part of the health and social care process.</a:t>
            </a:r>
          </a:p>
        </p:txBody>
      </p:sp>
    </p:spTree>
    <p:extLst>
      <p:ext uri="{BB962C8B-B14F-4D97-AF65-F5344CB8AC3E}">
        <p14:creationId xmlns:p14="http://schemas.microsoft.com/office/powerpoint/2010/main" val="1609175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09D26F-DF23-C60C-72FD-57FCA3CBB744}"/>
              </a:ext>
            </a:extLst>
          </p:cNvPr>
          <p:cNvSpPr>
            <a:spLocks noGrp="1" noChangeArrowheads="1"/>
          </p:cNvSpPr>
          <p:nvPr>
            <p:ph type="ctrTitle"/>
          </p:nvPr>
        </p:nvSpPr>
        <p:spPr bwMode="auto">
          <a:xfrm>
            <a:off x="1339152" y="2240437"/>
            <a:ext cx="9664825" cy="9002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i="0" u="none" strike="noStrike" cap="none" normalizeH="0" baseline="0" dirty="0">
                <a:ln>
                  <a:noFill/>
                </a:ln>
                <a:solidFill>
                  <a:schemeClr val="tx1"/>
                </a:solidFill>
                <a:effectLst/>
                <a:latin typeface="Arial" panose="020B0604020202020204" pitchFamily="34" charset="0"/>
              </a:rPr>
              <a:t>Personal Reflection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i="0" u="none" strike="noStrike" cap="none" normalizeH="0" baseline="0" dirty="0">
                <a:ln>
                  <a:noFill/>
                </a:ln>
                <a:solidFill>
                  <a:schemeClr val="tx1"/>
                </a:solidFill>
                <a:effectLst/>
                <a:latin typeface="Arial" panose="020B0604020202020204" pitchFamily="34" charset="0"/>
              </a:rPr>
              <a:t>Personally, I believe communication is an area I continue to develop. I have learned that being a good communicator is not just about speaking, but also about </a:t>
            </a:r>
            <a:br>
              <a:rPr kumimoji="0" lang="en-US" altLang="en-US" sz="1050" i="0" u="none" strike="noStrike" cap="none" normalizeH="0" baseline="0" dirty="0">
                <a:ln>
                  <a:noFill/>
                </a:ln>
                <a:solidFill>
                  <a:schemeClr val="tx1"/>
                </a:solidFill>
                <a:effectLst/>
                <a:latin typeface="Arial" panose="020B0604020202020204" pitchFamily="34" charset="0"/>
              </a:rPr>
            </a:br>
            <a:r>
              <a:rPr kumimoji="0" lang="en-US" altLang="en-US" sz="1050" i="0" u="none" strike="noStrike" cap="none" normalizeH="0" baseline="0" dirty="0">
                <a:ln>
                  <a:noFill/>
                </a:ln>
                <a:solidFill>
                  <a:schemeClr val="tx1"/>
                </a:solidFill>
                <a:effectLst/>
                <a:latin typeface="Arial" panose="020B0604020202020204" pitchFamily="34" charset="0"/>
              </a:rPr>
              <a:t>listening actively and showing empathy.</a:t>
            </a:r>
            <a:br>
              <a:rPr kumimoji="0" lang="en-US" altLang="en-US" sz="1050" i="0" u="none" strike="noStrike" cap="none" normalizeH="0" baseline="0" dirty="0">
                <a:ln>
                  <a:noFill/>
                </a:ln>
                <a:solidFill>
                  <a:schemeClr val="tx1"/>
                </a:solidFill>
                <a:effectLst/>
                <a:latin typeface="Arial" panose="020B0604020202020204" pitchFamily="34" charset="0"/>
              </a:rPr>
            </a:br>
            <a:r>
              <a:rPr kumimoji="0" lang="en-US" altLang="en-US" sz="1050" i="0" u="none" strike="noStrike" cap="none" normalizeH="0" baseline="0" dirty="0">
                <a:ln>
                  <a:noFill/>
                </a:ln>
                <a:solidFill>
                  <a:schemeClr val="tx1"/>
                </a:solidFill>
                <a:effectLst/>
                <a:latin typeface="Arial" panose="020B0604020202020204" pitchFamily="34" charset="0"/>
              </a:rPr>
              <a:t>To improve further, I plan to attend communication training sessions and</a:t>
            </a:r>
            <a:br>
              <a:rPr kumimoji="0" lang="en-US" altLang="en-US" sz="1050" i="0" u="none" strike="noStrike" cap="none" normalizeH="0" baseline="0" dirty="0">
                <a:ln>
                  <a:noFill/>
                </a:ln>
                <a:solidFill>
                  <a:schemeClr val="tx1"/>
                </a:solidFill>
                <a:effectLst/>
                <a:latin typeface="Arial" panose="020B0604020202020204" pitchFamily="34" charset="0"/>
              </a:rPr>
            </a:br>
            <a:r>
              <a:rPr kumimoji="0" lang="en-US" altLang="en-US" sz="1050" i="0" u="none" strike="noStrike" cap="none" normalizeH="0" baseline="0" dirty="0">
                <a:ln>
                  <a:noFill/>
                </a:ln>
                <a:solidFill>
                  <a:schemeClr val="tx1"/>
                </a:solidFill>
                <a:effectLst/>
                <a:latin typeface="Arial" panose="020B0604020202020204" pitchFamily="34" charset="0"/>
              </a:rPr>
              <a:t> ask for feedback from colleagues during placement.</a:t>
            </a:r>
          </a:p>
        </p:txBody>
      </p:sp>
    </p:spTree>
    <p:extLst>
      <p:ext uri="{BB962C8B-B14F-4D97-AF65-F5344CB8AC3E}">
        <p14:creationId xmlns:p14="http://schemas.microsoft.com/office/powerpoint/2010/main" val="1237834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6B3F8648-2760-587A-09F4-20DA317BA452}"/>
              </a:ext>
            </a:extLst>
          </p:cNvPr>
          <p:cNvSpPr>
            <a:spLocks noGrp="1" noChangeArrowheads="1"/>
          </p:cNvSpPr>
          <p:nvPr>
            <p:ph type="ctrTitle"/>
          </p:nvPr>
        </p:nvSpPr>
        <p:spPr bwMode="auto">
          <a:xfrm>
            <a:off x="2983345" y="3604660"/>
            <a:ext cx="184731"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400" b="0" i="0" u="none" strike="noStrike" cap="none" normalizeH="0" baseline="0" dirty="0">
                <a:ln>
                  <a:noFill/>
                </a:ln>
                <a:solidFill>
                  <a:schemeClr val="tx1"/>
                </a:solidFill>
                <a:effectLst/>
                <a:latin typeface="Arial" panose="020B0604020202020204" pitchFamily="34" charset="0"/>
              </a:rPr>
            </a:br>
            <a:br>
              <a:rPr kumimoji="0" lang="en-US" altLang="en-US" sz="1400" b="0" i="0" u="none" strike="noStrike" cap="none" normalizeH="0" baseline="0" dirty="0">
                <a:ln>
                  <a:noFill/>
                </a:ln>
                <a:solidFill>
                  <a:schemeClr val="tx1"/>
                </a:solidFill>
                <a:effectLst/>
                <a:latin typeface="Arial" panose="020B0604020202020204" pitchFamily="34" charset="0"/>
              </a:rPr>
            </a:b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
        <p:nvSpPr>
          <p:cNvPr id="7" name="Rectangle 5">
            <a:extLst>
              <a:ext uri="{FF2B5EF4-FFF2-40B4-BE49-F238E27FC236}">
                <a16:creationId xmlns:a16="http://schemas.microsoft.com/office/drawing/2014/main" id="{3CC82199-705E-AF83-78CD-8BA65E18C273}"/>
              </a:ext>
            </a:extLst>
          </p:cNvPr>
          <p:cNvSpPr>
            <a:spLocks noChangeArrowheads="1"/>
          </p:cNvSpPr>
          <p:nvPr/>
        </p:nvSpPr>
        <p:spPr bwMode="auto">
          <a:xfrm>
            <a:off x="2340864" y="2388943"/>
            <a:ext cx="5734262" cy="12157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1" i="0" u="none" strike="noStrike" cap="none" normalizeH="0" baseline="0" dirty="0">
                <a:ln>
                  <a:noFill/>
                </a:ln>
                <a:effectLst/>
                <a:latin typeface="Arial" panose="020B0604020202020204" pitchFamily="34" charset="0"/>
              </a:rPr>
              <a:t>References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effectLst/>
                <a:latin typeface="Arial" panose="020B0604020202020204" pitchFamily="34" charset="0"/>
              </a:rPr>
              <a:t>Skills for Care (2023). </a:t>
            </a:r>
            <a:r>
              <a:rPr kumimoji="0" lang="en-US" altLang="en-US" sz="1100" b="0" i="1" u="none" strike="noStrike" cap="none" normalizeH="0" baseline="0" dirty="0">
                <a:ln>
                  <a:noFill/>
                </a:ln>
                <a:effectLst/>
                <a:latin typeface="Arial" panose="020B0604020202020204" pitchFamily="34" charset="0"/>
              </a:rPr>
              <a:t>Core Skills for Health and Care Workers.</a:t>
            </a:r>
            <a:r>
              <a:rPr kumimoji="0" lang="en-US" altLang="en-US" sz="1100" b="0" i="0" u="none" strike="noStrike" cap="none" normalizeH="0" baseline="0" dirty="0">
                <a:ln>
                  <a:noFill/>
                </a:ln>
                <a:effectLst/>
                <a:latin typeface="Arial" panose="020B0604020202020204" pitchFamily="34" charset="0"/>
              </a:rPr>
              <a:t> London: Skills for Care.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effectLst/>
                <a:latin typeface="Arial" panose="020B0604020202020204" pitchFamily="34" charset="0"/>
              </a:rPr>
              <a:t>Health and Care Professions Council (HCPC) (2022). </a:t>
            </a:r>
            <a:r>
              <a:rPr kumimoji="0" lang="en-US" altLang="en-US" sz="1100" b="0" i="1" u="none" strike="noStrike" cap="none" normalizeH="0" baseline="0" dirty="0">
                <a:ln>
                  <a:noFill/>
                </a:ln>
                <a:effectLst/>
                <a:latin typeface="Arial" panose="020B0604020202020204" pitchFamily="34" charset="0"/>
              </a:rPr>
              <a:t>Standards of Proficiency.</a:t>
            </a:r>
            <a:r>
              <a:rPr kumimoji="0" lang="en-US" altLang="en-US" sz="1100" b="0" i="0" u="none" strike="noStrike" cap="none" normalizeH="0" baseline="0" dirty="0">
                <a:ln>
                  <a:noFill/>
                </a:ln>
                <a:effectLst/>
                <a:latin typeface="Arial" panose="020B0604020202020204" pitchFamily="34" charset="0"/>
              </a:rPr>
              <a:t> [Online]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100" b="0" i="0" u="none" strike="noStrike" cap="none" normalizeH="0" baseline="0" dirty="0">
                <a:ln>
                  <a:noFill/>
                </a:ln>
                <a:effectLst/>
                <a:latin typeface="Arial" panose="020B0604020202020204" pitchFamily="34" charset="0"/>
              </a:rPr>
              <a:t>Available at: </a:t>
            </a:r>
          </a:p>
          <a:p>
            <a:pPr defTabSz="914400" eaLnBrk="0" fontAlgn="base" hangingPunct="0">
              <a:spcBef>
                <a:spcPct val="0"/>
              </a:spcBef>
              <a:spcAft>
                <a:spcPct val="0"/>
              </a:spcAft>
            </a:pPr>
            <a:r>
              <a:rPr lang="en-US" altLang="en-US" sz="1100" dirty="0">
                <a:latin typeface="Arial" panose="020B0604020202020204" pitchFamily="34" charset="0"/>
              </a:rPr>
              <a:t>www.hcpc-uk.org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2398275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5b6344d-385f-43d1-b365-7f5b486c138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BE2CB05CBABB84DBCD1C590C06EE0E1" ma:contentTypeVersion="5" ma:contentTypeDescription="Create a new document." ma:contentTypeScope="" ma:versionID="6daba7704afdd7eb8379f28ec0b01948">
  <xsd:schema xmlns:xsd="http://www.w3.org/2001/XMLSchema" xmlns:xs="http://www.w3.org/2001/XMLSchema" xmlns:p="http://schemas.microsoft.com/office/2006/metadata/properties" xmlns:ns3="45b6344d-385f-43d1-b365-7f5b486c1382" targetNamespace="http://schemas.microsoft.com/office/2006/metadata/properties" ma:root="true" ma:fieldsID="dea78331160f3028ce0c113bcf131e72" ns3:_="">
    <xsd:import namespace="45b6344d-385f-43d1-b365-7f5b486c1382"/>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5b6344d-385f-43d1-b365-7f5b486c1382"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6838EB-D252-4285-A79D-79228B01AFD9}">
  <ds:schemaRefs>
    <ds:schemaRef ds:uri="http://www.w3.org/XML/1998/namespace"/>
    <ds:schemaRef ds:uri="http://purl.org/dc/elements/1.1/"/>
    <ds:schemaRef ds:uri="http://schemas.microsoft.com/office/2006/metadata/propertie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45b6344d-385f-43d1-b365-7f5b486c1382"/>
    <ds:schemaRef ds:uri="http://purl.org/dc/terms/"/>
  </ds:schemaRefs>
</ds:datastoreItem>
</file>

<file path=customXml/itemProps2.xml><?xml version="1.0" encoding="utf-8"?>
<ds:datastoreItem xmlns:ds="http://schemas.openxmlformats.org/officeDocument/2006/customXml" ds:itemID="{2F92C986-B226-4494-A783-9EB9261636B6}">
  <ds:schemaRefs>
    <ds:schemaRef ds:uri="http://schemas.microsoft.com/sharepoint/v3/contenttype/forms"/>
  </ds:schemaRefs>
</ds:datastoreItem>
</file>

<file path=customXml/itemProps3.xml><?xml version="1.0" encoding="utf-8"?>
<ds:datastoreItem xmlns:ds="http://schemas.openxmlformats.org/officeDocument/2006/customXml" ds:itemID="{7A41D463-6856-4B8D-B434-4BAE8E43F2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5b6344d-385f-43d1-b365-7f5b486c13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Gallery</Template>
  <TotalTime>0</TotalTime>
  <Words>407</Words>
  <Application>Microsoft Office PowerPoint</Application>
  <PresentationFormat>Widescreen</PresentationFormat>
  <Paragraphs>18</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Gill Sans MT</vt:lpstr>
      <vt:lpstr>Gallery</vt:lpstr>
      <vt:lpstr> Understanding The Importance of Communication in Health and Social Care Sabah Tahir – 2432276 LCHS4009_BIRM   </vt:lpstr>
      <vt:lpstr>  Why Communication Matters Communication goes beyond talking — it includes active listening, non-verbal cues, and empathy. In health and social care, communication: Helps to form positive relationships with service users, families, and colleagues  Ensures that care plans are followed correctly  Reduces mistakes and misunderstandings  Supports emotional wellbeing by making people feel heard and respected </vt:lpstr>
      <vt:lpstr> Example of Communication in Practice For example, if a care worker is supporting an older person with hearing difficulties, they might speak slowly, face the person directly, and use clear body language. This shows respect,  builds understanding and helps the person feel safe and valued. Another example is communication within a team — reporting any changes  in a service user’s condition clearly ensures continuity of care and protects their safety. </vt:lpstr>
      <vt:lpstr>Importance to Professional Practice Good communication supports teamwork, safeguarding, and adherence to confidentiality and  professional standards. It also helps professionals meet legal and ethical responsibilities — for example,  following the Data Protection Act when handling confidential information. In short, communication is at the heart of quality care because it links  every part of the health and social care process.</vt:lpstr>
      <vt:lpstr>Personal Reflection Personally, I believe communication is an area I continue to develop. I have learned that being a good communicator is not just about speaking, but also about  listening actively and showing empathy. To improve further, I plan to attend communication training sessions and  ask for feedback from colleagues during placement.</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Sabah Tahir</dc:creator>
  <cp:lastModifiedBy>Sabah Tahir</cp:lastModifiedBy>
  <cp:revision>2</cp:revision>
  <dcterms:created xsi:type="dcterms:W3CDTF">2026-02-16T10:11:18Z</dcterms:created>
  <dcterms:modified xsi:type="dcterms:W3CDTF">2026-02-18T14:27:26Z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0x0101005BE2CB05CBABB84DBCD1C590C06EE0E1</vt:lpwstr>
  </property>
</Properties>
</file>