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0662"/>
    <p:restoredTop sz="94721"/>
  </p:normalViewPr>
  <p:slideViewPr>
    <p:cSldViewPr snapToGrid="0" snapToObjects="1">
      <p:cViewPr varScale="1">
        <p:scale>
          <a:sx n="115" d="100"/>
          <a:sy n="115" d="100"/>
        </p:scale>
        <p:origin x="76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4/29/19</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4/29/19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4/29/19</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4/29/19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4/29/19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4/29/19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4/29/19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4/29/19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4/29/19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4/29/19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4/29/19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4/29/19</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facebook.com/heralondonltd/" TargetMode="External"/><Relationship Id="rId2" Type="http://schemas.openxmlformats.org/officeDocument/2006/relationships/hyperlink" Target="https://twitter.com/HeraLondon_" TargetMode="External"/><Relationship Id="rId1" Type="http://schemas.openxmlformats.org/officeDocument/2006/relationships/slideLayout" Target="../slideLayouts/slideLayout2.xml"/><Relationship Id="rId5" Type="http://schemas.openxmlformats.org/officeDocument/2006/relationships/hyperlink" Target="https://heralondon.com/" TargetMode="External"/><Relationship Id="rId4" Type="http://schemas.openxmlformats.org/officeDocument/2006/relationships/hyperlink" Target="https://www.instagram.com/her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EBAC5-0B3C-9D49-AE40-56F0DD6ADC2F}"/>
              </a:ext>
            </a:extLst>
          </p:cNvPr>
          <p:cNvSpPr>
            <a:spLocks noGrp="1"/>
          </p:cNvSpPr>
          <p:nvPr>
            <p:ph type="ctrTitle"/>
          </p:nvPr>
        </p:nvSpPr>
        <p:spPr/>
        <p:txBody>
          <a:bodyPr/>
          <a:lstStyle/>
          <a:p>
            <a:r>
              <a:rPr lang="en-US" dirty="0"/>
              <a:t>Marketing Audit</a:t>
            </a:r>
          </a:p>
        </p:txBody>
      </p:sp>
      <p:sp>
        <p:nvSpPr>
          <p:cNvPr id="3" name="Subtitle 2">
            <a:extLst>
              <a:ext uri="{FF2B5EF4-FFF2-40B4-BE49-F238E27FC236}">
                <a16:creationId xmlns:a16="http://schemas.microsoft.com/office/drawing/2014/main" id="{175F4E62-92F7-FF42-B184-A351B14A6439}"/>
              </a:ext>
            </a:extLst>
          </p:cNvPr>
          <p:cNvSpPr>
            <a:spLocks noGrp="1"/>
          </p:cNvSpPr>
          <p:nvPr>
            <p:ph type="subTitle" idx="1"/>
          </p:nvPr>
        </p:nvSpPr>
        <p:spPr/>
        <p:txBody>
          <a:bodyPr/>
          <a:lstStyle/>
          <a:p>
            <a:r>
              <a:rPr lang="en-US" dirty="0"/>
              <a:t>Samuel Dymock-Brown</a:t>
            </a:r>
          </a:p>
        </p:txBody>
      </p:sp>
    </p:spTree>
    <p:extLst>
      <p:ext uri="{BB962C8B-B14F-4D97-AF65-F5344CB8AC3E}">
        <p14:creationId xmlns:p14="http://schemas.microsoft.com/office/powerpoint/2010/main" val="15055051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1"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2"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4" name="Rectangle 13">
            <a:extLst>
              <a:ext uri="{FF2B5EF4-FFF2-40B4-BE49-F238E27FC236}">
                <a16:creationId xmlns:a16="http://schemas.microsoft.com/office/drawing/2014/main" id="{CB73C468-D875-4A8E-A540-E43BF8232D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D65C1A-E7D3-8A4F-8648-08416A7B96D6}"/>
              </a:ext>
            </a:extLst>
          </p:cNvPr>
          <p:cNvSpPr>
            <a:spLocks noGrp="1"/>
          </p:cNvSpPr>
          <p:nvPr>
            <p:ph type="title"/>
          </p:nvPr>
        </p:nvSpPr>
        <p:spPr>
          <a:xfrm>
            <a:off x="6711885" y="634028"/>
            <a:ext cx="4798243" cy="3732835"/>
          </a:xfrm>
        </p:spPr>
        <p:txBody>
          <a:bodyPr vert="horz" lIns="91440" tIns="45720" rIns="91440" bIns="45720" rtlCol="0" anchor="b">
            <a:normAutofit/>
          </a:bodyPr>
          <a:lstStyle/>
          <a:p>
            <a:pPr algn="ctr"/>
            <a:r>
              <a:rPr lang="en-US" sz="5000" cap="all"/>
              <a:t>The Organisation.</a:t>
            </a:r>
          </a:p>
        </p:txBody>
      </p:sp>
      <p:sp>
        <p:nvSpPr>
          <p:cNvPr id="16" name="Freeform 6">
            <a:extLst>
              <a:ext uri="{FF2B5EF4-FFF2-40B4-BE49-F238E27FC236}">
                <a16:creationId xmlns:a16="http://schemas.microsoft.com/office/drawing/2014/main" id="{B4734F2F-19FC-4D35-9BDE-5CEAD57D9B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27878"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8" name="Freeform 6">
            <a:extLst>
              <a:ext uri="{FF2B5EF4-FFF2-40B4-BE49-F238E27FC236}">
                <a16:creationId xmlns:a16="http://schemas.microsoft.com/office/drawing/2014/main" id="{D97A8A26-FD96-4968-A34A-727382AC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pic>
        <p:nvPicPr>
          <p:cNvPr id="5" name="Content Placeholder 4">
            <a:extLst>
              <a:ext uri="{FF2B5EF4-FFF2-40B4-BE49-F238E27FC236}">
                <a16:creationId xmlns:a16="http://schemas.microsoft.com/office/drawing/2014/main" id="{C5FD5957-1476-1045-9420-3A160422892E}"/>
              </a:ext>
            </a:extLst>
          </p:cNvPr>
          <p:cNvPicPr>
            <a:picLocks noGrp="1" noChangeAspect="1"/>
          </p:cNvPicPr>
          <p:nvPr>
            <p:ph idx="1"/>
          </p:nvPr>
        </p:nvPicPr>
        <p:blipFill>
          <a:blip r:embed="rId2"/>
          <a:stretch>
            <a:fillRect/>
          </a:stretch>
        </p:blipFill>
        <p:spPr>
          <a:xfrm>
            <a:off x="1371403" y="1425173"/>
            <a:ext cx="4207669" cy="4207669"/>
          </a:xfrm>
          <a:prstGeom prst="rect">
            <a:avLst/>
          </a:prstGeom>
        </p:spPr>
      </p:pic>
    </p:spTree>
    <p:extLst>
      <p:ext uri="{BB962C8B-B14F-4D97-AF65-F5344CB8AC3E}">
        <p14:creationId xmlns:p14="http://schemas.microsoft.com/office/powerpoint/2010/main" val="1717860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D868099-6145-4BC0-A5EA-74BEF1776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9B5344-B6DB-4E43-93F4-7306B44CB945}"/>
              </a:ext>
            </a:extLst>
          </p:cNvPr>
          <p:cNvSpPr>
            <a:spLocks noGrp="1"/>
          </p:cNvSpPr>
          <p:nvPr>
            <p:ph type="title"/>
          </p:nvPr>
        </p:nvSpPr>
        <p:spPr>
          <a:xfrm>
            <a:off x="8471424" y="1110882"/>
            <a:ext cx="3053039" cy="1060817"/>
          </a:xfrm>
        </p:spPr>
        <p:txBody>
          <a:bodyPr anchor="b">
            <a:normAutofit/>
          </a:bodyPr>
          <a:lstStyle/>
          <a:p>
            <a:r>
              <a:rPr lang="en-US" sz="2800"/>
              <a:t>WHO ARE HERA LONDON?</a:t>
            </a:r>
          </a:p>
        </p:txBody>
      </p:sp>
      <p:pic>
        <p:nvPicPr>
          <p:cNvPr id="5" name="Picture 4">
            <a:extLst>
              <a:ext uri="{FF2B5EF4-FFF2-40B4-BE49-F238E27FC236}">
                <a16:creationId xmlns:a16="http://schemas.microsoft.com/office/drawing/2014/main" id="{32651DD3-8E8C-7C4C-B393-4577306A7871}"/>
              </a:ext>
            </a:extLst>
          </p:cNvPr>
          <p:cNvPicPr>
            <a:picLocks noChangeAspect="1"/>
          </p:cNvPicPr>
          <p:nvPr/>
        </p:nvPicPr>
        <p:blipFill>
          <a:blip r:embed="rId2"/>
          <a:stretch>
            <a:fillRect/>
          </a:stretch>
        </p:blipFill>
        <p:spPr>
          <a:xfrm>
            <a:off x="634275" y="1626276"/>
            <a:ext cx="6900380" cy="3605448"/>
          </a:xfrm>
          <a:prstGeom prst="rect">
            <a:avLst/>
          </a:prstGeom>
        </p:spPr>
      </p:pic>
      <p:sp>
        <p:nvSpPr>
          <p:cNvPr id="3" name="Content Placeholder 2">
            <a:extLst>
              <a:ext uri="{FF2B5EF4-FFF2-40B4-BE49-F238E27FC236}">
                <a16:creationId xmlns:a16="http://schemas.microsoft.com/office/drawing/2014/main" id="{7F291DAD-C6C7-3B45-B93E-996A70A70F8A}"/>
              </a:ext>
            </a:extLst>
          </p:cNvPr>
          <p:cNvSpPr>
            <a:spLocks noGrp="1"/>
          </p:cNvSpPr>
          <p:nvPr>
            <p:ph idx="1"/>
          </p:nvPr>
        </p:nvSpPr>
        <p:spPr>
          <a:xfrm>
            <a:off x="8471423" y="2286000"/>
            <a:ext cx="3053039" cy="2945724"/>
          </a:xfrm>
        </p:spPr>
        <p:txBody>
          <a:bodyPr>
            <a:normAutofit/>
          </a:bodyPr>
          <a:lstStyle/>
          <a:p>
            <a:pPr marL="0" indent="0">
              <a:buNone/>
            </a:pPr>
            <a:r>
              <a:rPr lang="en-US" sz="1600" dirty="0"/>
              <a:t>HERA London is a medium sized online clothing business created by Ash White, a University drop out in 2014. In April 2015 HERA London launched with only one sale on launch day, since then they have made thousands of sales and are on course to be one of the biggest streetwear brands in the world. </a:t>
            </a:r>
          </a:p>
        </p:txBody>
      </p:sp>
      <p:sp>
        <p:nvSpPr>
          <p:cNvPr id="12" name="Freeform 6">
            <a:extLst>
              <a:ext uri="{FF2B5EF4-FFF2-40B4-BE49-F238E27FC236}">
                <a16:creationId xmlns:a16="http://schemas.microsoft.com/office/drawing/2014/main" id="{CC1026F7-DECB-49B4-A565-518BBA445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07443249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D7488-2D36-9B4A-9A13-74BF37EBE465}"/>
              </a:ext>
            </a:extLst>
          </p:cNvPr>
          <p:cNvSpPr>
            <a:spLocks noGrp="1"/>
          </p:cNvSpPr>
          <p:nvPr>
            <p:ph type="title"/>
          </p:nvPr>
        </p:nvSpPr>
        <p:spPr>
          <a:xfrm>
            <a:off x="7860667" y="685800"/>
            <a:ext cx="3656419" cy="1485900"/>
          </a:xfrm>
        </p:spPr>
        <p:txBody>
          <a:bodyPr>
            <a:normAutofit/>
          </a:bodyPr>
          <a:lstStyle/>
          <a:p>
            <a:r>
              <a:rPr lang="en-US" dirty="0"/>
              <a:t>SIZE???</a:t>
            </a:r>
          </a:p>
        </p:txBody>
      </p:sp>
      <p:sp>
        <p:nvSpPr>
          <p:cNvPr id="17" name="Rectangle 12">
            <a:extLst>
              <a:ext uri="{FF2B5EF4-FFF2-40B4-BE49-F238E27FC236}">
                <a16:creationId xmlns:a16="http://schemas.microsoft.com/office/drawing/2014/main" id="{BEC9E7FA-3295-45ED-8253-D23F9E44E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8" name="Content Placeholder 4">
            <a:extLst>
              <a:ext uri="{FF2B5EF4-FFF2-40B4-BE49-F238E27FC236}">
                <a16:creationId xmlns:a16="http://schemas.microsoft.com/office/drawing/2014/main" id="{1F403695-016C-CF4F-86EC-0CBE9533404E}"/>
              </a:ext>
            </a:extLst>
          </p:cNvPr>
          <p:cNvPicPr>
            <a:picLocks noChangeAspect="1"/>
          </p:cNvPicPr>
          <p:nvPr/>
        </p:nvPicPr>
        <p:blipFill>
          <a:blip r:embed="rId2"/>
          <a:stretch>
            <a:fillRect/>
          </a:stretch>
        </p:blipFill>
        <p:spPr>
          <a:xfrm>
            <a:off x="1023561" y="1566396"/>
            <a:ext cx="6517065" cy="3405166"/>
          </a:xfrm>
          <a:prstGeom prst="rect">
            <a:avLst/>
          </a:prstGeom>
        </p:spPr>
      </p:pic>
      <p:sp>
        <p:nvSpPr>
          <p:cNvPr id="19" name="Content Placeholder 9">
            <a:extLst>
              <a:ext uri="{FF2B5EF4-FFF2-40B4-BE49-F238E27FC236}">
                <a16:creationId xmlns:a16="http://schemas.microsoft.com/office/drawing/2014/main" id="{FE78818B-4CF1-41A5-A0CD-96603670D3CD}"/>
              </a:ext>
            </a:extLst>
          </p:cNvPr>
          <p:cNvSpPr>
            <a:spLocks noGrp="1"/>
          </p:cNvSpPr>
          <p:nvPr>
            <p:ph idx="1"/>
          </p:nvPr>
        </p:nvSpPr>
        <p:spPr>
          <a:xfrm>
            <a:off x="7860667" y="1566396"/>
            <a:ext cx="3656419" cy="4301004"/>
          </a:xfrm>
        </p:spPr>
        <p:txBody>
          <a:bodyPr>
            <a:normAutofit/>
          </a:bodyPr>
          <a:lstStyle/>
          <a:p>
            <a:pPr marL="0" indent="0">
              <a:buNone/>
            </a:pPr>
            <a:r>
              <a:rPr lang="en-US" dirty="0"/>
              <a:t>HERA have their main presence on Instagram with 231k followers on the platform. A high percentage of their first time buyers are attracted through Instagram links and promotions through the social media site. The main form of growth is not through online advertisements, due to the brand being loved by many celebrities they post images to their profiles wearing the brand, becoming free advertisement for HERA. </a:t>
            </a:r>
          </a:p>
        </p:txBody>
      </p:sp>
      <p:sp>
        <p:nvSpPr>
          <p:cNvPr id="5" name="Frame 4">
            <a:extLst>
              <a:ext uri="{FF2B5EF4-FFF2-40B4-BE49-F238E27FC236}">
                <a16:creationId xmlns:a16="http://schemas.microsoft.com/office/drawing/2014/main" id="{4E5DC807-7CA7-9C46-9424-F3328B1F07C5}"/>
              </a:ext>
            </a:extLst>
          </p:cNvPr>
          <p:cNvSpPr/>
          <p:nvPr/>
        </p:nvSpPr>
        <p:spPr>
          <a:xfrm>
            <a:off x="2243138" y="3200400"/>
            <a:ext cx="4129087" cy="771525"/>
          </a:xfrm>
          <a:prstGeom prst="fra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5795237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BE51E-03A5-1B42-86F7-96C928D4A4C5}"/>
              </a:ext>
            </a:extLst>
          </p:cNvPr>
          <p:cNvSpPr>
            <a:spLocks noGrp="1"/>
          </p:cNvSpPr>
          <p:nvPr>
            <p:ph type="title"/>
          </p:nvPr>
        </p:nvSpPr>
        <p:spPr/>
        <p:txBody>
          <a:bodyPr/>
          <a:lstStyle/>
          <a:p>
            <a:r>
              <a:rPr lang="en-US" dirty="0"/>
              <a:t>WHAT PRODUCTS ARE OFFERED???</a:t>
            </a:r>
          </a:p>
        </p:txBody>
      </p:sp>
      <p:sp>
        <p:nvSpPr>
          <p:cNvPr id="32" name="TextBox 31">
            <a:extLst>
              <a:ext uri="{FF2B5EF4-FFF2-40B4-BE49-F238E27FC236}">
                <a16:creationId xmlns:a16="http://schemas.microsoft.com/office/drawing/2014/main" id="{FECF3841-B484-9E46-8D2B-9E390A1FBD9F}"/>
              </a:ext>
            </a:extLst>
          </p:cNvPr>
          <p:cNvSpPr txBox="1"/>
          <p:nvPr/>
        </p:nvSpPr>
        <p:spPr>
          <a:xfrm>
            <a:off x="1485900" y="2644247"/>
            <a:ext cx="2571750" cy="1015663"/>
          </a:xfrm>
          <a:prstGeom prst="rect">
            <a:avLst/>
          </a:prstGeom>
          <a:noFill/>
        </p:spPr>
        <p:txBody>
          <a:bodyPr wrap="square" rtlCol="0">
            <a:spAutoFit/>
          </a:bodyPr>
          <a:lstStyle/>
          <a:p>
            <a:r>
              <a:rPr lang="en-US" sz="6000" dirty="0"/>
              <a:t>JEANS</a:t>
            </a:r>
            <a:endParaRPr lang="en-US" sz="6600" dirty="0"/>
          </a:p>
        </p:txBody>
      </p:sp>
      <p:pic>
        <p:nvPicPr>
          <p:cNvPr id="19" name="Content Placeholder 18">
            <a:extLst>
              <a:ext uri="{FF2B5EF4-FFF2-40B4-BE49-F238E27FC236}">
                <a16:creationId xmlns:a16="http://schemas.microsoft.com/office/drawing/2014/main" id="{23E62340-9CB9-584C-9F61-0A925B24CE99}"/>
              </a:ext>
            </a:extLst>
          </p:cNvPr>
          <p:cNvPicPr>
            <a:picLocks noGrp="1" noChangeAspect="1"/>
          </p:cNvPicPr>
          <p:nvPr>
            <p:ph idx="1"/>
          </p:nvPr>
        </p:nvPicPr>
        <p:blipFill>
          <a:blip r:embed="rId2"/>
          <a:stretch>
            <a:fillRect/>
          </a:stretch>
        </p:blipFill>
        <p:spPr>
          <a:xfrm>
            <a:off x="791515" y="2171700"/>
            <a:ext cx="3672948" cy="1930139"/>
          </a:xfrm>
        </p:spPr>
      </p:pic>
      <p:sp>
        <p:nvSpPr>
          <p:cNvPr id="33" name="TextBox 32">
            <a:extLst>
              <a:ext uri="{FF2B5EF4-FFF2-40B4-BE49-F238E27FC236}">
                <a16:creationId xmlns:a16="http://schemas.microsoft.com/office/drawing/2014/main" id="{655F0823-A236-7342-A20D-B6A657DF828A}"/>
              </a:ext>
            </a:extLst>
          </p:cNvPr>
          <p:cNvSpPr txBox="1"/>
          <p:nvPr/>
        </p:nvSpPr>
        <p:spPr>
          <a:xfrm>
            <a:off x="4765697" y="2644247"/>
            <a:ext cx="3192442" cy="1015663"/>
          </a:xfrm>
          <a:prstGeom prst="rect">
            <a:avLst/>
          </a:prstGeom>
          <a:noFill/>
        </p:spPr>
        <p:txBody>
          <a:bodyPr wrap="square" rtlCol="0">
            <a:spAutoFit/>
          </a:bodyPr>
          <a:lstStyle/>
          <a:p>
            <a:r>
              <a:rPr lang="en-US" sz="6000" dirty="0"/>
              <a:t>HOODIES</a:t>
            </a:r>
          </a:p>
        </p:txBody>
      </p:sp>
      <p:sp>
        <p:nvSpPr>
          <p:cNvPr id="34" name="TextBox 33">
            <a:extLst>
              <a:ext uri="{FF2B5EF4-FFF2-40B4-BE49-F238E27FC236}">
                <a16:creationId xmlns:a16="http://schemas.microsoft.com/office/drawing/2014/main" id="{2ABF7F10-61E0-2D41-AF50-792EC16042A1}"/>
              </a:ext>
            </a:extLst>
          </p:cNvPr>
          <p:cNvSpPr txBox="1"/>
          <p:nvPr/>
        </p:nvSpPr>
        <p:spPr>
          <a:xfrm>
            <a:off x="8506255" y="2644246"/>
            <a:ext cx="3413523" cy="1015663"/>
          </a:xfrm>
          <a:prstGeom prst="rect">
            <a:avLst/>
          </a:prstGeom>
          <a:noFill/>
        </p:spPr>
        <p:txBody>
          <a:bodyPr wrap="square" rtlCol="0">
            <a:spAutoFit/>
          </a:bodyPr>
          <a:lstStyle/>
          <a:p>
            <a:r>
              <a:rPr lang="en-US" sz="6000" dirty="0"/>
              <a:t>JUMPERS</a:t>
            </a:r>
          </a:p>
        </p:txBody>
      </p:sp>
      <p:pic>
        <p:nvPicPr>
          <p:cNvPr id="31" name="Picture 30">
            <a:extLst>
              <a:ext uri="{FF2B5EF4-FFF2-40B4-BE49-F238E27FC236}">
                <a16:creationId xmlns:a16="http://schemas.microsoft.com/office/drawing/2014/main" id="{99B42F62-A7A5-FB41-A2F2-7B8B6C8D1E22}"/>
              </a:ext>
            </a:extLst>
          </p:cNvPr>
          <p:cNvPicPr>
            <a:picLocks noChangeAspect="1"/>
          </p:cNvPicPr>
          <p:nvPr/>
        </p:nvPicPr>
        <p:blipFill>
          <a:blip r:embed="rId3"/>
          <a:stretch>
            <a:fillRect/>
          </a:stretch>
        </p:blipFill>
        <p:spPr>
          <a:xfrm>
            <a:off x="4573165" y="2171700"/>
            <a:ext cx="3686208" cy="1930139"/>
          </a:xfrm>
          <a:prstGeom prst="rect">
            <a:avLst/>
          </a:prstGeom>
        </p:spPr>
      </p:pic>
      <p:pic>
        <p:nvPicPr>
          <p:cNvPr id="23" name="Picture 22">
            <a:extLst>
              <a:ext uri="{FF2B5EF4-FFF2-40B4-BE49-F238E27FC236}">
                <a16:creationId xmlns:a16="http://schemas.microsoft.com/office/drawing/2014/main" id="{0C69648C-C38C-6849-BFBE-BFE8245828A4}"/>
              </a:ext>
            </a:extLst>
          </p:cNvPr>
          <p:cNvPicPr>
            <a:picLocks noChangeAspect="1"/>
          </p:cNvPicPr>
          <p:nvPr/>
        </p:nvPicPr>
        <p:blipFill>
          <a:blip r:embed="rId4"/>
          <a:stretch>
            <a:fillRect/>
          </a:stretch>
        </p:blipFill>
        <p:spPr>
          <a:xfrm>
            <a:off x="8367466" y="2171700"/>
            <a:ext cx="3691102" cy="1930139"/>
          </a:xfrm>
          <a:prstGeom prst="rect">
            <a:avLst/>
          </a:prstGeom>
        </p:spPr>
      </p:pic>
      <p:sp>
        <p:nvSpPr>
          <p:cNvPr id="35" name="TextBox 34">
            <a:extLst>
              <a:ext uri="{FF2B5EF4-FFF2-40B4-BE49-F238E27FC236}">
                <a16:creationId xmlns:a16="http://schemas.microsoft.com/office/drawing/2014/main" id="{5BABC09A-15EE-0443-9228-6F542070DAD4}"/>
              </a:ext>
            </a:extLst>
          </p:cNvPr>
          <p:cNvSpPr txBox="1"/>
          <p:nvPr/>
        </p:nvSpPr>
        <p:spPr>
          <a:xfrm>
            <a:off x="1039606" y="4929188"/>
            <a:ext cx="3132344" cy="1015663"/>
          </a:xfrm>
          <a:prstGeom prst="rect">
            <a:avLst/>
          </a:prstGeom>
          <a:noFill/>
        </p:spPr>
        <p:txBody>
          <a:bodyPr wrap="square" rtlCol="0">
            <a:spAutoFit/>
          </a:bodyPr>
          <a:lstStyle/>
          <a:p>
            <a:r>
              <a:rPr lang="en-US" sz="6000" dirty="0"/>
              <a:t>T-SHIRTS</a:t>
            </a:r>
          </a:p>
        </p:txBody>
      </p:sp>
      <p:sp>
        <p:nvSpPr>
          <p:cNvPr id="36" name="TextBox 35">
            <a:extLst>
              <a:ext uri="{FF2B5EF4-FFF2-40B4-BE49-F238E27FC236}">
                <a16:creationId xmlns:a16="http://schemas.microsoft.com/office/drawing/2014/main" id="{AC12FC22-3E32-AE40-B479-06FA254ED086}"/>
              </a:ext>
            </a:extLst>
          </p:cNvPr>
          <p:cNvSpPr txBox="1"/>
          <p:nvPr/>
        </p:nvSpPr>
        <p:spPr>
          <a:xfrm>
            <a:off x="4591480" y="4929188"/>
            <a:ext cx="3667893" cy="1015663"/>
          </a:xfrm>
          <a:prstGeom prst="rect">
            <a:avLst/>
          </a:prstGeom>
          <a:noFill/>
        </p:spPr>
        <p:txBody>
          <a:bodyPr wrap="square" rtlCol="0">
            <a:spAutoFit/>
          </a:bodyPr>
          <a:lstStyle/>
          <a:p>
            <a:r>
              <a:rPr lang="en-US" sz="6000" dirty="0"/>
              <a:t>LS T-SHIRT</a:t>
            </a:r>
          </a:p>
        </p:txBody>
      </p:sp>
      <p:sp>
        <p:nvSpPr>
          <p:cNvPr id="37" name="TextBox 36">
            <a:extLst>
              <a:ext uri="{FF2B5EF4-FFF2-40B4-BE49-F238E27FC236}">
                <a16:creationId xmlns:a16="http://schemas.microsoft.com/office/drawing/2014/main" id="{33407005-E607-2846-BBC5-74640119ADAF}"/>
              </a:ext>
            </a:extLst>
          </p:cNvPr>
          <p:cNvSpPr txBox="1"/>
          <p:nvPr/>
        </p:nvSpPr>
        <p:spPr>
          <a:xfrm>
            <a:off x="9120022" y="4929188"/>
            <a:ext cx="2185987" cy="1015663"/>
          </a:xfrm>
          <a:prstGeom prst="rect">
            <a:avLst/>
          </a:prstGeom>
          <a:noFill/>
        </p:spPr>
        <p:txBody>
          <a:bodyPr wrap="square" rtlCol="0">
            <a:spAutoFit/>
          </a:bodyPr>
          <a:lstStyle/>
          <a:p>
            <a:r>
              <a:rPr lang="en-US" sz="6000" dirty="0"/>
              <a:t>MESH</a:t>
            </a:r>
          </a:p>
        </p:txBody>
      </p:sp>
      <p:pic>
        <p:nvPicPr>
          <p:cNvPr id="25" name="Picture 24">
            <a:extLst>
              <a:ext uri="{FF2B5EF4-FFF2-40B4-BE49-F238E27FC236}">
                <a16:creationId xmlns:a16="http://schemas.microsoft.com/office/drawing/2014/main" id="{9B51A4C1-7297-624B-9E35-0188DDCE7D2B}"/>
              </a:ext>
            </a:extLst>
          </p:cNvPr>
          <p:cNvPicPr>
            <a:picLocks noChangeAspect="1"/>
          </p:cNvPicPr>
          <p:nvPr/>
        </p:nvPicPr>
        <p:blipFill>
          <a:blip r:embed="rId5"/>
          <a:stretch>
            <a:fillRect/>
          </a:stretch>
        </p:blipFill>
        <p:spPr>
          <a:xfrm>
            <a:off x="791515" y="4473231"/>
            <a:ext cx="3686199" cy="1927575"/>
          </a:xfrm>
          <a:prstGeom prst="rect">
            <a:avLst/>
          </a:prstGeom>
        </p:spPr>
      </p:pic>
      <p:pic>
        <p:nvPicPr>
          <p:cNvPr id="30" name="Picture 29">
            <a:extLst>
              <a:ext uri="{FF2B5EF4-FFF2-40B4-BE49-F238E27FC236}">
                <a16:creationId xmlns:a16="http://schemas.microsoft.com/office/drawing/2014/main" id="{D3C0D991-59BF-6B4D-B5CB-DE548685C281}"/>
              </a:ext>
            </a:extLst>
          </p:cNvPr>
          <p:cNvPicPr>
            <a:picLocks noChangeAspect="1"/>
          </p:cNvPicPr>
          <p:nvPr/>
        </p:nvPicPr>
        <p:blipFill>
          <a:blip r:embed="rId6"/>
          <a:stretch>
            <a:fillRect/>
          </a:stretch>
        </p:blipFill>
        <p:spPr>
          <a:xfrm>
            <a:off x="4591480" y="4473230"/>
            <a:ext cx="3686200" cy="1927575"/>
          </a:xfrm>
          <a:prstGeom prst="rect">
            <a:avLst/>
          </a:prstGeom>
        </p:spPr>
      </p:pic>
      <p:pic>
        <p:nvPicPr>
          <p:cNvPr id="29" name="Picture 28">
            <a:extLst>
              <a:ext uri="{FF2B5EF4-FFF2-40B4-BE49-F238E27FC236}">
                <a16:creationId xmlns:a16="http://schemas.microsoft.com/office/drawing/2014/main" id="{8E92B35C-E3F3-BA45-9CE1-1EEE9ABF702C}"/>
              </a:ext>
            </a:extLst>
          </p:cNvPr>
          <p:cNvPicPr>
            <a:picLocks noChangeAspect="1"/>
          </p:cNvPicPr>
          <p:nvPr/>
        </p:nvPicPr>
        <p:blipFill>
          <a:blip r:embed="rId7"/>
          <a:stretch>
            <a:fillRect/>
          </a:stretch>
        </p:blipFill>
        <p:spPr>
          <a:xfrm>
            <a:off x="8367466" y="4473230"/>
            <a:ext cx="3691102" cy="1927575"/>
          </a:xfrm>
          <a:prstGeom prst="rect">
            <a:avLst/>
          </a:prstGeom>
        </p:spPr>
      </p:pic>
    </p:spTree>
    <p:extLst>
      <p:ext uri="{BB962C8B-B14F-4D97-AF65-F5344CB8AC3E}">
        <p14:creationId xmlns:p14="http://schemas.microsoft.com/office/powerpoint/2010/main" val="3752299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dissolve">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1"/>
                                        </p:tgtEl>
                                        <p:attrNameLst>
                                          <p:attrName>style.visibility</p:attrName>
                                        </p:attrNameLst>
                                      </p:cBhvr>
                                      <p:to>
                                        <p:strVal val="visible"/>
                                      </p:to>
                                    </p:set>
                                    <p:animEffect transition="in" filter="dissolve">
                                      <p:cBhvr>
                                        <p:cTn id="12" dur="500"/>
                                        <p:tgtEl>
                                          <p:spTgt spid="31"/>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23"/>
                                        </p:tgtEl>
                                        <p:attrNameLst>
                                          <p:attrName>style.visibility</p:attrName>
                                        </p:attrNameLst>
                                      </p:cBhvr>
                                      <p:to>
                                        <p:strVal val="visible"/>
                                      </p:to>
                                    </p:set>
                                    <p:animEffect transition="in" filter="dissolve">
                                      <p:cBhvr>
                                        <p:cTn id="17" dur="500"/>
                                        <p:tgtEl>
                                          <p:spTgt spid="23"/>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dissolve">
                                      <p:cBhvr>
                                        <p:cTn id="22" dur="500"/>
                                        <p:tgtEl>
                                          <p:spTgt spid="25"/>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30"/>
                                        </p:tgtEl>
                                        <p:attrNameLst>
                                          <p:attrName>style.visibility</p:attrName>
                                        </p:attrNameLst>
                                      </p:cBhvr>
                                      <p:to>
                                        <p:strVal val="visible"/>
                                      </p:to>
                                    </p:set>
                                    <p:animEffect transition="in" filter="dissolve">
                                      <p:cBhvr>
                                        <p:cTn id="27" dur="500"/>
                                        <p:tgtEl>
                                          <p:spTgt spid="30"/>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29"/>
                                        </p:tgtEl>
                                        <p:attrNameLst>
                                          <p:attrName>style.visibility</p:attrName>
                                        </p:attrNameLst>
                                      </p:cBhvr>
                                      <p:to>
                                        <p:strVal val="visible"/>
                                      </p:to>
                                    </p:set>
                                    <p:animEffect transition="in" filter="dissolve">
                                      <p:cBhvr>
                                        <p:cTn id="32"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2" name="Rectangle 18">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5E8491-B44A-BA43-9FCE-00D5B2A3F2CC}"/>
              </a:ext>
            </a:extLst>
          </p:cNvPr>
          <p:cNvSpPr>
            <a:spLocks noGrp="1"/>
          </p:cNvSpPr>
          <p:nvPr>
            <p:ph type="title"/>
          </p:nvPr>
        </p:nvSpPr>
        <p:spPr>
          <a:xfrm>
            <a:off x="784743" y="685800"/>
            <a:ext cx="5793475" cy="1485900"/>
          </a:xfrm>
        </p:spPr>
        <p:txBody>
          <a:bodyPr>
            <a:normAutofit/>
          </a:bodyPr>
          <a:lstStyle/>
          <a:p>
            <a:r>
              <a:rPr lang="en-US"/>
              <a:t>WHO’S THE TARGET MARKET???</a:t>
            </a:r>
          </a:p>
        </p:txBody>
      </p:sp>
      <p:sp>
        <p:nvSpPr>
          <p:cNvPr id="3" name="Content Placeholder 2">
            <a:extLst>
              <a:ext uri="{FF2B5EF4-FFF2-40B4-BE49-F238E27FC236}">
                <a16:creationId xmlns:a16="http://schemas.microsoft.com/office/drawing/2014/main" id="{C0CE0508-8C44-5A44-85FC-0D6406FA327F}"/>
              </a:ext>
            </a:extLst>
          </p:cNvPr>
          <p:cNvSpPr>
            <a:spLocks noGrp="1"/>
          </p:cNvSpPr>
          <p:nvPr>
            <p:ph idx="1"/>
          </p:nvPr>
        </p:nvSpPr>
        <p:spPr>
          <a:xfrm>
            <a:off x="784743" y="2286000"/>
            <a:ext cx="5793475" cy="3581400"/>
          </a:xfrm>
        </p:spPr>
        <p:txBody>
          <a:bodyPr>
            <a:normAutofit/>
          </a:bodyPr>
          <a:lstStyle/>
          <a:p>
            <a:pPr marL="0" indent="0">
              <a:buNone/>
            </a:pPr>
            <a:r>
              <a:rPr lang="en-US"/>
              <a:t>When HERA initially launched they only sold three different pairs of jeans. They brought ripped jeans back into fashion by creating that niche item that everyone ultimately wanted. Now the main target market for HERA London is for 16-30 year old's, both male and female who have a strong interest in the streetwear market. Between these ages usually jump on the most trending items of clothing and since HERA began they have been trending ever since with the launch of new products every season. </a:t>
            </a:r>
          </a:p>
        </p:txBody>
      </p:sp>
      <p:sp>
        <p:nvSpPr>
          <p:cNvPr id="21" name="Rectangle 20">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6" name="Picture 5">
            <a:extLst>
              <a:ext uri="{FF2B5EF4-FFF2-40B4-BE49-F238E27FC236}">
                <a16:creationId xmlns:a16="http://schemas.microsoft.com/office/drawing/2014/main" id="{171A2CBA-1F0C-2442-8F72-96805305EC2D}"/>
              </a:ext>
            </a:extLst>
          </p:cNvPr>
          <p:cNvPicPr>
            <a:picLocks noChangeAspect="1"/>
          </p:cNvPicPr>
          <p:nvPr/>
        </p:nvPicPr>
        <p:blipFill rotWithShape="1">
          <a:blip r:embed="rId2"/>
          <a:srcRect l="16275" r="16778"/>
          <a:stretch/>
        </p:blipFill>
        <p:spPr>
          <a:xfrm>
            <a:off x="7612260" y="10"/>
            <a:ext cx="4579739" cy="6857990"/>
          </a:xfrm>
          <a:prstGeom prst="rect">
            <a:avLst/>
          </a:prstGeom>
        </p:spPr>
      </p:pic>
    </p:spTree>
    <p:extLst>
      <p:ext uri="{BB962C8B-B14F-4D97-AF65-F5344CB8AC3E}">
        <p14:creationId xmlns:p14="http://schemas.microsoft.com/office/powerpoint/2010/main" val="1666717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6" name="Rectangle 29">
            <a:extLst>
              <a:ext uri="{FF2B5EF4-FFF2-40B4-BE49-F238E27FC236}">
                <a16:creationId xmlns:a16="http://schemas.microsoft.com/office/drawing/2014/main" id="{825E602A-53EB-4CB1-9633-3EC058740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94C0B0-91E2-5F44-A713-92ADD3053E2C}"/>
              </a:ext>
            </a:extLst>
          </p:cNvPr>
          <p:cNvSpPr>
            <a:spLocks noGrp="1"/>
          </p:cNvSpPr>
          <p:nvPr>
            <p:ph type="title"/>
          </p:nvPr>
        </p:nvSpPr>
        <p:spPr>
          <a:xfrm>
            <a:off x="4878435" y="685800"/>
            <a:ext cx="6399165" cy="1485900"/>
          </a:xfrm>
        </p:spPr>
        <p:txBody>
          <a:bodyPr>
            <a:normAutofit/>
          </a:bodyPr>
          <a:lstStyle/>
          <a:p>
            <a:r>
              <a:rPr lang="en-US"/>
              <a:t>WHO ARE THE COMPETITION???</a:t>
            </a:r>
            <a:endParaRPr lang="en-US" dirty="0"/>
          </a:p>
        </p:txBody>
      </p:sp>
      <p:pic>
        <p:nvPicPr>
          <p:cNvPr id="12" name="Picture 11">
            <a:extLst>
              <a:ext uri="{FF2B5EF4-FFF2-40B4-BE49-F238E27FC236}">
                <a16:creationId xmlns:a16="http://schemas.microsoft.com/office/drawing/2014/main" id="{7CD3C08C-428B-8E46-A4F0-9D252E016865}"/>
              </a:ext>
            </a:extLst>
          </p:cNvPr>
          <p:cNvPicPr>
            <a:picLocks noChangeAspect="1"/>
          </p:cNvPicPr>
          <p:nvPr/>
        </p:nvPicPr>
        <p:blipFill>
          <a:blip r:embed="rId2"/>
          <a:stretch>
            <a:fillRect/>
          </a:stretch>
        </p:blipFill>
        <p:spPr>
          <a:xfrm>
            <a:off x="1038491" y="890604"/>
            <a:ext cx="2420654" cy="774609"/>
          </a:xfrm>
          <a:prstGeom prst="rect">
            <a:avLst/>
          </a:prstGeom>
        </p:spPr>
      </p:pic>
      <p:pic>
        <p:nvPicPr>
          <p:cNvPr id="6" name="Picture 5">
            <a:extLst>
              <a:ext uri="{FF2B5EF4-FFF2-40B4-BE49-F238E27FC236}">
                <a16:creationId xmlns:a16="http://schemas.microsoft.com/office/drawing/2014/main" id="{74DB620F-6901-0C47-B00B-3DA6A83740A3}"/>
              </a:ext>
            </a:extLst>
          </p:cNvPr>
          <p:cNvPicPr>
            <a:picLocks noChangeAspect="1"/>
          </p:cNvPicPr>
          <p:nvPr/>
        </p:nvPicPr>
        <p:blipFill>
          <a:blip r:embed="rId3"/>
          <a:stretch>
            <a:fillRect/>
          </a:stretch>
        </p:blipFill>
        <p:spPr>
          <a:xfrm>
            <a:off x="1038489" y="2375922"/>
            <a:ext cx="2420655" cy="641473"/>
          </a:xfrm>
          <a:prstGeom prst="rect">
            <a:avLst/>
          </a:prstGeom>
          <a:ln>
            <a:noFill/>
          </a:ln>
          <a:effectLst/>
        </p:spPr>
      </p:pic>
      <p:pic>
        <p:nvPicPr>
          <p:cNvPr id="10" name="Picture 9">
            <a:extLst>
              <a:ext uri="{FF2B5EF4-FFF2-40B4-BE49-F238E27FC236}">
                <a16:creationId xmlns:a16="http://schemas.microsoft.com/office/drawing/2014/main" id="{09832E80-7945-F744-928C-5FF8A6089F99}"/>
              </a:ext>
            </a:extLst>
          </p:cNvPr>
          <p:cNvPicPr>
            <a:picLocks noChangeAspect="1"/>
          </p:cNvPicPr>
          <p:nvPr/>
        </p:nvPicPr>
        <p:blipFill>
          <a:blip r:embed="rId4"/>
          <a:stretch>
            <a:fillRect/>
          </a:stretch>
        </p:blipFill>
        <p:spPr>
          <a:xfrm>
            <a:off x="1038489" y="3635675"/>
            <a:ext cx="2420655" cy="992468"/>
          </a:xfrm>
          <a:prstGeom prst="rect">
            <a:avLst/>
          </a:prstGeom>
        </p:spPr>
      </p:pic>
      <p:pic>
        <p:nvPicPr>
          <p:cNvPr id="8" name="Picture 7">
            <a:extLst>
              <a:ext uri="{FF2B5EF4-FFF2-40B4-BE49-F238E27FC236}">
                <a16:creationId xmlns:a16="http://schemas.microsoft.com/office/drawing/2014/main" id="{EF28A2E5-BEAE-8A46-B415-028DFEA76EF4}"/>
              </a:ext>
            </a:extLst>
          </p:cNvPr>
          <p:cNvPicPr>
            <a:picLocks noChangeAspect="1"/>
          </p:cNvPicPr>
          <p:nvPr/>
        </p:nvPicPr>
        <p:blipFill>
          <a:blip r:embed="rId5"/>
          <a:stretch>
            <a:fillRect/>
          </a:stretch>
        </p:blipFill>
        <p:spPr>
          <a:xfrm>
            <a:off x="1038489" y="5128829"/>
            <a:ext cx="2420656" cy="889591"/>
          </a:xfrm>
          <a:prstGeom prst="rect">
            <a:avLst/>
          </a:prstGeom>
          <a:ln>
            <a:noFill/>
          </a:ln>
          <a:effectLst/>
        </p:spPr>
      </p:pic>
      <p:sp>
        <p:nvSpPr>
          <p:cNvPr id="47" name="Rectangle 31">
            <a:extLst>
              <a:ext uri="{FF2B5EF4-FFF2-40B4-BE49-F238E27FC236}">
                <a16:creationId xmlns:a16="http://schemas.microsoft.com/office/drawing/2014/main" id="{E832F3F2-2294-4A8D-ABDC-234B853C7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547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193D78B3-FAF5-104C-9F64-5A65F447A30B}"/>
              </a:ext>
            </a:extLst>
          </p:cNvPr>
          <p:cNvSpPr>
            <a:spLocks noGrp="1"/>
          </p:cNvSpPr>
          <p:nvPr>
            <p:ph idx="1"/>
          </p:nvPr>
        </p:nvSpPr>
        <p:spPr>
          <a:xfrm>
            <a:off x="4878435" y="2286000"/>
            <a:ext cx="6399165" cy="3581400"/>
          </a:xfrm>
        </p:spPr>
        <p:txBody>
          <a:bodyPr>
            <a:normAutofit/>
          </a:bodyPr>
          <a:lstStyle/>
          <a:p>
            <a:pPr marL="0" indent="0">
              <a:buNone/>
            </a:pPr>
            <a:r>
              <a:rPr lang="en-US" dirty="0"/>
              <a:t>The main competitors of HERA London at the current time in this ever growing market are </a:t>
            </a:r>
            <a:r>
              <a:rPr lang="en-US" dirty="0" err="1"/>
              <a:t>SikSilk</a:t>
            </a:r>
            <a:r>
              <a:rPr lang="en-US" dirty="0"/>
              <a:t>, </a:t>
            </a:r>
            <a:r>
              <a:rPr lang="en-US" dirty="0" err="1"/>
              <a:t>BoohooMAN</a:t>
            </a:r>
            <a:r>
              <a:rPr lang="en-US" dirty="0"/>
              <a:t>, Legend London and </a:t>
            </a:r>
            <a:r>
              <a:rPr lang="en-US" dirty="0" err="1"/>
              <a:t>GymKing</a:t>
            </a:r>
            <a:r>
              <a:rPr lang="en-US" dirty="0"/>
              <a:t>. These brands are all relatively close in followers but there is a large contrast between </a:t>
            </a:r>
            <a:r>
              <a:rPr lang="en-US" dirty="0" err="1"/>
              <a:t>SikSilk</a:t>
            </a:r>
            <a:r>
              <a:rPr lang="en-US" dirty="0"/>
              <a:t> and Legend London. </a:t>
            </a:r>
            <a:r>
              <a:rPr lang="en-US" dirty="0" err="1"/>
              <a:t>GymKing</a:t>
            </a:r>
            <a:r>
              <a:rPr lang="en-US" dirty="0"/>
              <a:t> are the closest competitor if you consider followers to be the leading factor into the size of the organization. </a:t>
            </a:r>
          </a:p>
        </p:txBody>
      </p:sp>
    </p:spTree>
    <p:extLst>
      <p:ext uri="{BB962C8B-B14F-4D97-AF65-F5344CB8AC3E}">
        <p14:creationId xmlns:p14="http://schemas.microsoft.com/office/powerpoint/2010/main" val="12254733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A93D97C6-63EF-4CA6-B01D-25E2772DC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D2CB68-12D2-334A-BD97-50DE7129A29C}"/>
              </a:ext>
            </a:extLst>
          </p:cNvPr>
          <p:cNvSpPr>
            <a:spLocks noGrp="1"/>
          </p:cNvSpPr>
          <p:nvPr>
            <p:ph type="title"/>
          </p:nvPr>
        </p:nvSpPr>
        <p:spPr>
          <a:xfrm>
            <a:off x="5100824" y="685800"/>
            <a:ext cx="6176776" cy="1485900"/>
          </a:xfrm>
        </p:spPr>
        <p:txBody>
          <a:bodyPr>
            <a:normAutofit/>
          </a:bodyPr>
          <a:lstStyle/>
          <a:p>
            <a:r>
              <a:rPr lang="en-US" dirty="0"/>
              <a:t>Vision Statement???</a:t>
            </a:r>
          </a:p>
        </p:txBody>
      </p:sp>
      <p:pic>
        <p:nvPicPr>
          <p:cNvPr id="6" name="Picture 5">
            <a:extLst>
              <a:ext uri="{FF2B5EF4-FFF2-40B4-BE49-F238E27FC236}">
                <a16:creationId xmlns:a16="http://schemas.microsoft.com/office/drawing/2014/main" id="{632239D4-DDDD-0A43-B4BD-4C5EC2136D06}"/>
              </a:ext>
            </a:extLst>
          </p:cNvPr>
          <p:cNvPicPr>
            <a:picLocks noChangeAspect="1"/>
          </p:cNvPicPr>
          <p:nvPr/>
        </p:nvPicPr>
        <p:blipFill rotWithShape="1">
          <a:blip r:embed="rId2"/>
          <a:srcRect t="2777"/>
          <a:stretch/>
        </p:blipFill>
        <p:spPr>
          <a:xfrm>
            <a:off x="634276" y="1921112"/>
            <a:ext cx="3093388" cy="3015023"/>
          </a:xfrm>
          <a:prstGeom prst="rect">
            <a:avLst/>
          </a:prstGeom>
        </p:spPr>
      </p:pic>
      <p:sp>
        <p:nvSpPr>
          <p:cNvPr id="18" name="Rectangle 17">
            <a:extLst>
              <a:ext uri="{FF2B5EF4-FFF2-40B4-BE49-F238E27FC236}">
                <a16:creationId xmlns:a16="http://schemas.microsoft.com/office/drawing/2014/main" id="{5DA4A40B-EDCE-42FC-B189-AEFB4F82E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B538A654-AAD3-D249-ABC9-CE130A459351}"/>
              </a:ext>
            </a:extLst>
          </p:cNvPr>
          <p:cNvSpPr>
            <a:spLocks noGrp="1"/>
          </p:cNvSpPr>
          <p:nvPr>
            <p:ph idx="1"/>
          </p:nvPr>
        </p:nvSpPr>
        <p:spPr>
          <a:xfrm>
            <a:off x="5100824" y="2286000"/>
            <a:ext cx="6176776" cy="3581400"/>
          </a:xfrm>
        </p:spPr>
        <p:txBody>
          <a:bodyPr>
            <a:normAutofit/>
          </a:bodyPr>
          <a:lstStyle/>
          <a:p>
            <a:pPr marL="0" indent="0">
              <a:buNone/>
            </a:pPr>
            <a:r>
              <a:rPr lang="en-US"/>
              <a:t>Ash White has made it no secret that his plans for HERA are to take the business all the way to the top of the fashion world and to compete with the fashion giants. At the moment the next step that Ash is taking is be to launch, perfect and incorporate a women's line into his already established clothing business. Alexis Ren is the face of the women's line and will join Leon Scott who is the face of the men’s side of things. </a:t>
            </a:r>
            <a:endParaRPr lang="en-US" dirty="0"/>
          </a:p>
        </p:txBody>
      </p:sp>
    </p:spTree>
    <p:extLst>
      <p:ext uri="{BB962C8B-B14F-4D97-AF65-F5344CB8AC3E}">
        <p14:creationId xmlns:p14="http://schemas.microsoft.com/office/powerpoint/2010/main" val="6013731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7" name="Group 36">
            <a:extLst>
              <a:ext uri="{FF2B5EF4-FFF2-40B4-BE49-F238E27FC236}">
                <a16:creationId xmlns:a16="http://schemas.microsoft.com/office/drawing/2014/main" id="{57500303-A207-4812-BEB9-51E132FEB7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38" name="Freeform 6">
              <a:extLst>
                <a:ext uri="{FF2B5EF4-FFF2-40B4-BE49-F238E27FC236}">
                  <a16:creationId xmlns:a16="http://schemas.microsoft.com/office/drawing/2014/main" id="{10118C91-C025-4776-BE95-E9926378E7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39" name="Freeform 6">
              <a:extLst>
                <a:ext uri="{FF2B5EF4-FFF2-40B4-BE49-F238E27FC236}">
                  <a16:creationId xmlns:a16="http://schemas.microsoft.com/office/drawing/2014/main" id="{339174D0-30E8-4BBF-BF81-5DDAC33C0C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41" name="Rectangle 40">
            <a:extLst>
              <a:ext uri="{FF2B5EF4-FFF2-40B4-BE49-F238E27FC236}">
                <a16:creationId xmlns:a16="http://schemas.microsoft.com/office/drawing/2014/main" id="{7BB74091-09FE-44AF-8325-7FE6E175F7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6567F3-58F4-E349-B3F0-688070ACE44F}"/>
              </a:ext>
            </a:extLst>
          </p:cNvPr>
          <p:cNvSpPr>
            <a:spLocks noGrp="1"/>
          </p:cNvSpPr>
          <p:nvPr>
            <p:ph type="title"/>
          </p:nvPr>
        </p:nvSpPr>
        <p:spPr>
          <a:xfrm>
            <a:off x="752858" y="4736961"/>
            <a:ext cx="10720685" cy="936769"/>
          </a:xfrm>
        </p:spPr>
        <p:txBody>
          <a:bodyPr vert="horz" lIns="91440" tIns="45720" rIns="91440" bIns="45720" rtlCol="0" anchor="b">
            <a:normAutofit/>
          </a:bodyPr>
          <a:lstStyle/>
          <a:p>
            <a:pPr algn="ctr"/>
            <a:r>
              <a:rPr lang="en-US" sz="4800" cap="all"/>
              <a:t>SOCIAL MEDIA???</a:t>
            </a:r>
          </a:p>
        </p:txBody>
      </p:sp>
      <p:sp>
        <p:nvSpPr>
          <p:cNvPr id="19" name="Content Placeholder 8">
            <a:extLst>
              <a:ext uri="{FF2B5EF4-FFF2-40B4-BE49-F238E27FC236}">
                <a16:creationId xmlns:a16="http://schemas.microsoft.com/office/drawing/2014/main" id="{C5EA2520-1066-4686-B5AD-44B36091E9A8}"/>
              </a:ext>
            </a:extLst>
          </p:cNvPr>
          <p:cNvSpPr>
            <a:spLocks noGrp="1"/>
          </p:cNvSpPr>
          <p:nvPr>
            <p:ph idx="1"/>
          </p:nvPr>
        </p:nvSpPr>
        <p:spPr>
          <a:xfrm>
            <a:off x="752857" y="5673730"/>
            <a:ext cx="10731565" cy="509351"/>
          </a:xfrm>
        </p:spPr>
        <p:txBody>
          <a:bodyPr vert="horz" lIns="91440" tIns="45720" rIns="91440" bIns="45720" rtlCol="0">
            <a:normAutofit/>
          </a:bodyPr>
          <a:lstStyle/>
          <a:p>
            <a:pPr marL="0" indent="0" algn="ctr">
              <a:lnSpc>
                <a:spcPct val="112000"/>
              </a:lnSpc>
              <a:spcBef>
                <a:spcPts val="0"/>
              </a:spcBef>
              <a:spcAft>
                <a:spcPts val="600"/>
              </a:spcAft>
              <a:buNone/>
            </a:pPr>
            <a:r>
              <a:rPr lang="en-US"/>
              <a:t>The social media channels that HERA use are Instagram, Twitter and Facebook. </a:t>
            </a:r>
          </a:p>
        </p:txBody>
      </p:sp>
      <p:pic>
        <p:nvPicPr>
          <p:cNvPr id="5" name="Picture 4">
            <a:extLst>
              <a:ext uri="{FF2B5EF4-FFF2-40B4-BE49-F238E27FC236}">
                <a16:creationId xmlns:a16="http://schemas.microsoft.com/office/drawing/2014/main" id="{4BE4D977-4EC0-554B-B92C-B61C94BDDC67}"/>
              </a:ext>
            </a:extLst>
          </p:cNvPr>
          <p:cNvPicPr>
            <a:picLocks noChangeAspect="1"/>
          </p:cNvPicPr>
          <p:nvPr/>
        </p:nvPicPr>
        <p:blipFill>
          <a:blip r:embed="rId2"/>
          <a:stretch>
            <a:fillRect/>
          </a:stretch>
        </p:blipFill>
        <p:spPr>
          <a:xfrm>
            <a:off x="791317" y="1448803"/>
            <a:ext cx="3237209" cy="1861022"/>
          </a:xfrm>
          <a:prstGeom prst="rect">
            <a:avLst/>
          </a:prstGeom>
        </p:spPr>
      </p:pic>
      <p:pic>
        <p:nvPicPr>
          <p:cNvPr id="7" name="Content Placeholder 4">
            <a:extLst>
              <a:ext uri="{FF2B5EF4-FFF2-40B4-BE49-F238E27FC236}">
                <a16:creationId xmlns:a16="http://schemas.microsoft.com/office/drawing/2014/main" id="{404FAA5F-FA70-6B40-A78E-D1E55DBCCFC9}"/>
              </a:ext>
            </a:extLst>
          </p:cNvPr>
          <p:cNvPicPr>
            <a:picLocks noChangeAspect="1"/>
          </p:cNvPicPr>
          <p:nvPr/>
        </p:nvPicPr>
        <p:blipFill>
          <a:blip r:embed="rId3"/>
          <a:stretch>
            <a:fillRect/>
          </a:stretch>
        </p:blipFill>
        <p:spPr>
          <a:xfrm>
            <a:off x="4346448" y="1448803"/>
            <a:ext cx="3561766" cy="1861022"/>
          </a:xfrm>
          <a:prstGeom prst="rect">
            <a:avLst/>
          </a:prstGeom>
        </p:spPr>
      </p:pic>
      <p:sp>
        <p:nvSpPr>
          <p:cNvPr id="43" name="Freeform: Shape 42">
            <a:extLst>
              <a:ext uri="{FF2B5EF4-FFF2-40B4-BE49-F238E27FC236}">
                <a16:creationId xmlns:a16="http://schemas.microsoft.com/office/drawing/2014/main" id="{0F30CCEB-94C4-4F72-BA5A-9CEA85302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434936" y="4446551"/>
            <a:ext cx="1957171" cy="1103687"/>
          </a:xfrm>
          <a:custGeom>
            <a:avLst/>
            <a:gdLst>
              <a:gd name="connsiteX0" fmla="*/ 2017702 w 2017702"/>
              <a:gd name="connsiteY0" fmla="*/ 1137821 h 1137821"/>
              <a:gd name="connsiteX1" fmla="*/ 404 w 2017702"/>
              <a:gd name="connsiteY1" fmla="*/ 1137821 h 1137821"/>
              <a:gd name="connsiteX2" fmla="*/ 0 w 2017702"/>
              <a:gd name="connsiteY2" fmla="*/ 900216 h 1137821"/>
              <a:gd name="connsiteX3" fmla="*/ 1767759 w 2017702"/>
              <a:gd name="connsiteY3" fmla="*/ 901031 h 1137821"/>
              <a:gd name="connsiteX4" fmla="*/ 1767759 w 2017702"/>
              <a:gd name="connsiteY4" fmla="*/ 0 h 1137821"/>
              <a:gd name="connsiteX5" fmla="*/ 2017702 w 2017702"/>
              <a:gd name="connsiteY5" fmla="*/ 0 h 1137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7702" h="1137821">
                <a:moveTo>
                  <a:pt x="2017702" y="1137821"/>
                </a:moveTo>
                <a:lnTo>
                  <a:pt x="404" y="1137821"/>
                </a:lnTo>
                <a:cubicBezTo>
                  <a:pt x="-404" y="1055814"/>
                  <a:pt x="807" y="982224"/>
                  <a:pt x="0" y="900216"/>
                </a:cubicBezTo>
                <a:lnTo>
                  <a:pt x="1767759" y="901031"/>
                </a:lnTo>
                <a:lnTo>
                  <a:pt x="1767759" y="0"/>
                </a:lnTo>
                <a:lnTo>
                  <a:pt x="2017702" y="0"/>
                </a:lnTo>
                <a:close/>
              </a:path>
            </a:pathLst>
          </a:custGeom>
          <a:solidFill>
            <a:schemeClr val="tx2">
              <a:alpha val="80000"/>
            </a:schemeClr>
          </a:solidFill>
          <a:ln w="0">
            <a:noFill/>
            <a:prstDash val="solid"/>
            <a:round/>
            <a:headEnd/>
            <a:tailEnd/>
          </a:ln>
        </p:spPr>
      </p:sp>
      <p:sp>
        <p:nvSpPr>
          <p:cNvPr id="45" name="Freeform: Shape 44">
            <a:extLst>
              <a:ext uri="{FF2B5EF4-FFF2-40B4-BE49-F238E27FC236}">
                <a16:creationId xmlns:a16="http://schemas.microsoft.com/office/drawing/2014/main" id="{0DE1A94F-CC8B-4954-97A7-ADD4F300D6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796837" y="5311230"/>
            <a:ext cx="2042265" cy="1213486"/>
          </a:xfrm>
          <a:custGeom>
            <a:avLst/>
            <a:gdLst>
              <a:gd name="connsiteX0" fmla="*/ 1844618 w 2105428"/>
              <a:gd name="connsiteY0" fmla="*/ 0 h 1251016"/>
              <a:gd name="connsiteX1" fmla="*/ 2105428 w 2105428"/>
              <a:gd name="connsiteY1" fmla="*/ 0 h 1251016"/>
              <a:gd name="connsiteX2" fmla="*/ 2105428 w 2105428"/>
              <a:gd name="connsiteY2" fmla="*/ 1251016 h 1251016"/>
              <a:gd name="connsiteX3" fmla="*/ 421 w 2105428"/>
              <a:gd name="connsiteY3" fmla="*/ 1251016 h 1251016"/>
              <a:gd name="connsiteX4" fmla="*/ 0 w 2105428"/>
              <a:gd name="connsiteY4" fmla="*/ 1003081 h 1251016"/>
              <a:gd name="connsiteX5" fmla="*/ 1844618 w 2105428"/>
              <a:gd name="connsiteY5" fmla="*/ 1003931 h 1251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5428" h="1251016">
                <a:moveTo>
                  <a:pt x="1844618" y="0"/>
                </a:moveTo>
                <a:lnTo>
                  <a:pt x="2105428" y="0"/>
                </a:lnTo>
                <a:lnTo>
                  <a:pt x="2105428" y="1251016"/>
                </a:lnTo>
                <a:lnTo>
                  <a:pt x="421" y="1251016"/>
                </a:lnTo>
                <a:cubicBezTo>
                  <a:pt x="-421" y="1165443"/>
                  <a:pt x="842" y="1088654"/>
                  <a:pt x="0" y="1003081"/>
                </a:cubicBezTo>
                <a:lnTo>
                  <a:pt x="1844618" y="1003931"/>
                </a:lnTo>
                <a:close/>
              </a:path>
            </a:pathLst>
          </a:custGeom>
          <a:solidFill>
            <a:schemeClr val="tx2">
              <a:alpha val="80000"/>
            </a:schemeClr>
          </a:solidFill>
          <a:ln w="0">
            <a:noFill/>
            <a:prstDash val="solid"/>
            <a:round/>
            <a:headEnd/>
            <a:tailEnd/>
          </a:ln>
        </p:spPr>
      </p:sp>
      <p:pic>
        <p:nvPicPr>
          <p:cNvPr id="14" name="Picture 13">
            <a:extLst>
              <a:ext uri="{FF2B5EF4-FFF2-40B4-BE49-F238E27FC236}">
                <a16:creationId xmlns:a16="http://schemas.microsoft.com/office/drawing/2014/main" id="{1D71E5CA-11B2-044F-87A1-9B3036A67BBF}"/>
              </a:ext>
            </a:extLst>
          </p:cNvPr>
          <p:cNvPicPr>
            <a:picLocks noChangeAspect="1"/>
          </p:cNvPicPr>
          <p:nvPr/>
        </p:nvPicPr>
        <p:blipFill>
          <a:blip r:embed="rId4"/>
          <a:stretch>
            <a:fillRect/>
          </a:stretch>
        </p:blipFill>
        <p:spPr>
          <a:xfrm>
            <a:off x="8226136" y="1436799"/>
            <a:ext cx="3561766" cy="1863364"/>
          </a:xfrm>
          <a:prstGeom prst="rect">
            <a:avLst/>
          </a:prstGeom>
        </p:spPr>
      </p:pic>
    </p:spTree>
    <p:extLst>
      <p:ext uri="{BB962C8B-B14F-4D97-AF65-F5344CB8AC3E}">
        <p14:creationId xmlns:p14="http://schemas.microsoft.com/office/powerpoint/2010/main" val="12377367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25"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6"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28" name="Rectangle 27">
            <a:extLst>
              <a:ext uri="{FF2B5EF4-FFF2-40B4-BE49-F238E27FC236}">
                <a16:creationId xmlns:a16="http://schemas.microsoft.com/office/drawing/2014/main" id="{1F9A0C1C-8ABC-401B-8FE9-AC9327C4C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E18304-B766-5D40-8420-31EEB832480A}"/>
              </a:ext>
            </a:extLst>
          </p:cNvPr>
          <p:cNvSpPr>
            <a:spLocks noGrp="1"/>
          </p:cNvSpPr>
          <p:nvPr>
            <p:ph type="title"/>
          </p:nvPr>
        </p:nvSpPr>
        <p:spPr>
          <a:xfrm>
            <a:off x="8154186" y="634028"/>
            <a:ext cx="3355942" cy="3732835"/>
          </a:xfrm>
        </p:spPr>
        <p:txBody>
          <a:bodyPr vert="horz" lIns="91440" tIns="45720" rIns="91440" bIns="45720" rtlCol="0" anchor="b">
            <a:normAutofit/>
          </a:bodyPr>
          <a:lstStyle/>
          <a:p>
            <a:pPr algn="ctr"/>
            <a:r>
              <a:rPr lang="en-US" sz="4200" cap="all"/>
              <a:t>WEBSITE???</a:t>
            </a:r>
          </a:p>
        </p:txBody>
      </p:sp>
      <p:sp>
        <p:nvSpPr>
          <p:cNvPr id="30" name="Freeform 6">
            <a:extLst>
              <a:ext uri="{FF2B5EF4-FFF2-40B4-BE49-F238E27FC236}">
                <a16:creationId xmlns:a16="http://schemas.microsoft.com/office/drawing/2014/main" id="{BA5783C3-2F96-40A7-A24F-30CB07AA3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32" name="Freeform 6">
            <a:extLst>
              <a:ext uri="{FF2B5EF4-FFF2-40B4-BE49-F238E27FC236}">
                <a16:creationId xmlns:a16="http://schemas.microsoft.com/office/drawing/2014/main" id="{A9D08DBA-0326-4C4E-ACFB-576F3ABDD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94670"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pic>
        <p:nvPicPr>
          <p:cNvPr id="21" name="Content Placeholder 14">
            <a:extLst>
              <a:ext uri="{FF2B5EF4-FFF2-40B4-BE49-F238E27FC236}">
                <a16:creationId xmlns:a16="http://schemas.microsoft.com/office/drawing/2014/main" id="{9DF35475-0074-0C48-A9A8-E2373F618FE4}"/>
              </a:ext>
            </a:extLst>
          </p:cNvPr>
          <p:cNvPicPr>
            <a:picLocks noGrp="1" noChangeAspect="1"/>
          </p:cNvPicPr>
          <p:nvPr>
            <p:ph idx="1"/>
          </p:nvPr>
        </p:nvPicPr>
        <p:blipFill>
          <a:blip r:embed="rId2"/>
          <a:stretch>
            <a:fillRect/>
          </a:stretch>
        </p:blipFill>
        <p:spPr>
          <a:xfrm>
            <a:off x="1379023" y="2050124"/>
            <a:ext cx="5659222" cy="2956943"/>
          </a:xfrm>
          <a:prstGeom prst="rect">
            <a:avLst/>
          </a:prstGeom>
        </p:spPr>
      </p:pic>
    </p:spTree>
    <p:extLst>
      <p:ext uri="{BB962C8B-B14F-4D97-AF65-F5344CB8AC3E}">
        <p14:creationId xmlns:p14="http://schemas.microsoft.com/office/powerpoint/2010/main" val="2092329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65397-6A58-8C4E-954A-719BB9176D55}"/>
              </a:ext>
            </a:extLst>
          </p:cNvPr>
          <p:cNvSpPr>
            <a:spLocks noGrp="1"/>
          </p:cNvSpPr>
          <p:nvPr>
            <p:ph type="title"/>
          </p:nvPr>
        </p:nvSpPr>
        <p:spPr/>
        <p:txBody>
          <a:bodyPr/>
          <a:lstStyle/>
          <a:p>
            <a:r>
              <a:rPr lang="en-US" dirty="0"/>
              <a:t>SWOT Analysis???</a:t>
            </a:r>
          </a:p>
        </p:txBody>
      </p:sp>
      <p:sp>
        <p:nvSpPr>
          <p:cNvPr id="3" name="Content Placeholder 2">
            <a:extLst>
              <a:ext uri="{FF2B5EF4-FFF2-40B4-BE49-F238E27FC236}">
                <a16:creationId xmlns:a16="http://schemas.microsoft.com/office/drawing/2014/main" id="{1992DF3C-8AB1-A64F-A6D9-0F06A33BB1CA}"/>
              </a:ext>
            </a:extLst>
          </p:cNvPr>
          <p:cNvSpPr>
            <a:spLocks noGrp="1"/>
          </p:cNvSpPr>
          <p:nvPr>
            <p:ph idx="1"/>
          </p:nvPr>
        </p:nvSpPr>
        <p:spPr/>
        <p:txBody>
          <a:bodyPr/>
          <a:lstStyle/>
          <a:p>
            <a:pPr marL="0" indent="0">
              <a:buNone/>
            </a:pPr>
            <a:r>
              <a:rPr lang="en-US" dirty="0"/>
              <a:t>STRENGTHS – Generating sales with low amounts of marketing. </a:t>
            </a:r>
          </a:p>
          <a:p>
            <a:pPr marL="0" indent="0">
              <a:buNone/>
            </a:pPr>
            <a:endParaRPr lang="en-US" dirty="0"/>
          </a:p>
          <a:p>
            <a:pPr marL="0" indent="0">
              <a:buNone/>
            </a:pPr>
            <a:r>
              <a:rPr lang="en-US" dirty="0"/>
              <a:t>WEAKNESSES– Not marketing to generate the full potential of sales.</a:t>
            </a:r>
          </a:p>
          <a:p>
            <a:pPr marL="0" indent="0">
              <a:buNone/>
            </a:pPr>
            <a:endParaRPr lang="en-US" dirty="0"/>
          </a:p>
          <a:p>
            <a:pPr marL="0" indent="0">
              <a:buNone/>
            </a:pPr>
            <a:r>
              <a:rPr lang="en-US" dirty="0"/>
              <a:t>OPPORTUNITIES – Breaking into the high street market, only online retailer also selling 		   products in Selfridges &amp; Co, in the London store.  </a:t>
            </a:r>
          </a:p>
          <a:p>
            <a:pPr marL="0" indent="0">
              <a:buNone/>
            </a:pPr>
            <a:endParaRPr lang="en-US" dirty="0"/>
          </a:p>
          <a:p>
            <a:pPr marL="0" indent="0">
              <a:buNone/>
            </a:pPr>
            <a:r>
              <a:rPr lang="en-US" dirty="0"/>
              <a:t>THREATS – Not using marketing could have negative effects on sales in the long run. </a:t>
            </a:r>
          </a:p>
        </p:txBody>
      </p:sp>
    </p:spTree>
    <p:extLst>
      <p:ext uri="{BB962C8B-B14F-4D97-AF65-F5344CB8AC3E}">
        <p14:creationId xmlns:p14="http://schemas.microsoft.com/office/powerpoint/2010/main" val="17021346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36ABC-3774-2641-851D-7151ADEF1C42}"/>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119C7BE2-C952-5C48-9B65-F3E96F59DC79}"/>
              </a:ext>
            </a:extLst>
          </p:cNvPr>
          <p:cNvSpPr>
            <a:spLocks noGrp="1"/>
          </p:cNvSpPr>
          <p:nvPr>
            <p:ph idx="1"/>
          </p:nvPr>
        </p:nvSpPr>
        <p:spPr/>
        <p:txBody>
          <a:bodyPr/>
          <a:lstStyle/>
          <a:p>
            <a:r>
              <a:rPr lang="en-US" dirty="0"/>
              <a:t>Twitter - </a:t>
            </a:r>
            <a:r>
              <a:rPr lang="en-US" dirty="0">
                <a:hlinkClick r:id="rId2"/>
              </a:rPr>
              <a:t>https://twitter.com/HeraLondon_</a:t>
            </a:r>
            <a:r>
              <a:rPr lang="en-US" dirty="0"/>
              <a:t> </a:t>
            </a:r>
          </a:p>
          <a:p>
            <a:r>
              <a:rPr lang="en-US" dirty="0"/>
              <a:t>Facebook - </a:t>
            </a:r>
            <a:r>
              <a:rPr lang="en-US" dirty="0">
                <a:hlinkClick r:id="rId3"/>
              </a:rPr>
              <a:t>https://www.facebook.com/heralondonltd/</a:t>
            </a:r>
            <a:r>
              <a:rPr lang="en-US" dirty="0"/>
              <a:t> </a:t>
            </a:r>
          </a:p>
          <a:p>
            <a:r>
              <a:rPr lang="en-US" dirty="0"/>
              <a:t>Instagram - </a:t>
            </a:r>
            <a:r>
              <a:rPr lang="en-US" dirty="0">
                <a:hlinkClick r:id="rId4"/>
              </a:rPr>
              <a:t>https://www.instagram.com/hera/</a:t>
            </a:r>
            <a:r>
              <a:rPr lang="en-US" dirty="0"/>
              <a:t> </a:t>
            </a:r>
          </a:p>
          <a:p>
            <a:r>
              <a:rPr lang="en-US" dirty="0"/>
              <a:t>Website - </a:t>
            </a:r>
            <a:r>
              <a:rPr lang="en-US" dirty="0">
                <a:hlinkClick r:id="rId5"/>
              </a:rPr>
              <a:t>https://heralondon.com</a:t>
            </a:r>
            <a:r>
              <a:rPr lang="en-US" dirty="0"/>
              <a:t> </a:t>
            </a:r>
          </a:p>
        </p:txBody>
      </p:sp>
    </p:spTree>
    <p:extLst>
      <p:ext uri="{BB962C8B-B14F-4D97-AF65-F5344CB8AC3E}">
        <p14:creationId xmlns:p14="http://schemas.microsoft.com/office/powerpoint/2010/main" val="2458263507"/>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Crop</Template>
  <TotalTime>22096</TotalTime>
  <Words>512</Words>
  <Application>Microsoft Macintosh PowerPoint</Application>
  <PresentationFormat>Widescreen</PresentationFormat>
  <Paragraphs>36</Paragraphs>
  <Slides>12</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12</vt:i4>
      </vt:variant>
    </vt:vector>
  </HeadingPairs>
  <TitlesOfParts>
    <vt:vector size="14" baseType="lpstr">
      <vt:lpstr>Franklin Gothic Book</vt:lpstr>
      <vt:lpstr>Crop</vt:lpstr>
      <vt:lpstr>Marketing Audit</vt:lpstr>
      <vt:lpstr>The Organisation.</vt:lpstr>
      <vt:lpstr>WHO ARE HERA LONDON?</vt:lpstr>
      <vt:lpstr>SIZE???</vt:lpstr>
      <vt:lpstr>WHAT PRODUCTS ARE OFFERED???</vt:lpstr>
      <vt:lpstr>WHO’S THE TARGET MARKET???</vt:lpstr>
      <vt:lpstr>WHO ARE THE COMPETITION???</vt:lpstr>
      <vt:lpstr>Vision Statement???</vt:lpstr>
      <vt:lpstr>SOCIAL MEDIA???</vt:lpstr>
      <vt:lpstr>WEBSITE???</vt:lpstr>
      <vt:lpstr>SWOT Analysis???</vt:lpstr>
      <vt:lpstr>REFERENCES</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Audit</dc:title>
  <dc:creator>Sam Dymock-Brown</dc:creator>
  <cp:lastModifiedBy>Sam Dymock-Brown</cp:lastModifiedBy>
  <cp:revision>26</cp:revision>
  <dcterms:created xsi:type="dcterms:W3CDTF">2019-04-08T13:05:18Z</dcterms:created>
  <dcterms:modified xsi:type="dcterms:W3CDTF">2019-04-29T11:09:03Z</dcterms:modified>
</cp:coreProperties>
</file>