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68" r:id="rId4"/>
    <p:sldId id="257" r:id="rId5"/>
    <p:sldId id="258" r:id="rId6"/>
    <p:sldId id="259" r:id="rId7"/>
    <p:sldId id="260" r:id="rId8"/>
    <p:sldId id="269" r:id="rId9"/>
    <p:sldId id="270" r:id="rId10"/>
    <p:sldId id="262" r:id="rId11"/>
    <p:sldId id="263" r:id="rId12"/>
    <p:sldId id="264" r:id="rId13"/>
    <p:sldId id="265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11/17/2011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762001"/>
            <a:ext cx="7772400" cy="2838450"/>
          </a:xfrm>
        </p:spPr>
        <p:txBody>
          <a:bodyPr>
            <a:normAutofit/>
          </a:bodyPr>
          <a:lstStyle/>
          <a:p>
            <a:r>
              <a:rPr lang="en-GB" sz="6000" dirty="0" err="1" smtClean="0"/>
              <a:t>Catharism</a:t>
            </a:r>
            <a:endParaRPr lang="en-GB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 dualist heresy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Cathar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From Greek word ‘pure’</a:t>
            </a:r>
          </a:p>
          <a:p>
            <a:r>
              <a:rPr lang="en-GB" dirty="0" smtClean="0"/>
              <a:t>First recorded use at Cologne, 1163</a:t>
            </a:r>
          </a:p>
          <a:p>
            <a:r>
              <a:rPr lang="en-GB" dirty="0" smtClean="0"/>
              <a:t>Used at the Third Lateran Council, 1179</a:t>
            </a:r>
          </a:p>
          <a:p>
            <a:pPr>
              <a:buNone/>
            </a:pPr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err="1" smtClean="0"/>
              <a:t>Albigenses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Common term in 13</a:t>
            </a:r>
            <a:r>
              <a:rPr lang="en-GB" baseline="30000" dirty="0" smtClean="0"/>
              <a:t>th</a:t>
            </a:r>
            <a:r>
              <a:rPr lang="en-GB" dirty="0" smtClean="0"/>
              <a:t> century</a:t>
            </a:r>
          </a:p>
          <a:p>
            <a:r>
              <a:rPr lang="en-GB" dirty="0" smtClean="0"/>
              <a:t>From </a:t>
            </a:r>
            <a:r>
              <a:rPr lang="en-GB" dirty="0" err="1" smtClean="0"/>
              <a:t>Albi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4" name="Picture 3" descr="Alb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16200" y="2705100"/>
            <a:ext cx="4927600" cy="36957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‘The little foxes on </a:t>
            </a:r>
            <a:r>
              <a:rPr lang="en-GB" smtClean="0"/>
              <a:t>the vine’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Manes: Founder of Manichaeism</a:t>
            </a:r>
          </a:p>
          <a:p>
            <a:r>
              <a:rPr lang="en-GB" dirty="0" err="1" smtClean="0"/>
              <a:t>Bogomil</a:t>
            </a:r>
            <a:r>
              <a:rPr lang="en-GB" dirty="0" smtClean="0"/>
              <a:t>: Dualist heresy occurring in Bulgaria in the 10</a:t>
            </a:r>
            <a:r>
              <a:rPr lang="en-GB" baseline="30000" dirty="0" smtClean="0"/>
              <a:t>th</a:t>
            </a:r>
            <a:r>
              <a:rPr lang="en-GB" dirty="0" smtClean="0"/>
              <a:t> century</a:t>
            </a:r>
          </a:p>
          <a:p>
            <a:r>
              <a:rPr lang="en-GB" dirty="0" smtClean="0"/>
              <a:t>Dualism: based on the notion of a fundamental primeval conflict between the powers of dark and light, evil and good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Cathar</a:t>
            </a:r>
            <a:r>
              <a:rPr lang="en-GB" dirty="0" smtClean="0"/>
              <a:t> beliefs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Denial of creation of world by one God</a:t>
            </a:r>
          </a:p>
          <a:p>
            <a:r>
              <a:rPr lang="en-GB" dirty="0" smtClean="0"/>
              <a:t>Two guiding principles, the Good God (spiritual); Devil (material, including the human body even before the Fall)</a:t>
            </a:r>
          </a:p>
          <a:p>
            <a:r>
              <a:rPr lang="en-GB" dirty="0" smtClean="0"/>
              <a:t>Human souls created by the Good God and imprisoned in flesh by the Evil God</a:t>
            </a:r>
          </a:p>
          <a:p>
            <a:r>
              <a:rPr lang="en-GB" dirty="0" smtClean="0"/>
              <a:t>Problem of the Incarnation</a:t>
            </a:r>
          </a:p>
          <a:p>
            <a:r>
              <a:rPr lang="en-GB" dirty="0" smtClean="0"/>
              <a:t>Christ came to liberate the souls</a:t>
            </a:r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</a:t>
            </a:r>
            <a:r>
              <a:rPr lang="en-GB" dirty="0" err="1" smtClean="0"/>
              <a:t>Cathar</a:t>
            </a:r>
            <a:r>
              <a:rPr lang="en-GB" dirty="0" smtClean="0"/>
              <a:t> church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Was founded by Christ</a:t>
            </a:r>
          </a:p>
          <a:p>
            <a:r>
              <a:rPr lang="en-GB" dirty="0" smtClean="0"/>
              <a:t>Christ’s teaching was the New Testament</a:t>
            </a:r>
          </a:p>
          <a:p>
            <a:r>
              <a:rPr lang="en-GB" dirty="0" smtClean="0"/>
              <a:t>The one sacrament is baptism, </a:t>
            </a:r>
            <a:r>
              <a:rPr lang="en-GB" i="1" dirty="0" err="1" smtClean="0"/>
              <a:t>consolamentum</a:t>
            </a:r>
            <a:endParaRPr lang="en-GB" i="1" dirty="0" smtClean="0"/>
          </a:p>
          <a:p>
            <a:r>
              <a:rPr lang="en-GB" dirty="0" smtClean="0"/>
              <a:t>Given to fully instructed adults or the dying. </a:t>
            </a:r>
          </a:p>
          <a:p>
            <a:r>
              <a:rPr lang="en-GB" dirty="0" smtClean="0"/>
              <a:t>The </a:t>
            </a:r>
            <a:r>
              <a:rPr lang="en-GB" i="1" dirty="0" err="1" smtClean="0"/>
              <a:t>perfecti</a:t>
            </a:r>
            <a:endParaRPr lang="en-GB" i="1" dirty="0" smtClean="0"/>
          </a:p>
          <a:p>
            <a:r>
              <a:rPr lang="en-GB" dirty="0" err="1" smtClean="0"/>
              <a:t>Cathar</a:t>
            </a:r>
            <a:r>
              <a:rPr lang="en-GB" dirty="0" smtClean="0"/>
              <a:t> church divided between </a:t>
            </a:r>
            <a:r>
              <a:rPr lang="en-GB" i="1" dirty="0" err="1" smtClean="0"/>
              <a:t>perfecti</a:t>
            </a:r>
            <a:r>
              <a:rPr lang="en-GB" i="1" dirty="0" smtClean="0"/>
              <a:t> </a:t>
            </a:r>
            <a:r>
              <a:rPr lang="en-GB" dirty="0" smtClean="0"/>
              <a:t>and simple believers</a:t>
            </a:r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suspected heretic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‘Sirs, hear me! I am not a heretic, because I have a wife. I lie with her, have children, eat meat, lie and swear, and am a Christian’.</a:t>
            </a:r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 church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With its own organization</a:t>
            </a:r>
          </a:p>
          <a:p>
            <a:r>
              <a:rPr lang="en-GB" dirty="0" smtClean="0"/>
              <a:t>Own leaders</a:t>
            </a:r>
          </a:p>
          <a:p>
            <a:r>
              <a:rPr lang="en-GB" dirty="0" smtClean="0"/>
              <a:t>Own dioceses</a:t>
            </a:r>
          </a:p>
          <a:p>
            <a:r>
              <a:rPr lang="en-GB" dirty="0" smtClean="0"/>
              <a:t>Own bishops</a:t>
            </a:r>
          </a:p>
          <a:p>
            <a:r>
              <a:rPr lang="en-GB" dirty="0" smtClean="0"/>
              <a:t>‘We cannot do it. We have grown up with them, we are closely related to some of them, and we can see what respectable lives they lead’</a:t>
            </a:r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Actions against heretics: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1178:	a mission launched at the request of the count of Toulouse against the </a:t>
            </a:r>
            <a:r>
              <a:rPr lang="en-GB" dirty="0" err="1" smtClean="0"/>
              <a:t>Cathars</a:t>
            </a:r>
            <a:r>
              <a:rPr lang="en-GB" dirty="0" smtClean="0"/>
              <a:t>, using Christian missionaries (Cistercians) and military forces to expel heretics from their lands if they refused to recant</a:t>
            </a:r>
          </a:p>
          <a:p>
            <a:r>
              <a:rPr lang="en-GB" dirty="0" smtClean="0"/>
              <a:t>1179:	decrees of the Third Lateran Council; encouragement of armed action against heretics</a:t>
            </a:r>
            <a:endParaRPr lang="en-GB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381000" y="381000"/>
            <a:ext cx="7848600" cy="57451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1184:	papal bull </a:t>
            </a:r>
            <a:r>
              <a:rPr lang="en-GB" i="1" dirty="0" smtClean="0"/>
              <a:t>Ad </a:t>
            </a:r>
            <a:r>
              <a:rPr lang="en-GB" i="1" dirty="0" err="1" smtClean="0"/>
              <a:t>abolendam</a:t>
            </a:r>
            <a:r>
              <a:rPr lang="en-GB" dirty="0" smtClean="0"/>
              <a:t>, the first attempt to demarcate and define the role of secular and ecclesiastical authorities with regard to heresy. Measures include: use of informers, excommunication, punishment by the secular arm</a:t>
            </a:r>
          </a:p>
          <a:p>
            <a:r>
              <a:rPr lang="en-GB" dirty="0" smtClean="0"/>
              <a:t>1198:	Innocent III launches peaceful initiative against the </a:t>
            </a:r>
            <a:r>
              <a:rPr lang="en-GB" dirty="0" err="1" smtClean="0"/>
              <a:t>Cathars</a:t>
            </a:r>
            <a:r>
              <a:rPr lang="en-GB" dirty="0" smtClean="0"/>
              <a:t>; preaching missions</a:t>
            </a:r>
          </a:p>
          <a:p>
            <a:r>
              <a:rPr lang="en-GB" dirty="0" smtClean="0"/>
              <a:t>1208:	Murder of papal legate, Pierre de </a:t>
            </a:r>
            <a:r>
              <a:rPr lang="en-GB" dirty="0" err="1" smtClean="0"/>
              <a:t>Castelnau</a:t>
            </a:r>
            <a:r>
              <a:rPr lang="en-GB" dirty="0" smtClean="0"/>
              <a:t>, and the beginning of the </a:t>
            </a:r>
            <a:r>
              <a:rPr lang="en-GB" dirty="0" err="1" smtClean="0"/>
              <a:t>Albigensian</a:t>
            </a:r>
            <a:r>
              <a:rPr lang="en-GB" dirty="0" smtClean="0"/>
              <a:t> crusade, led by </a:t>
            </a:r>
            <a:r>
              <a:rPr lang="en-GB" dirty="0" err="1" smtClean="0"/>
              <a:t>Arnauld-Amaury</a:t>
            </a:r>
            <a:r>
              <a:rPr lang="en-GB" dirty="0" smtClean="0"/>
              <a:t>, abbot of </a:t>
            </a:r>
            <a:r>
              <a:rPr lang="en-GB" dirty="0" err="1" smtClean="0"/>
              <a:t>Cîteaux</a:t>
            </a:r>
            <a:endParaRPr lang="en-GB" dirty="0" smtClean="0"/>
          </a:p>
          <a:p>
            <a:r>
              <a:rPr lang="en-GB" dirty="0" smtClean="0"/>
              <a:t>1209:	Capture of </a:t>
            </a:r>
            <a:r>
              <a:rPr lang="en-GB" dirty="0" err="1" smtClean="0"/>
              <a:t>Béziers</a:t>
            </a:r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Lastours</a:t>
            </a:r>
            <a:endParaRPr lang="en-GB" dirty="0"/>
          </a:p>
        </p:txBody>
      </p:sp>
      <p:pic>
        <p:nvPicPr>
          <p:cNvPr id="4" name="Content Placeholder 3" descr="LASTOURS CAST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25447" y="2209800"/>
            <a:ext cx="5342283" cy="32766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Peyrepetouse</a:t>
            </a:r>
            <a:endParaRPr lang="en-GB" dirty="0"/>
          </a:p>
        </p:txBody>
      </p:sp>
      <p:pic>
        <p:nvPicPr>
          <p:cNvPr id="4" name="Content Placeholder 3" descr="PEYREPERTURE CAST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47801" y="1707484"/>
            <a:ext cx="6028864" cy="415991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Peyrepetouse</a:t>
            </a:r>
            <a:endParaRPr lang="en-GB" dirty="0"/>
          </a:p>
        </p:txBody>
      </p:sp>
      <p:pic>
        <p:nvPicPr>
          <p:cNvPr id="4" name="Content Placeholder 3" descr="PEYREPERTURE CASTLE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00200" y="1600200"/>
            <a:ext cx="6147099" cy="4082058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Montsegur</a:t>
            </a:r>
            <a:endParaRPr lang="en-GB" dirty="0"/>
          </a:p>
        </p:txBody>
      </p:sp>
      <p:pic>
        <p:nvPicPr>
          <p:cNvPr id="4" name="Content Placeholder 3" descr="MONTSEGUR CASTL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9413" y="1905000"/>
            <a:ext cx="6330461" cy="41148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274</Words>
  <Application>Microsoft Office PowerPoint</Application>
  <PresentationFormat>On-screen Show (4:3)</PresentationFormat>
  <Paragraphs>45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Catharism</vt:lpstr>
      <vt:lpstr>Cathar</vt:lpstr>
      <vt:lpstr>Albigenses</vt:lpstr>
      <vt:lpstr>‘The little foxes on the vine’</vt:lpstr>
      <vt:lpstr>Cathar beliefs</vt:lpstr>
      <vt:lpstr>The Cathar church</vt:lpstr>
      <vt:lpstr>A suspected heretic</vt:lpstr>
      <vt:lpstr>A church</vt:lpstr>
      <vt:lpstr>Actions against heretics:</vt:lpstr>
      <vt:lpstr>Slide 10</vt:lpstr>
      <vt:lpstr>Lastours</vt:lpstr>
      <vt:lpstr>Peyrepetouse</vt:lpstr>
      <vt:lpstr>Peyrepetouse</vt:lpstr>
      <vt:lpstr>Montsegur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Catharism</dc:title>
  <dc:creator/>
  <cp:lastModifiedBy>sm042</cp:lastModifiedBy>
  <cp:revision>17</cp:revision>
  <dcterms:created xsi:type="dcterms:W3CDTF">2006-08-16T00:00:00Z</dcterms:created>
  <dcterms:modified xsi:type="dcterms:W3CDTF">2011-11-17T12:04:16Z</dcterms:modified>
</cp:coreProperties>
</file>