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0"/>
  </p:notesMasterIdLst>
  <p:sldIdLst>
    <p:sldId id="256" r:id="rId5"/>
    <p:sldId id="257" r:id="rId6"/>
    <p:sldId id="298" r:id="rId7"/>
    <p:sldId id="299" r:id="rId8"/>
    <p:sldId id="272" r:id="rId9"/>
    <p:sldId id="277" r:id="rId10"/>
    <p:sldId id="293" r:id="rId11"/>
    <p:sldId id="280" r:id="rId12"/>
    <p:sldId id="281" r:id="rId13"/>
    <p:sldId id="2571" r:id="rId14"/>
    <p:sldId id="2572" r:id="rId15"/>
    <p:sldId id="265" r:id="rId16"/>
    <p:sldId id="259" r:id="rId17"/>
    <p:sldId id="300" r:id="rId18"/>
    <p:sldId id="2573" r:id="rId19"/>
    <p:sldId id="2574" r:id="rId20"/>
    <p:sldId id="287" r:id="rId21"/>
    <p:sldId id="286" r:id="rId22"/>
    <p:sldId id="283" r:id="rId23"/>
    <p:sldId id="303" r:id="rId24"/>
    <p:sldId id="302" r:id="rId25"/>
    <p:sldId id="273" r:id="rId26"/>
    <p:sldId id="284" r:id="rId27"/>
    <p:sldId id="295" r:id="rId28"/>
    <p:sldId id="292" r:id="rId29"/>
    <p:sldId id="288" r:id="rId30"/>
    <p:sldId id="291" r:id="rId31"/>
    <p:sldId id="2570" r:id="rId32"/>
    <p:sldId id="2569" r:id="rId33"/>
    <p:sldId id="2575" r:id="rId34"/>
    <p:sldId id="2576" r:id="rId35"/>
    <p:sldId id="289" r:id="rId36"/>
    <p:sldId id="290" r:id="rId37"/>
    <p:sldId id="304" r:id="rId38"/>
    <p:sldId id="297" r:id="rId3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63" userDrawn="1">
          <p15:clr>
            <a:srgbClr val="A4A3A4"/>
          </p15:clr>
        </p15:guide>
        <p15:guide id="2" pos="2139"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verley Timothy-Webber" initials="BT" lastIdx="1" clrIdx="0">
    <p:extLst>
      <p:ext uri="{19B8F6BF-5375-455C-9EA6-DF929625EA0E}">
        <p15:presenceInfo xmlns:p15="http://schemas.microsoft.com/office/powerpoint/2012/main" userId="S::btimothy-webber@ebbwfawr.co.uk::006f5e11-d965-44f0-8a1d-9c40f6b6590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576F24-D431-77D3-E61A-0E12997FA8BF}" v="10" dt="2026-02-10T14:22:13.113"/>
    <p1510:client id="{F7D9189F-6F1B-86B2-A24A-B0B25067CF51}" v="5" dt="2026-02-08T20:53:22.3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2" autoAdjust="0"/>
    <p:restoredTop sz="96242" autoAdjust="0"/>
  </p:normalViewPr>
  <p:slideViewPr>
    <p:cSldViewPr snapToGrid="0">
      <p:cViewPr>
        <p:scale>
          <a:sx n="20" d="100"/>
          <a:sy n="20" d="100"/>
        </p:scale>
        <p:origin x="2682" y="1956"/>
      </p:cViewPr>
      <p:guideLst/>
    </p:cSldViewPr>
  </p:slideViewPr>
  <p:outlineViewPr>
    <p:cViewPr>
      <p:scale>
        <a:sx n="33" d="100"/>
        <a:sy n="33" d="100"/>
      </p:scale>
      <p:origin x="0" y="-5868"/>
    </p:cViewPr>
  </p:outlineViewPr>
  <p:notesTextViewPr>
    <p:cViewPr>
      <p:scale>
        <a:sx n="1" d="1"/>
        <a:sy n="1" d="1"/>
      </p:scale>
      <p:origin x="0" y="0"/>
    </p:cViewPr>
  </p:notesTextViewPr>
  <p:sorterViewPr>
    <p:cViewPr>
      <p:scale>
        <a:sx n="100" d="100"/>
        <a:sy n="100" d="100"/>
      </p:scale>
      <p:origin x="0" y="-1398"/>
    </p:cViewPr>
  </p:sorterViewPr>
  <p:notesViewPr>
    <p:cSldViewPr snapToGrid="0" showGuides="1">
      <p:cViewPr varScale="1">
        <p:scale>
          <a:sx n="84" d="100"/>
          <a:sy n="84" d="100"/>
        </p:scale>
        <p:origin x="3192" y="96"/>
      </p:cViewPr>
      <p:guideLst>
        <p:guide orient="horz" pos="2863"/>
        <p:guide pos="2139"/>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E3445F-314A-476D-90A1-E397D9AF2DCC}" type="doc">
      <dgm:prSet loTypeId="urn:microsoft.com/office/officeart/2005/8/layout/hierarchy5" loCatId="hierarchy" qsTypeId="urn:microsoft.com/office/officeart/2005/8/quickstyle/simple1" qsCatId="simple" csTypeId="urn:microsoft.com/office/officeart/2005/8/colors/accent5_3" csCatId="accent5" phldr="1"/>
      <dgm:spPr/>
      <dgm:t>
        <a:bodyPr/>
        <a:lstStyle/>
        <a:p>
          <a:endParaRPr lang="en-GB"/>
        </a:p>
      </dgm:t>
    </dgm:pt>
    <dgm:pt modelId="{C2815CD9-2EC9-4189-AF02-BA8D925623CF}">
      <dgm:prSet phldrT="[Text]" phldr="0" custT="1"/>
      <dgm:spPr>
        <a:solidFill>
          <a:srgbClr val="7030A0"/>
        </a:solidFill>
      </dgm:spPr>
      <dgm:t>
        <a:bodyPr/>
        <a:lstStyle/>
        <a:p>
          <a:r>
            <a:rPr lang="en-US" sz="4400" dirty="0"/>
            <a:t>Reading to Learn</a:t>
          </a:r>
          <a:endParaRPr lang="en-GB" sz="4400" dirty="0"/>
        </a:p>
      </dgm:t>
    </dgm:pt>
    <dgm:pt modelId="{FE03E030-E980-4CF4-AA8C-52AE2DCC18E0}" type="parTrans" cxnId="{469AC8AB-A26F-4CCF-9179-0754303BBB31}">
      <dgm:prSet/>
      <dgm:spPr/>
      <dgm:t>
        <a:bodyPr/>
        <a:lstStyle/>
        <a:p>
          <a:endParaRPr lang="en-GB"/>
        </a:p>
      </dgm:t>
    </dgm:pt>
    <dgm:pt modelId="{834577A6-2AC5-4A84-ABC4-1A758CC0CA53}" type="sibTrans" cxnId="{469AC8AB-A26F-4CCF-9179-0754303BBB31}">
      <dgm:prSet/>
      <dgm:spPr/>
      <dgm:t>
        <a:bodyPr/>
        <a:lstStyle/>
        <a:p>
          <a:endParaRPr lang="en-GB"/>
        </a:p>
      </dgm:t>
    </dgm:pt>
    <dgm:pt modelId="{F8EFD919-0F12-4D3E-B470-A57F53CFC298}">
      <dgm:prSet phldrT="[Text]" phldr="0" custT="1"/>
      <dgm:spPr/>
      <dgm:t>
        <a:bodyPr/>
        <a:lstStyle/>
        <a:p>
          <a:r>
            <a:rPr lang="en-US" sz="4000" dirty="0"/>
            <a:t>Pathway 1</a:t>
          </a:r>
        </a:p>
        <a:p>
          <a:r>
            <a:rPr lang="en-GB" sz="4000" dirty="0"/>
            <a:t>Universal Provision</a:t>
          </a:r>
        </a:p>
      </dgm:t>
    </dgm:pt>
    <dgm:pt modelId="{5BAD07F8-C658-4DD9-B247-7A62648E7061}" type="parTrans" cxnId="{0512D530-E6E8-4A20-AF24-A0D463CFB588}">
      <dgm:prSet/>
      <dgm:spPr/>
      <dgm:t>
        <a:bodyPr/>
        <a:lstStyle/>
        <a:p>
          <a:endParaRPr lang="en-GB"/>
        </a:p>
      </dgm:t>
    </dgm:pt>
    <dgm:pt modelId="{600199A0-0341-4495-A1E3-5B8BADE03319}" type="sibTrans" cxnId="{0512D530-E6E8-4A20-AF24-A0D463CFB588}">
      <dgm:prSet/>
      <dgm:spPr/>
      <dgm:t>
        <a:bodyPr/>
        <a:lstStyle/>
        <a:p>
          <a:endParaRPr lang="en-GB"/>
        </a:p>
      </dgm:t>
    </dgm:pt>
    <dgm:pt modelId="{BBB987D7-F432-4DEF-88B0-FC453F78CA0B}">
      <dgm:prSet phldrT="[Text]" phldr="0" custT="1"/>
      <dgm:spPr/>
      <dgm:t>
        <a:bodyPr/>
        <a:lstStyle/>
        <a:p>
          <a:r>
            <a:rPr lang="en-US" sz="4400" dirty="0"/>
            <a:t>Pathway 2</a:t>
          </a:r>
          <a:endParaRPr lang="en-GB" sz="4400" dirty="0"/>
        </a:p>
      </dgm:t>
    </dgm:pt>
    <dgm:pt modelId="{0C2F9B01-1E82-4F53-AB07-64C531792894}" type="parTrans" cxnId="{FE68958F-090F-4CC3-9365-299E8086AA9F}">
      <dgm:prSet/>
      <dgm:spPr/>
      <dgm:t>
        <a:bodyPr/>
        <a:lstStyle/>
        <a:p>
          <a:endParaRPr lang="en-GB"/>
        </a:p>
      </dgm:t>
    </dgm:pt>
    <dgm:pt modelId="{1019A1FD-ED0A-4B02-AADB-D019E07AC20F}" type="sibTrans" cxnId="{FE68958F-090F-4CC3-9365-299E8086AA9F}">
      <dgm:prSet/>
      <dgm:spPr/>
      <dgm:t>
        <a:bodyPr/>
        <a:lstStyle/>
        <a:p>
          <a:endParaRPr lang="en-GB"/>
        </a:p>
      </dgm:t>
    </dgm:pt>
    <dgm:pt modelId="{45D0E536-4A83-46CE-AEC8-8D74430937DE}">
      <dgm:prSet phldrT="[Text]" phldr="0" custT="1"/>
      <dgm:spPr/>
      <dgm:t>
        <a:bodyPr/>
        <a:lstStyle/>
        <a:p>
          <a:r>
            <a:rPr lang="en-US" sz="4400" dirty="0"/>
            <a:t>Pathway 3</a:t>
          </a:r>
          <a:endParaRPr lang="en-GB" sz="4400" dirty="0"/>
        </a:p>
      </dgm:t>
    </dgm:pt>
    <dgm:pt modelId="{6E6F443B-5E4E-4DF6-AD6F-DF160F9E123B}" type="parTrans" cxnId="{B55836CD-9B02-487A-A82F-CF18096B3A73}">
      <dgm:prSet/>
      <dgm:spPr/>
      <dgm:t>
        <a:bodyPr/>
        <a:lstStyle/>
        <a:p>
          <a:endParaRPr lang="en-GB"/>
        </a:p>
      </dgm:t>
    </dgm:pt>
    <dgm:pt modelId="{691D2D7E-A0ED-454F-BE61-C03FE60D00D9}" type="sibTrans" cxnId="{B55836CD-9B02-487A-A82F-CF18096B3A73}">
      <dgm:prSet/>
      <dgm:spPr/>
      <dgm:t>
        <a:bodyPr/>
        <a:lstStyle/>
        <a:p>
          <a:endParaRPr lang="en-GB"/>
        </a:p>
      </dgm:t>
    </dgm:pt>
    <dgm:pt modelId="{83D54EEE-DD4D-4BA7-BE7C-CA22D3C5F5A2}" type="pres">
      <dgm:prSet presAssocID="{6BE3445F-314A-476D-90A1-E397D9AF2DCC}" presName="mainComposite" presStyleCnt="0">
        <dgm:presLayoutVars>
          <dgm:chPref val="1"/>
          <dgm:dir/>
          <dgm:animOne val="branch"/>
          <dgm:animLvl val="lvl"/>
          <dgm:resizeHandles val="exact"/>
        </dgm:presLayoutVars>
      </dgm:prSet>
      <dgm:spPr/>
    </dgm:pt>
    <dgm:pt modelId="{22C724ED-A060-4AD2-A41C-644AC9E64AD4}" type="pres">
      <dgm:prSet presAssocID="{6BE3445F-314A-476D-90A1-E397D9AF2DCC}" presName="hierFlow" presStyleCnt="0"/>
      <dgm:spPr/>
    </dgm:pt>
    <dgm:pt modelId="{6A1227AC-1C09-4C84-B641-911D1F2919AA}" type="pres">
      <dgm:prSet presAssocID="{6BE3445F-314A-476D-90A1-E397D9AF2DCC}" presName="hierChild1" presStyleCnt="0">
        <dgm:presLayoutVars>
          <dgm:chPref val="1"/>
          <dgm:animOne val="branch"/>
          <dgm:animLvl val="lvl"/>
        </dgm:presLayoutVars>
      </dgm:prSet>
      <dgm:spPr/>
    </dgm:pt>
    <dgm:pt modelId="{9FF3B56C-5DD6-450C-B00D-49FB99275C4B}" type="pres">
      <dgm:prSet presAssocID="{C2815CD9-2EC9-4189-AF02-BA8D925623CF}" presName="Name17" presStyleCnt="0"/>
      <dgm:spPr/>
    </dgm:pt>
    <dgm:pt modelId="{DE5DEF28-3443-4710-B19B-EB73CDB5539D}" type="pres">
      <dgm:prSet presAssocID="{C2815CD9-2EC9-4189-AF02-BA8D925623CF}" presName="level1Shape" presStyleLbl="node0" presStyleIdx="0" presStyleCnt="1" custScaleX="113321" custScaleY="153888">
        <dgm:presLayoutVars>
          <dgm:chPref val="3"/>
        </dgm:presLayoutVars>
      </dgm:prSet>
      <dgm:spPr/>
    </dgm:pt>
    <dgm:pt modelId="{87693FB6-C5DD-4D51-A3F7-3FB61A9A7BDD}" type="pres">
      <dgm:prSet presAssocID="{C2815CD9-2EC9-4189-AF02-BA8D925623CF}" presName="hierChild2" presStyleCnt="0"/>
      <dgm:spPr/>
    </dgm:pt>
    <dgm:pt modelId="{3D91F601-D541-4A45-B181-65E1856135FD}" type="pres">
      <dgm:prSet presAssocID="{5BAD07F8-C658-4DD9-B247-7A62648E7061}" presName="Name25" presStyleLbl="parChTrans1D2" presStyleIdx="0" presStyleCnt="1"/>
      <dgm:spPr/>
    </dgm:pt>
    <dgm:pt modelId="{3FB3C37E-F2DB-4C0B-81E5-4FF78EB8845B}" type="pres">
      <dgm:prSet presAssocID="{5BAD07F8-C658-4DD9-B247-7A62648E7061}" presName="connTx" presStyleLbl="parChTrans1D2" presStyleIdx="0" presStyleCnt="1"/>
      <dgm:spPr/>
    </dgm:pt>
    <dgm:pt modelId="{05DF2897-824E-4998-84C1-32FEDBDA3502}" type="pres">
      <dgm:prSet presAssocID="{F8EFD919-0F12-4D3E-B470-A57F53CFC298}" presName="Name30" presStyleCnt="0"/>
      <dgm:spPr/>
    </dgm:pt>
    <dgm:pt modelId="{B104F6D3-4883-42F0-AF17-9CDEAB5549F8}" type="pres">
      <dgm:prSet presAssocID="{F8EFD919-0F12-4D3E-B470-A57F53CFC298}" presName="level2Shape" presStyleLbl="node2" presStyleIdx="0" presStyleCnt="1" custScaleX="113903" custScaleY="153925"/>
      <dgm:spPr/>
    </dgm:pt>
    <dgm:pt modelId="{A981AEE7-D85D-4694-85AA-E0518DEBEC26}" type="pres">
      <dgm:prSet presAssocID="{F8EFD919-0F12-4D3E-B470-A57F53CFC298}" presName="hierChild3" presStyleCnt="0"/>
      <dgm:spPr/>
    </dgm:pt>
    <dgm:pt modelId="{66DA33D0-BF59-48B1-B2D7-63C2D4BD8068}" type="pres">
      <dgm:prSet presAssocID="{0C2F9B01-1E82-4F53-AB07-64C531792894}" presName="Name25" presStyleLbl="parChTrans1D3" presStyleIdx="0" presStyleCnt="2"/>
      <dgm:spPr/>
    </dgm:pt>
    <dgm:pt modelId="{999CC0B0-80E2-4657-9399-8C03CE4CD1CA}" type="pres">
      <dgm:prSet presAssocID="{0C2F9B01-1E82-4F53-AB07-64C531792894}" presName="connTx" presStyleLbl="parChTrans1D3" presStyleIdx="0" presStyleCnt="2"/>
      <dgm:spPr/>
    </dgm:pt>
    <dgm:pt modelId="{0E495F62-EBE8-4B65-8FEC-24EDFD71533F}" type="pres">
      <dgm:prSet presAssocID="{BBB987D7-F432-4DEF-88B0-FC453F78CA0B}" presName="Name30" presStyleCnt="0"/>
      <dgm:spPr/>
    </dgm:pt>
    <dgm:pt modelId="{AED38427-52C2-4364-96E1-4422B42C2264}" type="pres">
      <dgm:prSet presAssocID="{BBB987D7-F432-4DEF-88B0-FC453F78CA0B}" presName="level2Shape" presStyleLbl="node3" presStyleIdx="0" presStyleCnt="2" custScaleX="116325"/>
      <dgm:spPr/>
    </dgm:pt>
    <dgm:pt modelId="{DB0D17D4-45C3-4AC9-8147-9704C04D83AF}" type="pres">
      <dgm:prSet presAssocID="{BBB987D7-F432-4DEF-88B0-FC453F78CA0B}" presName="hierChild3" presStyleCnt="0"/>
      <dgm:spPr/>
    </dgm:pt>
    <dgm:pt modelId="{EE387DA6-853F-4883-807F-643070E669D2}" type="pres">
      <dgm:prSet presAssocID="{6E6F443B-5E4E-4DF6-AD6F-DF160F9E123B}" presName="Name25" presStyleLbl="parChTrans1D3" presStyleIdx="1" presStyleCnt="2"/>
      <dgm:spPr/>
    </dgm:pt>
    <dgm:pt modelId="{38A18C8C-82C5-4A0D-A3F8-0CEAF53E43D5}" type="pres">
      <dgm:prSet presAssocID="{6E6F443B-5E4E-4DF6-AD6F-DF160F9E123B}" presName="connTx" presStyleLbl="parChTrans1D3" presStyleIdx="1" presStyleCnt="2"/>
      <dgm:spPr/>
    </dgm:pt>
    <dgm:pt modelId="{D4AE9512-D864-4AA7-9FE2-7E7FD4414531}" type="pres">
      <dgm:prSet presAssocID="{45D0E536-4A83-46CE-AEC8-8D74430937DE}" presName="Name30" presStyleCnt="0"/>
      <dgm:spPr/>
    </dgm:pt>
    <dgm:pt modelId="{618CAC30-A7D1-4B8D-A223-7DBBCE43D6F6}" type="pres">
      <dgm:prSet presAssocID="{45D0E536-4A83-46CE-AEC8-8D74430937DE}" presName="level2Shape" presStyleLbl="node3" presStyleIdx="1" presStyleCnt="2" custScaleX="117768"/>
      <dgm:spPr/>
    </dgm:pt>
    <dgm:pt modelId="{42AB6AD9-1D56-4B58-B967-A78101DB3CFF}" type="pres">
      <dgm:prSet presAssocID="{45D0E536-4A83-46CE-AEC8-8D74430937DE}" presName="hierChild3" presStyleCnt="0"/>
      <dgm:spPr/>
    </dgm:pt>
    <dgm:pt modelId="{C6937D4A-E0C5-4675-B6E7-2FBA8C590EE2}" type="pres">
      <dgm:prSet presAssocID="{6BE3445F-314A-476D-90A1-E397D9AF2DCC}" presName="bgShapesFlow" presStyleCnt="0"/>
      <dgm:spPr/>
    </dgm:pt>
  </dgm:ptLst>
  <dgm:cxnLst>
    <dgm:cxn modelId="{03ACD904-1146-49B6-9EAA-EC3FE7C44702}" type="presOf" srcId="{C2815CD9-2EC9-4189-AF02-BA8D925623CF}" destId="{DE5DEF28-3443-4710-B19B-EB73CDB5539D}" srcOrd="0" destOrd="0" presId="urn:microsoft.com/office/officeart/2005/8/layout/hierarchy5"/>
    <dgm:cxn modelId="{7B13C516-3979-45D0-8B21-922664ECC535}" type="presOf" srcId="{6E6F443B-5E4E-4DF6-AD6F-DF160F9E123B}" destId="{EE387DA6-853F-4883-807F-643070E669D2}" srcOrd="0" destOrd="0" presId="urn:microsoft.com/office/officeart/2005/8/layout/hierarchy5"/>
    <dgm:cxn modelId="{ED409A26-B1C2-46DD-8642-A7526281FD27}" type="presOf" srcId="{6BE3445F-314A-476D-90A1-E397D9AF2DCC}" destId="{83D54EEE-DD4D-4BA7-BE7C-CA22D3C5F5A2}" srcOrd="0" destOrd="0" presId="urn:microsoft.com/office/officeart/2005/8/layout/hierarchy5"/>
    <dgm:cxn modelId="{0512D530-E6E8-4A20-AF24-A0D463CFB588}" srcId="{C2815CD9-2EC9-4189-AF02-BA8D925623CF}" destId="{F8EFD919-0F12-4D3E-B470-A57F53CFC298}" srcOrd="0" destOrd="0" parTransId="{5BAD07F8-C658-4DD9-B247-7A62648E7061}" sibTransId="{600199A0-0341-4495-A1E3-5B8BADE03319}"/>
    <dgm:cxn modelId="{625DE360-0297-4826-A4D3-93E45A01FF04}" type="presOf" srcId="{0C2F9B01-1E82-4F53-AB07-64C531792894}" destId="{999CC0B0-80E2-4657-9399-8C03CE4CD1CA}" srcOrd="1" destOrd="0" presId="urn:microsoft.com/office/officeart/2005/8/layout/hierarchy5"/>
    <dgm:cxn modelId="{FF557E61-C9BC-4EDA-BD2A-DA7F966C5F55}" type="presOf" srcId="{5BAD07F8-C658-4DD9-B247-7A62648E7061}" destId="{3FB3C37E-F2DB-4C0B-81E5-4FF78EB8845B}" srcOrd="1" destOrd="0" presId="urn:microsoft.com/office/officeart/2005/8/layout/hierarchy5"/>
    <dgm:cxn modelId="{63A36457-596F-4543-9273-FE658EC5C649}" type="presOf" srcId="{F8EFD919-0F12-4D3E-B470-A57F53CFC298}" destId="{B104F6D3-4883-42F0-AF17-9CDEAB5549F8}" srcOrd="0" destOrd="0" presId="urn:microsoft.com/office/officeart/2005/8/layout/hierarchy5"/>
    <dgm:cxn modelId="{DBBA7259-B080-40A2-8F57-1B6CF39CC03F}" type="presOf" srcId="{6E6F443B-5E4E-4DF6-AD6F-DF160F9E123B}" destId="{38A18C8C-82C5-4A0D-A3F8-0CEAF53E43D5}" srcOrd="1" destOrd="0" presId="urn:microsoft.com/office/officeart/2005/8/layout/hierarchy5"/>
    <dgm:cxn modelId="{12B5067C-ABDC-4D4B-A018-52F097397AC1}" type="presOf" srcId="{5BAD07F8-C658-4DD9-B247-7A62648E7061}" destId="{3D91F601-D541-4A45-B181-65E1856135FD}" srcOrd="0" destOrd="0" presId="urn:microsoft.com/office/officeart/2005/8/layout/hierarchy5"/>
    <dgm:cxn modelId="{8460F489-A617-4013-A2B2-50C6F6F5F91D}" type="presOf" srcId="{45D0E536-4A83-46CE-AEC8-8D74430937DE}" destId="{618CAC30-A7D1-4B8D-A223-7DBBCE43D6F6}" srcOrd="0" destOrd="0" presId="urn:microsoft.com/office/officeart/2005/8/layout/hierarchy5"/>
    <dgm:cxn modelId="{FE68958F-090F-4CC3-9365-299E8086AA9F}" srcId="{F8EFD919-0F12-4D3E-B470-A57F53CFC298}" destId="{BBB987D7-F432-4DEF-88B0-FC453F78CA0B}" srcOrd="0" destOrd="0" parTransId="{0C2F9B01-1E82-4F53-AB07-64C531792894}" sibTransId="{1019A1FD-ED0A-4B02-AADB-D019E07AC20F}"/>
    <dgm:cxn modelId="{94E7129F-C0FB-4FB4-B507-A1C6E72C8F96}" type="presOf" srcId="{BBB987D7-F432-4DEF-88B0-FC453F78CA0B}" destId="{AED38427-52C2-4364-96E1-4422B42C2264}" srcOrd="0" destOrd="0" presId="urn:microsoft.com/office/officeart/2005/8/layout/hierarchy5"/>
    <dgm:cxn modelId="{469AC8AB-A26F-4CCF-9179-0754303BBB31}" srcId="{6BE3445F-314A-476D-90A1-E397D9AF2DCC}" destId="{C2815CD9-2EC9-4189-AF02-BA8D925623CF}" srcOrd="0" destOrd="0" parTransId="{FE03E030-E980-4CF4-AA8C-52AE2DCC18E0}" sibTransId="{834577A6-2AC5-4A84-ABC4-1A758CC0CA53}"/>
    <dgm:cxn modelId="{B55836CD-9B02-487A-A82F-CF18096B3A73}" srcId="{F8EFD919-0F12-4D3E-B470-A57F53CFC298}" destId="{45D0E536-4A83-46CE-AEC8-8D74430937DE}" srcOrd="1" destOrd="0" parTransId="{6E6F443B-5E4E-4DF6-AD6F-DF160F9E123B}" sibTransId="{691D2D7E-A0ED-454F-BE61-C03FE60D00D9}"/>
    <dgm:cxn modelId="{C531E8CF-5B18-487E-96AC-251C3A6C1490}" type="presOf" srcId="{0C2F9B01-1E82-4F53-AB07-64C531792894}" destId="{66DA33D0-BF59-48B1-B2D7-63C2D4BD8068}" srcOrd="0" destOrd="0" presId="urn:microsoft.com/office/officeart/2005/8/layout/hierarchy5"/>
    <dgm:cxn modelId="{238F4F3C-ED67-43B7-BD82-B7C5B06B7506}" type="presParOf" srcId="{83D54EEE-DD4D-4BA7-BE7C-CA22D3C5F5A2}" destId="{22C724ED-A060-4AD2-A41C-644AC9E64AD4}" srcOrd="0" destOrd="0" presId="urn:microsoft.com/office/officeart/2005/8/layout/hierarchy5"/>
    <dgm:cxn modelId="{6026B78A-ED14-4123-8F52-A2C77ACC487D}" type="presParOf" srcId="{22C724ED-A060-4AD2-A41C-644AC9E64AD4}" destId="{6A1227AC-1C09-4C84-B641-911D1F2919AA}" srcOrd="0" destOrd="0" presId="urn:microsoft.com/office/officeart/2005/8/layout/hierarchy5"/>
    <dgm:cxn modelId="{FB2DD239-E5A2-4FA9-98CB-12C0051734E6}" type="presParOf" srcId="{6A1227AC-1C09-4C84-B641-911D1F2919AA}" destId="{9FF3B56C-5DD6-450C-B00D-49FB99275C4B}" srcOrd="0" destOrd="0" presId="urn:microsoft.com/office/officeart/2005/8/layout/hierarchy5"/>
    <dgm:cxn modelId="{D078AC25-6C4D-4F64-B7A5-320D037BE1FA}" type="presParOf" srcId="{9FF3B56C-5DD6-450C-B00D-49FB99275C4B}" destId="{DE5DEF28-3443-4710-B19B-EB73CDB5539D}" srcOrd="0" destOrd="0" presId="urn:microsoft.com/office/officeart/2005/8/layout/hierarchy5"/>
    <dgm:cxn modelId="{8624C50D-1554-4DC1-AA1D-0B024B2934CA}" type="presParOf" srcId="{9FF3B56C-5DD6-450C-B00D-49FB99275C4B}" destId="{87693FB6-C5DD-4D51-A3F7-3FB61A9A7BDD}" srcOrd="1" destOrd="0" presId="urn:microsoft.com/office/officeart/2005/8/layout/hierarchy5"/>
    <dgm:cxn modelId="{F5258D12-C353-49D0-BFBE-79961337FA0C}" type="presParOf" srcId="{87693FB6-C5DD-4D51-A3F7-3FB61A9A7BDD}" destId="{3D91F601-D541-4A45-B181-65E1856135FD}" srcOrd="0" destOrd="0" presId="urn:microsoft.com/office/officeart/2005/8/layout/hierarchy5"/>
    <dgm:cxn modelId="{1BF0BAC2-A38C-44AD-8340-583CF92ABECE}" type="presParOf" srcId="{3D91F601-D541-4A45-B181-65E1856135FD}" destId="{3FB3C37E-F2DB-4C0B-81E5-4FF78EB8845B}" srcOrd="0" destOrd="0" presId="urn:microsoft.com/office/officeart/2005/8/layout/hierarchy5"/>
    <dgm:cxn modelId="{5DC1809A-B2AA-4609-A191-D9DDFE1F0250}" type="presParOf" srcId="{87693FB6-C5DD-4D51-A3F7-3FB61A9A7BDD}" destId="{05DF2897-824E-4998-84C1-32FEDBDA3502}" srcOrd="1" destOrd="0" presId="urn:microsoft.com/office/officeart/2005/8/layout/hierarchy5"/>
    <dgm:cxn modelId="{C2F6726D-9AD5-4A49-95EA-E288879BE619}" type="presParOf" srcId="{05DF2897-824E-4998-84C1-32FEDBDA3502}" destId="{B104F6D3-4883-42F0-AF17-9CDEAB5549F8}" srcOrd="0" destOrd="0" presId="urn:microsoft.com/office/officeart/2005/8/layout/hierarchy5"/>
    <dgm:cxn modelId="{7A976E3C-B8DB-4BF8-AFDD-D54CF67E4D70}" type="presParOf" srcId="{05DF2897-824E-4998-84C1-32FEDBDA3502}" destId="{A981AEE7-D85D-4694-85AA-E0518DEBEC26}" srcOrd="1" destOrd="0" presId="urn:microsoft.com/office/officeart/2005/8/layout/hierarchy5"/>
    <dgm:cxn modelId="{ABA2466A-28AA-44EF-B3E5-C33BB0E5998E}" type="presParOf" srcId="{A981AEE7-D85D-4694-85AA-E0518DEBEC26}" destId="{66DA33D0-BF59-48B1-B2D7-63C2D4BD8068}" srcOrd="0" destOrd="0" presId="urn:microsoft.com/office/officeart/2005/8/layout/hierarchy5"/>
    <dgm:cxn modelId="{C841C62D-E044-4CE2-A449-D928482F2FCF}" type="presParOf" srcId="{66DA33D0-BF59-48B1-B2D7-63C2D4BD8068}" destId="{999CC0B0-80E2-4657-9399-8C03CE4CD1CA}" srcOrd="0" destOrd="0" presId="urn:microsoft.com/office/officeart/2005/8/layout/hierarchy5"/>
    <dgm:cxn modelId="{EDC627E6-5A85-4C76-8FEB-901C6B2DAD7B}" type="presParOf" srcId="{A981AEE7-D85D-4694-85AA-E0518DEBEC26}" destId="{0E495F62-EBE8-4B65-8FEC-24EDFD71533F}" srcOrd="1" destOrd="0" presId="urn:microsoft.com/office/officeart/2005/8/layout/hierarchy5"/>
    <dgm:cxn modelId="{5C4F3CB7-D6DB-45E8-B549-1D52B01F4F03}" type="presParOf" srcId="{0E495F62-EBE8-4B65-8FEC-24EDFD71533F}" destId="{AED38427-52C2-4364-96E1-4422B42C2264}" srcOrd="0" destOrd="0" presId="urn:microsoft.com/office/officeart/2005/8/layout/hierarchy5"/>
    <dgm:cxn modelId="{D8816CF9-37E2-49AB-8C3F-CCA8C98FD056}" type="presParOf" srcId="{0E495F62-EBE8-4B65-8FEC-24EDFD71533F}" destId="{DB0D17D4-45C3-4AC9-8147-9704C04D83AF}" srcOrd="1" destOrd="0" presId="urn:microsoft.com/office/officeart/2005/8/layout/hierarchy5"/>
    <dgm:cxn modelId="{C646923B-07B2-4CF7-81D3-256EB7E1AB72}" type="presParOf" srcId="{A981AEE7-D85D-4694-85AA-E0518DEBEC26}" destId="{EE387DA6-853F-4883-807F-643070E669D2}" srcOrd="2" destOrd="0" presId="urn:microsoft.com/office/officeart/2005/8/layout/hierarchy5"/>
    <dgm:cxn modelId="{77EF611E-FD39-483F-916A-6687BA422C08}" type="presParOf" srcId="{EE387DA6-853F-4883-807F-643070E669D2}" destId="{38A18C8C-82C5-4A0D-A3F8-0CEAF53E43D5}" srcOrd="0" destOrd="0" presId="urn:microsoft.com/office/officeart/2005/8/layout/hierarchy5"/>
    <dgm:cxn modelId="{549F5177-1DEA-4B65-B796-27F1863324CB}" type="presParOf" srcId="{A981AEE7-D85D-4694-85AA-E0518DEBEC26}" destId="{D4AE9512-D864-4AA7-9FE2-7E7FD4414531}" srcOrd="3" destOrd="0" presId="urn:microsoft.com/office/officeart/2005/8/layout/hierarchy5"/>
    <dgm:cxn modelId="{A12B2AA8-E775-4449-80B8-C78203B3ED24}" type="presParOf" srcId="{D4AE9512-D864-4AA7-9FE2-7E7FD4414531}" destId="{618CAC30-A7D1-4B8D-A223-7DBBCE43D6F6}" srcOrd="0" destOrd="0" presId="urn:microsoft.com/office/officeart/2005/8/layout/hierarchy5"/>
    <dgm:cxn modelId="{A9219C93-C1F4-406E-85B5-D64EFD3FB6CB}" type="presParOf" srcId="{D4AE9512-D864-4AA7-9FE2-7E7FD4414531}" destId="{42AB6AD9-1D56-4B58-B967-A78101DB3CFF}" srcOrd="1" destOrd="0" presId="urn:microsoft.com/office/officeart/2005/8/layout/hierarchy5"/>
    <dgm:cxn modelId="{FB67D5C0-77E7-4BE4-A28A-013DB9B3BC74}" type="presParOf" srcId="{83D54EEE-DD4D-4BA7-BE7C-CA22D3C5F5A2}" destId="{C6937D4A-E0C5-4675-B6E7-2FBA8C590EE2}" srcOrd="1" destOrd="0" presId="urn:microsoft.com/office/officeart/2005/8/layout/hierarchy5"/>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4EB66352-447F-4EF8-A689-21E280A960D5}" type="doc">
      <dgm:prSet loTypeId="urn:microsoft.com/office/officeart/2005/8/layout/chevron2" loCatId="process" qsTypeId="urn:microsoft.com/office/officeart/2005/8/quickstyle/simple1" qsCatId="simple" csTypeId="urn:microsoft.com/office/officeart/2005/8/colors/accent5_4" csCatId="accent5" phldr="1"/>
      <dgm:spPr/>
      <dgm:t>
        <a:bodyPr/>
        <a:lstStyle/>
        <a:p>
          <a:endParaRPr lang="en-GB"/>
        </a:p>
      </dgm:t>
    </dgm:pt>
    <dgm:pt modelId="{4BF44A43-F281-493C-ADED-479535FABB86}">
      <dgm:prSet phldrT="[Text]"/>
      <dgm:spPr/>
      <dgm:t>
        <a:bodyPr/>
        <a:lstStyle/>
        <a:p>
          <a:r>
            <a:rPr lang="en-GB" dirty="0"/>
            <a:t>1. Point to the word and say it slowly</a:t>
          </a:r>
        </a:p>
      </dgm:t>
    </dgm:pt>
    <dgm:pt modelId="{2BD0D382-940A-456C-9BA4-6DDB9FD91195}" type="parTrans" cxnId="{CC32BE99-6F10-402F-A657-EE9AF88E670F}">
      <dgm:prSet/>
      <dgm:spPr/>
      <dgm:t>
        <a:bodyPr/>
        <a:lstStyle/>
        <a:p>
          <a:endParaRPr lang="en-GB"/>
        </a:p>
      </dgm:t>
    </dgm:pt>
    <dgm:pt modelId="{A426612E-F2E7-42F0-BADE-2CA7A2413957}" type="sibTrans" cxnId="{CC32BE99-6F10-402F-A657-EE9AF88E670F}">
      <dgm:prSet/>
      <dgm:spPr/>
      <dgm:t>
        <a:bodyPr/>
        <a:lstStyle/>
        <a:p>
          <a:endParaRPr lang="en-GB"/>
        </a:p>
      </dgm:t>
    </dgm:pt>
    <dgm:pt modelId="{E090FE10-9872-49A4-A6B2-BAA56E5ED2A0}">
      <dgm:prSet phldrT="[Text]"/>
      <dgm:spPr/>
      <dgm:t>
        <a:bodyPr/>
        <a:lstStyle/>
        <a:p>
          <a:pPr rtl="0"/>
          <a:r>
            <a:rPr lang="en-GB" b="1" dirty="0">
              <a:latin typeface="Calibri"/>
              <a:ea typeface="Calibri"/>
              <a:cs typeface="Calibri"/>
            </a:rPr>
            <a:t>Display the word on the board. Do not capitalise unless it is a proper noun.  Pronounce the word slowly whilst pointing at it.  If it’s a difficult word break it down as you pronounce it. E.g. pho-to-syn-thesis  Scaffold with a picture where possible.</a:t>
          </a:r>
        </a:p>
      </dgm:t>
    </dgm:pt>
    <dgm:pt modelId="{C38394C3-EB9D-48D9-8284-A72D2D678D7B}" type="parTrans" cxnId="{7A59CCED-28A9-49DB-9E95-8D2BE6990A78}">
      <dgm:prSet/>
      <dgm:spPr/>
      <dgm:t>
        <a:bodyPr/>
        <a:lstStyle/>
        <a:p>
          <a:endParaRPr lang="en-GB"/>
        </a:p>
      </dgm:t>
    </dgm:pt>
    <dgm:pt modelId="{D8FFE486-20A1-4C33-91EF-04D717F0EAEF}" type="sibTrans" cxnId="{7A59CCED-28A9-49DB-9E95-8D2BE6990A78}">
      <dgm:prSet/>
      <dgm:spPr/>
      <dgm:t>
        <a:bodyPr/>
        <a:lstStyle/>
        <a:p>
          <a:endParaRPr lang="en-GB"/>
        </a:p>
      </dgm:t>
    </dgm:pt>
    <dgm:pt modelId="{3EC953D6-2F63-43AB-B5A8-9157B284AB97}">
      <dgm:prSet phldrT="[Text]"/>
      <dgm:spPr/>
      <dgm:t>
        <a:bodyPr/>
        <a:lstStyle/>
        <a:p>
          <a:r>
            <a:rPr lang="en-GB" b="1" dirty="0">
              <a:latin typeface="Calibri"/>
              <a:ea typeface="Calibri"/>
              <a:cs typeface="Calibri"/>
            </a:rPr>
            <a:t>2. Choral response</a:t>
          </a:r>
        </a:p>
      </dgm:t>
    </dgm:pt>
    <dgm:pt modelId="{C9AA87A4-182F-48FD-9C84-0B75BCA972B9}" type="parTrans" cxnId="{54134E0D-6802-4230-9004-FA31AD1D60AF}">
      <dgm:prSet/>
      <dgm:spPr/>
      <dgm:t>
        <a:bodyPr/>
        <a:lstStyle/>
        <a:p>
          <a:endParaRPr lang="en-GB"/>
        </a:p>
      </dgm:t>
    </dgm:pt>
    <dgm:pt modelId="{038CE10F-C072-4ECF-9ED3-41D6E544BAA0}" type="sibTrans" cxnId="{54134E0D-6802-4230-9004-FA31AD1D60AF}">
      <dgm:prSet/>
      <dgm:spPr/>
      <dgm:t>
        <a:bodyPr/>
        <a:lstStyle/>
        <a:p>
          <a:endParaRPr lang="en-GB"/>
        </a:p>
      </dgm:t>
    </dgm:pt>
    <dgm:pt modelId="{2487B0AC-1B2B-41CE-A8B4-82359FAD6746}">
      <dgm:prSet phldrT="[Text]"/>
      <dgm:spPr/>
      <dgm:t>
        <a:bodyPr/>
        <a:lstStyle/>
        <a:p>
          <a:pPr rtl="0"/>
          <a:r>
            <a:rPr lang="en-GB" b="1" dirty="0">
              <a:latin typeface="Calibri"/>
              <a:ea typeface="Calibri"/>
              <a:cs typeface="Calibri"/>
            </a:rPr>
            <a:t>Get the students to repeat your pronunciation using 'I say, You say'   Ensure that all students take part and repeat until you are satisfied that they can say the word.</a:t>
          </a:r>
        </a:p>
      </dgm:t>
    </dgm:pt>
    <dgm:pt modelId="{88F1A7A3-0987-4CE3-BF28-8E9D8468CC79}" type="parTrans" cxnId="{321CB252-BD18-436C-AEE2-FF0670740A08}">
      <dgm:prSet/>
      <dgm:spPr/>
      <dgm:t>
        <a:bodyPr/>
        <a:lstStyle/>
        <a:p>
          <a:endParaRPr lang="en-GB"/>
        </a:p>
      </dgm:t>
    </dgm:pt>
    <dgm:pt modelId="{62759CBA-9B09-4E87-95DC-55FBC13313CF}" type="sibTrans" cxnId="{321CB252-BD18-436C-AEE2-FF0670740A08}">
      <dgm:prSet/>
      <dgm:spPr/>
      <dgm:t>
        <a:bodyPr/>
        <a:lstStyle/>
        <a:p>
          <a:endParaRPr lang="en-GB"/>
        </a:p>
      </dgm:t>
    </dgm:pt>
    <dgm:pt modelId="{FA926E43-5628-46B1-99F3-67081754FBFD}">
      <dgm:prSet phldrT="[Text]"/>
      <dgm:spPr/>
      <dgm:t>
        <a:bodyPr/>
        <a:lstStyle/>
        <a:p>
          <a:r>
            <a:rPr lang="en-GB" b="1" dirty="0">
              <a:latin typeface="Calibri"/>
              <a:ea typeface="Calibri"/>
              <a:cs typeface="Calibri"/>
            </a:rPr>
            <a:t>3. Give a simple definition</a:t>
          </a:r>
        </a:p>
      </dgm:t>
    </dgm:pt>
    <dgm:pt modelId="{5B9F96C5-3D37-4994-9408-168662E19AE9}" type="parTrans" cxnId="{68D7C56D-5F0B-4B01-86B2-2EB61B1FE8D9}">
      <dgm:prSet/>
      <dgm:spPr/>
      <dgm:t>
        <a:bodyPr/>
        <a:lstStyle/>
        <a:p>
          <a:endParaRPr lang="en-GB"/>
        </a:p>
      </dgm:t>
    </dgm:pt>
    <dgm:pt modelId="{1877A225-79F6-4510-91FC-EF25486B0413}" type="sibTrans" cxnId="{68D7C56D-5F0B-4B01-86B2-2EB61B1FE8D9}">
      <dgm:prSet/>
      <dgm:spPr/>
      <dgm:t>
        <a:bodyPr/>
        <a:lstStyle/>
        <a:p>
          <a:endParaRPr lang="en-GB"/>
        </a:p>
      </dgm:t>
    </dgm:pt>
    <dgm:pt modelId="{D8EB1246-5E42-4934-AEFE-4F75CD5814AA}">
      <dgm:prSet phldrT="[Text]" phldr="0"/>
      <dgm:spPr/>
      <dgm:t>
        <a:bodyPr/>
        <a:lstStyle/>
        <a:p>
          <a:pPr rtl="0"/>
          <a:r>
            <a:rPr lang="en-GB" b="1" dirty="0">
              <a:latin typeface="Calibri"/>
              <a:ea typeface="Calibri"/>
              <a:cs typeface="Calibri"/>
            </a:rPr>
            <a:t>Make sure the definition is clear and isn't going to cause future misconceptions.  If you over simplify sometimes this creates problems later.  Where appropriate use an image to aid your definition.</a:t>
          </a:r>
        </a:p>
      </dgm:t>
    </dgm:pt>
    <dgm:pt modelId="{F4E3CEFA-0B23-4217-882D-CA3E17FD0CA1}" type="parTrans" cxnId="{05DE3FA3-E8CA-4AEB-80BE-86C903D2AFCD}">
      <dgm:prSet/>
      <dgm:spPr/>
      <dgm:t>
        <a:bodyPr/>
        <a:lstStyle/>
        <a:p>
          <a:endParaRPr lang="en-GB"/>
        </a:p>
      </dgm:t>
    </dgm:pt>
    <dgm:pt modelId="{8B2065C3-9C6C-4388-B5F7-74BACE62C5BC}" type="sibTrans" cxnId="{05DE3FA3-E8CA-4AEB-80BE-86C903D2AFCD}">
      <dgm:prSet/>
      <dgm:spPr/>
      <dgm:t>
        <a:bodyPr/>
        <a:lstStyle/>
        <a:p>
          <a:endParaRPr lang="en-GB"/>
        </a:p>
      </dgm:t>
    </dgm:pt>
    <dgm:pt modelId="{58B08A44-74A0-4B55-8009-A83F270DF609}">
      <dgm:prSet phldrT="[Text]"/>
      <dgm:spPr/>
      <dgm:t>
        <a:bodyPr/>
        <a:lstStyle/>
        <a:p>
          <a:r>
            <a:rPr lang="en-GB" b="1" dirty="0">
              <a:latin typeface="Calibri"/>
              <a:ea typeface="Calibri"/>
              <a:cs typeface="Calibri"/>
            </a:rPr>
            <a:t>4. Show the word in a sentence</a:t>
          </a:r>
        </a:p>
      </dgm:t>
    </dgm:pt>
    <dgm:pt modelId="{A8D6FC29-4F1C-4533-BFE4-86B7CB90F064}" type="parTrans" cxnId="{A2074B7A-3C9B-4B13-8135-773E62F82F4D}">
      <dgm:prSet/>
      <dgm:spPr/>
      <dgm:t>
        <a:bodyPr/>
        <a:lstStyle/>
        <a:p>
          <a:endParaRPr lang="en-GB"/>
        </a:p>
      </dgm:t>
    </dgm:pt>
    <dgm:pt modelId="{19474EEB-3379-4E10-96D1-21DE616A25EE}" type="sibTrans" cxnId="{A2074B7A-3C9B-4B13-8135-773E62F82F4D}">
      <dgm:prSet/>
      <dgm:spPr/>
      <dgm:t>
        <a:bodyPr/>
        <a:lstStyle/>
        <a:p>
          <a:endParaRPr lang="en-GB"/>
        </a:p>
      </dgm:t>
    </dgm:pt>
    <dgm:pt modelId="{FF453161-4E89-43D0-82C1-42CB788B8083}">
      <dgm:prSet phldrT="[Text]" phldr="0"/>
      <dgm:spPr/>
      <dgm:t>
        <a:bodyPr/>
        <a:lstStyle/>
        <a:p>
          <a:pPr rtl="0"/>
          <a:r>
            <a:rPr lang="en-GB" b="1" dirty="0">
              <a:latin typeface="Calibri"/>
              <a:ea typeface="Calibri"/>
              <a:cs typeface="Calibri"/>
            </a:rPr>
            <a:t>Show the word in a pupil friendly sentence which illustrates the meaning of the word.</a:t>
          </a:r>
        </a:p>
      </dgm:t>
    </dgm:pt>
    <dgm:pt modelId="{83EC25AA-3BC0-4D98-80CD-351927F3A33D}" type="parTrans" cxnId="{B5FC2F41-6682-41A2-8A45-5E776D311C9E}">
      <dgm:prSet/>
      <dgm:spPr/>
      <dgm:t>
        <a:bodyPr/>
        <a:lstStyle/>
        <a:p>
          <a:endParaRPr lang="en-GB"/>
        </a:p>
      </dgm:t>
    </dgm:pt>
    <dgm:pt modelId="{C0BF7C34-924D-46AC-AB5A-C6FEDA13A9A6}" type="sibTrans" cxnId="{B5FC2F41-6682-41A2-8A45-5E776D311C9E}">
      <dgm:prSet/>
      <dgm:spPr/>
      <dgm:t>
        <a:bodyPr/>
        <a:lstStyle/>
        <a:p>
          <a:endParaRPr lang="en-GB"/>
        </a:p>
      </dgm:t>
    </dgm:pt>
    <dgm:pt modelId="{BEC6B99E-5BB4-4084-9B47-F19C2D90DB2A}">
      <dgm:prSet phldr="0"/>
      <dgm:spPr/>
      <dgm:t>
        <a:bodyPr/>
        <a:lstStyle/>
        <a:p>
          <a:pPr rtl="0"/>
          <a:r>
            <a:rPr lang="en-GB" b="1" dirty="0">
              <a:latin typeface="Calibri"/>
              <a:ea typeface="Calibri"/>
              <a:cs typeface="Calibri"/>
            </a:rPr>
            <a:t>Show the word in an academic sentence which illustrates correct use of the word.</a:t>
          </a:r>
        </a:p>
      </dgm:t>
    </dgm:pt>
    <dgm:pt modelId="{6E7F5FDC-4E45-48DE-8474-1BB364C91B86}" type="parTrans" cxnId="{608C9916-74EA-4E4D-AB8F-DFC5D009FD36}">
      <dgm:prSet/>
      <dgm:spPr/>
      <dgm:t>
        <a:bodyPr/>
        <a:lstStyle/>
        <a:p>
          <a:endParaRPr lang="en-GB"/>
        </a:p>
      </dgm:t>
    </dgm:pt>
    <dgm:pt modelId="{21387846-E215-4568-A8CC-1FC69B4A269F}" type="sibTrans" cxnId="{608C9916-74EA-4E4D-AB8F-DFC5D009FD36}">
      <dgm:prSet/>
      <dgm:spPr/>
      <dgm:t>
        <a:bodyPr/>
        <a:lstStyle/>
        <a:p>
          <a:endParaRPr lang="en-GB"/>
        </a:p>
      </dgm:t>
    </dgm:pt>
    <dgm:pt modelId="{5763BA0A-E09D-4752-A87C-00B9ABF5BDC7}">
      <dgm:prSet phldr="0"/>
      <dgm:spPr/>
      <dgm:t>
        <a:bodyPr/>
        <a:lstStyle/>
        <a:p>
          <a:pPr rtl="0"/>
          <a:r>
            <a:rPr lang="en-GB" b="1" dirty="0">
              <a:latin typeface="Calibri"/>
              <a:ea typeface="Calibri"/>
              <a:cs typeface="Calibri"/>
            </a:rPr>
            <a:t>Pupils can practise their own sentences on a whiteboard, book or in a task.</a:t>
          </a:r>
        </a:p>
      </dgm:t>
    </dgm:pt>
    <dgm:pt modelId="{22C1E548-CD3C-48DF-99B0-0FA769DB03A4}" type="parTrans" cxnId="{6DA20678-1284-4166-9287-81595EC870AB}">
      <dgm:prSet/>
      <dgm:spPr/>
      <dgm:t>
        <a:bodyPr/>
        <a:lstStyle/>
        <a:p>
          <a:endParaRPr lang="en-GB"/>
        </a:p>
      </dgm:t>
    </dgm:pt>
    <dgm:pt modelId="{64F9FF2A-9B65-4988-BCF2-AE08B9FB0423}" type="sibTrans" cxnId="{6DA20678-1284-4166-9287-81595EC870AB}">
      <dgm:prSet/>
      <dgm:spPr/>
      <dgm:t>
        <a:bodyPr/>
        <a:lstStyle/>
        <a:p>
          <a:endParaRPr lang="en-GB"/>
        </a:p>
      </dgm:t>
    </dgm:pt>
    <dgm:pt modelId="{31303A5C-F911-4DE7-A80D-A3F315A2C217}" type="pres">
      <dgm:prSet presAssocID="{4EB66352-447F-4EF8-A689-21E280A960D5}" presName="linearFlow" presStyleCnt="0">
        <dgm:presLayoutVars>
          <dgm:dir/>
          <dgm:animLvl val="lvl"/>
          <dgm:resizeHandles val="exact"/>
        </dgm:presLayoutVars>
      </dgm:prSet>
      <dgm:spPr/>
    </dgm:pt>
    <dgm:pt modelId="{6A3CD74A-56AC-4579-B056-518CDD2E2965}" type="pres">
      <dgm:prSet presAssocID="{4BF44A43-F281-493C-ADED-479535FABB86}" presName="composite" presStyleCnt="0"/>
      <dgm:spPr/>
    </dgm:pt>
    <dgm:pt modelId="{3FBA554C-A262-41E6-9437-1D01E7732686}" type="pres">
      <dgm:prSet presAssocID="{4BF44A43-F281-493C-ADED-479535FABB86}" presName="parentText" presStyleLbl="alignNode1" presStyleIdx="0" presStyleCnt="4">
        <dgm:presLayoutVars>
          <dgm:chMax val="1"/>
          <dgm:bulletEnabled val="1"/>
        </dgm:presLayoutVars>
      </dgm:prSet>
      <dgm:spPr/>
    </dgm:pt>
    <dgm:pt modelId="{0E2CF004-BE2B-44BB-B1D4-3D48C666EA59}" type="pres">
      <dgm:prSet presAssocID="{4BF44A43-F281-493C-ADED-479535FABB86}" presName="descendantText" presStyleLbl="alignAcc1" presStyleIdx="0" presStyleCnt="4">
        <dgm:presLayoutVars>
          <dgm:bulletEnabled val="1"/>
        </dgm:presLayoutVars>
      </dgm:prSet>
      <dgm:spPr/>
    </dgm:pt>
    <dgm:pt modelId="{4AC72EA2-C198-4B26-B2CD-AB708E4C2AF2}" type="pres">
      <dgm:prSet presAssocID="{A426612E-F2E7-42F0-BADE-2CA7A2413957}" presName="sp" presStyleCnt="0"/>
      <dgm:spPr/>
    </dgm:pt>
    <dgm:pt modelId="{D22DB574-A269-4C53-A7A7-96D5B4790E03}" type="pres">
      <dgm:prSet presAssocID="{3EC953D6-2F63-43AB-B5A8-9157B284AB97}" presName="composite" presStyleCnt="0"/>
      <dgm:spPr/>
    </dgm:pt>
    <dgm:pt modelId="{A8E67559-8AE7-4F7B-A2FC-557939B4569D}" type="pres">
      <dgm:prSet presAssocID="{3EC953D6-2F63-43AB-B5A8-9157B284AB97}" presName="parentText" presStyleLbl="alignNode1" presStyleIdx="1" presStyleCnt="4">
        <dgm:presLayoutVars>
          <dgm:chMax val="1"/>
          <dgm:bulletEnabled val="1"/>
        </dgm:presLayoutVars>
      </dgm:prSet>
      <dgm:spPr/>
    </dgm:pt>
    <dgm:pt modelId="{4FF8C0C1-0B51-43D1-BFD8-B060D7120D91}" type="pres">
      <dgm:prSet presAssocID="{3EC953D6-2F63-43AB-B5A8-9157B284AB97}" presName="descendantText" presStyleLbl="alignAcc1" presStyleIdx="1" presStyleCnt="4">
        <dgm:presLayoutVars>
          <dgm:bulletEnabled val="1"/>
        </dgm:presLayoutVars>
      </dgm:prSet>
      <dgm:spPr/>
    </dgm:pt>
    <dgm:pt modelId="{02037F48-DBD9-4EAE-ADA0-2860846EBE67}" type="pres">
      <dgm:prSet presAssocID="{038CE10F-C072-4ECF-9ED3-41D6E544BAA0}" presName="sp" presStyleCnt="0"/>
      <dgm:spPr/>
    </dgm:pt>
    <dgm:pt modelId="{E4C1A919-3B33-43BC-8D4C-745927CFDEEE}" type="pres">
      <dgm:prSet presAssocID="{FA926E43-5628-46B1-99F3-67081754FBFD}" presName="composite" presStyleCnt="0"/>
      <dgm:spPr/>
    </dgm:pt>
    <dgm:pt modelId="{48E04521-88A0-4F85-AAD3-D4010CF6C65A}" type="pres">
      <dgm:prSet presAssocID="{FA926E43-5628-46B1-99F3-67081754FBFD}" presName="parentText" presStyleLbl="alignNode1" presStyleIdx="2" presStyleCnt="4">
        <dgm:presLayoutVars>
          <dgm:chMax val="1"/>
          <dgm:bulletEnabled val="1"/>
        </dgm:presLayoutVars>
      </dgm:prSet>
      <dgm:spPr/>
    </dgm:pt>
    <dgm:pt modelId="{3A430F7D-A671-439C-B3BC-B04F8AA1DF68}" type="pres">
      <dgm:prSet presAssocID="{FA926E43-5628-46B1-99F3-67081754FBFD}" presName="descendantText" presStyleLbl="alignAcc1" presStyleIdx="2" presStyleCnt="4">
        <dgm:presLayoutVars>
          <dgm:bulletEnabled val="1"/>
        </dgm:presLayoutVars>
      </dgm:prSet>
      <dgm:spPr/>
    </dgm:pt>
    <dgm:pt modelId="{8E48FFB9-DCE8-4F13-850A-BBA987B45749}" type="pres">
      <dgm:prSet presAssocID="{1877A225-79F6-4510-91FC-EF25486B0413}" presName="sp" presStyleCnt="0"/>
      <dgm:spPr/>
    </dgm:pt>
    <dgm:pt modelId="{11221007-72C6-45E0-85D6-F14AC7E8190A}" type="pres">
      <dgm:prSet presAssocID="{58B08A44-74A0-4B55-8009-A83F270DF609}" presName="composite" presStyleCnt="0"/>
      <dgm:spPr/>
    </dgm:pt>
    <dgm:pt modelId="{34B07280-031F-498D-AE24-BF3A7166A93D}" type="pres">
      <dgm:prSet presAssocID="{58B08A44-74A0-4B55-8009-A83F270DF609}" presName="parentText" presStyleLbl="alignNode1" presStyleIdx="3" presStyleCnt="4">
        <dgm:presLayoutVars>
          <dgm:chMax val="1"/>
          <dgm:bulletEnabled val="1"/>
        </dgm:presLayoutVars>
      </dgm:prSet>
      <dgm:spPr/>
    </dgm:pt>
    <dgm:pt modelId="{21B6E0A5-EFFB-40C0-8D0F-E49742B800F2}" type="pres">
      <dgm:prSet presAssocID="{58B08A44-74A0-4B55-8009-A83F270DF609}" presName="descendantText" presStyleLbl="alignAcc1" presStyleIdx="3" presStyleCnt="4">
        <dgm:presLayoutVars>
          <dgm:bulletEnabled val="1"/>
        </dgm:presLayoutVars>
      </dgm:prSet>
      <dgm:spPr/>
    </dgm:pt>
  </dgm:ptLst>
  <dgm:cxnLst>
    <dgm:cxn modelId="{54134E0D-6802-4230-9004-FA31AD1D60AF}" srcId="{4EB66352-447F-4EF8-A689-21E280A960D5}" destId="{3EC953D6-2F63-43AB-B5A8-9157B284AB97}" srcOrd="1" destOrd="0" parTransId="{C9AA87A4-182F-48FD-9C84-0B75BCA972B9}" sibTransId="{038CE10F-C072-4ECF-9ED3-41D6E544BAA0}"/>
    <dgm:cxn modelId="{608C9916-74EA-4E4D-AB8F-DFC5D009FD36}" srcId="{58B08A44-74A0-4B55-8009-A83F270DF609}" destId="{BEC6B99E-5BB4-4084-9B47-F19C2D90DB2A}" srcOrd="1" destOrd="0" parTransId="{6E7F5FDC-4E45-48DE-8474-1BB364C91B86}" sibTransId="{21387846-E215-4568-A8CC-1FC69B4A269F}"/>
    <dgm:cxn modelId="{77B3F72F-3EBE-4D30-AA2A-77E9BF69D658}" type="presOf" srcId="{BEC6B99E-5BB4-4084-9B47-F19C2D90DB2A}" destId="{21B6E0A5-EFFB-40C0-8D0F-E49742B800F2}" srcOrd="0" destOrd="1" presId="urn:microsoft.com/office/officeart/2005/8/layout/chevron2"/>
    <dgm:cxn modelId="{69AF5E5C-3A58-4085-9174-43D5B1B06A59}" type="presOf" srcId="{4BF44A43-F281-493C-ADED-479535FABB86}" destId="{3FBA554C-A262-41E6-9437-1D01E7732686}" srcOrd="0" destOrd="0" presId="urn:microsoft.com/office/officeart/2005/8/layout/chevron2"/>
    <dgm:cxn modelId="{5178A15D-50C8-450E-BED2-034D09C2F40D}" type="presOf" srcId="{4EB66352-447F-4EF8-A689-21E280A960D5}" destId="{31303A5C-F911-4DE7-A80D-A3F315A2C217}" srcOrd="0" destOrd="0" presId="urn:microsoft.com/office/officeart/2005/8/layout/chevron2"/>
    <dgm:cxn modelId="{B5FC2F41-6682-41A2-8A45-5E776D311C9E}" srcId="{58B08A44-74A0-4B55-8009-A83F270DF609}" destId="{FF453161-4E89-43D0-82C1-42CB788B8083}" srcOrd="0" destOrd="0" parTransId="{83EC25AA-3BC0-4D98-80CD-351927F3A33D}" sibTransId="{C0BF7C34-924D-46AC-AB5A-C6FEDA13A9A6}"/>
    <dgm:cxn modelId="{01AFB347-4EC1-4E6D-A727-0F31EA2DD792}" type="presOf" srcId="{2487B0AC-1B2B-41CE-A8B4-82359FAD6746}" destId="{4FF8C0C1-0B51-43D1-BFD8-B060D7120D91}" srcOrd="0" destOrd="0" presId="urn:microsoft.com/office/officeart/2005/8/layout/chevron2"/>
    <dgm:cxn modelId="{68D7C56D-5F0B-4B01-86B2-2EB61B1FE8D9}" srcId="{4EB66352-447F-4EF8-A689-21E280A960D5}" destId="{FA926E43-5628-46B1-99F3-67081754FBFD}" srcOrd="2" destOrd="0" parTransId="{5B9F96C5-3D37-4994-9408-168662E19AE9}" sibTransId="{1877A225-79F6-4510-91FC-EF25486B0413}"/>
    <dgm:cxn modelId="{321CB252-BD18-436C-AEE2-FF0670740A08}" srcId="{3EC953D6-2F63-43AB-B5A8-9157B284AB97}" destId="{2487B0AC-1B2B-41CE-A8B4-82359FAD6746}" srcOrd="0" destOrd="0" parTransId="{88F1A7A3-0987-4CE3-BF28-8E9D8468CC79}" sibTransId="{62759CBA-9B09-4E87-95DC-55FBC13313CF}"/>
    <dgm:cxn modelId="{6DA20678-1284-4166-9287-81595EC870AB}" srcId="{58B08A44-74A0-4B55-8009-A83F270DF609}" destId="{5763BA0A-E09D-4752-A87C-00B9ABF5BDC7}" srcOrd="2" destOrd="0" parTransId="{22C1E548-CD3C-48DF-99B0-0FA769DB03A4}" sibTransId="{64F9FF2A-9B65-4988-BCF2-AE08B9FB0423}"/>
    <dgm:cxn modelId="{A2074B7A-3C9B-4B13-8135-773E62F82F4D}" srcId="{4EB66352-447F-4EF8-A689-21E280A960D5}" destId="{58B08A44-74A0-4B55-8009-A83F270DF609}" srcOrd="3" destOrd="0" parTransId="{A8D6FC29-4F1C-4533-BFE4-86B7CB90F064}" sibTransId="{19474EEB-3379-4E10-96D1-21DE616A25EE}"/>
    <dgm:cxn modelId="{180BB48B-8173-445B-843C-EB723EB7FDD7}" type="presOf" srcId="{D8EB1246-5E42-4934-AEFE-4F75CD5814AA}" destId="{3A430F7D-A671-439C-B3BC-B04F8AA1DF68}" srcOrd="0" destOrd="0" presId="urn:microsoft.com/office/officeart/2005/8/layout/chevron2"/>
    <dgm:cxn modelId="{6B3D4892-1C6A-4CE5-901F-5E5CB3B6211E}" type="presOf" srcId="{58B08A44-74A0-4B55-8009-A83F270DF609}" destId="{34B07280-031F-498D-AE24-BF3A7166A93D}" srcOrd="0" destOrd="0" presId="urn:microsoft.com/office/officeart/2005/8/layout/chevron2"/>
    <dgm:cxn modelId="{CC32BE99-6F10-402F-A657-EE9AF88E670F}" srcId="{4EB66352-447F-4EF8-A689-21E280A960D5}" destId="{4BF44A43-F281-493C-ADED-479535FABB86}" srcOrd="0" destOrd="0" parTransId="{2BD0D382-940A-456C-9BA4-6DDB9FD91195}" sibTransId="{A426612E-F2E7-42F0-BADE-2CA7A2413957}"/>
    <dgm:cxn modelId="{05DE3FA3-E8CA-4AEB-80BE-86C903D2AFCD}" srcId="{FA926E43-5628-46B1-99F3-67081754FBFD}" destId="{D8EB1246-5E42-4934-AEFE-4F75CD5814AA}" srcOrd="0" destOrd="0" parTransId="{F4E3CEFA-0B23-4217-882D-CA3E17FD0CA1}" sibTransId="{8B2065C3-9C6C-4388-B5F7-74BACE62C5BC}"/>
    <dgm:cxn modelId="{ADCE50AB-9D71-48FA-A0EF-EB20BE7E5614}" type="presOf" srcId="{3EC953D6-2F63-43AB-B5A8-9157B284AB97}" destId="{A8E67559-8AE7-4F7B-A2FC-557939B4569D}" srcOrd="0" destOrd="0" presId="urn:microsoft.com/office/officeart/2005/8/layout/chevron2"/>
    <dgm:cxn modelId="{938EEBC7-3FEB-4B0C-9E41-26BF3D69CFD8}" type="presOf" srcId="{5763BA0A-E09D-4752-A87C-00B9ABF5BDC7}" destId="{21B6E0A5-EFFB-40C0-8D0F-E49742B800F2}" srcOrd="0" destOrd="2" presId="urn:microsoft.com/office/officeart/2005/8/layout/chevron2"/>
    <dgm:cxn modelId="{BF1A43D9-020D-462C-8C62-53D711F49C82}" type="presOf" srcId="{FA926E43-5628-46B1-99F3-67081754FBFD}" destId="{48E04521-88A0-4F85-AAD3-D4010CF6C65A}" srcOrd="0" destOrd="0" presId="urn:microsoft.com/office/officeart/2005/8/layout/chevron2"/>
    <dgm:cxn modelId="{7A59CCED-28A9-49DB-9E95-8D2BE6990A78}" srcId="{4BF44A43-F281-493C-ADED-479535FABB86}" destId="{E090FE10-9872-49A4-A6B2-BAA56E5ED2A0}" srcOrd="0" destOrd="0" parTransId="{C38394C3-EB9D-48D9-8284-A72D2D678D7B}" sibTransId="{D8FFE486-20A1-4C33-91EF-04D717F0EAEF}"/>
    <dgm:cxn modelId="{FCE73EEE-7043-4676-91C9-1F7EE42BE27A}" type="presOf" srcId="{FF453161-4E89-43D0-82C1-42CB788B8083}" destId="{21B6E0A5-EFFB-40C0-8D0F-E49742B800F2}" srcOrd="0" destOrd="0" presId="urn:microsoft.com/office/officeart/2005/8/layout/chevron2"/>
    <dgm:cxn modelId="{099201F4-6C8E-4232-9776-92DCDD347E41}" type="presOf" srcId="{E090FE10-9872-49A4-A6B2-BAA56E5ED2A0}" destId="{0E2CF004-BE2B-44BB-B1D4-3D48C666EA59}" srcOrd="0" destOrd="0" presId="urn:microsoft.com/office/officeart/2005/8/layout/chevron2"/>
    <dgm:cxn modelId="{68E98B4A-A796-43DC-BAEB-E9533722C233}" type="presParOf" srcId="{31303A5C-F911-4DE7-A80D-A3F315A2C217}" destId="{6A3CD74A-56AC-4579-B056-518CDD2E2965}" srcOrd="0" destOrd="0" presId="urn:microsoft.com/office/officeart/2005/8/layout/chevron2"/>
    <dgm:cxn modelId="{C17F047A-D4AD-413E-B772-48A245ACAC5C}" type="presParOf" srcId="{6A3CD74A-56AC-4579-B056-518CDD2E2965}" destId="{3FBA554C-A262-41E6-9437-1D01E7732686}" srcOrd="0" destOrd="0" presId="urn:microsoft.com/office/officeart/2005/8/layout/chevron2"/>
    <dgm:cxn modelId="{1C3AFC4B-DF13-48FC-A5B1-156D515850D5}" type="presParOf" srcId="{6A3CD74A-56AC-4579-B056-518CDD2E2965}" destId="{0E2CF004-BE2B-44BB-B1D4-3D48C666EA59}" srcOrd="1" destOrd="0" presId="urn:microsoft.com/office/officeart/2005/8/layout/chevron2"/>
    <dgm:cxn modelId="{7D6AA5CC-47FB-46B1-9159-6F517A4E85FC}" type="presParOf" srcId="{31303A5C-F911-4DE7-A80D-A3F315A2C217}" destId="{4AC72EA2-C198-4B26-B2CD-AB708E4C2AF2}" srcOrd="1" destOrd="0" presId="urn:microsoft.com/office/officeart/2005/8/layout/chevron2"/>
    <dgm:cxn modelId="{5AAB43AF-4A8B-4026-A751-45B02A371170}" type="presParOf" srcId="{31303A5C-F911-4DE7-A80D-A3F315A2C217}" destId="{D22DB574-A269-4C53-A7A7-96D5B4790E03}" srcOrd="2" destOrd="0" presId="urn:microsoft.com/office/officeart/2005/8/layout/chevron2"/>
    <dgm:cxn modelId="{E9AD8B61-7C91-4DB7-B219-B321B0A9D904}" type="presParOf" srcId="{D22DB574-A269-4C53-A7A7-96D5B4790E03}" destId="{A8E67559-8AE7-4F7B-A2FC-557939B4569D}" srcOrd="0" destOrd="0" presId="urn:microsoft.com/office/officeart/2005/8/layout/chevron2"/>
    <dgm:cxn modelId="{7249B023-FE83-416B-BA67-3A247E3CA9D0}" type="presParOf" srcId="{D22DB574-A269-4C53-A7A7-96D5B4790E03}" destId="{4FF8C0C1-0B51-43D1-BFD8-B060D7120D91}" srcOrd="1" destOrd="0" presId="urn:microsoft.com/office/officeart/2005/8/layout/chevron2"/>
    <dgm:cxn modelId="{760658AA-9D97-46D6-8DDD-EB8EC8E869A1}" type="presParOf" srcId="{31303A5C-F911-4DE7-A80D-A3F315A2C217}" destId="{02037F48-DBD9-4EAE-ADA0-2860846EBE67}" srcOrd="3" destOrd="0" presId="urn:microsoft.com/office/officeart/2005/8/layout/chevron2"/>
    <dgm:cxn modelId="{625D064D-E84D-4ED4-B2E4-0597C4FCB3E5}" type="presParOf" srcId="{31303A5C-F911-4DE7-A80D-A3F315A2C217}" destId="{E4C1A919-3B33-43BC-8D4C-745927CFDEEE}" srcOrd="4" destOrd="0" presId="urn:microsoft.com/office/officeart/2005/8/layout/chevron2"/>
    <dgm:cxn modelId="{1E92011F-908C-4D7E-9056-39D8F5CC7042}" type="presParOf" srcId="{E4C1A919-3B33-43BC-8D4C-745927CFDEEE}" destId="{48E04521-88A0-4F85-AAD3-D4010CF6C65A}" srcOrd="0" destOrd="0" presId="urn:microsoft.com/office/officeart/2005/8/layout/chevron2"/>
    <dgm:cxn modelId="{16F55EE4-2701-4C45-A726-D09B62E94214}" type="presParOf" srcId="{E4C1A919-3B33-43BC-8D4C-745927CFDEEE}" destId="{3A430F7D-A671-439C-B3BC-B04F8AA1DF68}" srcOrd="1" destOrd="0" presId="urn:microsoft.com/office/officeart/2005/8/layout/chevron2"/>
    <dgm:cxn modelId="{1E7CE643-43BC-45D7-8E31-BD4D2AA13C1D}" type="presParOf" srcId="{31303A5C-F911-4DE7-A80D-A3F315A2C217}" destId="{8E48FFB9-DCE8-4F13-850A-BBA987B45749}" srcOrd="5" destOrd="0" presId="urn:microsoft.com/office/officeart/2005/8/layout/chevron2"/>
    <dgm:cxn modelId="{BF823909-9CE1-4B34-B412-2627D4D0455E}" type="presParOf" srcId="{31303A5C-F911-4DE7-A80D-A3F315A2C217}" destId="{11221007-72C6-45E0-85D6-F14AC7E8190A}" srcOrd="6" destOrd="0" presId="urn:microsoft.com/office/officeart/2005/8/layout/chevron2"/>
    <dgm:cxn modelId="{AA772405-5D6B-4FEE-B27B-3F1561EB9ED1}" type="presParOf" srcId="{11221007-72C6-45E0-85D6-F14AC7E8190A}" destId="{34B07280-031F-498D-AE24-BF3A7166A93D}" srcOrd="0" destOrd="0" presId="urn:microsoft.com/office/officeart/2005/8/layout/chevron2"/>
    <dgm:cxn modelId="{6354882A-B9FB-401A-BDD4-78A8BF8601F6}" type="presParOf" srcId="{11221007-72C6-45E0-85D6-F14AC7E8190A}" destId="{21B6E0A5-EFFB-40C0-8D0F-E49742B800F2}"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01983A90-2E24-4D9D-AC5E-C83D697BA9A9}" type="doc">
      <dgm:prSet loTypeId="urn:microsoft.com/office/officeart/2005/8/layout/cycle5" loCatId="cycle" qsTypeId="urn:microsoft.com/office/officeart/2005/8/quickstyle/simple1" qsCatId="simple" csTypeId="urn:microsoft.com/office/officeart/2005/8/colors/colorful4" csCatId="colorful" phldr="1"/>
      <dgm:spPr/>
      <dgm:t>
        <a:bodyPr/>
        <a:lstStyle/>
        <a:p>
          <a:endParaRPr lang="en-GB"/>
        </a:p>
      </dgm:t>
    </dgm:pt>
    <dgm:pt modelId="{E1CAC3D0-8647-4FC0-B640-7599F60F8229}">
      <dgm:prSet phldrT="[Text]" phldr="0"/>
      <dgm:spPr/>
      <dgm:t>
        <a:bodyPr/>
        <a:lstStyle/>
        <a:p>
          <a:r>
            <a:rPr lang="en-GB" dirty="0">
              <a:latin typeface="Aptos Display" panose="020F0302020204030204"/>
            </a:rPr>
            <a:t>Predict</a:t>
          </a:r>
          <a:endParaRPr lang="en-GB" dirty="0"/>
        </a:p>
      </dgm:t>
    </dgm:pt>
    <dgm:pt modelId="{27B5220B-496B-49F4-9B6C-8DB483F30FF2}" type="parTrans" cxnId="{5BDC35B2-D344-41E8-A9FF-FF998F69060C}">
      <dgm:prSet/>
      <dgm:spPr/>
      <dgm:t>
        <a:bodyPr/>
        <a:lstStyle/>
        <a:p>
          <a:endParaRPr lang="en-GB"/>
        </a:p>
      </dgm:t>
    </dgm:pt>
    <dgm:pt modelId="{AF6A6EFA-ED2A-48CF-BD3A-0F93C69CC9A7}" type="sibTrans" cxnId="{5BDC35B2-D344-41E8-A9FF-FF998F69060C}">
      <dgm:prSet/>
      <dgm:spPr/>
      <dgm:t>
        <a:bodyPr/>
        <a:lstStyle/>
        <a:p>
          <a:endParaRPr lang="en-GB"/>
        </a:p>
      </dgm:t>
    </dgm:pt>
    <dgm:pt modelId="{27D0E4AC-EA5F-4FCA-BDCA-8B1B9AF283AA}">
      <dgm:prSet phldrT="[Text]" phldr="0"/>
      <dgm:spPr/>
      <dgm:t>
        <a:bodyPr/>
        <a:lstStyle/>
        <a:p>
          <a:r>
            <a:rPr lang="en-GB" dirty="0">
              <a:latin typeface="Aptos Display" panose="020F0302020204030204"/>
            </a:rPr>
            <a:t>Clarify</a:t>
          </a:r>
          <a:endParaRPr lang="en-GB" dirty="0"/>
        </a:p>
      </dgm:t>
    </dgm:pt>
    <dgm:pt modelId="{B0596BBA-182D-40BB-80AE-275D27E742D9}" type="parTrans" cxnId="{3E6EFC02-88E1-4CA8-BD7A-18EE200442FC}">
      <dgm:prSet/>
      <dgm:spPr/>
      <dgm:t>
        <a:bodyPr/>
        <a:lstStyle/>
        <a:p>
          <a:endParaRPr lang="en-GB"/>
        </a:p>
      </dgm:t>
    </dgm:pt>
    <dgm:pt modelId="{B3368271-A9BE-445A-BD1E-73039F7B23DD}" type="sibTrans" cxnId="{3E6EFC02-88E1-4CA8-BD7A-18EE200442FC}">
      <dgm:prSet/>
      <dgm:spPr/>
      <dgm:t>
        <a:bodyPr/>
        <a:lstStyle/>
        <a:p>
          <a:endParaRPr lang="en-GB"/>
        </a:p>
      </dgm:t>
    </dgm:pt>
    <dgm:pt modelId="{F1FD3CF0-0D29-4A72-AF46-8BD5C4C22252}">
      <dgm:prSet phldrT="[Text]" phldr="0"/>
      <dgm:spPr/>
      <dgm:t>
        <a:bodyPr/>
        <a:lstStyle/>
        <a:p>
          <a:r>
            <a:rPr lang="en-GB" dirty="0">
              <a:latin typeface="Aptos Display" panose="020F0302020204030204"/>
            </a:rPr>
            <a:t>Question</a:t>
          </a:r>
          <a:endParaRPr lang="en-GB" dirty="0"/>
        </a:p>
      </dgm:t>
    </dgm:pt>
    <dgm:pt modelId="{CA4D2548-4773-44DD-90CE-4B664452C57E}" type="parTrans" cxnId="{4B61FE85-BB18-4F9E-A9FB-C31B2C215CEC}">
      <dgm:prSet/>
      <dgm:spPr/>
      <dgm:t>
        <a:bodyPr/>
        <a:lstStyle/>
        <a:p>
          <a:endParaRPr lang="en-GB"/>
        </a:p>
      </dgm:t>
    </dgm:pt>
    <dgm:pt modelId="{7E3BC0AC-552B-4F2E-9959-96708E73A142}" type="sibTrans" cxnId="{4B61FE85-BB18-4F9E-A9FB-C31B2C215CEC}">
      <dgm:prSet/>
      <dgm:spPr/>
      <dgm:t>
        <a:bodyPr/>
        <a:lstStyle/>
        <a:p>
          <a:endParaRPr lang="en-GB"/>
        </a:p>
      </dgm:t>
    </dgm:pt>
    <dgm:pt modelId="{F4EF358B-736A-44A7-8DEC-07D54465806F}">
      <dgm:prSet phldrT="[Text]" phldr="0"/>
      <dgm:spPr/>
      <dgm:t>
        <a:bodyPr/>
        <a:lstStyle/>
        <a:p>
          <a:r>
            <a:rPr lang="en-GB" dirty="0">
              <a:latin typeface="Aptos Display" panose="020F0302020204030204"/>
            </a:rPr>
            <a:t>Summarise</a:t>
          </a:r>
          <a:endParaRPr lang="en-GB" dirty="0"/>
        </a:p>
      </dgm:t>
    </dgm:pt>
    <dgm:pt modelId="{23A05148-528D-4CDB-9CBA-719350D49F97}" type="parTrans" cxnId="{C23E54CA-BEDF-4532-AF03-F5C59085CE0D}">
      <dgm:prSet/>
      <dgm:spPr/>
      <dgm:t>
        <a:bodyPr/>
        <a:lstStyle/>
        <a:p>
          <a:endParaRPr lang="en-GB"/>
        </a:p>
      </dgm:t>
    </dgm:pt>
    <dgm:pt modelId="{A1C76661-23DB-4DA3-82BA-903EB1D7F936}" type="sibTrans" cxnId="{C23E54CA-BEDF-4532-AF03-F5C59085CE0D}">
      <dgm:prSet/>
      <dgm:spPr/>
      <dgm:t>
        <a:bodyPr/>
        <a:lstStyle/>
        <a:p>
          <a:endParaRPr lang="en-GB"/>
        </a:p>
      </dgm:t>
    </dgm:pt>
    <dgm:pt modelId="{A4F08C05-E276-4258-B557-59AAEAF3CA89}" type="pres">
      <dgm:prSet presAssocID="{01983A90-2E24-4D9D-AC5E-C83D697BA9A9}" presName="cycle" presStyleCnt="0">
        <dgm:presLayoutVars>
          <dgm:dir/>
          <dgm:resizeHandles val="exact"/>
        </dgm:presLayoutVars>
      </dgm:prSet>
      <dgm:spPr/>
    </dgm:pt>
    <dgm:pt modelId="{A42D21BA-EB1B-42FE-B784-ADCEB92A89EE}" type="pres">
      <dgm:prSet presAssocID="{E1CAC3D0-8647-4FC0-B640-7599F60F8229}" presName="node" presStyleLbl="node1" presStyleIdx="0" presStyleCnt="4">
        <dgm:presLayoutVars>
          <dgm:bulletEnabled val="1"/>
        </dgm:presLayoutVars>
      </dgm:prSet>
      <dgm:spPr/>
    </dgm:pt>
    <dgm:pt modelId="{E82A5A22-1699-4E99-BBE6-5BDF1847DAFD}" type="pres">
      <dgm:prSet presAssocID="{E1CAC3D0-8647-4FC0-B640-7599F60F8229}" presName="spNode" presStyleCnt="0"/>
      <dgm:spPr/>
    </dgm:pt>
    <dgm:pt modelId="{F8120574-D58B-4421-A496-9319DD94E0FD}" type="pres">
      <dgm:prSet presAssocID="{AF6A6EFA-ED2A-48CF-BD3A-0F93C69CC9A7}" presName="sibTrans" presStyleLbl="sibTrans1D1" presStyleIdx="0" presStyleCnt="4"/>
      <dgm:spPr/>
    </dgm:pt>
    <dgm:pt modelId="{02D03300-63BD-4F20-966F-E8F17C42ED73}" type="pres">
      <dgm:prSet presAssocID="{27D0E4AC-EA5F-4FCA-BDCA-8B1B9AF283AA}" presName="node" presStyleLbl="node1" presStyleIdx="1" presStyleCnt="4">
        <dgm:presLayoutVars>
          <dgm:bulletEnabled val="1"/>
        </dgm:presLayoutVars>
      </dgm:prSet>
      <dgm:spPr/>
    </dgm:pt>
    <dgm:pt modelId="{BACCB953-052D-46BF-8E76-A6CF9F467BF2}" type="pres">
      <dgm:prSet presAssocID="{27D0E4AC-EA5F-4FCA-BDCA-8B1B9AF283AA}" presName="spNode" presStyleCnt="0"/>
      <dgm:spPr/>
    </dgm:pt>
    <dgm:pt modelId="{714A22DF-A145-438B-AFBE-0EE34B21DC2A}" type="pres">
      <dgm:prSet presAssocID="{B3368271-A9BE-445A-BD1E-73039F7B23DD}" presName="sibTrans" presStyleLbl="sibTrans1D1" presStyleIdx="1" presStyleCnt="4"/>
      <dgm:spPr/>
    </dgm:pt>
    <dgm:pt modelId="{F88FA77A-FD79-4F3D-AE23-86063B6321FF}" type="pres">
      <dgm:prSet presAssocID="{F1FD3CF0-0D29-4A72-AF46-8BD5C4C22252}" presName="node" presStyleLbl="node1" presStyleIdx="2" presStyleCnt="4">
        <dgm:presLayoutVars>
          <dgm:bulletEnabled val="1"/>
        </dgm:presLayoutVars>
      </dgm:prSet>
      <dgm:spPr/>
    </dgm:pt>
    <dgm:pt modelId="{C4F3DD16-7B79-43FB-89FE-5C3902034C01}" type="pres">
      <dgm:prSet presAssocID="{F1FD3CF0-0D29-4A72-AF46-8BD5C4C22252}" presName="spNode" presStyleCnt="0"/>
      <dgm:spPr/>
    </dgm:pt>
    <dgm:pt modelId="{D5FBFA39-9DAB-4D87-ABF0-36E82DD520C1}" type="pres">
      <dgm:prSet presAssocID="{7E3BC0AC-552B-4F2E-9959-96708E73A142}" presName="sibTrans" presStyleLbl="sibTrans1D1" presStyleIdx="2" presStyleCnt="4"/>
      <dgm:spPr/>
    </dgm:pt>
    <dgm:pt modelId="{8FCEC457-B1A7-4C4C-8179-BC9521A4316B}" type="pres">
      <dgm:prSet presAssocID="{F4EF358B-736A-44A7-8DEC-07D54465806F}" presName="node" presStyleLbl="node1" presStyleIdx="3" presStyleCnt="4">
        <dgm:presLayoutVars>
          <dgm:bulletEnabled val="1"/>
        </dgm:presLayoutVars>
      </dgm:prSet>
      <dgm:spPr/>
    </dgm:pt>
    <dgm:pt modelId="{D59E8C0E-C7AA-4B3F-A4DC-A9D627B213FC}" type="pres">
      <dgm:prSet presAssocID="{F4EF358B-736A-44A7-8DEC-07D54465806F}" presName="spNode" presStyleCnt="0"/>
      <dgm:spPr/>
    </dgm:pt>
    <dgm:pt modelId="{391C4127-7894-4F1A-9413-8649C5FE683D}" type="pres">
      <dgm:prSet presAssocID="{A1C76661-23DB-4DA3-82BA-903EB1D7F936}" presName="sibTrans" presStyleLbl="sibTrans1D1" presStyleIdx="3" presStyleCnt="4"/>
      <dgm:spPr/>
    </dgm:pt>
  </dgm:ptLst>
  <dgm:cxnLst>
    <dgm:cxn modelId="{D675A702-F51C-4CE1-89E5-95DC618D5980}" type="presOf" srcId="{A1C76661-23DB-4DA3-82BA-903EB1D7F936}" destId="{391C4127-7894-4F1A-9413-8649C5FE683D}" srcOrd="0" destOrd="0" presId="urn:microsoft.com/office/officeart/2005/8/layout/cycle5"/>
    <dgm:cxn modelId="{3E6EFC02-88E1-4CA8-BD7A-18EE200442FC}" srcId="{01983A90-2E24-4D9D-AC5E-C83D697BA9A9}" destId="{27D0E4AC-EA5F-4FCA-BDCA-8B1B9AF283AA}" srcOrd="1" destOrd="0" parTransId="{B0596BBA-182D-40BB-80AE-275D27E742D9}" sibTransId="{B3368271-A9BE-445A-BD1E-73039F7B23DD}"/>
    <dgm:cxn modelId="{20CF0212-0B47-434C-9AAA-C09D393D6399}" type="presOf" srcId="{F4EF358B-736A-44A7-8DEC-07D54465806F}" destId="{8FCEC457-B1A7-4C4C-8179-BC9521A4316B}" srcOrd="0" destOrd="0" presId="urn:microsoft.com/office/officeart/2005/8/layout/cycle5"/>
    <dgm:cxn modelId="{EB39C739-9305-4A44-8D52-67444DD89312}" type="presOf" srcId="{B3368271-A9BE-445A-BD1E-73039F7B23DD}" destId="{714A22DF-A145-438B-AFBE-0EE34B21DC2A}" srcOrd="0" destOrd="0" presId="urn:microsoft.com/office/officeart/2005/8/layout/cycle5"/>
    <dgm:cxn modelId="{51D23D65-E018-45A0-B53E-842DECAF159D}" type="presOf" srcId="{F1FD3CF0-0D29-4A72-AF46-8BD5C4C22252}" destId="{F88FA77A-FD79-4F3D-AE23-86063B6321FF}" srcOrd="0" destOrd="0" presId="urn:microsoft.com/office/officeart/2005/8/layout/cycle5"/>
    <dgm:cxn modelId="{4B61FE85-BB18-4F9E-A9FB-C31B2C215CEC}" srcId="{01983A90-2E24-4D9D-AC5E-C83D697BA9A9}" destId="{F1FD3CF0-0D29-4A72-AF46-8BD5C4C22252}" srcOrd="2" destOrd="0" parTransId="{CA4D2548-4773-44DD-90CE-4B664452C57E}" sibTransId="{7E3BC0AC-552B-4F2E-9959-96708E73A142}"/>
    <dgm:cxn modelId="{4CBAE195-AE6B-4DDC-8B97-D6CA146535B8}" type="presOf" srcId="{01983A90-2E24-4D9D-AC5E-C83D697BA9A9}" destId="{A4F08C05-E276-4258-B557-59AAEAF3CA89}" srcOrd="0" destOrd="0" presId="urn:microsoft.com/office/officeart/2005/8/layout/cycle5"/>
    <dgm:cxn modelId="{4052049C-22B7-4505-96B0-1AE8B0F38E09}" type="presOf" srcId="{AF6A6EFA-ED2A-48CF-BD3A-0F93C69CC9A7}" destId="{F8120574-D58B-4421-A496-9319DD94E0FD}" srcOrd="0" destOrd="0" presId="urn:microsoft.com/office/officeart/2005/8/layout/cycle5"/>
    <dgm:cxn modelId="{5BDC35B2-D344-41E8-A9FF-FF998F69060C}" srcId="{01983A90-2E24-4D9D-AC5E-C83D697BA9A9}" destId="{E1CAC3D0-8647-4FC0-B640-7599F60F8229}" srcOrd="0" destOrd="0" parTransId="{27B5220B-496B-49F4-9B6C-8DB483F30FF2}" sibTransId="{AF6A6EFA-ED2A-48CF-BD3A-0F93C69CC9A7}"/>
    <dgm:cxn modelId="{C23E54CA-BEDF-4532-AF03-F5C59085CE0D}" srcId="{01983A90-2E24-4D9D-AC5E-C83D697BA9A9}" destId="{F4EF358B-736A-44A7-8DEC-07D54465806F}" srcOrd="3" destOrd="0" parTransId="{23A05148-528D-4CDB-9CBA-719350D49F97}" sibTransId="{A1C76661-23DB-4DA3-82BA-903EB1D7F936}"/>
    <dgm:cxn modelId="{697F73E4-0DE9-4AC6-B596-0D99BF67FAFA}" type="presOf" srcId="{7E3BC0AC-552B-4F2E-9959-96708E73A142}" destId="{D5FBFA39-9DAB-4D87-ABF0-36E82DD520C1}" srcOrd="0" destOrd="0" presId="urn:microsoft.com/office/officeart/2005/8/layout/cycle5"/>
    <dgm:cxn modelId="{D2B948EA-7C2B-4C5C-8A65-DA1680D2969B}" type="presOf" srcId="{27D0E4AC-EA5F-4FCA-BDCA-8B1B9AF283AA}" destId="{02D03300-63BD-4F20-966F-E8F17C42ED73}" srcOrd="0" destOrd="0" presId="urn:microsoft.com/office/officeart/2005/8/layout/cycle5"/>
    <dgm:cxn modelId="{213656F1-0FCB-4951-8318-4CD48DFAE682}" type="presOf" srcId="{E1CAC3D0-8647-4FC0-B640-7599F60F8229}" destId="{A42D21BA-EB1B-42FE-B784-ADCEB92A89EE}" srcOrd="0" destOrd="0" presId="urn:microsoft.com/office/officeart/2005/8/layout/cycle5"/>
    <dgm:cxn modelId="{14C73D24-D392-4F2B-A562-FC26FA7C121F}" type="presParOf" srcId="{A4F08C05-E276-4258-B557-59AAEAF3CA89}" destId="{A42D21BA-EB1B-42FE-B784-ADCEB92A89EE}" srcOrd="0" destOrd="0" presId="urn:microsoft.com/office/officeart/2005/8/layout/cycle5"/>
    <dgm:cxn modelId="{A839D328-DB02-46B1-80C2-288C96ACEFE0}" type="presParOf" srcId="{A4F08C05-E276-4258-B557-59AAEAF3CA89}" destId="{E82A5A22-1699-4E99-BBE6-5BDF1847DAFD}" srcOrd="1" destOrd="0" presId="urn:microsoft.com/office/officeart/2005/8/layout/cycle5"/>
    <dgm:cxn modelId="{4A23A677-AC91-4185-B262-8CC41E3C38BF}" type="presParOf" srcId="{A4F08C05-E276-4258-B557-59AAEAF3CA89}" destId="{F8120574-D58B-4421-A496-9319DD94E0FD}" srcOrd="2" destOrd="0" presId="urn:microsoft.com/office/officeart/2005/8/layout/cycle5"/>
    <dgm:cxn modelId="{54B5B61B-5600-4D26-BE96-DF6D5449D01B}" type="presParOf" srcId="{A4F08C05-E276-4258-B557-59AAEAF3CA89}" destId="{02D03300-63BD-4F20-966F-E8F17C42ED73}" srcOrd="3" destOrd="0" presId="urn:microsoft.com/office/officeart/2005/8/layout/cycle5"/>
    <dgm:cxn modelId="{FB069A99-29C6-40A5-A631-BB3A009BC41C}" type="presParOf" srcId="{A4F08C05-E276-4258-B557-59AAEAF3CA89}" destId="{BACCB953-052D-46BF-8E76-A6CF9F467BF2}" srcOrd="4" destOrd="0" presId="urn:microsoft.com/office/officeart/2005/8/layout/cycle5"/>
    <dgm:cxn modelId="{D77D7072-B967-4B90-BE1A-EF364F9C0B6F}" type="presParOf" srcId="{A4F08C05-E276-4258-B557-59AAEAF3CA89}" destId="{714A22DF-A145-438B-AFBE-0EE34B21DC2A}" srcOrd="5" destOrd="0" presId="urn:microsoft.com/office/officeart/2005/8/layout/cycle5"/>
    <dgm:cxn modelId="{DE540626-7022-412A-BE70-98FB354EAB9F}" type="presParOf" srcId="{A4F08C05-E276-4258-B557-59AAEAF3CA89}" destId="{F88FA77A-FD79-4F3D-AE23-86063B6321FF}" srcOrd="6" destOrd="0" presId="urn:microsoft.com/office/officeart/2005/8/layout/cycle5"/>
    <dgm:cxn modelId="{A0FC5730-BFF6-4E73-9072-224B072438B7}" type="presParOf" srcId="{A4F08C05-E276-4258-B557-59AAEAF3CA89}" destId="{C4F3DD16-7B79-43FB-89FE-5C3902034C01}" srcOrd="7" destOrd="0" presId="urn:microsoft.com/office/officeart/2005/8/layout/cycle5"/>
    <dgm:cxn modelId="{1F86C8DE-54E3-44D9-8529-B59ED96F864C}" type="presParOf" srcId="{A4F08C05-E276-4258-B557-59AAEAF3CA89}" destId="{D5FBFA39-9DAB-4D87-ABF0-36E82DD520C1}" srcOrd="8" destOrd="0" presId="urn:microsoft.com/office/officeart/2005/8/layout/cycle5"/>
    <dgm:cxn modelId="{E948B138-E1B5-4221-AB51-27EEF41E65DA}" type="presParOf" srcId="{A4F08C05-E276-4258-B557-59AAEAF3CA89}" destId="{8FCEC457-B1A7-4C4C-8179-BC9521A4316B}" srcOrd="9" destOrd="0" presId="urn:microsoft.com/office/officeart/2005/8/layout/cycle5"/>
    <dgm:cxn modelId="{20C4048E-67AB-4EB2-8B54-E7FA1755DA15}" type="presParOf" srcId="{A4F08C05-E276-4258-B557-59AAEAF3CA89}" destId="{D59E8C0E-C7AA-4B3F-A4DC-A9D627B213FC}" srcOrd="10" destOrd="0" presId="urn:microsoft.com/office/officeart/2005/8/layout/cycle5"/>
    <dgm:cxn modelId="{069D062B-0698-488F-A8FC-4D5D42365C20}" type="presParOf" srcId="{A4F08C05-E276-4258-B557-59AAEAF3CA89}" destId="{391C4127-7894-4F1A-9413-8649C5FE683D}"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DEF28-3443-4710-B19B-EB73CDB5539D}">
      <dsp:nvSpPr>
        <dsp:cNvPr id="0" name=""/>
        <dsp:cNvSpPr/>
      </dsp:nvSpPr>
      <dsp:spPr>
        <a:xfrm>
          <a:off x="1999" y="1789147"/>
          <a:ext cx="2710449" cy="1840372"/>
        </a:xfrm>
        <a:prstGeom prst="roundRect">
          <a:avLst>
            <a:gd name="adj" fmla="val 10000"/>
          </a:avLst>
        </a:prstGeom>
        <a:solidFill>
          <a:srgbClr val="7030A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US" sz="4400" kern="1200" dirty="0"/>
            <a:t>Reading to Learn</a:t>
          </a:r>
          <a:endParaRPr lang="en-GB" sz="4400" kern="1200" dirty="0"/>
        </a:p>
      </dsp:txBody>
      <dsp:txXfrm>
        <a:off x="55902" y="1843050"/>
        <a:ext cx="2602643" cy="1732566"/>
      </dsp:txXfrm>
    </dsp:sp>
    <dsp:sp modelId="{3D91F601-D541-4A45-B181-65E1856135FD}">
      <dsp:nvSpPr>
        <dsp:cNvPr id="0" name=""/>
        <dsp:cNvSpPr/>
      </dsp:nvSpPr>
      <dsp:spPr>
        <a:xfrm>
          <a:off x="2712448" y="2689470"/>
          <a:ext cx="956733" cy="39726"/>
        </a:xfrm>
        <a:custGeom>
          <a:avLst/>
          <a:gdLst/>
          <a:ahLst/>
          <a:cxnLst/>
          <a:rect l="0" t="0" r="0" b="0"/>
          <a:pathLst>
            <a:path>
              <a:moveTo>
                <a:pt x="0" y="19863"/>
              </a:moveTo>
              <a:lnTo>
                <a:pt x="956733" y="19863"/>
              </a:lnTo>
            </a:path>
          </a:pathLst>
        </a:custGeom>
        <a:noFill/>
        <a:ln w="19050" cap="flat" cmpd="sng" algn="ctr">
          <a:solidFill>
            <a:schemeClr val="accent5">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66897" y="2685415"/>
        <a:ext cx="47836" cy="47836"/>
      </dsp:txXfrm>
    </dsp:sp>
    <dsp:sp modelId="{B104F6D3-4883-42F0-AF17-9CDEAB5549F8}">
      <dsp:nvSpPr>
        <dsp:cNvPr id="0" name=""/>
        <dsp:cNvSpPr/>
      </dsp:nvSpPr>
      <dsp:spPr>
        <a:xfrm>
          <a:off x="3669182" y="1788926"/>
          <a:ext cx="2724370" cy="1840814"/>
        </a:xfrm>
        <a:prstGeom prst="roundRect">
          <a:avLst>
            <a:gd name="adj" fmla="val 10000"/>
          </a:avLst>
        </a:prstGeom>
        <a:solidFill>
          <a:schemeClr val="accent5">
            <a:tint val="99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US" sz="4000" kern="1200" dirty="0"/>
            <a:t>Pathway 1</a:t>
          </a:r>
        </a:p>
        <a:p>
          <a:pPr marL="0" lvl="0" indent="0" algn="ctr" defTabSz="1778000">
            <a:lnSpc>
              <a:spcPct val="90000"/>
            </a:lnSpc>
            <a:spcBef>
              <a:spcPct val="0"/>
            </a:spcBef>
            <a:spcAft>
              <a:spcPct val="35000"/>
            </a:spcAft>
            <a:buNone/>
          </a:pPr>
          <a:r>
            <a:rPr lang="en-GB" sz="4000" kern="1200" dirty="0"/>
            <a:t>Universal Provision</a:t>
          </a:r>
        </a:p>
      </dsp:txBody>
      <dsp:txXfrm>
        <a:off x="3723098" y="1842842"/>
        <a:ext cx="2616538" cy="1732982"/>
      </dsp:txXfrm>
    </dsp:sp>
    <dsp:sp modelId="{66DA33D0-BF59-48B1-B2D7-63C2D4BD8068}">
      <dsp:nvSpPr>
        <dsp:cNvPr id="0" name=""/>
        <dsp:cNvSpPr/>
      </dsp:nvSpPr>
      <dsp:spPr>
        <a:xfrm rot="19457599">
          <a:off x="6282808" y="2345644"/>
          <a:ext cx="1178220" cy="39726"/>
        </a:xfrm>
        <a:custGeom>
          <a:avLst/>
          <a:gdLst/>
          <a:ahLst/>
          <a:cxnLst/>
          <a:rect l="0" t="0" r="0" b="0"/>
          <a:pathLst>
            <a:path>
              <a:moveTo>
                <a:pt x="0" y="19863"/>
              </a:moveTo>
              <a:lnTo>
                <a:pt x="1178220" y="19863"/>
              </a:lnTo>
            </a:path>
          </a:pathLst>
        </a:custGeom>
        <a:noFill/>
        <a:ln w="19050" cap="flat" cmpd="sng" algn="ctr">
          <a:solidFill>
            <a:schemeClr val="accent5">
              <a:tint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842463" y="2336051"/>
        <a:ext cx="58911" cy="58911"/>
      </dsp:txXfrm>
    </dsp:sp>
    <dsp:sp modelId="{AED38427-52C2-4364-96E1-4422B42C2264}">
      <dsp:nvSpPr>
        <dsp:cNvPr id="0" name=""/>
        <dsp:cNvSpPr/>
      </dsp:nvSpPr>
      <dsp:spPr>
        <a:xfrm>
          <a:off x="7350285" y="1423723"/>
          <a:ext cx="2782300" cy="1195916"/>
        </a:xfrm>
        <a:prstGeom prst="roundRect">
          <a:avLst>
            <a:gd name="adj" fmla="val 10000"/>
          </a:avLst>
        </a:prstGeom>
        <a:solidFill>
          <a:schemeClr val="accent5">
            <a:tint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US" sz="4400" kern="1200" dirty="0"/>
            <a:t>Pathway 2</a:t>
          </a:r>
          <a:endParaRPr lang="en-GB" sz="4400" kern="1200" dirty="0"/>
        </a:p>
      </dsp:txBody>
      <dsp:txXfrm>
        <a:off x="7385312" y="1458750"/>
        <a:ext cx="2712246" cy="1125862"/>
      </dsp:txXfrm>
    </dsp:sp>
    <dsp:sp modelId="{EE387DA6-853F-4883-807F-643070E669D2}">
      <dsp:nvSpPr>
        <dsp:cNvPr id="0" name=""/>
        <dsp:cNvSpPr/>
      </dsp:nvSpPr>
      <dsp:spPr>
        <a:xfrm rot="2142401">
          <a:off x="6282808" y="3033296"/>
          <a:ext cx="1178220" cy="39726"/>
        </a:xfrm>
        <a:custGeom>
          <a:avLst/>
          <a:gdLst/>
          <a:ahLst/>
          <a:cxnLst/>
          <a:rect l="0" t="0" r="0" b="0"/>
          <a:pathLst>
            <a:path>
              <a:moveTo>
                <a:pt x="0" y="19863"/>
              </a:moveTo>
              <a:lnTo>
                <a:pt x="1178220" y="19863"/>
              </a:lnTo>
            </a:path>
          </a:pathLst>
        </a:custGeom>
        <a:noFill/>
        <a:ln w="19050" cap="flat" cmpd="sng" algn="ctr">
          <a:solidFill>
            <a:schemeClr val="accent5">
              <a:tint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842463" y="3023704"/>
        <a:ext cx="58911" cy="58911"/>
      </dsp:txXfrm>
    </dsp:sp>
    <dsp:sp modelId="{618CAC30-A7D1-4B8D-A223-7DBBCE43D6F6}">
      <dsp:nvSpPr>
        <dsp:cNvPr id="0" name=""/>
        <dsp:cNvSpPr/>
      </dsp:nvSpPr>
      <dsp:spPr>
        <a:xfrm>
          <a:off x="7350285" y="2799027"/>
          <a:ext cx="2816814" cy="1195916"/>
        </a:xfrm>
        <a:prstGeom prst="roundRect">
          <a:avLst>
            <a:gd name="adj" fmla="val 10000"/>
          </a:avLst>
        </a:prstGeom>
        <a:solidFill>
          <a:schemeClr val="accent5">
            <a:tint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US" sz="4400" kern="1200" dirty="0"/>
            <a:t>Pathway 3</a:t>
          </a:r>
          <a:endParaRPr lang="en-GB" sz="4400" kern="1200" dirty="0"/>
        </a:p>
      </dsp:txBody>
      <dsp:txXfrm>
        <a:off x="7385312" y="2834054"/>
        <a:ext cx="2746760" cy="1125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BA554C-A262-41E6-9437-1D01E7732686}">
      <dsp:nvSpPr>
        <dsp:cNvPr id="0" name=""/>
        <dsp:cNvSpPr/>
      </dsp:nvSpPr>
      <dsp:spPr>
        <a:xfrm rot="5400000">
          <a:off x="-241171" y="244930"/>
          <a:ext cx="1607809" cy="1125466"/>
        </a:xfrm>
        <a:prstGeom prst="chevron">
          <a:avLst/>
        </a:prstGeom>
        <a:solidFill>
          <a:schemeClr val="accent5">
            <a:shade val="50000"/>
            <a:hueOff val="0"/>
            <a:satOff val="0"/>
            <a:lumOff val="0"/>
            <a:alphaOff val="0"/>
          </a:schemeClr>
        </a:solidFill>
        <a:ln w="19050" cap="flat" cmpd="sng" algn="ctr">
          <a:solidFill>
            <a:schemeClr val="accent5">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1. Point to the word and say it slowly</a:t>
          </a:r>
        </a:p>
      </dsp:txBody>
      <dsp:txXfrm rot="-5400000">
        <a:off x="1" y="566491"/>
        <a:ext cx="1125466" cy="482343"/>
      </dsp:txXfrm>
    </dsp:sp>
    <dsp:sp modelId="{0E2CF004-BE2B-44BB-B1D4-3D48C666EA59}">
      <dsp:nvSpPr>
        <dsp:cNvPr id="0" name=""/>
        <dsp:cNvSpPr/>
      </dsp:nvSpPr>
      <dsp:spPr>
        <a:xfrm rot="5400000">
          <a:off x="5509738" y="-4380512"/>
          <a:ext cx="1045076" cy="9813619"/>
        </a:xfrm>
        <a:prstGeom prst="round2SameRect">
          <a:avLst/>
        </a:prstGeom>
        <a:solidFill>
          <a:schemeClr val="lt1">
            <a:alpha val="90000"/>
            <a:hueOff val="0"/>
            <a:satOff val="0"/>
            <a:lumOff val="0"/>
            <a:alphaOff val="0"/>
          </a:schemeClr>
        </a:solidFill>
        <a:ln w="19050" cap="flat" cmpd="sng" algn="ctr">
          <a:solidFill>
            <a:schemeClr val="accent5">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rtl="0">
            <a:lnSpc>
              <a:spcPct val="90000"/>
            </a:lnSpc>
            <a:spcBef>
              <a:spcPct val="0"/>
            </a:spcBef>
            <a:spcAft>
              <a:spcPct val="15000"/>
            </a:spcAft>
            <a:buChar char="•"/>
          </a:pPr>
          <a:r>
            <a:rPr lang="en-GB" sz="1900" b="1" kern="1200" dirty="0">
              <a:latin typeface="Calibri"/>
              <a:ea typeface="Calibri"/>
              <a:cs typeface="Calibri"/>
            </a:rPr>
            <a:t>Display the word on the board. Do not capitalise unless it is a proper noun.  Pronounce the word slowly whilst pointing at it.  If it’s a difficult word break it down as you pronounce it. E.g. pho-to-syn-thesis  Scaffold with a picture where possible.</a:t>
          </a:r>
        </a:p>
      </dsp:txBody>
      <dsp:txXfrm rot="-5400000">
        <a:off x="1125467" y="54775"/>
        <a:ext cx="9762603" cy="943044"/>
      </dsp:txXfrm>
    </dsp:sp>
    <dsp:sp modelId="{A8E67559-8AE7-4F7B-A2FC-557939B4569D}">
      <dsp:nvSpPr>
        <dsp:cNvPr id="0" name=""/>
        <dsp:cNvSpPr/>
      </dsp:nvSpPr>
      <dsp:spPr>
        <a:xfrm rot="5400000">
          <a:off x="-241171" y="1709404"/>
          <a:ext cx="1607809" cy="1125466"/>
        </a:xfrm>
        <a:prstGeom prst="chevron">
          <a:avLst/>
        </a:prstGeom>
        <a:solidFill>
          <a:schemeClr val="accent5">
            <a:shade val="50000"/>
            <a:hueOff val="104365"/>
            <a:satOff val="-18183"/>
            <a:lumOff val="24118"/>
            <a:alphaOff val="0"/>
          </a:schemeClr>
        </a:solidFill>
        <a:ln w="19050" cap="flat" cmpd="sng" algn="ctr">
          <a:solidFill>
            <a:schemeClr val="accent5">
              <a:shade val="50000"/>
              <a:hueOff val="104365"/>
              <a:satOff val="-18183"/>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Calibri"/>
              <a:ea typeface="Calibri"/>
              <a:cs typeface="Calibri"/>
            </a:rPr>
            <a:t>2. Choral response</a:t>
          </a:r>
        </a:p>
      </dsp:txBody>
      <dsp:txXfrm rot="-5400000">
        <a:off x="1" y="2030965"/>
        <a:ext cx="1125466" cy="482343"/>
      </dsp:txXfrm>
    </dsp:sp>
    <dsp:sp modelId="{4FF8C0C1-0B51-43D1-BFD8-B060D7120D91}">
      <dsp:nvSpPr>
        <dsp:cNvPr id="0" name=""/>
        <dsp:cNvSpPr/>
      </dsp:nvSpPr>
      <dsp:spPr>
        <a:xfrm rot="5400000">
          <a:off x="5509738" y="-2916038"/>
          <a:ext cx="1045076" cy="9813619"/>
        </a:xfrm>
        <a:prstGeom prst="round2SameRect">
          <a:avLst/>
        </a:prstGeom>
        <a:solidFill>
          <a:schemeClr val="lt1">
            <a:alpha val="90000"/>
            <a:hueOff val="0"/>
            <a:satOff val="0"/>
            <a:lumOff val="0"/>
            <a:alphaOff val="0"/>
          </a:schemeClr>
        </a:solidFill>
        <a:ln w="19050" cap="flat" cmpd="sng" algn="ctr">
          <a:solidFill>
            <a:schemeClr val="accent5">
              <a:shade val="50000"/>
              <a:hueOff val="104365"/>
              <a:satOff val="-18183"/>
              <a:lumOff val="2411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rtl="0">
            <a:lnSpc>
              <a:spcPct val="90000"/>
            </a:lnSpc>
            <a:spcBef>
              <a:spcPct val="0"/>
            </a:spcBef>
            <a:spcAft>
              <a:spcPct val="15000"/>
            </a:spcAft>
            <a:buChar char="•"/>
          </a:pPr>
          <a:r>
            <a:rPr lang="en-GB" sz="1900" b="1" kern="1200" dirty="0">
              <a:latin typeface="Calibri"/>
              <a:ea typeface="Calibri"/>
              <a:cs typeface="Calibri"/>
            </a:rPr>
            <a:t>Get the students to repeat your pronunciation using 'I say, You say'   Ensure that all students take part and repeat until you are satisfied that they can say the word.</a:t>
          </a:r>
        </a:p>
      </dsp:txBody>
      <dsp:txXfrm rot="-5400000">
        <a:off x="1125467" y="1519249"/>
        <a:ext cx="9762603" cy="943044"/>
      </dsp:txXfrm>
    </dsp:sp>
    <dsp:sp modelId="{48E04521-88A0-4F85-AAD3-D4010CF6C65A}">
      <dsp:nvSpPr>
        <dsp:cNvPr id="0" name=""/>
        <dsp:cNvSpPr/>
      </dsp:nvSpPr>
      <dsp:spPr>
        <a:xfrm rot="5400000">
          <a:off x="-241171" y="3173877"/>
          <a:ext cx="1607809" cy="1125466"/>
        </a:xfrm>
        <a:prstGeom prst="chevron">
          <a:avLst/>
        </a:prstGeom>
        <a:solidFill>
          <a:schemeClr val="accent5">
            <a:shade val="50000"/>
            <a:hueOff val="208729"/>
            <a:satOff val="-36367"/>
            <a:lumOff val="48236"/>
            <a:alphaOff val="0"/>
          </a:schemeClr>
        </a:solidFill>
        <a:ln w="19050" cap="flat" cmpd="sng" algn="ctr">
          <a:solidFill>
            <a:schemeClr val="accent5">
              <a:shade val="50000"/>
              <a:hueOff val="208729"/>
              <a:satOff val="-36367"/>
              <a:lumOff val="482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Calibri"/>
              <a:ea typeface="Calibri"/>
              <a:cs typeface="Calibri"/>
            </a:rPr>
            <a:t>3. Give a simple definition</a:t>
          </a:r>
        </a:p>
      </dsp:txBody>
      <dsp:txXfrm rot="-5400000">
        <a:off x="1" y="3495438"/>
        <a:ext cx="1125466" cy="482343"/>
      </dsp:txXfrm>
    </dsp:sp>
    <dsp:sp modelId="{3A430F7D-A671-439C-B3BC-B04F8AA1DF68}">
      <dsp:nvSpPr>
        <dsp:cNvPr id="0" name=""/>
        <dsp:cNvSpPr/>
      </dsp:nvSpPr>
      <dsp:spPr>
        <a:xfrm rot="5400000">
          <a:off x="5509738" y="-1451565"/>
          <a:ext cx="1045076" cy="9813619"/>
        </a:xfrm>
        <a:prstGeom prst="round2SameRect">
          <a:avLst/>
        </a:prstGeom>
        <a:solidFill>
          <a:schemeClr val="lt1">
            <a:alpha val="90000"/>
            <a:hueOff val="0"/>
            <a:satOff val="0"/>
            <a:lumOff val="0"/>
            <a:alphaOff val="0"/>
          </a:schemeClr>
        </a:solidFill>
        <a:ln w="19050" cap="flat" cmpd="sng" algn="ctr">
          <a:solidFill>
            <a:schemeClr val="accent5">
              <a:shade val="50000"/>
              <a:hueOff val="208729"/>
              <a:satOff val="-36367"/>
              <a:lumOff val="4823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rtl="0">
            <a:lnSpc>
              <a:spcPct val="90000"/>
            </a:lnSpc>
            <a:spcBef>
              <a:spcPct val="0"/>
            </a:spcBef>
            <a:spcAft>
              <a:spcPct val="15000"/>
            </a:spcAft>
            <a:buChar char="•"/>
          </a:pPr>
          <a:r>
            <a:rPr lang="en-GB" sz="1900" b="1" kern="1200" dirty="0">
              <a:latin typeface="Calibri"/>
              <a:ea typeface="Calibri"/>
              <a:cs typeface="Calibri"/>
            </a:rPr>
            <a:t>Make sure the definition is clear and isn't going to cause future misconceptions.  If you over simplify sometimes this creates problems later.  Where appropriate use an image to aid your definition.</a:t>
          </a:r>
        </a:p>
      </dsp:txBody>
      <dsp:txXfrm rot="-5400000">
        <a:off x="1125467" y="2983722"/>
        <a:ext cx="9762603" cy="943044"/>
      </dsp:txXfrm>
    </dsp:sp>
    <dsp:sp modelId="{34B07280-031F-498D-AE24-BF3A7166A93D}">
      <dsp:nvSpPr>
        <dsp:cNvPr id="0" name=""/>
        <dsp:cNvSpPr/>
      </dsp:nvSpPr>
      <dsp:spPr>
        <a:xfrm rot="5400000">
          <a:off x="-241171" y="4638350"/>
          <a:ext cx="1607809" cy="1125466"/>
        </a:xfrm>
        <a:prstGeom prst="chevron">
          <a:avLst/>
        </a:prstGeom>
        <a:solidFill>
          <a:schemeClr val="accent5">
            <a:shade val="50000"/>
            <a:hueOff val="104365"/>
            <a:satOff val="-18183"/>
            <a:lumOff val="24118"/>
            <a:alphaOff val="0"/>
          </a:schemeClr>
        </a:solidFill>
        <a:ln w="19050" cap="flat" cmpd="sng" algn="ctr">
          <a:solidFill>
            <a:schemeClr val="accent5">
              <a:shade val="50000"/>
              <a:hueOff val="104365"/>
              <a:satOff val="-18183"/>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Calibri"/>
              <a:ea typeface="Calibri"/>
              <a:cs typeface="Calibri"/>
            </a:rPr>
            <a:t>4. Show the word in a sentence</a:t>
          </a:r>
        </a:p>
      </dsp:txBody>
      <dsp:txXfrm rot="-5400000">
        <a:off x="1" y="4959911"/>
        <a:ext cx="1125466" cy="482343"/>
      </dsp:txXfrm>
    </dsp:sp>
    <dsp:sp modelId="{21B6E0A5-EFFB-40C0-8D0F-E49742B800F2}">
      <dsp:nvSpPr>
        <dsp:cNvPr id="0" name=""/>
        <dsp:cNvSpPr/>
      </dsp:nvSpPr>
      <dsp:spPr>
        <a:xfrm rot="5400000">
          <a:off x="5509738" y="12907"/>
          <a:ext cx="1045076" cy="9813619"/>
        </a:xfrm>
        <a:prstGeom prst="round2SameRect">
          <a:avLst/>
        </a:prstGeom>
        <a:solidFill>
          <a:schemeClr val="lt1">
            <a:alpha val="90000"/>
            <a:hueOff val="0"/>
            <a:satOff val="0"/>
            <a:lumOff val="0"/>
            <a:alphaOff val="0"/>
          </a:schemeClr>
        </a:solidFill>
        <a:ln w="19050" cap="flat" cmpd="sng" algn="ctr">
          <a:solidFill>
            <a:schemeClr val="accent5">
              <a:shade val="50000"/>
              <a:hueOff val="104365"/>
              <a:satOff val="-18183"/>
              <a:lumOff val="2411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rtl="0">
            <a:lnSpc>
              <a:spcPct val="90000"/>
            </a:lnSpc>
            <a:spcBef>
              <a:spcPct val="0"/>
            </a:spcBef>
            <a:spcAft>
              <a:spcPct val="15000"/>
            </a:spcAft>
            <a:buChar char="•"/>
          </a:pPr>
          <a:r>
            <a:rPr lang="en-GB" sz="1900" b="1" kern="1200" dirty="0">
              <a:latin typeface="Calibri"/>
              <a:ea typeface="Calibri"/>
              <a:cs typeface="Calibri"/>
            </a:rPr>
            <a:t>Show the word in a pupil friendly sentence which illustrates the meaning of the word.</a:t>
          </a:r>
        </a:p>
        <a:p>
          <a:pPr marL="171450" lvl="1" indent="-171450" algn="l" defTabSz="844550" rtl="0">
            <a:lnSpc>
              <a:spcPct val="90000"/>
            </a:lnSpc>
            <a:spcBef>
              <a:spcPct val="0"/>
            </a:spcBef>
            <a:spcAft>
              <a:spcPct val="15000"/>
            </a:spcAft>
            <a:buChar char="•"/>
          </a:pPr>
          <a:r>
            <a:rPr lang="en-GB" sz="1900" b="1" kern="1200" dirty="0">
              <a:latin typeface="Calibri"/>
              <a:ea typeface="Calibri"/>
              <a:cs typeface="Calibri"/>
            </a:rPr>
            <a:t>Show the word in an academic sentence which illustrates correct use of the word.</a:t>
          </a:r>
        </a:p>
        <a:p>
          <a:pPr marL="171450" lvl="1" indent="-171450" algn="l" defTabSz="844550" rtl="0">
            <a:lnSpc>
              <a:spcPct val="90000"/>
            </a:lnSpc>
            <a:spcBef>
              <a:spcPct val="0"/>
            </a:spcBef>
            <a:spcAft>
              <a:spcPct val="15000"/>
            </a:spcAft>
            <a:buChar char="•"/>
          </a:pPr>
          <a:r>
            <a:rPr lang="en-GB" sz="1900" b="1" kern="1200" dirty="0">
              <a:latin typeface="Calibri"/>
              <a:ea typeface="Calibri"/>
              <a:cs typeface="Calibri"/>
            </a:rPr>
            <a:t>Pupils can practise their own sentences on a whiteboard, book or in a task.</a:t>
          </a:r>
        </a:p>
      </dsp:txBody>
      <dsp:txXfrm rot="-5400000">
        <a:off x="1125467" y="4448194"/>
        <a:ext cx="9762603" cy="9430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2D21BA-EB1B-42FE-B784-ADCEB92A89EE}">
      <dsp:nvSpPr>
        <dsp:cNvPr id="0" name=""/>
        <dsp:cNvSpPr/>
      </dsp:nvSpPr>
      <dsp:spPr>
        <a:xfrm>
          <a:off x="2647247" y="1572"/>
          <a:ext cx="1853247" cy="120461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Aptos Display" panose="020F0302020204030204"/>
            </a:rPr>
            <a:t>Predict</a:t>
          </a:r>
          <a:endParaRPr lang="en-GB" sz="2600" kern="1200" dirty="0"/>
        </a:p>
      </dsp:txBody>
      <dsp:txXfrm>
        <a:off x="2706051" y="60376"/>
        <a:ext cx="1735639" cy="1087002"/>
      </dsp:txXfrm>
    </dsp:sp>
    <dsp:sp modelId="{F8120574-D58B-4421-A496-9319DD94E0FD}">
      <dsp:nvSpPr>
        <dsp:cNvPr id="0" name=""/>
        <dsp:cNvSpPr/>
      </dsp:nvSpPr>
      <dsp:spPr>
        <a:xfrm>
          <a:off x="1585160" y="603878"/>
          <a:ext cx="3977421" cy="3977421"/>
        </a:xfrm>
        <a:custGeom>
          <a:avLst/>
          <a:gdLst/>
          <a:ahLst/>
          <a:cxnLst/>
          <a:rect l="0" t="0" r="0" b="0"/>
          <a:pathLst>
            <a:path>
              <a:moveTo>
                <a:pt x="3170735" y="389402"/>
              </a:moveTo>
              <a:arcTo wR="1988710" hR="1988710" stAng="18388053" swAng="1632391"/>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2D03300-63BD-4F20-966F-E8F17C42ED73}">
      <dsp:nvSpPr>
        <dsp:cNvPr id="0" name=""/>
        <dsp:cNvSpPr/>
      </dsp:nvSpPr>
      <dsp:spPr>
        <a:xfrm>
          <a:off x="4635958" y="1990283"/>
          <a:ext cx="1853247" cy="1204610"/>
        </a:xfrm>
        <a:prstGeom prst="roundRec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Aptos Display" panose="020F0302020204030204"/>
            </a:rPr>
            <a:t>Clarify</a:t>
          </a:r>
          <a:endParaRPr lang="en-GB" sz="2600" kern="1200" dirty="0"/>
        </a:p>
      </dsp:txBody>
      <dsp:txXfrm>
        <a:off x="4694762" y="2049087"/>
        <a:ext cx="1735639" cy="1087002"/>
      </dsp:txXfrm>
    </dsp:sp>
    <dsp:sp modelId="{714A22DF-A145-438B-AFBE-0EE34B21DC2A}">
      <dsp:nvSpPr>
        <dsp:cNvPr id="0" name=""/>
        <dsp:cNvSpPr/>
      </dsp:nvSpPr>
      <dsp:spPr>
        <a:xfrm>
          <a:off x="1585160" y="603878"/>
          <a:ext cx="3977421" cy="3977421"/>
        </a:xfrm>
        <a:custGeom>
          <a:avLst/>
          <a:gdLst/>
          <a:ahLst/>
          <a:cxnLst/>
          <a:rect l="0" t="0" r="0" b="0"/>
          <a:pathLst>
            <a:path>
              <a:moveTo>
                <a:pt x="3771164" y="2870658"/>
              </a:moveTo>
              <a:arcTo wR="1988710" hR="1988710" stAng="1579557" swAng="1632391"/>
            </a:path>
          </a:pathLst>
        </a:custGeom>
        <a:noFill/>
        <a:ln w="12700" cap="flat" cmpd="sng" algn="ctr">
          <a:solidFill>
            <a:schemeClr val="accent4">
              <a:hueOff val="2199979"/>
              <a:satOff val="-9734"/>
              <a:lumOff val="-163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88FA77A-FD79-4F3D-AE23-86063B6321FF}">
      <dsp:nvSpPr>
        <dsp:cNvPr id="0" name=""/>
        <dsp:cNvSpPr/>
      </dsp:nvSpPr>
      <dsp:spPr>
        <a:xfrm>
          <a:off x="2647247" y="3978994"/>
          <a:ext cx="1853247" cy="1204610"/>
        </a:xfrm>
        <a:prstGeom prst="roundRec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Aptos Display" panose="020F0302020204030204"/>
            </a:rPr>
            <a:t>Question</a:t>
          </a:r>
          <a:endParaRPr lang="en-GB" sz="2600" kern="1200" dirty="0"/>
        </a:p>
      </dsp:txBody>
      <dsp:txXfrm>
        <a:off x="2706051" y="4037798"/>
        <a:ext cx="1735639" cy="1087002"/>
      </dsp:txXfrm>
    </dsp:sp>
    <dsp:sp modelId="{D5FBFA39-9DAB-4D87-ABF0-36E82DD520C1}">
      <dsp:nvSpPr>
        <dsp:cNvPr id="0" name=""/>
        <dsp:cNvSpPr/>
      </dsp:nvSpPr>
      <dsp:spPr>
        <a:xfrm>
          <a:off x="1585160" y="603878"/>
          <a:ext cx="3977421" cy="3977421"/>
        </a:xfrm>
        <a:custGeom>
          <a:avLst/>
          <a:gdLst/>
          <a:ahLst/>
          <a:cxnLst/>
          <a:rect l="0" t="0" r="0" b="0"/>
          <a:pathLst>
            <a:path>
              <a:moveTo>
                <a:pt x="806686" y="3588019"/>
              </a:moveTo>
              <a:arcTo wR="1988710" hR="1988710" stAng="7588053" swAng="1632391"/>
            </a:path>
          </a:pathLst>
        </a:custGeom>
        <a:noFill/>
        <a:ln w="12700" cap="flat" cmpd="sng" algn="ctr">
          <a:solidFill>
            <a:schemeClr val="accent4">
              <a:hueOff val="4399958"/>
              <a:satOff val="-19468"/>
              <a:lumOff val="-326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FCEC457-B1A7-4C4C-8179-BC9521A4316B}">
      <dsp:nvSpPr>
        <dsp:cNvPr id="0" name=""/>
        <dsp:cNvSpPr/>
      </dsp:nvSpPr>
      <dsp:spPr>
        <a:xfrm>
          <a:off x="658536" y="1990283"/>
          <a:ext cx="1853247" cy="1204610"/>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Aptos Display" panose="020F0302020204030204"/>
            </a:rPr>
            <a:t>Summarise</a:t>
          </a:r>
          <a:endParaRPr lang="en-GB" sz="2600" kern="1200" dirty="0"/>
        </a:p>
      </dsp:txBody>
      <dsp:txXfrm>
        <a:off x="717340" y="2049087"/>
        <a:ext cx="1735639" cy="1087002"/>
      </dsp:txXfrm>
    </dsp:sp>
    <dsp:sp modelId="{391C4127-7894-4F1A-9413-8649C5FE683D}">
      <dsp:nvSpPr>
        <dsp:cNvPr id="0" name=""/>
        <dsp:cNvSpPr/>
      </dsp:nvSpPr>
      <dsp:spPr>
        <a:xfrm>
          <a:off x="1585160" y="603878"/>
          <a:ext cx="3977421" cy="3977421"/>
        </a:xfrm>
        <a:custGeom>
          <a:avLst/>
          <a:gdLst/>
          <a:ahLst/>
          <a:cxnLst/>
          <a:rect l="0" t="0" r="0" b="0"/>
          <a:pathLst>
            <a:path>
              <a:moveTo>
                <a:pt x="206257" y="1106763"/>
              </a:moveTo>
              <a:arcTo wR="1988710" hR="1988710" stAng="12379557" swAng="1632391"/>
            </a:path>
          </a:pathLst>
        </a:custGeom>
        <a:noFill/>
        <a:ln w="12700" cap="flat" cmpd="sng" algn="ctr">
          <a:solidFill>
            <a:schemeClr val="accent4">
              <a:hueOff val="6599937"/>
              <a:satOff val="-29202"/>
              <a:lumOff val="-490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67D578-7AE0-40E4-BE88-E0B3B00B62F3}" type="datetimeFigureOut">
              <a:rPr lang="en-GB" smtClean="0"/>
              <a:t>10/02/2026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E47778-705A-4643-92EB-22CB01DBCCBE}" type="slidenum">
              <a:rPr lang="en-GB" smtClean="0"/>
              <a:t>‹#›</a:t>
            </a:fld>
            <a:endParaRPr lang="en-GB"/>
          </a:p>
        </p:txBody>
      </p:sp>
    </p:spTree>
    <p:extLst>
      <p:ext uri="{BB962C8B-B14F-4D97-AF65-F5344CB8AC3E}">
        <p14:creationId xmlns:p14="http://schemas.microsoft.com/office/powerpoint/2010/main" val="2306172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Background Ebbw </a:t>
            </a:r>
            <a:r>
              <a:rPr lang="en-US" dirty="0" err="1"/>
              <a:t>Fawr</a:t>
            </a:r>
            <a:r>
              <a:rPr lang="en-US" dirty="0"/>
              <a:t> Learning Community is </a:t>
            </a:r>
            <a:r>
              <a:rPr lang="en-US" dirty="0" err="1"/>
              <a:t>Wales’</a:t>
            </a:r>
            <a:r>
              <a:rPr lang="en-US" dirty="0"/>
              <a:t> first 3–16 all-through school, opened on 1 September 2012. </a:t>
            </a:r>
          </a:p>
          <a:p>
            <a:r>
              <a:rPr lang="en-US" dirty="0"/>
              <a:t>It is located on the old Steel works site.</a:t>
            </a:r>
          </a:p>
          <a:p>
            <a:r>
              <a:rPr lang="en-US" dirty="0"/>
              <a:t>1381 pupils on roll</a:t>
            </a:r>
          </a:p>
          <a:p>
            <a:r>
              <a:rPr lang="en-US" dirty="0"/>
              <a:t>We encourage learners to be Ready, Respectful and Safe, with a strong focus on well-being and</a:t>
            </a:r>
          </a:p>
          <a:p>
            <a:r>
              <a:rPr lang="en-US" dirty="0"/>
              <a:t>The area experiences socio-economic deprivation linked to industrial decline. </a:t>
            </a:r>
          </a:p>
          <a:p>
            <a:r>
              <a:rPr lang="en-US" dirty="0"/>
              <a:t>Free School Meals: 28.1%  higher than the Welsh all‑age school average of 21.6%.</a:t>
            </a:r>
          </a:p>
          <a:p>
            <a:endParaRPr lang="en-US" dirty="0"/>
          </a:p>
          <a:p>
            <a:r>
              <a:rPr lang="en-US" dirty="0"/>
              <a:t>• 97% achieved 5+ GCSE passes. </a:t>
            </a:r>
          </a:p>
          <a:p>
            <a:r>
              <a:rPr lang="en-US" dirty="0"/>
              <a:t>Strong outcomes from EVE( 32 pupils likely to become disengaged from traditional school environment) and LRB provision for ASD. </a:t>
            </a:r>
          </a:p>
          <a:p>
            <a:r>
              <a:rPr lang="en-US" dirty="0"/>
              <a:t>Focus on well‑being, inclusion and community support.</a:t>
            </a:r>
          </a:p>
          <a:p>
            <a:endParaRPr lang="en-GB" dirty="0"/>
          </a:p>
        </p:txBody>
      </p:sp>
      <p:sp>
        <p:nvSpPr>
          <p:cNvPr id="4" name="Slide Number Placeholder 3"/>
          <p:cNvSpPr>
            <a:spLocks noGrp="1"/>
          </p:cNvSpPr>
          <p:nvPr>
            <p:ph type="sldNum" sz="quarter" idx="5"/>
          </p:nvPr>
        </p:nvSpPr>
        <p:spPr/>
        <p:txBody>
          <a:bodyPr/>
          <a:lstStyle/>
          <a:p>
            <a:fld id="{73E47778-705A-4643-92EB-22CB01DBCCBE}" type="slidenum">
              <a:rPr lang="en-GB" smtClean="0"/>
              <a:t>1</a:t>
            </a:fld>
            <a:endParaRPr lang="en-GB"/>
          </a:p>
        </p:txBody>
      </p:sp>
    </p:spTree>
    <p:extLst>
      <p:ext uri="{BB962C8B-B14F-4D97-AF65-F5344CB8AC3E}">
        <p14:creationId xmlns:p14="http://schemas.microsoft.com/office/powerpoint/2010/main" val="3360312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had  just started line-managing literacy and we had already introduced:</a:t>
            </a:r>
          </a:p>
          <a:p>
            <a:r>
              <a:rPr lang="en-US" dirty="0"/>
              <a:t>Reading across the curriculum using a </a:t>
            </a:r>
            <a:r>
              <a:rPr lang="en-GB" dirty="0"/>
              <a:t>Comprehension Question Wheel</a:t>
            </a:r>
          </a:p>
          <a:p>
            <a:r>
              <a:rPr lang="en-GB" dirty="0"/>
              <a:t>(we call it guided reading – but it is not the same as primary version with small group).</a:t>
            </a:r>
          </a:p>
          <a:p>
            <a:r>
              <a:rPr lang="en-GB" dirty="0"/>
              <a:t>Frayer model.</a:t>
            </a:r>
          </a:p>
          <a:p>
            <a:r>
              <a:rPr lang="en-US" b="1" dirty="0"/>
              <a:t>IDL Literacy</a:t>
            </a:r>
            <a:r>
              <a:rPr lang="en-US" dirty="0"/>
              <a:t> is a </a:t>
            </a:r>
            <a:r>
              <a:rPr lang="en-US" b="1" dirty="0"/>
              <a:t>multi‑sensory, computer‑based reading and spelling intervention</a:t>
            </a:r>
            <a:r>
              <a:rPr lang="en-US" dirty="0"/>
              <a:t> designed to support pupils with </a:t>
            </a:r>
            <a:r>
              <a:rPr lang="en-US" b="1" dirty="0"/>
              <a:t>dyslexia, reading difficulties, or low literacy levels</a:t>
            </a:r>
            <a:r>
              <a:rPr lang="en-US" dirty="0"/>
              <a:t>.</a:t>
            </a:r>
          </a:p>
          <a:p>
            <a:endParaRPr lang="en-GB" dirty="0"/>
          </a:p>
          <a:p>
            <a:endParaRPr lang="en-GB" dirty="0"/>
          </a:p>
          <a:p>
            <a:r>
              <a:rPr lang="en-GB" dirty="0"/>
              <a:t>Although some impact was evident, its scope was limited.  </a:t>
            </a:r>
          </a:p>
          <a:p>
            <a:endParaRPr lang="en-GB" dirty="0"/>
          </a:p>
        </p:txBody>
      </p:sp>
      <p:sp>
        <p:nvSpPr>
          <p:cNvPr id="4" name="Slide Number Placeholder 3"/>
          <p:cNvSpPr>
            <a:spLocks noGrp="1"/>
          </p:cNvSpPr>
          <p:nvPr>
            <p:ph type="sldNum" sz="quarter" idx="5"/>
          </p:nvPr>
        </p:nvSpPr>
        <p:spPr/>
        <p:txBody>
          <a:bodyPr/>
          <a:lstStyle/>
          <a:p>
            <a:fld id="{73E47778-705A-4643-92EB-22CB01DBCCBE}" type="slidenum">
              <a:rPr lang="en-GB" smtClean="0"/>
              <a:t>2</a:t>
            </a:fld>
            <a:endParaRPr lang="en-GB"/>
          </a:p>
        </p:txBody>
      </p:sp>
    </p:spTree>
    <p:extLst>
      <p:ext uri="{BB962C8B-B14F-4D97-AF65-F5344CB8AC3E}">
        <p14:creationId xmlns:p14="http://schemas.microsoft.com/office/powerpoint/2010/main" val="2936753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effect of reading ability continues throughout life. </a:t>
            </a:r>
          </a:p>
          <a:p>
            <a:r>
              <a:rPr lang="en-GB" dirty="0"/>
              <a:t>Compared to their counterparts with ‘functional literacy’ levels (a reading age of 11 or above), individuals with low reading ability are: Less likely to gain employment, particularly skilled roles. More likely to exhibit behavioural problems and delinquency Less like to earn an above average salary</a:t>
            </a:r>
          </a:p>
          <a:p>
            <a:r>
              <a:rPr lang="en-GB" dirty="0"/>
              <a:t>More likely to offend, be incarcerated and develop a habit of lifelong offending</a:t>
            </a:r>
          </a:p>
          <a:p>
            <a:r>
              <a:rPr lang="en-GB" dirty="0"/>
              <a:t> Less likely to achieve qualifications or receive work based training or promotion More likely to have low levels of psychological wellbeing and life satisfaction</a:t>
            </a:r>
          </a:p>
          <a:p>
            <a:r>
              <a:rPr lang="en-GB" dirty="0"/>
              <a:t> Less likely to use preventative health services, remain healthy or manage treatment and medications well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These are not guaranteed outcomes, but they </a:t>
            </a:r>
            <a:r>
              <a:rPr lang="en-US" sz="1200" b="0" i="1" kern="1200" dirty="0">
                <a:solidFill>
                  <a:schemeClr val="tx1"/>
                </a:solidFill>
                <a:effectLst/>
                <a:latin typeface="+mn-lt"/>
                <a:ea typeface="+mn-ea"/>
                <a:cs typeface="+mn-cs"/>
              </a:rPr>
              <a:t>are</a:t>
            </a:r>
            <a:r>
              <a:rPr lang="en-US" sz="1200" b="0" i="0" kern="1200" dirty="0">
                <a:solidFill>
                  <a:schemeClr val="tx1"/>
                </a:solidFill>
                <a:effectLst/>
                <a:latin typeface="+mn-lt"/>
                <a:ea typeface="+mn-ea"/>
                <a:cs typeface="+mn-cs"/>
              </a:rPr>
              <a:t> well‑established risks linked to poor literacy — showing why reading support is not just an educational issue, but a life‑chances issue.</a:t>
            </a:r>
          </a:p>
          <a:p>
            <a:endParaRPr lang="en-US" dirty="0"/>
          </a:p>
        </p:txBody>
      </p:sp>
      <p:sp>
        <p:nvSpPr>
          <p:cNvPr id="4" name="Slide Number Placeholder 3"/>
          <p:cNvSpPr>
            <a:spLocks noGrp="1"/>
          </p:cNvSpPr>
          <p:nvPr>
            <p:ph type="sldNum" sz="quarter" idx="5"/>
          </p:nvPr>
        </p:nvSpPr>
        <p:spPr/>
        <p:txBody>
          <a:bodyPr/>
          <a:lstStyle/>
          <a:p>
            <a:fld id="{73E47778-705A-4643-92EB-22CB01DBCCBE}" type="slidenum">
              <a:rPr lang="en-GB" smtClean="0"/>
              <a:t>3</a:t>
            </a:fld>
            <a:endParaRPr lang="en-GB"/>
          </a:p>
        </p:txBody>
      </p:sp>
    </p:spTree>
    <p:extLst>
      <p:ext uri="{BB962C8B-B14F-4D97-AF65-F5344CB8AC3E}">
        <p14:creationId xmlns:p14="http://schemas.microsoft.com/office/powerpoint/2010/main" val="1580152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happened in the passage?</a:t>
            </a:r>
          </a:p>
          <a:p>
            <a:r>
              <a:rPr lang="en-US" dirty="0"/>
              <a:t>How confident do you feel about your answer?</a:t>
            </a:r>
          </a:p>
          <a:p>
            <a:endParaRPr lang="en-US" dirty="0"/>
          </a:p>
          <a:p>
            <a:r>
              <a:rPr lang="en-US" dirty="0"/>
              <a:t>How did this feel?</a:t>
            </a:r>
          </a:p>
          <a:p>
            <a:r>
              <a:rPr lang="en-US" dirty="0"/>
              <a:t>What strategies did you use?</a:t>
            </a:r>
          </a:p>
          <a:p>
            <a:r>
              <a:rPr lang="en-US" dirty="0"/>
              <a:t>What </a:t>
            </a:r>
            <a:r>
              <a:rPr lang="en-US" i="1" dirty="0"/>
              <a:t>couldn’t</a:t>
            </a:r>
            <a:r>
              <a:rPr lang="en-US" dirty="0"/>
              <a:t> you do because you were busy decoding?</a:t>
            </a:r>
          </a:p>
          <a:p>
            <a:endParaRPr lang="en-US" dirty="0"/>
          </a:p>
          <a:p>
            <a:r>
              <a:rPr lang="en-US" dirty="0"/>
              <a:t>For struggling readers, this is not a strategy problem or a motivation problem.</a:t>
            </a:r>
            <a:br>
              <a:rPr lang="en-US" dirty="0"/>
            </a:br>
            <a:r>
              <a:rPr lang="en-US" dirty="0"/>
              <a:t>It’s a </a:t>
            </a:r>
            <a:r>
              <a:rPr lang="en-US" b="1" dirty="0"/>
              <a:t>fluency and automaticity problem</a:t>
            </a:r>
            <a:r>
              <a:rPr lang="en-US" dirty="0"/>
              <a:t> that blocks comprehension.</a:t>
            </a:r>
          </a:p>
          <a:p>
            <a:endParaRPr lang="en-US" dirty="0"/>
          </a:p>
          <a:p>
            <a:r>
              <a:rPr lang="en-US" dirty="0"/>
              <a:t>Imagine doing this for every subject, every day, while still being asked to </a:t>
            </a:r>
            <a:r>
              <a:rPr lang="en-US" dirty="0" err="1"/>
              <a:t>analyse</a:t>
            </a:r>
            <a:r>
              <a:rPr lang="en-US" dirty="0"/>
              <a:t>, infer and explain your thinking</a:t>
            </a:r>
          </a:p>
          <a:p>
            <a:endParaRPr lang="en-US" dirty="0"/>
          </a:p>
          <a:p>
            <a:endParaRPr lang="en-GB" dirty="0"/>
          </a:p>
        </p:txBody>
      </p:sp>
      <p:sp>
        <p:nvSpPr>
          <p:cNvPr id="4" name="Slide Number Placeholder 3"/>
          <p:cNvSpPr>
            <a:spLocks noGrp="1"/>
          </p:cNvSpPr>
          <p:nvPr>
            <p:ph type="sldNum" sz="quarter" idx="5"/>
          </p:nvPr>
        </p:nvSpPr>
        <p:spPr/>
        <p:txBody>
          <a:bodyPr/>
          <a:lstStyle/>
          <a:p>
            <a:fld id="{73E47778-705A-4643-92EB-22CB01DBCCBE}" type="slidenum">
              <a:rPr lang="en-GB" smtClean="0"/>
              <a:t>4</a:t>
            </a:fld>
            <a:endParaRPr lang="en-GB"/>
          </a:p>
        </p:txBody>
      </p:sp>
    </p:spTree>
    <p:extLst>
      <p:ext uri="{BB962C8B-B14F-4D97-AF65-F5344CB8AC3E}">
        <p14:creationId xmlns:p14="http://schemas.microsoft.com/office/powerpoint/2010/main" val="2822058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dirty="0"/>
              <a:t>The distinction between </a:t>
            </a:r>
            <a:r>
              <a:rPr lang="en-US" i="1" dirty="0"/>
              <a:t>learning to read</a:t>
            </a:r>
            <a:r>
              <a:rPr lang="en-US" dirty="0"/>
              <a:t> and </a:t>
            </a:r>
            <a:r>
              <a:rPr lang="en-US" i="1" dirty="0"/>
              <a:t>reading to learn</a:t>
            </a:r>
            <a:r>
              <a:rPr lang="en-US" dirty="0"/>
              <a:t> is a crucial part of understanding how children develop literacy. </a:t>
            </a:r>
            <a:r>
              <a:rPr lang="en-US" i="1" dirty="0"/>
              <a:t>Learning to read</a:t>
            </a:r>
            <a:r>
              <a:rPr lang="en-US" dirty="0"/>
              <a:t> focuses on acquiring the foundational skills needed to decode written language. These skills include phonemic awareness, phonics, decoding, sight‑word recognition, and developing automaticity. Mastery of these areas forms the basis for fluent, accurate reading.</a:t>
            </a:r>
          </a:p>
          <a:p>
            <a:pPr fontAlgn="t"/>
            <a:r>
              <a:rPr lang="en-US" dirty="0"/>
              <a:t>In contrast, </a:t>
            </a:r>
            <a:r>
              <a:rPr lang="en-US" i="1" dirty="0"/>
              <a:t>reading to learn</a:t>
            </a:r>
            <a:r>
              <a:rPr lang="en-US" dirty="0"/>
              <a:t> occurs once children use reading as a tool for understanding new information. At this stage, the emphasis shifts from decoding words to comprehending, </a:t>
            </a:r>
            <a:r>
              <a:rPr lang="en-US" dirty="0" err="1"/>
              <a:t>analysing</a:t>
            </a:r>
            <a:r>
              <a:rPr lang="en-US" dirty="0"/>
              <a:t>, and applying what they read—whether in school subjects, stories or the wider world.</a:t>
            </a:r>
          </a:p>
          <a:p>
            <a:pPr fontAlgn="t"/>
            <a:r>
              <a:rPr lang="en-US" dirty="0"/>
              <a:t>Importantly, these two phases are not separate or sequential; they should develop </a:t>
            </a:r>
            <a:r>
              <a:rPr lang="en-US" b="1" dirty="0"/>
              <a:t>together</a:t>
            </a:r>
            <a:r>
              <a:rPr lang="en-US" dirty="0"/>
              <a:t>. Introducing comprehension skills early helps children build deeper understanding from the start. Delaying this can limit their ability to make meaning from text later on. For this reason, providing children with support and access to appropriate tools is essential to guide them effectively through their reading journey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3E47778-705A-4643-92EB-22CB01DBCCBE}" type="slidenum">
              <a:rPr lang="en-GB" smtClean="0"/>
              <a:t>5</a:t>
            </a:fld>
            <a:endParaRPr lang="en-GB"/>
          </a:p>
        </p:txBody>
      </p:sp>
    </p:spTree>
    <p:extLst>
      <p:ext uri="{BB962C8B-B14F-4D97-AF65-F5344CB8AC3E}">
        <p14:creationId xmlns:p14="http://schemas.microsoft.com/office/powerpoint/2010/main" val="9153993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dirty="0"/>
              <a:t>These benchmarks are highly reliable because NGRT is </a:t>
            </a:r>
            <a:r>
              <a:rPr lang="en-US" dirty="0" err="1"/>
              <a:t>standardised</a:t>
            </a:r>
            <a:r>
              <a:rPr lang="en-US" dirty="0"/>
              <a:t> against </a:t>
            </a:r>
            <a:r>
              <a:rPr lang="en-US" b="1" dirty="0"/>
              <a:t>over 11,700 UK pupils</a:t>
            </a:r>
            <a:r>
              <a:rPr lang="en-US" dirty="0"/>
              <a:t>, with data verified annually using results from almost half a million children.</a:t>
            </a:r>
          </a:p>
          <a:p>
            <a:pPr fontAlgn="t"/>
            <a:endParaRPr lang="en-US" b="1" dirty="0"/>
          </a:p>
          <a:p>
            <a:pPr fontAlgn="t"/>
            <a:r>
              <a:rPr lang="en-US" b="1" dirty="0"/>
              <a:t>NGRT: The main reading assessment</a:t>
            </a:r>
          </a:p>
          <a:p>
            <a:pPr fontAlgn="t"/>
            <a:r>
              <a:rPr lang="en-US" dirty="0"/>
              <a:t>The </a:t>
            </a:r>
            <a:r>
              <a:rPr lang="en-US" b="1" dirty="0"/>
              <a:t>New Group Reading Test (NGRT)</a:t>
            </a:r>
            <a:r>
              <a:rPr lang="en-US" dirty="0"/>
              <a:t> measures a pupil’s reading ability in a comprehensive, </a:t>
            </a:r>
            <a:r>
              <a:rPr lang="en-US" dirty="0" err="1"/>
              <a:t>standardised</a:t>
            </a:r>
            <a:r>
              <a:rPr lang="en-US" dirty="0"/>
              <a:t> </a:t>
            </a:r>
            <a:r>
              <a:rPr lang="en-US" dirty="0" err="1"/>
              <a:t>wa</a:t>
            </a:r>
            <a:endParaRPr lang="en-US" dirty="0"/>
          </a:p>
          <a:p>
            <a:pPr fontAlgn="t"/>
            <a:r>
              <a:rPr lang="en-US" dirty="0"/>
              <a:t>It is designed to:</a:t>
            </a:r>
          </a:p>
          <a:p>
            <a:pPr fontAlgn="t"/>
            <a:r>
              <a:rPr lang="en-US" dirty="0"/>
              <a:t>Identify gaps in reading</a:t>
            </a:r>
          </a:p>
          <a:p>
            <a:pPr fontAlgn="t"/>
            <a:r>
              <a:rPr lang="en-US" dirty="0"/>
              <a:t>Benchmark pupils against the national average</a:t>
            </a:r>
          </a:p>
          <a:p>
            <a:pPr fontAlgn="t"/>
            <a:r>
              <a:rPr lang="en-US" dirty="0"/>
              <a:t>Diagnose where intervention is needed</a:t>
            </a:r>
          </a:p>
          <a:p>
            <a:pPr fontAlgn="t"/>
            <a:r>
              <a:rPr lang="en-US" dirty="0"/>
              <a:t>Track progress across the year or between years</a:t>
            </a:r>
          </a:p>
          <a:p>
            <a:endParaRPr lang="en-GB" dirty="0"/>
          </a:p>
        </p:txBody>
      </p:sp>
      <p:sp>
        <p:nvSpPr>
          <p:cNvPr id="4" name="Slide Number Placeholder 3"/>
          <p:cNvSpPr>
            <a:spLocks noGrp="1"/>
          </p:cNvSpPr>
          <p:nvPr>
            <p:ph type="sldNum" sz="quarter" idx="5"/>
          </p:nvPr>
        </p:nvSpPr>
        <p:spPr/>
        <p:txBody>
          <a:bodyPr/>
          <a:lstStyle/>
          <a:p>
            <a:fld id="{73E47778-705A-4643-92EB-22CB01DBCCBE}" type="slidenum">
              <a:rPr lang="en-GB" smtClean="0"/>
              <a:t>6</a:t>
            </a:fld>
            <a:endParaRPr lang="en-GB"/>
          </a:p>
        </p:txBody>
      </p:sp>
    </p:spTree>
    <p:extLst>
      <p:ext uri="{BB962C8B-B14F-4D97-AF65-F5344CB8AC3E}">
        <p14:creationId xmlns:p14="http://schemas.microsoft.com/office/powerpoint/2010/main" val="35025927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dirty="0"/>
              <a:t>This diagram shows that reading is not just about sounding out words, and it’s not just about understanding language — it’s both.</a:t>
            </a:r>
            <a:br>
              <a:rPr lang="en-US" dirty="0"/>
            </a:br>
            <a:r>
              <a:rPr lang="en-US" dirty="0"/>
              <a:t>A child must be able to </a:t>
            </a:r>
            <a:r>
              <a:rPr lang="en-US" b="1" dirty="0" err="1"/>
              <a:t>recognise</a:t>
            </a:r>
            <a:r>
              <a:rPr lang="en-US" b="1" dirty="0"/>
              <a:t> words</a:t>
            </a:r>
            <a:r>
              <a:rPr lang="en-US" dirty="0"/>
              <a:t> and </a:t>
            </a:r>
            <a:r>
              <a:rPr lang="en-US" b="1" dirty="0"/>
              <a:t>understand language</a:t>
            </a:r>
            <a:r>
              <a:rPr lang="en-US" dirty="0"/>
              <a:t> for reading to be successful.</a:t>
            </a:r>
            <a:br>
              <a:rPr lang="en-US" dirty="0"/>
            </a:br>
            <a:r>
              <a:rPr lang="en-US" dirty="0"/>
              <a:t>Where a pupil falls on this chart helps us identify what kind of support they need — more phonics, more comprehension work, or both.</a:t>
            </a:r>
          </a:p>
          <a:p>
            <a:pPr fontAlgn="t"/>
            <a:r>
              <a:rPr lang="en-US" b="1" dirty="0"/>
              <a:t>Top Right: Good Word Recognition + Good Language Comprehension (Blue)</a:t>
            </a:r>
          </a:p>
          <a:p>
            <a:pPr fontAlgn="t"/>
            <a:r>
              <a:rPr lang="en-US" b="1" dirty="0"/>
              <a:t>→ Fluent, confident readers</a:t>
            </a:r>
            <a:br>
              <a:rPr lang="en-US" dirty="0"/>
            </a:br>
            <a:r>
              <a:rPr lang="en-US" dirty="0"/>
              <a:t>These pupils can read words accurately </a:t>
            </a:r>
            <a:r>
              <a:rPr lang="en-US" i="1" dirty="0"/>
              <a:t>and</a:t>
            </a:r>
            <a:r>
              <a:rPr lang="en-US" dirty="0"/>
              <a:t> understand what they’re reading.</a:t>
            </a:r>
            <a:br>
              <a:rPr lang="en-US" dirty="0"/>
            </a:br>
            <a:r>
              <a:rPr lang="en-US" dirty="0"/>
              <a:t>They are strong overall readers who can use reading to learn new information.</a:t>
            </a:r>
          </a:p>
          <a:p>
            <a:pPr fontAlgn="t"/>
            <a:r>
              <a:rPr lang="en-US" b="1" dirty="0"/>
              <a:t>Top Left: Poor Word Recognition + Good Language Comprehension (pink)</a:t>
            </a:r>
          </a:p>
          <a:p>
            <a:pPr fontAlgn="t"/>
            <a:r>
              <a:rPr lang="en-US" b="1" dirty="0"/>
              <a:t>→ “Hidden readers” with strong understanding but weak decoding</a:t>
            </a:r>
            <a:br>
              <a:rPr lang="en-US" dirty="0"/>
            </a:br>
            <a:r>
              <a:rPr lang="en-US" dirty="0"/>
              <a:t>These pupils understand language well when listening, but struggle to decode words. They may guess words or read very slowly.</a:t>
            </a:r>
            <a:br>
              <a:rPr lang="en-US" dirty="0"/>
            </a:br>
            <a:r>
              <a:rPr lang="en-US" dirty="0"/>
              <a:t>They need more phonics/decoding support.</a:t>
            </a:r>
          </a:p>
          <a:p>
            <a:pPr fontAlgn="t"/>
            <a:r>
              <a:rPr lang="en-US" b="1" dirty="0"/>
              <a:t>Bottom Right: Good Word Recognition + Poor Language Comprehension (purple)</a:t>
            </a:r>
          </a:p>
          <a:p>
            <a:pPr fontAlgn="t"/>
            <a:r>
              <a:rPr lang="en-US" b="1" dirty="0"/>
              <a:t>→ Word callers / surface readers</a:t>
            </a:r>
            <a:br>
              <a:rPr lang="en-US" dirty="0"/>
            </a:br>
            <a:r>
              <a:rPr lang="en-US" dirty="0"/>
              <a:t>These pupils can read words aloud accurately, sometimes very fluently, but </a:t>
            </a:r>
            <a:r>
              <a:rPr lang="en-US" b="1" dirty="0"/>
              <a:t>do not fully understand</a:t>
            </a:r>
            <a:r>
              <a:rPr lang="en-US" dirty="0"/>
              <a:t> what they read.</a:t>
            </a:r>
            <a:br>
              <a:rPr lang="en-US" dirty="0"/>
            </a:br>
            <a:r>
              <a:rPr lang="en-US" dirty="0"/>
              <a:t>They need support with vocabulary, background knowledge, and comprehension strategies.</a:t>
            </a:r>
          </a:p>
          <a:p>
            <a:pPr fontAlgn="t"/>
            <a:r>
              <a:rPr lang="en-US" b="1" dirty="0"/>
              <a:t>Bottom Left: Poor Word Recognition + Poor Language Comprehension (green)</a:t>
            </a:r>
          </a:p>
          <a:p>
            <a:pPr fontAlgn="t"/>
            <a:r>
              <a:rPr lang="en-US" b="1" dirty="0"/>
              <a:t>→ Pupils needing significant reading support</a:t>
            </a:r>
            <a:br>
              <a:rPr lang="en-US" dirty="0"/>
            </a:br>
            <a:r>
              <a:rPr lang="en-US" dirty="0"/>
              <a:t>These learners struggle with both decoding and understanding language.</a:t>
            </a:r>
            <a:br>
              <a:rPr lang="en-US" dirty="0"/>
            </a:br>
            <a:r>
              <a:rPr lang="en-US" dirty="0"/>
              <a:t>They need targeted help in </a:t>
            </a:r>
            <a:r>
              <a:rPr lang="en-US" i="1" dirty="0"/>
              <a:t>both areas</a:t>
            </a:r>
            <a:r>
              <a:rPr lang="en-US" dirty="0"/>
              <a:t> to make progress.</a:t>
            </a:r>
          </a:p>
          <a:p>
            <a:pPr fontAlgn="t"/>
            <a:endParaRPr lang="en-US" dirty="0"/>
          </a:p>
          <a:p>
            <a:pPr fontAlgn="t"/>
            <a:endParaRPr lang="en-US" dirty="0"/>
          </a:p>
          <a:p>
            <a:pPr fontAlgn="t"/>
            <a:endParaRPr lang="en-US" dirty="0"/>
          </a:p>
          <a:p>
            <a:pPr fontAlgn="t"/>
            <a:endParaRPr lang="en-US" dirty="0"/>
          </a:p>
          <a:p>
            <a:endParaRPr lang="en-GB" dirty="0"/>
          </a:p>
        </p:txBody>
      </p:sp>
      <p:sp>
        <p:nvSpPr>
          <p:cNvPr id="4" name="Slide Number Placeholder 3"/>
          <p:cNvSpPr>
            <a:spLocks noGrp="1"/>
          </p:cNvSpPr>
          <p:nvPr>
            <p:ph type="sldNum" sz="quarter" idx="5"/>
          </p:nvPr>
        </p:nvSpPr>
        <p:spPr/>
        <p:txBody>
          <a:bodyPr/>
          <a:lstStyle/>
          <a:p>
            <a:fld id="{73E47778-705A-4643-92EB-22CB01DBCCBE}" type="slidenum">
              <a:rPr lang="en-GB" smtClean="0"/>
              <a:t>7</a:t>
            </a:fld>
            <a:endParaRPr lang="en-GB"/>
          </a:p>
        </p:txBody>
      </p:sp>
    </p:spTree>
    <p:extLst>
      <p:ext uri="{BB962C8B-B14F-4D97-AF65-F5344CB8AC3E}">
        <p14:creationId xmlns:p14="http://schemas.microsoft.com/office/powerpoint/2010/main" val="2752403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E47778-705A-4643-92EB-22CB01DBCCBE}" type="slidenum">
              <a:rPr lang="en-GB" smtClean="0"/>
              <a:t>8</a:t>
            </a:fld>
            <a:endParaRPr lang="en-GB"/>
          </a:p>
        </p:txBody>
      </p:sp>
    </p:spTree>
    <p:extLst>
      <p:ext uri="{BB962C8B-B14F-4D97-AF65-F5344CB8AC3E}">
        <p14:creationId xmlns:p14="http://schemas.microsoft.com/office/powerpoint/2010/main" val="3479265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E47778-705A-4643-92EB-22CB01DBCCBE}" type="slidenum">
              <a:rPr lang="en-GB" smtClean="0"/>
              <a:t>9</a:t>
            </a:fld>
            <a:endParaRPr lang="en-GB"/>
          </a:p>
        </p:txBody>
      </p:sp>
    </p:spTree>
    <p:extLst>
      <p:ext uri="{BB962C8B-B14F-4D97-AF65-F5344CB8AC3E}">
        <p14:creationId xmlns:p14="http://schemas.microsoft.com/office/powerpoint/2010/main" val="920149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E47778-705A-4643-92EB-22CB01DBCCBE}" type="slidenum">
              <a:rPr lang="en-GB" smtClean="0"/>
              <a:t>12</a:t>
            </a:fld>
            <a:endParaRPr lang="en-GB"/>
          </a:p>
        </p:txBody>
      </p:sp>
    </p:spTree>
    <p:extLst>
      <p:ext uri="{BB962C8B-B14F-4D97-AF65-F5344CB8AC3E}">
        <p14:creationId xmlns:p14="http://schemas.microsoft.com/office/powerpoint/2010/main" val="2218853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SPARX Reader</a:t>
            </a:r>
            <a:r>
              <a:rPr lang="en-US" dirty="0"/>
              <a:t> is a </a:t>
            </a:r>
            <a:r>
              <a:rPr lang="en-US" b="1" dirty="0"/>
              <a:t>digital literacy platform</a:t>
            </a:r>
            <a:r>
              <a:rPr lang="en-US" dirty="0"/>
              <a:t> used to help students build reading fluency, comprehension and vocabulary through </a:t>
            </a:r>
            <a:r>
              <a:rPr lang="en-US" b="1" dirty="0"/>
              <a:t>regular, structured independent reading practice</a:t>
            </a:r>
            <a:r>
              <a:rPr lang="en-US" dirty="0"/>
              <a:t>. </a:t>
            </a:r>
          </a:p>
          <a:p>
            <a:r>
              <a:rPr lang="en-US" dirty="0"/>
              <a:t>It combines an initial reading assessment with a library of age- and ability-appropriate </a:t>
            </a:r>
            <a:r>
              <a:rPr lang="en-US" dirty="0" err="1"/>
              <a:t>ebooks</a:t>
            </a:r>
            <a:r>
              <a:rPr lang="en-US" dirty="0"/>
              <a:t>, embedded comprehension checks throughout the text, and a points-based system that rewards careful reading while giving teachers </a:t>
            </a:r>
            <a:r>
              <a:rPr lang="en-US" b="1" dirty="0"/>
              <a:t>real-time insight into student engagement, reading habits, and understanding</a:t>
            </a: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Teachers can </a:t>
            </a:r>
            <a:r>
              <a:rPr lang="en-US" b="1" dirty="0"/>
              <a:t>monitor progress and differentiate support</a:t>
            </a:r>
            <a:r>
              <a:rPr lang="en-US" dirty="0"/>
              <a:t> based on the data collected, helping to identify students who need intervention or encouragement. </a:t>
            </a:r>
          </a:p>
        </p:txBody>
      </p:sp>
      <p:sp>
        <p:nvSpPr>
          <p:cNvPr id="4" name="Slide Number Placeholder 3"/>
          <p:cNvSpPr>
            <a:spLocks noGrp="1"/>
          </p:cNvSpPr>
          <p:nvPr>
            <p:ph type="sldNum" sz="quarter" idx="5"/>
          </p:nvPr>
        </p:nvSpPr>
        <p:spPr/>
        <p:txBody>
          <a:bodyPr/>
          <a:lstStyle/>
          <a:p>
            <a:fld id="{73E47778-705A-4643-92EB-22CB01DBCCBE}" type="slidenum">
              <a:rPr lang="en-GB" smtClean="0"/>
              <a:t>13</a:t>
            </a:fld>
            <a:endParaRPr lang="en-GB"/>
          </a:p>
        </p:txBody>
      </p:sp>
    </p:spTree>
    <p:extLst>
      <p:ext uri="{BB962C8B-B14F-4D97-AF65-F5344CB8AC3E}">
        <p14:creationId xmlns:p14="http://schemas.microsoft.com/office/powerpoint/2010/main" val="1778733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platform also includes </a:t>
            </a:r>
            <a:r>
              <a:rPr lang="en-US" b="1" dirty="0"/>
              <a:t>accessibility features</a:t>
            </a:r>
            <a:r>
              <a:rPr lang="en-US" dirty="0"/>
              <a:t> such as dyslexia-friendly fonts, adjustable text spacing, and </a:t>
            </a:r>
            <a:r>
              <a:rPr lang="en-US" dirty="0" err="1"/>
              <a:t>colour</a:t>
            </a:r>
            <a:r>
              <a:rPr lang="en-US" dirty="0"/>
              <a:t> overlays to help make reading more accessible to a range of learners.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essence, SPARX Reader aims to make reading </a:t>
            </a:r>
            <a:r>
              <a:rPr lang="en-US" i="1" dirty="0"/>
              <a:t>visible, measurable, and engaging</a:t>
            </a:r>
            <a:r>
              <a:rPr lang="en-US" dirty="0"/>
              <a:t> for students while giving teachers tools to support literacy development across the curriculum</a:t>
            </a:r>
            <a:endParaRPr lang="en-GB" dirty="0"/>
          </a:p>
          <a:p>
            <a:endParaRPr lang="en-GB" dirty="0"/>
          </a:p>
        </p:txBody>
      </p:sp>
      <p:sp>
        <p:nvSpPr>
          <p:cNvPr id="4" name="Slide Number Placeholder 3"/>
          <p:cNvSpPr>
            <a:spLocks noGrp="1"/>
          </p:cNvSpPr>
          <p:nvPr>
            <p:ph type="sldNum" sz="quarter" idx="5"/>
          </p:nvPr>
        </p:nvSpPr>
        <p:spPr/>
        <p:txBody>
          <a:bodyPr/>
          <a:lstStyle/>
          <a:p>
            <a:fld id="{73E47778-705A-4643-92EB-22CB01DBCCBE}" type="slidenum">
              <a:rPr lang="en-GB" smtClean="0"/>
              <a:t>14</a:t>
            </a:fld>
            <a:endParaRPr lang="en-GB"/>
          </a:p>
        </p:txBody>
      </p:sp>
    </p:spTree>
    <p:extLst>
      <p:ext uri="{BB962C8B-B14F-4D97-AF65-F5344CB8AC3E}">
        <p14:creationId xmlns:p14="http://schemas.microsoft.com/office/powerpoint/2010/main" val="22523143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E47778-705A-4643-92EB-22CB01DBCCBE}" type="slidenum">
              <a:rPr lang="en-GB" smtClean="0"/>
              <a:t>17</a:t>
            </a:fld>
            <a:endParaRPr lang="en-GB"/>
          </a:p>
        </p:txBody>
      </p:sp>
    </p:spTree>
    <p:extLst>
      <p:ext uri="{BB962C8B-B14F-4D97-AF65-F5344CB8AC3E}">
        <p14:creationId xmlns:p14="http://schemas.microsoft.com/office/powerpoint/2010/main" val="36210104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12 mins in</a:t>
            </a:r>
          </a:p>
        </p:txBody>
      </p:sp>
      <p:sp>
        <p:nvSpPr>
          <p:cNvPr id="4" name="Slide Number Placeholder 3"/>
          <p:cNvSpPr>
            <a:spLocks noGrp="1"/>
          </p:cNvSpPr>
          <p:nvPr>
            <p:ph type="sldNum" sz="quarter" idx="5"/>
          </p:nvPr>
        </p:nvSpPr>
        <p:spPr/>
        <p:txBody>
          <a:bodyPr/>
          <a:lstStyle/>
          <a:p>
            <a:fld id="{2FF3B8D9-CDDD-4083-A6F5-17D0EDE12852}" type="slidenum">
              <a:rPr lang="en-GB" smtClean="0"/>
              <a:t>18</a:t>
            </a:fld>
            <a:endParaRPr lang="en-GB"/>
          </a:p>
        </p:txBody>
      </p:sp>
    </p:spTree>
    <p:extLst>
      <p:ext uri="{BB962C8B-B14F-4D97-AF65-F5344CB8AC3E}">
        <p14:creationId xmlns:p14="http://schemas.microsoft.com/office/powerpoint/2010/main" val="27500097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16 min in</a:t>
            </a:r>
          </a:p>
          <a:p>
            <a:endParaRPr lang="en-GB"/>
          </a:p>
          <a:p>
            <a:r>
              <a:rPr lang="en-GB"/>
              <a:t>Scaffolding  - syllables will not help children that are dyslexic or children with down syndrome, but it might help those with lower reading ages to sound out difficult tier 2 and 3 words.</a:t>
            </a:r>
          </a:p>
        </p:txBody>
      </p:sp>
      <p:sp>
        <p:nvSpPr>
          <p:cNvPr id="4" name="Slide Number Placeholder 3"/>
          <p:cNvSpPr>
            <a:spLocks noGrp="1"/>
          </p:cNvSpPr>
          <p:nvPr>
            <p:ph type="sldNum" sz="quarter" idx="5"/>
          </p:nvPr>
        </p:nvSpPr>
        <p:spPr/>
        <p:txBody>
          <a:bodyPr/>
          <a:lstStyle/>
          <a:p>
            <a:fld id="{2FF3B8D9-CDDD-4083-A6F5-17D0EDE12852}" type="slidenum">
              <a:rPr lang="en-GB" smtClean="0"/>
              <a:t>19</a:t>
            </a:fld>
            <a:endParaRPr lang="en-GB"/>
          </a:p>
        </p:txBody>
      </p:sp>
    </p:spTree>
    <p:extLst>
      <p:ext uri="{BB962C8B-B14F-4D97-AF65-F5344CB8AC3E}">
        <p14:creationId xmlns:p14="http://schemas.microsoft.com/office/powerpoint/2010/main" val="29928482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E47778-705A-4643-92EB-22CB01DBCCBE}" type="slidenum">
              <a:rPr lang="en-GB" smtClean="0"/>
              <a:t>20</a:t>
            </a:fld>
            <a:endParaRPr lang="en-GB"/>
          </a:p>
        </p:txBody>
      </p:sp>
    </p:spTree>
    <p:extLst>
      <p:ext uri="{BB962C8B-B14F-4D97-AF65-F5344CB8AC3E}">
        <p14:creationId xmlns:p14="http://schemas.microsoft.com/office/powerpoint/2010/main" val="192861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8277A9-7156-8C0C-6276-369CD5FA27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B6D662-C77A-F20C-3ED8-126AABD4B2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2809E1-FF20-C391-F95A-F07B97AD0DEE}"/>
              </a:ext>
            </a:extLst>
          </p:cNvPr>
          <p:cNvSpPr>
            <a:spLocks noGrp="1"/>
          </p:cNvSpPr>
          <p:nvPr>
            <p:ph type="body" idx="1"/>
          </p:nvPr>
        </p:nvSpPr>
        <p:spPr/>
        <p:txBody>
          <a:bodyPr/>
          <a:lstStyle/>
          <a:p>
            <a:r>
              <a:rPr lang="en-GB"/>
              <a:t> 16 min in</a:t>
            </a:r>
          </a:p>
          <a:p>
            <a:endParaRPr lang="en-GB"/>
          </a:p>
          <a:p>
            <a:r>
              <a:rPr lang="en-GB"/>
              <a:t>Scaffolding  - syllables will not help children that are dyslexic or children with down syndrome, but it might help those with lower reading ages to sound out difficult tier 2 and 3 words.</a:t>
            </a:r>
          </a:p>
        </p:txBody>
      </p:sp>
      <p:sp>
        <p:nvSpPr>
          <p:cNvPr id="4" name="Slide Number Placeholder 3">
            <a:extLst>
              <a:ext uri="{FF2B5EF4-FFF2-40B4-BE49-F238E27FC236}">
                <a16:creationId xmlns:a16="http://schemas.microsoft.com/office/drawing/2014/main" id="{DD20CF24-528C-6DB7-8463-888F05E10735}"/>
              </a:ext>
            </a:extLst>
          </p:cNvPr>
          <p:cNvSpPr>
            <a:spLocks noGrp="1"/>
          </p:cNvSpPr>
          <p:nvPr>
            <p:ph type="sldNum" sz="quarter" idx="5"/>
          </p:nvPr>
        </p:nvSpPr>
        <p:spPr/>
        <p:txBody>
          <a:bodyPr/>
          <a:lstStyle/>
          <a:p>
            <a:fld id="{2FF3B8D9-CDDD-4083-A6F5-17D0EDE12852}" type="slidenum">
              <a:rPr lang="en-GB" smtClean="0"/>
              <a:t>21</a:t>
            </a:fld>
            <a:endParaRPr lang="en-GB"/>
          </a:p>
        </p:txBody>
      </p:sp>
    </p:spTree>
    <p:extLst>
      <p:ext uri="{BB962C8B-B14F-4D97-AF65-F5344CB8AC3E}">
        <p14:creationId xmlns:p14="http://schemas.microsoft.com/office/powerpoint/2010/main" val="40754865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E47778-705A-4643-92EB-22CB01DBCCBE}" type="slidenum">
              <a:rPr lang="en-GB" smtClean="0"/>
              <a:t>22</a:t>
            </a:fld>
            <a:endParaRPr lang="en-GB"/>
          </a:p>
        </p:txBody>
      </p:sp>
    </p:spTree>
    <p:extLst>
      <p:ext uri="{BB962C8B-B14F-4D97-AF65-F5344CB8AC3E}">
        <p14:creationId xmlns:p14="http://schemas.microsoft.com/office/powerpoint/2010/main" val="42688526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9A7F4-0C86-A57D-9876-EFAC6C1CB2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E3216A-46DA-71AF-E54A-301B76EB36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A8212C-9981-E29B-FE82-26CB8DE46902}"/>
              </a:ext>
            </a:extLst>
          </p:cNvPr>
          <p:cNvSpPr>
            <a:spLocks noGrp="1"/>
          </p:cNvSpPr>
          <p:nvPr>
            <p:ph type="body" idx="1"/>
          </p:nvPr>
        </p:nvSpPr>
        <p:spPr/>
        <p:txBody>
          <a:bodyPr/>
          <a:lstStyle/>
          <a:p>
            <a:r>
              <a:rPr lang="en-GB"/>
              <a:t>  </a:t>
            </a:r>
          </a:p>
          <a:p>
            <a:r>
              <a:rPr lang="en-GB"/>
              <a:t>71 min</a:t>
            </a:r>
          </a:p>
          <a:p>
            <a:endParaRPr lang="en-GB"/>
          </a:p>
          <a:p>
            <a:r>
              <a:rPr lang="en-GB"/>
              <a:t>They will know the definition and have practiced writing sentence and will have a picture in mind from the modelling and deliberate use of a diagram explaining the word.</a:t>
            </a:r>
          </a:p>
        </p:txBody>
      </p:sp>
      <p:sp>
        <p:nvSpPr>
          <p:cNvPr id="4" name="Slide Number Placeholder 3">
            <a:extLst>
              <a:ext uri="{FF2B5EF4-FFF2-40B4-BE49-F238E27FC236}">
                <a16:creationId xmlns:a16="http://schemas.microsoft.com/office/drawing/2014/main" id="{C48B8DFA-328C-FCC0-FAA1-76119006EA74}"/>
              </a:ext>
            </a:extLst>
          </p:cNvPr>
          <p:cNvSpPr>
            <a:spLocks noGrp="1"/>
          </p:cNvSpPr>
          <p:nvPr>
            <p:ph type="sldNum" sz="quarter" idx="5"/>
          </p:nvPr>
        </p:nvSpPr>
        <p:spPr/>
        <p:txBody>
          <a:bodyPr/>
          <a:lstStyle/>
          <a:p>
            <a:fld id="{2FF3B8D9-CDDD-4083-A6F5-17D0EDE12852}" type="slidenum">
              <a:rPr lang="en-GB" smtClean="0"/>
              <a:t>23</a:t>
            </a:fld>
            <a:endParaRPr lang="en-GB"/>
          </a:p>
        </p:txBody>
      </p:sp>
    </p:spTree>
    <p:extLst>
      <p:ext uri="{BB962C8B-B14F-4D97-AF65-F5344CB8AC3E}">
        <p14:creationId xmlns:p14="http://schemas.microsoft.com/office/powerpoint/2010/main" val="16531460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E47778-705A-4643-92EB-22CB01DBCCBE}" type="slidenum">
              <a:rPr lang="en-GB" smtClean="0"/>
              <a:t>24</a:t>
            </a:fld>
            <a:endParaRPr lang="en-GB"/>
          </a:p>
        </p:txBody>
      </p:sp>
    </p:spTree>
    <p:extLst>
      <p:ext uri="{BB962C8B-B14F-4D97-AF65-F5344CB8AC3E}">
        <p14:creationId xmlns:p14="http://schemas.microsoft.com/office/powerpoint/2010/main" val="8780965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E47778-705A-4643-92EB-22CB01DBCCBE}" type="slidenum">
              <a:rPr lang="en-GB" smtClean="0"/>
              <a:t>25</a:t>
            </a:fld>
            <a:endParaRPr lang="en-GB"/>
          </a:p>
        </p:txBody>
      </p:sp>
    </p:spTree>
    <p:extLst>
      <p:ext uri="{BB962C8B-B14F-4D97-AF65-F5344CB8AC3E}">
        <p14:creationId xmlns:p14="http://schemas.microsoft.com/office/powerpoint/2010/main" val="13708669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b="1" dirty="0"/>
              <a:t>READING QUEST</a:t>
            </a:r>
            <a:r>
              <a:rPr lang="en-US" dirty="0"/>
              <a:t>​​</a:t>
            </a:r>
          </a:p>
          <a:p>
            <a:pPr fontAlgn="base"/>
            <a:r>
              <a:rPr lang="en-US" dirty="0"/>
              <a:t>​​</a:t>
            </a:r>
            <a:r>
              <a:rPr lang="en-US" b="1" dirty="0"/>
              <a:t>Reading Quest</a:t>
            </a:r>
            <a:r>
              <a:rPr lang="en-US" dirty="0"/>
              <a:t> is a targeted reading intervention developed by </a:t>
            </a:r>
            <a:r>
              <a:rPr lang="en-US" b="1" dirty="0"/>
              <a:t>FFT (Fischer Family Trust)</a:t>
            </a:r>
            <a:r>
              <a:rPr lang="en-US" dirty="0"/>
              <a:t>,designed specifically to support </a:t>
            </a:r>
            <a:r>
              <a:rPr lang="en-US" b="1" dirty="0"/>
              <a:t>older pupils</a:t>
            </a:r>
            <a:r>
              <a:rPr lang="en-US" dirty="0"/>
              <a:t>—typically in </a:t>
            </a:r>
            <a:r>
              <a:rPr lang="en-US" b="1" dirty="0"/>
              <a:t>upper Key Stage 2 and lower Key Stage3</a:t>
            </a:r>
            <a:r>
              <a:rPr lang="en-US" dirty="0"/>
              <a:t>—who are struggling with early reading skills such as </a:t>
            </a:r>
            <a:r>
              <a:rPr lang="en-US" b="1" dirty="0"/>
              <a:t>phonics, decoding and fluency.</a:t>
            </a:r>
            <a:r>
              <a:rPr lang="en-US" dirty="0"/>
              <a:t>​​</a:t>
            </a:r>
          </a:p>
          <a:p>
            <a:pPr fontAlgn="base"/>
            <a:r>
              <a:rPr lang="en-US" dirty="0"/>
              <a:t>​​​​</a:t>
            </a:r>
            <a:r>
              <a:rPr lang="en-US" b="1" dirty="0"/>
              <a:t>Overview of Reading Quest</a:t>
            </a:r>
            <a:r>
              <a:rPr lang="en-US" dirty="0"/>
              <a:t>​​</a:t>
            </a:r>
          </a:p>
          <a:p>
            <a:pPr fontAlgn="base"/>
            <a:r>
              <a:rPr lang="en-US" b="1" dirty="0"/>
              <a:t>Purpose</a:t>
            </a:r>
            <a:r>
              <a:rPr lang="en-US" dirty="0"/>
              <a:t>:​​</a:t>
            </a:r>
            <a:br>
              <a:rPr lang="en-US" dirty="0"/>
            </a:br>
            <a:r>
              <a:rPr lang="en-US" dirty="0"/>
              <a:t>To help older pupils who have not yet mastered foundational reading skills catch up and access the wider curriculum.</a:t>
            </a:r>
          </a:p>
          <a:p>
            <a:pPr fontAlgn="base"/>
            <a:r>
              <a:rPr lang="en-US" b="1" dirty="0"/>
              <a:t>Key Features</a:t>
            </a:r>
            <a:r>
              <a:rPr lang="en-US" dirty="0"/>
              <a:t>​​</a:t>
            </a:r>
          </a:p>
          <a:p>
            <a:pPr fontAlgn="base"/>
            <a:r>
              <a:rPr lang="en-US" b="1" dirty="0"/>
              <a:t>30-minute structured lessons</a:t>
            </a:r>
            <a:r>
              <a:rPr lang="en-US" dirty="0"/>
              <a:t>: Designed for small groups or 1:1 sessions.​​</a:t>
            </a:r>
          </a:p>
          <a:p>
            <a:pPr fontAlgn="base"/>
            <a:r>
              <a:rPr lang="en-US" b="1" dirty="0"/>
              <a:t>Phonics-based</a:t>
            </a:r>
            <a:r>
              <a:rPr lang="en-US" dirty="0"/>
              <a:t>: Focuses on teaching the phonic code and common exception words.​​</a:t>
            </a:r>
          </a:p>
          <a:p>
            <a:pPr fontAlgn="base"/>
            <a:r>
              <a:rPr lang="en-US" b="1" dirty="0"/>
              <a:t>Integrated reading and writing</a:t>
            </a:r>
            <a:r>
              <a:rPr lang="en-US" dirty="0"/>
              <a:t>: Pupils apply new skills immediately through reading age-appropriate texts and completing related writing or spelling tasks.​​</a:t>
            </a:r>
          </a:p>
          <a:p>
            <a:pPr fontAlgn="base"/>
            <a:r>
              <a:rPr lang="en-US" b="1" dirty="0"/>
              <a:t>Digital platform</a:t>
            </a:r>
            <a:r>
              <a:rPr lang="en-US" dirty="0"/>
              <a:t>: Supports learning both in and out of school.​​</a:t>
            </a:r>
          </a:p>
          <a:p>
            <a:pPr fontAlgn="base"/>
            <a:r>
              <a:rPr lang="en-US" b="1" dirty="0"/>
              <a:t>Assessment-led</a:t>
            </a:r>
            <a:r>
              <a:rPr lang="en-US" dirty="0"/>
              <a:t>: Uses FFT’s online tool to identify phonics gaps and tailor instruction accordingly.​​</a:t>
            </a:r>
          </a:p>
          <a:p>
            <a:pPr fontAlgn="base"/>
            <a:r>
              <a:rPr lang="en-US" dirty="0"/>
              <a:t>​​</a:t>
            </a:r>
            <a:r>
              <a:rPr lang="en-US" b="1" dirty="0"/>
              <a:t>Benefits</a:t>
            </a:r>
            <a:r>
              <a:rPr lang="en-US" dirty="0"/>
              <a:t>​​</a:t>
            </a:r>
          </a:p>
          <a:p>
            <a:pPr fontAlgn="base"/>
            <a:r>
              <a:rPr lang="en-US" b="1" dirty="0"/>
              <a:t>Age-appropriate content</a:t>
            </a:r>
            <a:r>
              <a:rPr lang="en-US" dirty="0"/>
              <a:t>: Materials are designed to be engaging and suitable for older learners.​​</a:t>
            </a:r>
          </a:p>
          <a:p>
            <a:pPr fontAlgn="base"/>
            <a:r>
              <a:rPr lang="en-US" b="1" dirty="0"/>
              <a:t>Confidence building</a:t>
            </a:r>
            <a:r>
              <a:rPr lang="en-US" dirty="0"/>
              <a:t>: Helps pupils feel more capable and motivated to read.​​</a:t>
            </a:r>
          </a:p>
          <a:p>
            <a:pPr fontAlgn="base"/>
            <a:r>
              <a:rPr lang="en-US" b="1" dirty="0"/>
              <a:t>Bridges learning gaps</a:t>
            </a:r>
            <a:r>
              <a:rPr lang="en-US" dirty="0"/>
              <a:t>: Especially effective for pupils who missed early phonics instruction.​​</a:t>
            </a:r>
          </a:p>
          <a:p>
            <a:pPr fontAlgn="base"/>
            <a:r>
              <a:rPr lang="en-US" b="1" dirty="0"/>
              <a:t>Supports inclusion</a:t>
            </a:r>
            <a:r>
              <a:rPr lang="en-US" dirty="0"/>
              <a:t>: Enables access to the broader curriculum by improving reading fluency and comprehension.​​</a:t>
            </a:r>
          </a:p>
          <a:p>
            <a:pPr fontAlgn="base"/>
            <a:endParaRPr lang="en-US" dirty="0"/>
          </a:p>
          <a:p>
            <a:endParaRPr lang="en-GB" dirty="0"/>
          </a:p>
        </p:txBody>
      </p:sp>
      <p:sp>
        <p:nvSpPr>
          <p:cNvPr id="4" name="Slide Number Placeholder 3"/>
          <p:cNvSpPr>
            <a:spLocks noGrp="1"/>
          </p:cNvSpPr>
          <p:nvPr>
            <p:ph type="sldNum" sz="quarter" idx="5"/>
          </p:nvPr>
        </p:nvSpPr>
        <p:spPr/>
        <p:txBody>
          <a:bodyPr/>
          <a:lstStyle/>
          <a:p>
            <a:fld id="{73E47778-705A-4643-92EB-22CB01DBCCBE}" type="slidenum">
              <a:rPr lang="en-GB" smtClean="0"/>
              <a:t>26</a:t>
            </a:fld>
            <a:endParaRPr lang="en-GB"/>
          </a:p>
        </p:txBody>
      </p:sp>
    </p:spTree>
    <p:extLst>
      <p:ext uri="{BB962C8B-B14F-4D97-AF65-F5344CB8AC3E}">
        <p14:creationId xmlns:p14="http://schemas.microsoft.com/office/powerpoint/2010/main" val="5207744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E47778-705A-4643-92EB-22CB01DBCCBE}" type="slidenum">
              <a:rPr lang="en-GB" smtClean="0"/>
              <a:t>27</a:t>
            </a:fld>
            <a:endParaRPr lang="en-GB"/>
          </a:p>
        </p:txBody>
      </p:sp>
    </p:spTree>
    <p:extLst>
      <p:ext uri="{BB962C8B-B14F-4D97-AF65-F5344CB8AC3E}">
        <p14:creationId xmlns:p14="http://schemas.microsoft.com/office/powerpoint/2010/main" val="42729068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b="1" dirty="0"/>
              <a:t>Reciprocal Reading</a:t>
            </a:r>
            <a:r>
              <a:rPr lang="en-US" dirty="0"/>
              <a:t> is a structured, small-group reading strategy designed to improve pupils’ comprehension skills through guided discussion and active engagement with texts. It is particularly effective as an intervention for pupils who can decode but struggle to understand what they read.​</a:t>
            </a:r>
          </a:p>
          <a:p>
            <a:pPr fontAlgn="base"/>
            <a:r>
              <a:rPr lang="en-US" dirty="0"/>
              <a:t>​</a:t>
            </a:r>
            <a:endParaRPr lang="en-GB" dirty="0"/>
          </a:p>
        </p:txBody>
      </p:sp>
      <p:sp>
        <p:nvSpPr>
          <p:cNvPr id="4" name="Slide Number Placeholder 3"/>
          <p:cNvSpPr>
            <a:spLocks noGrp="1"/>
          </p:cNvSpPr>
          <p:nvPr>
            <p:ph type="sldNum" sz="quarter" idx="5"/>
          </p:nvPr>
        </p:nvSpPr>
        <p:spPr/>
        <p:txBody>
          <a:bodyPr/>
          <a:lstStyle/>
          <a:p>
            <a:fld id="{73E47778-705A-4643-92EB-22CB01DBCCBE}" type="slidenum">
              <a:rPr lang="en-GB" smtClean="0"/>
              <a:t>32</a:t>
            </a:fld>
            <a:endParaRPr lang="en-GB"/>
          </a:p>
        </p:txBody>
      </p:sp>
    </p:spTree>
    <p:extLst>
      <p:ext uri="{BB962C8B-B14F-4D97-AF65-F5344CB8AC3E}">
        <p14:creationId xmlns:p14="http://schemas.microsoft.com/office/powerpoint/2010/main" val="2747235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b="1" dirty="0"/>
              <a:t>Purpose</a:t>
            </a:r>
            <a:r>
              <a:rPr lang="en-US" dirty="0"/>
              <a:t>​</a:t>
            </a:r>
          </a:p>
          <a:p>
            <a:pPr fontAlgn="base"/>
            <a:r>
              <a:rPr lang="en-US" dirty="0"/>
              <a:t>To develop deeper reading comprehension by teaching pupils to use four key strategies while reading:​</a:t>
            </a:r>
          </a:p>
          <a:p>
            <a:pPr fontAlgn="base"/>
            <a:r>
              <a:rPr lang="en-US" b="1" dirty="0"/>
              <a:t>Predicting</a:t>
            </a:r>
            <a:r>
              <a:rPr lang="en-US" dirty="0"/>
              <a:t>​</a:t>
            </a:r>
          </a:p>
          <a:p>
            <a:pPr fontAlgn="base"/>
            <a:r>
              <a:rPr lang="en-US" b="1" dirty="0"/>
              <a:t>Clarifying</a:t>
            </a:r>
            <a:r>
              <a:rPr lang="en-US" dirty="0"/>
              <a:t>​</a:t>
            </a:r>
          </a:p>
          <a:p>
            <a:pPr fontAlgn="base"/>
            <a:r>
              <a:rPr lang="en-US" b="1" dirty="0"/>
              <a:t>Questioning</a:t>
            </a:r>
            <a:r>
              <a:rPr lang="en-US" dirty="0"/>
              <a:t>​</a:t>
            </a:r>
          </a:p>
          <a:p>
            <a:pPr fontAlgn="base"/>
            <a:r>
              <a:rPr lang="en-US" b="1" dirty="0" err="1"/>
              <a:t>Summarising</a:t>
            </a:r>
            <a:r>
              <a:rPr lang="en-US" dirty="0"/>
              <a:t>​</a:t>
            </a:r>
          </a:p>
          <a:p>
            <a:pPr fontAlgn="base"/>
            <a:endParaRPr lang="en-US" dirty="0"/>
          </a:p>
          <a:p>
            <a:pPr fontAlgn="base"/>
            <a:r>
              <a:rPr lang="en-US" dirty="0"/>
              <a:t>​</a:t>
            </a:r>
            <a:r>
              <a:rPr lang="en-US" b="1" dirty="0"/>
              <a:t>How It Works</a:t>
            </a:r>
            <a:r>
              <a:rPr lang="en-US" dirty="0"/>
              <a:t>​</a:t>
            </a:r>
          </a:p>
          <a:p>
            <a:pPr fontAlgn="base"/>
            <a:r>
              <a:rPr lang="en-US" dirty="0"/>
              <a:t>Pupils work in small groups (typically 6).​</a:t>
            </a:r>
          </a:p>
          <a:p>
            <a:pPr fontAlgn="base"/>
            <a:r>
              <a:rPr lang="en-US" dirty="0"/>
              <a:t>The group reads a short section of text together.​</a:t>
            </a:r>
          </a:p>
          <a:p>
            <a:pPr fontAlgn="base"/>
            <a:r>
              <a:rPr lang="en-US" dirty="0"/>
              <a:t>After reading, work through each of the stages.</a:t>
            </a:r>
          </a:p>
          <a:p>
            <a:pPr fontAlgn="base"/>
            <a:r>
              <a:rPr lang="en-US" dirty="0"/>
              <a:t>The teacher models the process at first, then gradually steps back as pupils gain confidence.​</a:t>
            </a:r>
          </a:p>
          <a:p>
            <a:pPr fontAlgn="base"/>
            <a:r>
              <a:rPr lang="en-US" b="1" dirty="0"/>
              <a:t>Improves comprehension</a:t>
            </a:r>
            <a:r>
              <a:rPr lang="en-US" dirty="0"/>
              <a:t>: Pupils learn to think actively and critically while reading.​</a:t>
            </a:r>
          </a:p>
          <a:p>
            <a:pPr fontAlgn="base"/>
            <a:r>
              <a:rPr lang="en-US" b="1" dirty="0"/>
              <a:t>Encourages collaboration</a:t>
            </a:r>
            <a:r>
              <a:rPr lang="en-US" dirty="0"/>
              <a:t>: Promotes discussion and peer learning.​</a:t>
            </a:r>
          </a:p>
          <a:p>
            <a:pPr fontAlgn="base"/>
            <a:r>
              <a:rPr lang="en-US" b="1" dirty="0"/>
              <a:t>Builds confidence</a:t>
            </a:r>
            <a:r>
              <a:rPr lang="en-US" dirty="0"/>
              <a:t>: Pupils take ownership of their reading and develop leadership skills.​</a:t>
            </a:r>
          </a:p>
          <a:p>
            <a:pPr fontAlgn="base"/>
            <a:r>
              <a:rPr lang="en-US" b="1" dirty="0"/>
              <a:t>Supports metacognition</a:t>
            </a:r>
            <a:r>
              <a:rPr lang="en-US" dirty="0"/>
              <a:t>: Pupils become more aware of their own thinking processes.​</a:t>
            </a:r>
          </a:p>
          <a:p>
            <a:endParaRPr lang="en-GB" dirty="0"/>
          </a:p>
        </p:txBody>
      </p:sp>
      <p:sp>
        <p:nvSpPr>
          <p:cNvPr id="4" name="Slide Number Placeholder 3"/>
          <p:cNvSpPr>
            <a:spLocks noGrp="1"/>
          </p:cNvSpPr>
          <p:nvPr>
            <p:ph type="sldNum" sz="quarter" idx="5"/>
          </p:nvPr>
        </p:nvSpPr>
        <p:spPr/>
        <p:txBody>
          <a:bodyPr/>
          <a:lstStyle/>
          <a:p>
            <a:fld id="{73E47778-705A-4643-92EB-22CB01DBCCBE}" type="slidenum">
              <a:rPr lang="en-GB" smtClean="0"/>
              <a:t>33</a:t>
            </a:fld>
            <a:endParaRPr lang="en-GB"/>
          </a:p>
        </p:txBody>
      </p:sp>
    </p:spTree>
    <p:extLst>
      <p:ext uri="{BB962C8B-B14F-4D97-AF65-F5344CB8AC3E}">
        <p14:creationId xmlns:p14="http://schemas.microsoft.com/office/powerpoint/2010/main" val="10004963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A5F571-1CA0-8711-9B4B-DB82BEDBD0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C4B65F-A74F-9AC7-FEE5-C14D9B6E7F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942A42-6D83-7E6A-0716-FD7099B50CC3}"/>
              </a:ext>
            </a:extLst>
          </p:cNvPr>
          <p:cNvSpPr>
            <a:spLocks noGrp="1"/>
          </p:cNvSpPr>
          <p:nvPr>
            <p:ph type="body" idx="1"/>
          </p:nvPr>
        </p:nvSpPr>
        <p:spPr/>
        <p:txBody>
          <a:bodyPr/>
          <a:lstStyle/>
          <a:p>
            <a:pPr fontAlgn="t"/>
            <a:endParaRPr lang="en-US" dirty="0"/>
          </a:p>
          <a:p>
            <a:pPr marL="171450" indent="-171450">
              <a:lnSpc>
                <a:spcPct val="90000"/>
              </a:lnSpc>
              <a:spcBef>
                <a:spcPts val="1000"/>
              </a:spcBef>
              <a:buFont typeface="Arial"/>
              <a:buChar char="•"/>
            </a:pPr>
            <a:r>
              <a:rPr lang="en-US"/>
              <a:t>Reading cannot be developed in isolation </a:t>
            </a:r>
            <a:r>
              <a:rPr lang="en-US" err="1"/>
              <a:t>fromspeaking</a:t>
            </a:r>
            <a:r>
              <a:rPr lang="en-US"/>
              <a:t>, listening and writing</a:t>
            </a:r>
          </a:p>
          <a:p>
            <a:pPr marL="171450" indent="-171450">
              <a:lnSpc>
                <a:spcPct val="90000"/>
              </a:lnSpc>
              <a:spcBef>
                <a:spcPts val="1000"/>
              </a:spcBef>
              <a:buFont typeface="Arial"/>
              <a:buChar char="•"/>
            </a:pPr>
            <a:r>
              <a:rPr lang="en-US"/>
              <a:t>Use data wisely -</a:t>
            </a:r>
          </a:p>
          <a:p>
            <a:pPr marL="171450" indent="-171450">
              <a:lnSpc>
                <a:spcPct val="90000"/>
              </a:lnSpc>
              <a:spcBef>
                <a:spcPts val="1000"/>
              </a:spcBef>
              <a:buFont typeface="Arial"/>
              <a:buChar char="•"/>
            </a:pPr>
            <a:r>
              <a:rPr lang="en-US"/>
              <a:t>Need to start from where the learner is.</a:t>
            </a:r>
          </a:p>
          <a:p>
            <a:endParaRPr lang="en-GB" dirty="0">
              <a:ea typeface="Calibri"/>
              <a:cs typeface="Calibri"/>
            </a:endParaRPr>
          </a:p>
        </p:txBody>
      </p:sp>
      <p:sp>
        <p:nvSpPr>
          <p:cNvPr id="4" name="Slide Number Placeholder 3">
            <a:extLst>
              <a:ext uri="{FF2B5EF4-FFF2-40B4-BE49-F238E27FC236}">
                <a16:creationId xmlns:a16="http://schemas.microsoft.com/office/drawing/2014/main" id="{DACAAF2A-C761-DF9D-0E57-542D4A804B13}"/>
              </a:ext>
            </a:extLst>
          </p:cNvPr>
          <p:cNvSpPr>
            <a:spLocks noGrp="1"/>
          </p:cNvSpPr>
          <p:nvPr>
            <p:ph type="sldNum" sz="quarter" idx="5"/>
          </p:nvPr>
        </p:nvSpPr>
        <p:spPr/>
        <p:txBody>
          <a:bodyPr/>
          <a:lstStyle/>
          <a:p>
            <a:fld id="{73E47778-705A-4643-92EB-22CB01DBCCBE}" type="slidenum">
              <a:rPr lang="en-GB" smtClean="0"/>
              <a:t>34</a:t>
            </a:fld>
            <a:endParaRPr lang="en-GB"/>
          </a:p>
        </p:txBody>
      </p:sp>
    </p:spTree>
    <p:extLst>
      <p:ext uri="{BB962C8B-B14F-4D97-AF65-F5344CB8AC3E}">
        <p14:creationId xmlns:p14="http://schemas.microsoft.com/office/powerpoint/2010/main" val="33326226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E47778-705A-4643-92EB-22CB01DBCCBE}" type="slidenum">
              <a:rPr lang="en-GB" smtClean="0"/>
              <a:t>35</a:t>
            </a:fld>
            <a:endParaRPr lang="en-GB"/>
          </a:p>
        </p:txBody>
      </p:sp>
    </p:spTree>
    <p:extLst>
      <p:ext uri="{BB962C8B-B14F-4D97-AF65-F5344CB8AC3E}">
        <p14:creationId xmlns:p14="http://schemas.microsoft.com/office/powerpoint/2010/main" val="14014955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69523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a:p>
        </p:txBody>
      </p:sp>
      <p:pic>
        <p:nvPicPr>
          <p:cNvPr id="4" name="Picture 2" descr="Ebbw Fawr Learning Community | NBS Source">
            <a:extLst>
              <a:ext uri="{FF2B5EF4-FFF2-40B4-BE49-F238E27FC236}">
                <a16:creationId xmlns:a16="http://schemas.microsoft.com/office/drawing/2014/main" id="{4AD3E941-AC6E-8296-5151-EB2D13CC62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34834D5-4D73-D096-92BB-B5B0C0688228}"/>
              </a:ext>
            </a:extLst>
          </p:cNvPr>
          <p:cNvSpPr txBox="1"/>
          <p:nvPr/>
        </p:nvSpPr>
        <p:spPr>
          <a:xfrm>
            <a:off x="2003760" y="291496"/>
            <a:ext cx="8831179" cy="1569660"/>
          </a:xfrm>
          <a:prstGeom prst="rect">
            <a:avLst/>
          </a:prstGeom>
          <a:noFill/>
        </p:spPr>
        <p:txBody>
          <a:bodyPr wrap="square" rtlCol="0">
            <a:spAutoFit/>
          </a:bodyPr>
          <a:lstStyle/>
          <a:p>
            <a:r>
              <a:rPr lang="en-US" sz="4800" dirty="0">
                <a:solidFill>
                  <a:schemeClr val="bg1"/>
                </a:solidFill>
              </a:rPr>
              <a:t>Developing Reading </a:t>
            </a:r>
          </a:p>
          <a:p>
            <a:r>
              <a:rPr lang="en-US" sz="4800" dirty="0">
                <a:solidFill>
                  <a:schemeClr val="bg1"/>
                </a:solidFill>
              </a:rPr>
              <a:t>Secondary Phase Case Study</a:t>
            </a:r>
            <a:endParaRPr lang="en-GB" sz="4800" dirty="0">
              <a:solidFill>
                <a:schemeClr val="bg1"/>
              </a:solidFill>
            </a:endParaRPr>
          </a:p>
        </p:txBody>
      </p:sp>
      <p:sp>
        <p:nvSpPr>
          <p:cNvPr id="6" name="TextBox 5">
            <a:extLst>
              <a:ext uri="{FF2B5EF4-FFF2-40B4-BE49-F238E27FC236}">
                <a16:creationId xmlns:a16="http://schemas.microsoft.com/office/drawing/2014/main" id="{AAE51468-D53B-86BE-A994-797E99C41FB2}"/>
              </a:ext>
            </a:extLst>
          </p:cNvPr>
          <p:cNvSpPr txBox="1"/>
          <p:nvPr/>
        </p:nvSpPr>
        <p:spPr>
          <a:xfrm>
            <a:off x="4210050" y="5934670"/>
            <a:ext cx="7981950" cy="923330"/>
          </a:xfrm>
          <a:prstGeom prst="rect">
            <a:avLst/>
          </a:prstGeom>
          <a:solidFill>
            <a:srgbClr val="7030A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b="1" dirty="0">
                <a:solidFill>
                  <a:schemeClr val="bg1"/>
                </a:solidFill>
                <a:latin typeface="Calibri" panose="020F0502020204030204" pitchFamily="34" charset="0"/>
                <a:cs typeface="Calibri" panose="020F0502020204030204" pitchFamily="34" charset="0"/>
              </a:rPr>
              <a:t>Reading</a:t>
            </a:r>
            <a:r>
              <a:rPr lang="en-US" sz="5400" dirty="0">
                <a:solidFill>
                  <a:schemeClr val="bg1"/>
                </a:solidFill>
                <a:latin typeface="Calibri" panose="020F0502020204030204" pitchFamily="34" charset="0"/>
                <a:cs typeface="Calibri" panose="020F0502020204030204" pitchFamily="34" charset="0"/>
              </a:rPr>
              <a:t> to Learn</a:t>
            </a:r>
          </a:p>
        </p:txBody>
      </p:sp>
      <p:sp>
        <p:nvSpPr>
          <p:cNvPr id="8" name="TextBox 7">
            <a:extLst>
              <a:ext uri="{FF2B5EF4-FFF2-40B4-BE49-F238E27FC236}">
                <a16:creationId xmlns:a16="http://schemas.microsoft.com/office/drawing/2014/main" id="{A8D6D5AC-C734-9F91-1478-8DD4297E9CC8}"/>
              </a:ext>
            </a:extLst>
          </p:cNvPr>
          <p:cNvSpPr txBox="1"/>
          <p:nvPr/>
        </p:nvSpPr>
        <p:spPr>
          <a:xfrm>
            <a:off x="3048000" y="3424807"/>
            <a:ext cx="6096000" cy="369332"/>
          </a:xfrm>
          <a:prstGeom prst="rect">
            <a:avLst/>
          </a:prstGeom>
          <a:noFill/>
        </p:spPr>
        <p:txBody>
          <a:bodyPr wrap="square">
            <a:spAutoFit/>
          </a:bodyPr>
          <a:lstStyle/>
          <a:p>
            <a:endParaRPr lang="en-GB" dirty="0"/>
          </a:p>
        </p:txBody>
      </p:sp>
      <p:pic>
        <p:nvPicPr>
          <p:cNvPr id="3074" name="Picture 2">
            <a:extLst>
              <a:ext uri="{FF2B5EF4-FFF2-40B4-BE49-F238E27FC236}">
                <a16:creationId xmlns:a16="http://schemas.microsoft.com/office/drawing/2014/main" id="{C4D10E14-9A02-D5CF-D287-123949E193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69292" y="5983501"/>
            <a:ext cx="1100890" cy="825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6DCD230-2DE7-C8BC-63EB-1634563E2940}"/>
              </a:ext>
            </a:extLst>
          </p:cNvPr>
          <p:cNvSpPr txBox="1"/>
          <p:nvPr/>
        </p:nvSpPr>
        <p:spPr>
          <a:xfrm>
            <a:off x="1663156" y="1560237"/>
            <a:ext cx="9282223" cy="3046988"/>
          </a:xfrm>
          <a:prstGeom prst="rect">
            <a:avLst/>
          </a:prstGeom>
          <a:noFill/>
          <a:ln w="76200">
            <a:solidFill>
              <a:schemeClr val="bg1"/>
            </a:solidFill>
          </a:ln>
        </p:spPr>
        <p:txBody>
          <a:bodyPr wrap="square" rtlCol="0">
            <a:spAutoFit/>
          </a:bodyPr>
          <a:lstStyle/>
          <a:p>
            <a:pPr algn="ctr" fontAlgn="t">
              <a:buNone/>
            </a:pPr>
            <a:r>
              <a:rPr lang="en-US" sz="4800" b="1" dirty="0">
                <a:solidFill>
                  <a:schemeClr val="bg1"/>
                </a:solidFill>
                <a:latin typeface="Segoe UI" panose="020B0502040204020203" pitchFamily="34" charset="0"/>
              </a:rPr>
              <a:t>38% of KS3 learners are reading </a:t>
            </a:r>
            <a:r>
              <a:rPr lang="en-US" sz="4800" b="1" i="1" dirty="0">
                <a:solidFill>
                  <a:schemeClr val="bg1"/>
                </a:solidFill>
                <a:latin typeface="Segoe UI" panose="020B0502040204020203" pitchFamily="34" charset="0"/>
              </a:rPr>
              <a:t>3+ years below</a:t>
            </a:r>
            <a:r>
              <a:rPr lang="en-US" sz="4800" b="1" dirty="0">
                <a:solidFill>
                  <a:schemeClr val="bg1"/>
                </a:solidFill>
                <a:latin typeface="Segoe UI" panose="020B0502040204020203" pitchFamily="34" charset="0"/>
              </a:rPr>
              <a:t> their age.</a:t>
            </a:r>
            <a:br>
              <a:rPr lang="en-US" sz="4800" dirty="0">
                <a:solidFill>
                  <a:schemeClr val="bg1"/>
                </a:solidFill>
                <a:latin typeface="Segoe UI" panose="020B0502040204020203" pitchFamily="34" charset="0"/>
              </a:rPr>
            </a:br>
            <a:r>
              <a:rPr lang="en-US" sz="4800" b="1" dirty="0">
                <a:solidFill>
                  <a:schemeClr val="bg1"/>
                </a:solidFill>
                <a:latin typeface="Segoe UI" panose="020B0502040204020203" pitchFamily="34" charset="0"/>
              </a:rPr>
              <a:t>This isn’t a gap — it’s a crisis.</a:t>
            </a:r>
            <a:endParaRPr lang="en-US" sz="4800" dirty="0">
              <a:solidFill>
                <a:schemeClr val="bg1"/>
              </a:solidFill>
              <a:latin typeface="Segoe UI" panose="020B0502040204020203" pitchFamily="34" charset="0"/>
            </a:endParaRPr>
          </a:p>
        </p:txBody>
      </p:sp>
      <p:sp>
        <p:nvSpPr>
          <p:cNvPr id="9" name="TextBox 8">
            <a:extLst>
              <a:ext uri="{FF2B5EF4-FFF2-40B4-BE49-F238E27FC236}">
                <a16:creationId xmlns:a16="http://schemas.microsoft.com/office/drawing/2014/main" id="{492D9880-F314-2815-1FB0-E44C82A390B5}"/>
              </a:ext>
            </a:extLst>
          </p:cNvPr>
          <p:cNvSpPr txBox="1"/>
          <p:nvPr/>
        </p:nvSpPr>
        <p:spPr>
          <a:xfrm>
            <a:off x="8975558" y="6087979"/>
            <a:ext cx="2791326" cy="369332"/>
          </a:xfrm>
          <a:prstGeom prst="rect">
            <a:avLst/>
          </a:prstGeom>
          <a:noFill/>
        </p:spPr>
        <p:txBody>
          <a:bodyPr wrap="square" rtlCol="0">
            <a:spAutoFit/>
          </a:bodyPr>
          <a:lstStyle/>
          <a:p>
            <a:r>
              <a:rPr lang="en-US" dirty="0">
                <a:solidFill>
                  <a:schemeClr val="bg1"/>
                </a:solidFill>
              </a:rPr>
              <a:t>2024-25</a:t>
            </a:r>
            <a:endParaRPr lang="en-GB" dirty="0">
              <a:solidFill>
                <a:schemeClr val="bg1"/>
              </a:solidFill>
            </a:endParaRPr>
          </a:p>
        </p:txBody>
      </p:sp>
    </p:spTree>
    <p:extLst>
      <p:ext uri="{BB962C8B-B14F-4D97-AF65-F5344CB8AC3E}">
        <p14:creationId xmlns:p14="http://schemas.microsoft.com/office/powerpoint/2010/main" val="1882740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86BEB-1D68-2AEA-F30E-7A1955C95F5C}"/>
              </a:ext>
            </a:extLst>
          </p:cNvPr>
          <p:cNvSpPr>
            <a:spLocks noGrp="1"/>
          </p:cNvSpPr>
          <p:nvPr>
            <p:ph type="title"/>
          </p:nvPr>
        </p:nvSpPr>
        <p:spPr>
          <a:xfrm>
            <a:off x="5862" y="1710"/>
            <a:ext cx="12262338" cy="833194"/>
          </a:xfrm>
          <a:solidFill>
            <a:srgbClr val="7030A0"/>
          </a:solidFill>
        </p:spPr>
        <p:txBody>
          <a:bodyPr/>
          <a:lstStyle/>
          <a:p>
            <a:r>
              <a:rPr lang="en-GB" dirty="0">
                <a:solidFill>
                  <a:srgbClr val="FFFFFF"/>
                </a:solidFill>
              </a:rPr>
              <a:t>Impact On Individuals</a:t>
            </a:r>
          </a:p>
        </p:txBody>
      </p:sp>
      <p:sp>
        <p:nvSpPr>
          <p:cNvPr id="3" name="Content Placeholder 2">
            <a:extLst>
              <a:ext uri="{FF2B5EF4-FFF2-40B4-BE49-F238E27FC236}">
                <a16:creationId xmlns:a16="http://schemas.microsoft.com/office/drawing/2014/main" id="{E2DC78C5-746E-03DE-94E6-1C910A632964}"/>
              </a:ext>
            </a:extLst>
          </p:cNvPr>
          <p:cNvSpPr>
            <a:spLocks noGrp="1"/>
          </p:cNvSpPr>
          <p:nvPr>
            <p:ph idx="1"/>
          </p:nvPr>
        </p:nvSpPr>
        <p:spPr>
          <a:xfrm>
            <a:off x="521677" y="1251194"/>
            <a:ext cx="10515600" cy="5523645"/>
          </a:xfrm>
        </p:spPr>
        <p:txBody>
          <a:bodyPr vert="horz" lIns="91440" tIns="45720" rIns="91440" bIns="45720" rtlCol="0" anchor="t">
            <a:normAutofit fontScale="92500" lnSpcReduction="20000"/>
          </a:bodyPr>
          <a:lstStyle/>
          <a:p>
            <a:pPr>
              <a:lnSpc>
                <a:spcPct val="120000"/>
              </a:lnSpc>
            </a:pPr>
            <a:r>
              <a:rPr lang="en-GB" dirty="0">
                <a:latin typeface="Calibri"/>
                <a:ea typeface="+mn-lt"/>
                <a:cs typeface="+mn-lt"/>
              </a:rPr>
              <a:t>Less likely to gain employment.</a:t>
            </a:r>
            <a:endParaRPr lang="en-US" dirty="0">
              <a:latin typeface="Calibri"/>
              <a:ea typeface="Calibri"/>
              <a:cs typeface="Calibri"/>
            </a:endParaRPr>
          </a:p>
          <a:p>
            <a:pPr>
              <a:lnSpc>
                <a:spcPct val="120000"/>
              </a:lnSpc>
            </a:pPr>
            <a:r>
              <a:rPr lang="en-GB" dirty="0">
                <a:latin typeface="Calibri"/>
                <a:ea typeface="+mn-lt"/>
                <a:cs typeface="+mn-lt"/>
              </a:rPr>
              <a:t>More likely to exhibit behavioural problems.</a:t>
            </a:r>
            <a:endParaRPr lang="en-GB" dirty="0">
              <a:latin typeface="Calibri"/>
              <a:ea typeface="Calibri"/>
              <a:cs typeface="Calibri"/>
            </a:endParaRPr>
          </a:p>
          <a:p>
            <a:pPr>
              <a:lnSpc>
                <a:spcPct val="120000"/>
              </a:lnSpc>
            </a:pPr>
            <a:r>
              <a:rPr lang="en-GB" dirty="0">
                <a:latin typeface="Calibri"/>
                <a:ea typeface="+mn-lt"/>
                <a:cs typeface="+mn-lt"/>
              </a:rPr>
              <a:t>Less like to earn an above average salary. </a:t>
            </a:r>
          </a:p>
          <a:p>
            <a:pPr>
              <a:lnSpc>
                <a:spcPct val="120000"/>
              </a:lnSpc>
            </a:pPr>
            <a:r>
              <a:rPr lang="en-GB" dirty="0">
                <a:latin typeface="Calibri"/>
                <a:ea typeface="+mn-lt"/>
                <a:cs typeface="+mn-lt"/>
              </a:rPr>
              <a:t>More likely to offend.</a:t>
            </a:r>
          </a:p>
          <a:p>
            <a:pPr>
              <a:lnSpc>
                <a:spcPct val="120000"/>
              </a:lnSpc>
            </a:pPr>
            <a:r>
              <a:rPr lang="en-GB" dirty="0">
                <a:latin typeface="Calibri"/>
                <a:ea typeface="+mn-lt"/>
                <a:cs typeface="+mn-lt"/>
              </a:rPr>
              <a:t>Less likely to achieve qualifications or receive work-based training. </a:t>
            </a:r>
          </a:p>
          <a:p>
            <a:pPr>
              <a:lnSpc>
                <a:spcPct val="120000"/>
              </a:lnSpc>
            </a:pPr>
            <a:r>
              <a:rPr lang="en-GB" dirty="0">
                <a:latin typeface="Calibri"/>
                <a:ea typeface="+mn-lt"/>
                <a:cs typeface="+mn-lt"/>
              </a:rPr>
              <a:t>More likely to have low levels of psychological wellbeing and life satisfaction. </a:t>
            </a:r>
          </a:p>
          <a:p>
            <a:pPr>
              <a:lnSpc>
                <a:spcPct val="120000"/>
              </a:lnSpc>
            </a:pPr>
            <a:r>
              <a:rPr lang="en-GB" dirty="0">
                <a:latin typeface="Calibri"/>
                <a:ea typeface="+mn-lt"/>
                <a:cs typeface="+mn-lt"/>
              </a:rPr>
              <a:t>Less likely to use preventative health services, remain healthy or manage treatment and medications well. </a:t>
            </a:r>
          </a:p>
          <a:p>
            <a:endParaRPr lang="en-GB" sz="1300" dirty="0"/>
          </a:p>
          <a:p>
            <a:pPr marL="0" indent="0">
              <a:buNone/>
            </a:pPr>
            <a:r>
              <a:rPr lang="en-GB" sz="1300" dirty="0">
                <a:ea typeface="+mn-lt"/>
                <a:cs typeface="+mn-lt"/>
              </a:rPr>
              <a:t>Ellie Mulcahy, Eleanor Bernardes and Dr Sam Baars</a:t>
            </a:r>
          </a:p>
          <a:p>
            <a:pPr marL="0" indent="0">
              <a:buNone/>
            </a:pPr>
            <a:r>
              <a:rPr lang="en-GB" sz="1300" dirty="0" err="1">
                <a:ea typeface="+mn-lt"/>
                <a:cs typeface="+mn-lt"/>
              </a:rPr>
              <a:t>LKMco</a:t>
            </a:r>
            <a:r>
              <a:rPr lang="en-GB" sz="1300" dirty="0">
                <a:ea typeface="+mn-lt"/>
                <a:cs typeface="+mn-lt"/>
              </a:rPr>
              <a:t> – The education and youth “think and-action” tank</a:t>
            </a:r>
            <a:endParaRPr lang="en-GB" sz="1300" dirty="0"/>
          </a:p>
        </p:txBody>
      </p:sp>
      <p:pic>
        <p:nvPicPr>
          <p:cNvPr id="5" name="Picture 4">
            <a:extLst>
              <a:ext uri="{FF2B5EF4-FFF2-40B4-BE49-F238E27FC236}">
                <a16:creationId xmlns:a16="http://schemas.microsoft.com/office/drawing/2014/main" id="{87F2E549-D736-3BE8-C3B6-DEF63255688C}"/>
              </a:ext>
            </a:extLst>
          </p:cNvPr>
          <p:cNvPicPr>
            <a:picLocks noChangeAspect="1"/>
          </p:cNvPicPr>
          <p:nvPr/>
        </p:nvPicPr>
        <p:blipFill>
          <a:blip r:embed="rId3"/>
          <a:stretch>
            <a:fillRect/>
          </a:stretch>
        </p:blipFill>
        <p:spPr>
          <a:xfrm>
            <a:off x="1807552" y="418307"/>
            <a:ext cx="7943850" cy="6229350"/>
          </a:xfrm>
          <a:prstGeom prst="rect">
            <a:avLst/>
          </a:prstGeom>
        </p:spPr>
      </p:pic>
      <p:pic>
        <p:nvPicPr>
          <p:cNvPr id="4098" name="Picture 2">
            <a:extLst>
              <a:ext uri="{FF2B5EF4-FFF2-40B4-BE49-F238E27FC236}">
                <a16:creationId xmlns:a16="http://schemas.microsoft.com/office/drawing/2014/main" id="{2099E104-AF3A-2674-385D-C4960BC6FA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86392" y="218282"/>
            <a:ext cx="533400" cy="400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6819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0FCA04-5980-BE06-5C8F-AA0B1E95562E}"/>
              </a:ext>
            </a:extLst>
          </p:cNvPr>
          <p:cNvSpPr>
            <a:spLocks noGrp="1"/>
          </p:cNvSpPr>
          <p:nvPr>
            <p:ph idx="1"/>
          </p:nvPr>
        </p:nvSpPr>
        <p:spPr>
          <a:xfrm>
            <a:off x="476250" y="819150"/>
            <a:ext cx="11525250" cy="5557838"/>
          </a:xfrm>
          <a:solidFill>
            <a:srgbClr val="7030A0"/>
          </a:solidFill>
        </p:spPr>
        <p:txBody>
          <a:bodyPr>
            <a:normAutofit lnSpcReduction="10000"/>
          </a:bodyPr>
          <a:lstStyle/>
          <a:p>
            <a:pPr marL="0" indent="0">
              <a:lnSpc>
                <a:spcPct val="100000"/>
              </a:lnSpc>
              <a:buNone/>
            </a:pPr>
            <a:r>
              <a:rPr lang="en-US" sz="5400" dirty="0">
                <a:solidFill>
                  <a:schemeClr val="bg1"/>
                </a:solidFill>
              </a:rPr>
              <a:t>The snarks </a:t>
            </a:r>
            <a:r>
              <a:rPr lang="en-US" sz="5400" dirty="0" err="1">
                <a:solidFill>
                  <a:schemeClr val="bg1"/>
                </a:solidFill>
              </a:rPr>
              <a:t>frandled</a:t>
            </a:r>
            <a:r>
              <a:rPr lang="en-US" sz="5400" dirty="0">
                <a:solidFill>
                  <a:schemeClr val="bg1"/>
                </a:solidFill>
              </a:rPr>
              <a:t> the </a:t>
            </a:r>
            <a:r>
              <a:rPr lang="en-US" sz="5400" dirty="0" err="1">
                <a:solidFill>
                  <a:schemeClr val="bg1"/>
                </a:solidFill>
              </a:rPr>
              <a:t>plithy</a:t>
            </a:r>
            <a:r>
              <a:rPr lang="en-US" sz="5400" dirty="0">
                <a:solidFill>
                  <a:schemeClr val="bg1"/>
                </a:solidFill>
              </a:rPr>
              <a:t> </a:t>
            </a:r>
            <a:r>
              <a:rPr lang="en-US" sz="5400" dirty="0" err="1">
                <a:solidFill>
                  <a:schemeClr val="bg1"/>
                </a:solidFill>
              </a:rPr>
              <a:t>narm</a:t>
            </a:r>
            <a:r>
              <a:rPr lang="en-US" sz="5400" dirty="0">
                <a:solidFill>
                  <a:schemeClr val="bg1"/>
                </a:solidFill>
              </a:rPr>
              <a:t> with a </a:t>
            </a:r>
            <a:r>
              <a:rPr lang="en-US" sz="5400" dirty="0" err="1">
                <a:solidFill>
                  <a:schemeClr val="bg1"/>
                </a:solidFill>
              </a:rPr>
              <a:t>brisp</a:t>
            </a:r>
            <a:r>
              <a:rPr lang="en-US" sz="5400" dirty="0">
                <a:solidFill>
                  <a:schemeClr val="bg1"/>
                </a:solidFill>
              </a:rPr>
              <a:t>, uneven pace, pausing when the </a:t>
            </a:r>
            <a:r>
              <a:rPr lang="en-US" sz="5400" dirty="0" err="1">
                <a:solidFill>
                  <a:schemeClr val="bg1"/>
                </a:solidFill>
              </a:rPr>
              <a:t>flects</a:t>
            </a:r>
            <a:r>
              <a:rPr lang="en-US" sz="5400" dirty="0">
                <a:solidFill>
                  <a:schemeClr val="bg1"/>
                </a:solidFill>
              </a:rPr>
              <a:t> began to </a:t>
            </a:r>
            <a:r>
              <a:rPr lang="en-US" sz="5400" dirty="0" err="1">
                <a:solidFill>
                  <a:schemeClr val="bg1"/>
                </a:solidFill>
              </a:rPr>
              <a:t>glinder</a:t>
            </a:r>
            <a:r>
              <a:rPr lang="en-US" sz="5400" dirty="0">
                <a:solidFill>
                  <a:schemeClr val="bg1"/>
                </a:solidFill>
              </a:rPr>
              <a:t>. As the snarks clove and re-clove, the </a:t>
            </a:r>
            <a:r>
              <a:rPr lang="en-US" sz="5400" dirty="0" err="1">
                <a:solidFill>
                  <a:schemeClr val="bg1"/>
                </a:solidFill>
              </a:rPr>
              <a:t>marden</a:t>
            </a:r>
            <a:r>
              <a:rPr lang="en-US" sz="5400" dirty="0">
                <a:solidFill>
                  <a:schemeClr val="bg1"/>
                </a:solidFill>
              </a:rPr>
              <a:t> </a:t>
            </a:r>
            <a:r>
              <a:rPr lang="en-US" sz="5400" dirty="0" err="1">
                <a:solidFill>
                  <a:schemeClr val="bg1"/>
                </a:solidFill>
              </a:rPr>
              <a:t>thome</a:t>
            </a:r>
            <a:r>
              <a:rPr lang="en-US" sz="5400" dirty="0">
                <a:solidFill>
                  <a:schemeClr val="bg1"/>
                </a:solidFill>
              </a:rPr>
              <a:t> felt oddly tense, though no clear action could be named</a:t>
            </a:r>
            <a:r>
              <a:rPr lang="en-US" sz="4000" dirty="0">
                <a:solidFill>
                  <a:schemeClr val="bg1"/>
                </a:solidFill>
              </a:rPr>
              <a:t>.</a:t>
            </a:r>
            <a:endParaRPr lang="en-GB" sz="4000" dirty="0">
              <a:solidFill>
                <a:schemeClr val="bg1"/>
              </a:solidFill>
              <a:latin typeface="Gill Sans Ultra Bold" panose="020B0A02020104020203" pitchFamily="34" charset="0"/>
            </a:endParaRPr>
          </a:p>
        </p:txBody>
      </p:sp>
    </p:spTree>
    <p:extLst>
      <p:ext uri="{BB962C8B-B14F-4D97-AF65-F5344CB8AC3E}">
        <p14:creationId xmlns:p14="http://schemas.microsoft.com/office/powerpoint/2010/main" val="4035308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74C562-BF50-102B-1BB6-5BA5AC27BF9E}"/>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buNone/>
            </a:pPr>
            <a:endParaRPr lang="en-US"/>
          </a:p>
        </p:txBody>
      </p:sp>
      <p:sp>
        <p:nvSpPr>
          <p:cNvPr id="44" name="TextBox 43">
            <a:extLst>
              <a:ext uri="{FF2B5EF4-FFF2-40B4-BE49-F238E27FC236}">
                <a16:creationId xmlns:a16="http://schemas.microsoft.com/office/drawing/2014/main" id="{9FA50664-91C2-578E-A060-FB88E7E56523}"/>
              </a:ext>
            </a:extLst>
          </p:cNvPr>
          <p:cNvSpPr txBox="1"/>
          <p:nvPr/>
        </p:nvSpPr>
        <p:spPr>
          <a:xfrm>
            <a:off x="320886" y="4575021"/>
            <a:ext cx="4104629" cy="1938992"/>
          </a:xfrm>
          <a:prstGeom prst="rect">
            <a:avLst/>
          </a:prstGeom>
          <a:solidFill>
            <a:srgbClr val="7030A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dirty="0">
                <a:solidFill>
                  <a:schemeClr val="bg1"/>
                </a:solidFill>
              </a:rPr>
              <a:t>Learning to read</a:t>
            </a:r>
          </a:p>
        </p:txBody>
      </p:sp>
      <p:sp>
        <p:nvSpPr>
          <p:cNvPr id="45" name="Arrow: Right 44">
            <a:extLst>
              <a:ext uri="{FF2B5EF4-FFF2-40B4-BE49-F238E27FC236}">
                <a16:creationId xmlns:a16="http://schemas.microsoft.com/office/drawing/2014/main" id="{F42E1A89-E4B1-DED1-441E-9489E3A2E9CE}"/>
              </a:ext>
            </a:extLst>
          </p:cNvPr>
          <p:cNvSpPr/>
          <p:nvPr/>
        </p:nvSpPr>
        <p:spPr>
          <a:xfrm>
            <a:off x="4557573" y="4869523"/>
            <a:ext cx="3080757" cy="1298123"/>
          </a:xfrm>
          <a:prstGeom prst="righ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highlight>
                <a:srgbClr val="800080"/>
              </a:highlight>
            </a:endParaRPr>
          </a:p>
        </p:txBody>
      </p:sp>
      <p:sp>
        <p:nvSpPr>
          <p:cNvPr id="46" name="TextBox 45">
            <a:extLst>
              <a:ext uri="{FF2B5EF4-FFF2-40B4-BE49-F238E27FC236}">
                <a16:creationId xmlns:a16="http://schemas.microsoft.com/office/drawing/2014/main" id="{FE2EEBD1-0B8A-A0C4-1778-20571654855A}"/>
              </a:ext>
            </a:extLst>
          </p:cNvPr>
          <p:cNvSpPr txBox="1"/>
          <p:nvPr/>
        </p:nvSpPr>
        <p:spPr>
          <a:xfrm>
            <a:off x="7961206" y="4686780"/>
            <a:ext cx="4104629" cy="1938992"/>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dirty="0"/>
              <a:t>Reading to Learn</a:t>
            </a:r>
          </a:p>
        </p:txBody>
      </p:sp>
    </p:spTree>
    <p:extLst>
      <p:ext uri="{BB962C8B-B14F-4D97-AF65-F5344CB8AC3E}">
        <p14:creationId xmlns:p14="http://schemas.microsoft.com/office/powerpoint/2010/main" val="138745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45" grpId="0" animBg="1"/>
      <p:bldP spid="4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82463D4-EE21-DD9C-72E4-80348E8FA511}"/>
              </a:ext>
            </a:extLst>
          </p:cNvPr>
          <p:cNvSpPr>
            <a:spLocks noGrp="1"/>
          </p:cNvSpPr>
          <p:nvPr>
            <p:ph type="title"/>
          </p:nvPr>
        </p:nvSpPr>
        <p:spPr>
          <a:xfrm>
            <a:off x="0" y="0"/>
            <a:ext cx="12192000" cy="946639"/>
          </a:xfrm>
          <a:solidFill>
            <a:srgbClr val="7030A0"/>
          </a:solidFill>
        </p:spPr>
        <p:txBody>
          <a:bodyPr>
            <a:normAutofit fontScale="90000"/>
          </a:bodyPr>
          <a:lstStyle/>
          <a:p>
            <a:r>
              <a:rPr lang="en-US" dirty="0">
                <a:solidFill>
                  <a:schemeClr val="bg1"/>
                </a:solidFill>
              </a:rPr>
              <a:t>Building Blocks of Effective Reading Skills Development</a:t>
            </a:r>
            <a:endParaRPr lang="en-GB" dirty="0">
              <a:solidFill>
                <a:schemeClr val="bg1"/>
              </a:solidFill>
            </a:endParaRPr>
          </a:p>
        </p:txBody>
      </p:sp>
      <p:sp>
        <p:nvSpPr>
          <p:cNvPr id="3" name="Footer Placeholder 2">
            <a:extLst>
              <a:ext uri="{FF2B5EF4-FFF2-40B4-BE49-F238E27FC236}">
                <a16:creationId xmlns:a16="http://schemas.microsoft.com/office/drawing/2014/main" id="{1A7DF770-084C-DD17-1912-D303BCC171C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8678D7CD-4011-3A81-842A-007706E85099}"/>
              </a:ext>
            </a:extLst>
          </p:cNvPr>
          <p:cNvSpPr>
            <a:spLocks noGrp="1"/>
          </p:cNvSpPr>
          <p:nvPr>
            <p:ph type="sldNum" sz="quarter" idx="12"/>
          </p:nvPr>
        </p:nvSpPr>
        <p:spPr/>
        <p:txBody>
          <a:bodyPr/>
          <a:lstStyle/>
          <a:p>
            <a:fld id="{70C12960-6E85-460F-B6E3-5B82CB31AF3D}" type="slidenum">
              <a:rPr lang="en-US" smtClean="0"/>
              <a:t>6</a:t>
            </a:fld>
            <a:endParaRPr lang="en-US"/>
          </a:p>
        </p:txBody>
      </p:sp>
      <p:pic>
        <p:nvPicPr>
          <p:cNvPr id="1026" name="Picture 2">
            <a:extLst>
              <a:ext uri="{FF2B5EF4-FFF2-40B4-BE49-F238E27FC236}">
                <a16:creationId xmlns:a16="http://schemas.microsoft.com/office/drawing/2014/main" id="{F3559B90-659A-2319-F932-C295668E0E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448"/>
          <a:stretch>
            <a:fillRect/>
          </a:stretch>
        </p:blipFill>
        <p:spPr bwMode="auto">
          <a:xfrm>
            <a:off x="2930724" y="1090540"/>
            <a:ext cx="8423076" cy="57806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626111F-7E6D-9AFF-BE0F-3AC3304FA7E9}"/>
              </a:ext>
            </a:extLst>
          </p:cNvPr>
          <p:cNvSpPr txBox="1"/>
          <p:nvPr/>
        </p:nvSpPr>
        <p:spPr>
          <a:xfrm>
            <a:off x="1454628" y="1271293"/>
            <a:ext cx="198995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Learning to Read</a:t>
            </a:r>
          </a:p>
        </p:txBody>
      </p:sp>
      <p:sp>
        <p:nvSpPr>
          <p:cNvPr id="330" name="TextBox 329">
            <a:extLst>
              <a:ext uri="{FF2B5EF4-FFF2-40B4-BE49-F238E27FC236}">
                <a16:creationId xmlns:a16="http://schemas.microsoft.com/office/drawing/2014/main" id="{A79F814E-65BD-766B-8875-C2E8ECF00A5B}"/>
              </a:ext>
            </a:extLst>
          </p:cNvPr>
          <p:cNvSpPr txBox="1"/>
          <p:nvPr/>
        </p:nvSpPr>
        <p:spPr>
          <a:xfrm>
            <a:off x="8266297" y="5421431"/>
            <a:ext cx="198995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Reading</a:t>
            </a:r>
            <a:r>
              <a:rPr lang="en-US" sz="3600" dirty="0"/>
              <a:t> to Learn</a:t>
            </a:r>
          </a:p>
        </p:txBody>
      </p:sp>
      <p:sp>
        <p:nvSpPr>
          <p:cNvPr id="6" name="TextBox 5">
            <a:extLst>
              <a:ext uri="{FF2B5EF4-FFF2-40B4-BE49-F238E27FC236}">
                <a16:creationId xmlns:a16="http://schemas.microsoft.com/office/drawing/2014/main" id="{B0BC49EA-EF19-88D3-A865-1891D2D919FE}"/>
              </a:ext>
            </a:extLst>
          </p:cNvPr>
          <p:cNvSpPr txBox="1"/>
          <p:nvPr/>
        </p:nvSpPr>
        <p:spPr>
          <a:xfrm>
            <a:off x="147697" y="6259810"/>
            <a:ext cx="428746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National Reading Panel Report (National Institute of Child Health and Human Development [NICHD], 2000</a:t>
            </a:r>
            <a:endParaRPr lang="en-US" sz="1200" dirty="0"/>
          </a:p>
        </p:txBody>
      </p:sp>
    </p:spTree>
    <p:extLst>
      <p:ext uri="{BB962C8B-B14F-4D97-AF65-F5344CB8AC3E}">
        <p14:creationId xmlns:p14="http://schemas.microsoft.com/office/powerpoint/2010/main" val="153332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30"/>
                                        </p:tgtEl>
                                        <p:attrNameLst>
                                          <p:attrName>style.visibility</p:attrName>
                                        </p:attrNameLst>
                                      </p:cBhvr>
                                      <p:to>
                                        <p:strVal val="visible"/>
                                      </p:to>
                                    </p:set>
                                    <p:anim calcmode="lin" valueType="num">
                                      <p:cBhvr>
                                        <p:cTn id="15" dur="1000" fill="hold"/>
                                        <p:tgtEl>
                                          <p:spTgt spid="330"/>
                                        </p:tgtEl>
                                        <p:attrNameLst>
                                          <p:attrName>ppt_w</p:attrName>
                                        </p:attrNameLst>
                                      </p:cBhvr>
                                      <p:tavLst>
                                        <p:tav tm="0">
                                          <p:val>
                                            <p:fltVal val="0"/>
                                          </p:val>
                                        </p:tav>
                                        <p:tav tm="100000">
                                          <p:val>
                                            <p:strVal val="#ppt_w"/>
                                          </p:val>
                                        </p:tav>
                                      </p:tavLst>
                                    </p:anim>
                                    <p:anim calcmode="lin" valueType="num">
                                      <p:cBhvr>
                                        <p:cTn id="16" dur="1000" fill="hold"/>
                                        <p:tgtEl>
                                          <p:spTgt spid="330"/>
                                        </p:tgtEl>
                                        <p:attrNameLst>
                                          <p:attrName>ppt_h</p:attrName>
                                        </p:attrNameLst>
                                      </p:cBhvr>
                                      <p:tavLst>
                                        <p:tav tm="0">
                                          <p:val>
                                            <p:fltVal val="0"/>
                                          </p:val>
                                        </p:tav>
                                        <p:tav tm="100000">
                                          <p:val>
                                            <p:strVal val="#ppt_h"/>
                                          </p:val>
                                        </p:tav>
                                      </p:tavLst>
                                    </p:anim>
                                    <p:anim calcmode="lin" valueType="num">
                                      <p:cBhvr>
                                        <p:cTn id="17" dur="1000" fill="hold"/>
                                        <p:tgtEl>
                                          <p:spTgt spid="330"/>
                                        </p:tgtEl>
                                        <p:attrNameLst>
                                          <p:attrName>style.rotation</p:attrName>
                                        </p:attrNameLst>
                                      </p:cBhvr>
                                      <p:tavLst>
                                        <p:tav tm="0">
                                          <p:val>
                                            <p:fltVal val="90"/>
                                          </p:val>
                                        </p:tav>
                                        <p:tav tm="100000">
                                          <p:val>
                                            <p:fltVal val="0"/>
                                          </p:val>
                                        </p:tav>
                                      </p:tavLst>
                                    </p:anim>
                                    <p:animEffect transition="in" filter="fade">
                                      <p:cBhvr>
                                        <p:cTn id="18" dur="1000"/>
                                        <p:tgtEl>
                                          <p:spTgt spid="3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531C3-CFA4-DAD1-9E29-07EA3D991488}"/>
              </a:ext>
            </a:extLst>
          </p:cNvPr>
          <p:cNvSpPr>
            <a:spLocks noGrp="1"/>
          </p:cNvSpPr>
          <p:nvPr>
            <p:ph type="title"/>
          </p:nvPr>
        </p:nvSpPr>
        <p:spPr>
          <a:xfrm>
            <a:off x="0" y="0"/>
            <a:ext cx="12192000" cy="561307"/>
          </a:xfrm>
          <a:solidFill>
            <a:srgbClr val="7030A0"/>
          </a:solidFill>
        </p:spPr>
        <p:txBody>
          <a:bodyPr>
            <a:normAutofit fontScale="90000"/>
          </a:bodyPr>
          <a:lstStyle/>
          <a:p>
            <a:r>
              <a:rPr lang="en-US" dirty="0">
                <a:solidFill>
                  <a:schemeClr val="bg1"/>
                </a:solidFill>
              </a:rPr>
              <a:t>Simple View of Reading – GL  Reading Assessment (NGRT)</a:t>
            </a:r>
            <a:endParaRPr lang="en-GB" dirty="0">
              <a:solidFill>
                <a:schemeClr val="bg1"/>
              </a:solidFill>
            </a:endParaRPr>
          </a:p>
        </p:txBody>
      </p:sp>
      <p:pic>
        <p:nvPicPr>
          <p:cNvPr id="4" name="Picture 3">
            <a:extLst>
              <a:ext uri="{FF2B5EF4-FFF2-40B4-BE49-F238E27FC236}">
                <a16:creationId xmlns:a16="http://schemas.microsoft.com/office/drawing/2014/main" id="{6C4B5D32-48B8-4929-D2A9-974CAFE06FFE}"/>
              </a:ext>
            </a:extLst>
          </p:cNvPr>
          <p:cNvPicPr>
            <a:picLocks noChangeAspect="1"/>
          </p:cNvPicPr>
          <p:nvPr/>
        </p:nvPicPr>
        <p:blipFill>
          <a:blip r:embed="rId3"/>
          <a:stretch>
            <a:fillRect/>
          </a:stretch>
        </p:blipFill>
        <p:spPr>
          <a:xfrm>
            <a:off x="0" y="561307"/>
            <a:ext cx="12334875" cy="6296693"/>
          </a:xfrm>
          <a:prstGeom prst="rect">
            <a:avLst/>
          </a:prstGeom>
        </p:spPr>
      </p:pic>
    </p:spTree>
    <p:extLst>
      <p:ext uri="{BB962C8B-B14F-4D97-AF65-F5344CB8AC3E}">
        <p14:creationId xmlns:p14="http://schemas.microsoft.com/office/powerpoint/2010/main" val="1535090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2376F4A-63E5-B896-3CFE-23AB499DFF20}"/>
              </a:ext>
            </a:extLst>
          </p:cNvPr>
          <p:cNvGraphicFramePr/>
          <p:nvPr>
            <p:extLst>
              <p:ext uri="{D42A27DB-BD31-4B8C-83A1-F6EECF244321}">
                <p14:modId xmlns:p14="http://schemas.microsoft.com/office/powerpoint/2010/main" val="2596163349"/>
              </p:ext>
            </p:extLst>
          </p:nvPr>
        </p:nvGraphicFramePr>
        <p:xfrm>
          <a:off x="1103951" y="946639"/>
          <a:ext cx="10169099"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6">
            <a:extLst>
              <a:ext uri="{FF2B5EF4-FFF2-40B4-BE49-F238E27FC236}">
                <a16:creationId xmlns:a16="http://schemas.microsoft.com/office/drawing/2014/main" id="{1BD7E4EE-83A5-D169-C400-0A2DBEACAE9A}"/>
              </a:ext>
            </a:extLst>
          </p:cNvPr>
          <p:cNvSpPr txBox="1">
            <a:spLocks/>
          </p:cNvSpPr>
          <p:nvPr/>
        </p:nvSpPr>
        <p:spPr>
          <a:xfrm>
            <a:off x="0" y="0"/>
            <a:ext cx="12192000" cy="946639"/>
          </a:xfrm>
          <a:prstGeom prst="rect">
            <a:avLst/>
          </a:prstGeom>
          <a:solidFill>
            <a:srgbClr val="7030A0"/>
          </a:solidFill>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rPr>
              <a:t>Building Blocks of Effective Reading Skills Development</a:t>
            </a:r>
            <a:endParaRPr lang="en-GB" dirty="0">
              <a:solidFill>
                <a:schemeClr val="bg1"/>
              </a:solidFill>
            </a:endParaRPr>
          </a:p>
        </p:txBody>
      </p:sp>
    </p:spTree>
    <p:extLst>
      <p:ext uri="{BB962C8B-B14F-4D97-AF65-F5344CB8AC3E}">
        <p14:creationId xmlns:p14="http://schemas.microsoft.com/office/powerpoint/2010/main" val="561855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04C17-6B29-7495-4EE1-6FCC9282D851}"/>
              </a:ext>
            </a:extLst>
          </p:cNvPr>
          <p:cNvSpPr>
            <a:spLocks noGrp="1"/>
          </p:cNvSpPr>
          <p:nvPr>
            <p:ph type="title"/>
          </p:nvPr>
        </p:nvSpPr>
        <p:spPr>
          <a:xfrm>
            <a:off x="0" y="0"/>
            <a:ext cx="12192000" cy="1325563"/>
          </a:xfrm>
          <a:solidFill>
            <a:srgbClr val="7030A0"/>
          </a:solidFill>
        </p:spPr>
        <p:txBody>
          <a:bodyPr/>
          <a:lstStyle/>
          <a:p>
            <a:r>
              <a:rPr lang="en-US" dirty="0">
                <a:solidFill>
                  <a:schemeClr val="bg1"/>
                </a:solidFill>
              </a:rPr>
              <a:t>Pathway 1 – Universal Offer</a:t>
            </a:r>
            <a:endParaRPr lang="en-GB" dirty="0">
              <a:solidFill>
                <a:schemeClr val="bg1"/>
              </a:solidFill>
            </a:endParaRPr>
          </a:p>
        </p:txBody>
      </p:sp>
      <p:sp>
        <p:nvSpPr>
          <p:cNvPr id="3" name="Content Placeholder 2">
            <a:extLst>
              <a:ext uri="{FF2B5EF4-FFF2-40B4-BE49-F238E27FC236}">
                <a16:creationId xmlns:a16="http://schemas.microsoft.com/office/drawing/2014/main" id="{9D0A9AEA-36E8-6A61-05BD-1E8B797CE1EC}"/>
              </a:ext>
            </a:extLst>
          </p:cNvPr>
          <p:cNvSpPr>
            <a:spLocks noGrp="1"/>
          </p:cNvSpPr>
          <p:nvPr>
            <p:ph idx="1"/>
          </p:nvPr>
        </p:nvSpPr>
        <p:spPr>
          <a:xfrm>
            <a:off x="838200" y="1648204"/>
            <a:ext cx="10515600" cy="3810900"/>
          </a:xfrm>
        </p:spPr>
        <p:txBody>
          <a:bodyPr>
            <a:normAutofit fontScale="77500" lnSpcReduction="20000"/>
          </a:bodyPr>
          <a:lstStyle/>
          <a:p>
            <a:pPr>
              <a:lnSpc>
                <a:spcPct val="110000"/>
              </a:lnSpc>
            </a:pPr>
            <a:r>
              <a:rPr lang="en-US" sz="3600" dirty="0"/>
              <a:t>All pupils have the opportunity to be read to [by a fluent reader].</a:t>
            </a:r>
          </a:p>
          <a:p>
            <a:pPr>
              <a:lnSpc>
                <a:spcPct val="110000"/>
              </a:lnSpc>
            </a:pPr>
            <a:r>
              <a:rPr lang="en-US" sz="3600" dirty="0"/>
              <a:t>All pupils should have opportunities to develop as a fluent reader.</a:t>
            </a:r>
          </a:p>
          <a:p>
            <a:pPr>
              <a:lnSpc>
                <a:spcPct val="110000"/>
              </a:lnSpc>
            </a:pPr>
            <a:r>
              <a:rPr lang="en-US" sz="3600" dirty="0"/>
              <a:t>All pupils have the right to read a book independently [at their stage].</a:t>
            </a:r>
          </a:p>
          <a:p>
            <a:pPr>
              <a:lnSpc>
                <a:spcPct val="110000"/>
              </a:lnSpc>
            </a:pPr>
            <a:r>
              <a:rPr lang="en-US" sz="3600" dirty="0"/>
              <a:t>All pupils have a right develop a powerful vocabulary.</a:t>
            </a:r>
          </a:p>
          <a:p>
            <a:pPr>
              <a:lnSpc>
                <a:spcPct val="110000"/>
              </a:lnSpc>
            </a:pPr>
            <a:r>
              <a:rPr lang="en-US" sz="3600" dirty="0"/>
              <a:t>All pupils have the right to read and comprehend different texts.</a:t>
            </a:r>
          </a:p>
          <a:p>
            <a:pPr marL="0" indent="0">
              <a:buNone/>
            </a:pPr>
            <a:endParaRPr lang="en-GB" dirty="0"/>
          </a:p>
        </p:txBody>
      </p:sp>
      <p:sp>
        <p:nvSpPr>
          <p:cNvPr id="4" name="TextBox 3">
            <a:extLst>
              <a:ext uri="{FF2B5EF4-FFF2-40B4-BE49-F238E27FC236}">
                <a16:creationId xmlns:a16="http://schemas.microsoft.com/office/drawing/2014/main" id="{46CC65AB-243C-9D85-0D0F-2166F935C038}"/>
              </a:ext>
            </a:extLst>
          </p:cNvPr>
          <p:cNvSpPr txBox="1"/>
          <p:nvPr/>
        </p:nvSpPr>
        <p:spPr>
          <a:xfrm>
            <a:off x="2588432" y="5759686"/>
            <a:ext cx="6669194" cy="1015663"/>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6000" dirty="0"/>
              <a:t>Reading to Learn</a:t>
            </a:r>
          </a:p>
        </p:txBody>
      </p:sp>
      <p:pic>
        <p:nvPicPr>
          <p:cNvPr id="5122" name="Picture 2">
            <a:extLst>
              <a:ext uri="{FF2B5EF4-FFF2-40B4-BE49-F238E27FC236}">
                <a16:creationId xmlns:a16="http://schemas.microsoft.com/office/drawing/2014/main" id="{52AEA463-0B53-3918-3D40-98F8EA5782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59027" y="190040"/>
            <a:ext cx="901644" cy="676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0073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EDB292-9549-503D-652B-4B48A05D901A}"/>
              </a:ext>
            </a:extLst>
          </p:cNvPr>
          <p:cNvSpPr>
            <a:spLocks noGrp="1"/>
          </p:cNvSpPr>
          <p:nvPr>
            <p:ph type="dt" sz="half" idx="10"/>
          </p:nvPr>
        </p:nvSpPr>
        <p:spPr/>
        <p:txBody>
          <a:bodyPr/>
          <a:lstStyle/>
          <a:p>
            <a:fld id="{5F7A85A7-AB0D-47E3-BAFD-46F9C63909C4}" type="datetime1">
              <a:rPr lang="en-US" smtClean="0"/>
              <a:t>2/10/2026</a:t>
            </a:fld>
            <a:endParaRPr lang="en-US"/>
          </a:p>
        </p:txBody>
      </p:sp>
      <p:sp>
        <p:nvSpPr>
          <p:cNvPr id="3" name="Footer Placeholder 2">
            <a:extLst>
              <a:ext uri="{FF2B5EF4-FFF2-40B4-BE49-F238E27FC236}">
                <a16:creationId xmlns:a16="http://schemas.microsoft.com/office/drawing/2014/main" id="{1A7DF770-084C-DD17-1912-D303BCC171C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8678D7CD-4011-3A81-842A-007706E85099}"/>
              </a:ext>
            </a:extLst>
          </p:cNvPr>
          <p:cNvSpPr>
            <a:spLocks noGrp="1"/>
          </p:cNvSpPr>
          <p:nvPr>
            <p:ph type="sldNum" sz="quarter" idx="12"/>
          </p:nvPr>
        </p:nvSpPr>
        <p:spPr/>
        <p:txBody>
          <a:bodyPr/>
          <a:lstStyle/>
          <a:p>
            <a:fld id="{70C12960-6E85-460F-B6E3-5B82CB31AF3D}" type="slidenum">
              <a:rPr lang="en-US" smtClean="0"/>
              <a:t>10</a:t>
            </a:fld>
            <a:endParaRPr lang="en-US"/>
          </a:p>
        </p:txBody>
      </p:sp>
      <p:pic>
        <p:nvPicPr>
          <p:cNvPr id="1026" name="Picture 2">
            <a:extLst>
              <a:ext uri="{FF2B5EF4-FFF2-40B4-BE49-F238E27FC236}">
                <a16:creationId xmlns:a16="http://schemas.microsoft.com/office/drawing/2014/main" id="{F3559B90-659A-2319-F932-C295668E0E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0724" y="0"/>
            <a:ext cx="7024469" cy="5911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3874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8B961850-516D-FEB2-3390-73FBEC873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096" y="-6737683"/>
            <a:ext cx="22355538" cy="1843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86266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95362D7-FE16-EFD5-A3D8-FA1AFFF64579}"/>
              </a:ext>
            </a:extLst>
          </p:cNvPr>
          <p:cNvSpPr>
            <a:spLocks noGrp="1"/>
          </p:cNvSpPr>
          <p:nvPr>
            <p:ph type="dt" sz="half" idx="10"/>
          </p:nvPr>
        </p:nvSpPr>
        <p:spPr/>
        <p:txBody>
          <a:bodyPr/>
          <a:lstStyle/>
          <a:p>
            <a:fld id="{1F5F6F6A-B160-4407-B676-FC02EABE99E2}" type="datetime1">
              <a:rPr lang="en-US"/>
              <a:t>2/10/2026</a:t>
            </a:fld>
            <a:endParaRPr lang="en-US"/>
          </a:p>
        </p:txBody>
      </p:sp>
      <p:sp>
        <p:nvSpPr>
          <p:cNvPr id="5" name="Footer Placeholder 4">
            <a:extLst>
              <a:ext uri="{FF2B5EF4-FFF2-40B4-BE49-F238E27FC236}">
                <a16:creationId xmlns:a16="http://schemas.microsoft.com/office/drawing/2014/main" id="{5C76DE09-E386-8FAD-0C90-EAED4AF194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CFCA5F4-56D9-FF7A-F9EA-1DD5225C8A5C}"/>
              </a:ext>
            </a:extLst>
          </p:cNvPr>
          <p:cNvSpPr>
            <a:spLocks noGrp="1"/>
          </p:cNvSpPr>
          <p:nvPr>
            <p:ph type="sldNum" sz="quarter" idx="12"/>
          </p:nvPr>
        </p:nvSpPr>
        <p:spPr/>
        <p:txBody>
          <a:bodyPr/>
          <a:lstStyle/>
          <a:p>
            <a:fld id="{70C12960-6E85-460F-B6E3-5B82CB31AF3D}" type="slidenum">
              <a:rPr lang="en-US" dirty="0"/>
              <a:t>12</a:t>
            </a:fld>
            <a:endParaRPr lang="en-US"/>
          </a:p>
        </p:txBody>
      </p:sp>
      <p:sp>
        <p:nvSpPr>
          <p:cNvPr id="12" name="Content Placeholder 11">
            <a:extLst>
              <a:ext uri="{FF2B5EF4-FFF2-40B4-BE49-F238E27FC236}">
                <a16:creationId xmlns:a16="http://schemas.microsoft.com/office/drawing/2014/main" id="{102F98BC-1AA5-D076-78CC-0FE26F6BD882}"/>
              </a:ext>
            </a:extLst>
          </p:cNvPr>
          <p:cNvSpPr>
            <a:spLocks noGrp="1"/>
          </p:cNvSpPr>
          <p:nvPr>
            <p:ph idx="1"/>
          </p:nvPr>
        </p:nvSpPr>
        <p:spPr>
          <a:xfrm>
            <a:off x="639232" y="1215088"/>
            <a:ext cx="11552891" cy="4440991"/>
          </a:xfrm>
        </p:spPr>
        <p:txBody>
          <a:bodyPr vert="horz" lIns="91440" tIns="45720" rIns="91440" bIns="45720" rtlCol="0" anchor="t">
            <a:noAutofit/>
          </a:bodyPr>
          <a:lstStyle/>
          <a:p>
            <a:r>
              <a:rPr lang="en-GB" sz="2800" dirty="0">
                <a:latin typeface="Calibri"/>
                <a:ea typeface="Calibri"/>
                <a:cs typeface="Calibri"/>
              </a:rPr>
              <a:t>All pupils should have access to the form time book  to read.</a:t>
            </a:r>
            <a:endParaRPr lang="en-US" sz="2800" dirty="0">
              <a:latin typeface="Calibri"/>
              <a:ea typeface="Calibri"/>
              <a:cs typeface="Calibri"/>
            </a:endParaRPr>
          </a:p>
          <a:p>
            <a:r>
              <a:rPr lang="en-GB" sz="2800" dirty="0">
                <a:latin typeface="Calibri"/>
                <a:ea typeface="Calibri"/>
                <a:cs typeface="Calibri"/>
              </a:rPr>
              <a:t>Follow Text (with a ruler, card guide or a folded piece of paper).</a:t>
            </a:r>
          </a:p>
          <a:p>
            <a:r>
              <a:rPr lang="en-GB" sz="2800" dirty="0">
                <a:latin typeface="Calibri"/>
                <a:ea typeface="Calibri"/>
                <a:cs typeface="Calibri"/>
              </a:rPr>
              <a:t>Start under the visualiser to model reading with a guide and then circulate. </a:t>
            </a:r>
          </a:p>
          <a:p>
            <a:r>
              <a:rPr lang="en-GB" sz="2800" dirty="0">
                <a:latin typeface="Calibri"/>
                <a:ea typeface="Calibri"/>
                <a:cs typeface="Calibri"/>
              </a:rPr>
              <a:t>Deliberately develop vocabulary – PowerPoint for support.</a:t>
            </a:r>
          </a:p>
          <a:p>
            <a:r>
              <a:rPr lang="en-GB" dirty="0">
                <a:latin typeface="Calibri"/>
                <a:ea typeface="Calibri"/>
                <a:cs typeface="Calibri"/>
              </a:rPr>
              <a:t>Read with prosody</a:t>
            </a:r>
          </a:p>
          <a:p>
            <a:r>
              <a:rPr lang="en-GB" dirty="0">
                <a:latin typeface="Calibri"/>
                <a:ea typeface="Calibri"/>
                <a:cs typeface="Calibri"/>
              </a:rPr>
              <a:t>Use Echo reading for one sentence. </a:t>
            </a:r>
          </a:p>
          <a:p>
            <a:r>
              <a:rPr lang="en-GB" dirty="0">
                <a:highlight>
                  <a:srgbClr val="FFFF00"/>
                </a:highlight>
                <a:latin typeface="Calibri"/>
                <a:ea typeface="Calibri"/>
                <a:cs typeface="Calibri"/>
              </a:rPr>
              <a:t>Confident readers can read small sections, but the teacher is the role model.</a:t>
            </a:r>
          </a:p>
          <a:p>
            <a:pPr marL="0" indent="0">
              <a:buNone/>
            </a:pPr>
            <a:endParaRPr lang="en-GB" dirty="0">
              <a:latin typeface="Calibri"/>
              <a:ea typeface="Calibri"/>
              <a:cs typeface="Calibri"/>
            </a:endParaRPr>
          </a:p>
          <a:p>
            <a:pPr marL="0" indent="0">
              <a:buNone/>
            </a:pPr>
            <a:endParaRPr lang="en-GB" sz="2800" dirty="0">
              <a:latin typeface="Calibri"/>
              <a:ea typeface="Calibri"/>
              <a:cs typeface="Calibri"/>
            </a:endParaRPr>
          </a:p>
          <a:p>
            <a:endParaRPr lang="en-GB" dirty="0"/>
          </a:p>
        </p:txBody>
      </p:sp>
      <p:sp>
        <p:nvSpPr>
          <p:cNvPr id="13" name="TextBox 12">
            <a:extLst>
              <a:ext uri="{FF2B5EF4-FFF2-40B4-BE49-F238E27FC236}">
                <a16:creationId xmlns:a16="http://schemas.microsoft.com/office/drawing/2014/main" id="{9FA48E2F-6245-E854-2374-7406A960446F}"/>
              </a:ext>
            </a:extLst>
          </p:cNvPr>
          <p:cNvSpPr txBox="1"/>
          <p:nvPr/>
        </p:nvSpPr>
        <p:spPr>
          <a:xfrm>
            <a:off x="0" y="0"/>
            <a:ext cx="12192000" cy="707886"/>
          </a:xfrm>
          <a:prstGeom prst="rect">
            <a:avLst/>
          </a:prstGeom>
          <a:solidFill>
            <a:srgbClr val="7030A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chemeClr val="bg1"/>
                </a:solidFill>
                <a:ea typeface="+mj-ea"/>
                <a:cs typeface="+mj-cs"/>
              </a:rPr>
              <a:t>Techniques for reading </a:t>
            </a:r>
            <a:endParaRPr lang="en-GB" dirty="0">
              <a:solidFill>
                <a:schemeClr val="bg1"/>
              </a:solidFill>
            </a:endParaRPr>
          </a:p>
        </p:txBody>
      </p:sp>
      <p:pic>
        <p:nvPicPr>
          <p:cNvPr id="3" name="Picture 2">
            <a:extLst>
              <a:ext uri="{FF2B5EF4-FFF2-40B4-BE49-F238E27FC236}">
                <a16:creationId xmlns:a16="http://schemas.microsoft.com/office/drawing/2014/main" id="{5F72D617-9512-0302-2B39-CB5B5FEDF32C}"/>
              </a:ext>
            </a:extLst>
          </p:cNvPr>
          <p:cNvPicPr>
            <a:picLocks noChangeAspect="1"/>
          </p:cNvPicPr>
          <p:nvPr/>
        </p:nvPicPr>
        <p:blipFill>
          <a:blip r:embed="rId3"/>
          <a:stretch>
            <a:fillRect/>
          </a:stretch>
        </p:blipFill>
        <p:spPr>
          <a:xfrm>
            <a:off x="2101516" y="1215088"/>
            <a:ext cx="8286750" cy="4495800"/>
          </a:xfrm>
          <a:prstGeom prst="rect">
            <a:avLst/>
          </a:prstGeom>
        </p:spPr>
      </p:pic>
    </p:spTree>
    <p:extLst>
      <p:ext uri="{BB962C8B-B14F-4D97-AF65-F5344CB8AC3E}">
        <p14:creationId xmlns:p14="http://schemas.microsoft.com/office/powerpoint/2010/main" val="973929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DDBE8-C6CD-D2E0-90F1-110FC9ADF0D5}"/>
              </a:ext>
            </a:extLst>
          </p:cNvPr>
          <p:cNvSpPr>
            <a:spLocks noGrp="1"/>
          </p:cNvSpPr>
          <p:nvPr>
            <p:ph type="title"/>
          </p:nvPr>
        </p:nvSpPr>
        <p:spPr>
          <a:xfrm>
            <a:off x="0" y="0"/>
            <a:ext cx="12192000" cy="763600"/>
          </a:xfrm>
          <a:solidFill>
            <a:srgbClr val="7030A0"/>
          </a:solidFill>
        </p:spPr>
        <p:txBody>
          <a:bodyPr>
            <a:normAutofit fontScale="90000"/>
          </a:bodyPr>
          <a:lstStyle/>
          <a:p>
            <a:r>
              <a:rPr lang="en-GB" b="1" dirty="0">
                <a:solidFill>
                  <a:schemeClr val="bg1"/>
                </a:solidFill>
                <a:latin typeface="Calibri" panose="020F0502020204030204" pitchFamily="34" charset="0"/>
                <a:cs typeface="Calibri" panose="020F0502020204030204" pitchFamily="34" charset="0"/>
              </a:rPr>
              <a:t>SPARX Reader expectations: </a:t>
            </a:r>
          </a:p>
        </p:txBody>
      </p:sp>
      <p:sp>
        <p:nvSpPr>
          <p:cNvPr id="3" name="Text Placeholder 2">
            <a:extLst>
              <a:ext uri="{FF2B5EF4-FFF2-40B4-BE49-F238E27FC236}">
                <a16:creationId xmlns:a16="http://schemas.microsoft.com/office/drawing/2014/main" id="{076963CD-CBC7-E5B4-39A7-2622AAD96EDD}"/>
              </a:ext>
            </a:extLst>
          </p:cNvPr>
          <p:cNvSpPr>
            <a:spLocks noGrp="1"/>
          </p:cNvSpPr>
          <p:nvPr>
            <p:ph type="body" idx="1"/>
          </p:nvPr>
        </p:nvSpPr>
        <p:spPr>
          <a:xfrm>
            <a:off x="189825" y="1581788"/>
            <a:ext cx="7495820" cy="4555200"/>
          </a:xfrm>
          <a:solidFill>
            <a:schemeClr val="bg1">
              <a:lumMod val="95000"/>
            </a:schemeClr>
          </a:solidFill>
        </p:spPr>
        <p:txBody>
          <a:bodyPr>
            <a:normAutofit/>
          </a:bodyPr>
          <a:lstStyle/>
          <a:p>
            <a:pPr>
              <a:lnSpc>
                <a:spcPct val="100000"/>
              </a:lnSpc>
            </a:pPr>
            <a:r>
              <a:rPr lang="en-GB" sz="3200" dirty="0">
                <a:latin typeface="Calibri" panose="020F0502020204030204" pitchFamily="34" charset="0"/>
                <a:cs typeface="Calibri" panose="020F0502020204030204" pitchFamily="34" charset="0"/>
              </a:rPr>
              <a:t>Weekly reading task due every Monday at 9am.</a:t>
            </a:r>
          </a:p>
          <a:p>
            <a:pPr>
              <a:lnSpc>
                <a:spcPct val="100000"/>
              </a:lnSpc>
            </a:pPr>
            <a:r>
              <a:rPr lang="en-GB" sz="3200" dirty="0">
                <a:latin typeface="Calibri" panose="020F0502020204030204" pitchFamily="34" charset="0"/>
                <a:cs typeface="Calibri" panose="020F0502020204030204" pitchFamily="34" charset="0"/>
              </a:rPr>
              <a:t>All pupils are expected to achieve 300SRP (</a:t>
            </a:r>
            <a:r>
              <a:rPr lang="en-GB" sz="3200" dirty="0" err="1">
                <a:latin typeface="Calibri" panose="020F0502020204030204" pitchFamily="34" charset="0"/>
                <a:cs typeface="Calibri" panose="020F0502020204030204" pitchFamily="34" charset="0"/>
              </a:rPr>
              <a:t>Sparx</a:t>
            </a:r>
            <a:r>
              <a:rPr lang="en-GB" sz="3200" dirty="0">
                <a:latin typeface="Calibri" panose="020F0502020204030204" pitchFamily="34" charset="0"/>
                <a:cs typeface="Calibri" panose="020F0502020204030204" pitchFamily="34" charset="0"/>
              </a:rPr>
              <a:t> Reader Points) per week. </a:t>
            </a:r>
          </a:p>
          <a:p>
            <a:pPr>
              <a:lnSpc>
                <a:spcPct val="100000"/>
              </a:lnSpc>
            </a:pPr>
            <a:r>
              <a:rPr lang="en-GB" sz="3200" dirty="0">
                <a:latin typeface="Calibri" panose="020F0502020204030204" pitchFamily="34" charset="0"/>
                <a:cs typeface="Calibri" panose="020F0502020204030204" pitchFamily="34" charset="0"/>
              </a:rPr>
              <a:t>300 SRP = 5 positive </a:t>
            </a:r>
            <a:r>
              <a:rPr lang="en-GB" sz="3200" dirty="0" err="1">
                <a:latin typeface="Calibri" panose="020F0502020204030204" pitchFamily="34" charset="0"/>
                <a:cs typeface="Calibri" panose="020F0502020204030204" pitchFamily="34" charset="0"/>
              </a:rPr>
              <a:t>ClassChart</a:t>
            </a:r>
            <a:r>
              <a:rPr lang="en-GB" sz="3200" dirty="0">
                <a:latin typeface="Calibri" panose="020F0502020204030204" pitchFamily="34" charset="0"/>
                <a:cs typeface="Calibri" panose="020F0502020204030204" pitchFamily="34" charset="0"/>
              </a:rPr>
              <a:t> points </a:t>
            </a:r>
          </a:p>
          <a:p>
            <a:pPr>
              <a:lnSpc>
                <a:spcPct val="100000"/>
              </a:lnSpc>
            </a:pPr>
            <a:r>
              <a:rPr lang="en-GB" sz="3200" dirty="0">
                <a:latin typeface="Calibri" panose="020F0502020204030204" pitchFamily="34" charset="0"/>
                <a:cs typeface="Calibri" panose="020F0502020204030204" pitchFamily="34" charset="0"/>
              </a:rPr>
              <a:t>600 SRP = 10 positive </a:t>
            </a:r>
            <a:r>
              <a:rPr lang="en-GB" sz="3200" dirty="0" err="1">
                <a:latin typeface="Calibri" panose="020F0502020204030204" pitchFamily="34" charset="0"/>
                <a:cs typeface="Calibri" panose="020F0502020204030204" pitchFamily="34" charset="0"/>
              </a:rPr>
              <a:t>ClassChart</a:t>
            </a:r>
            <a:r>
              <a:rPr lang="en-GB" sz="3200" dirty="0">
                <a:latin typeface="Calibri" panose="020F0502020204030204" pitchFamily="34" charset="0"/>
                <a:cs typeface="Calibri" panose="020F0502020204030204" pitchFamily="34" charset="0"/>
              </a:rPr>
              <a:t> points plus ‘Wheel Wednesday’. </a:t>
            </a:r>
          </a:p>
          <a:p>
            <a:pPr>
              <a:lnSpc>
                <a:spcPct val="100000"/>
              </a:lnSpc>
            </a:pPr>
            <a:r>
              <a:rPr lang="en-GB" sz="3200" dirty="0">
                <a:latin typeface="Calibri" panose="020F0502020204030204" pitchFamily="34" charset="0"/>
                <a:cs typeface="Calibri" panose="020F0502020204030204" pitchFamily="34" charset="0"/>
              </a:rPr>
              <a:t>Failure to complete </a:t>
            </a:r>
            <a:r>
              <a:rPr lang="en-GB" sz="3200" dirty="0" err="1">
                <a:latin typeface="Calibri" panose="020F0502020204030204" pitchFamily="34" charset="0"/>
                <a:cs typeface="Calibri" panose="020F0502020204030204" pitchFamily="34" charset="0"/>
              </a:rPr>
              <a:t>Sparx</a:t>
            </a:r>
            <a:r>
              <a:rPr lang="en-GB" sz="3200" dirty="0">
                <a:latin typeface="Calibri" panose="020F0502020204030204" pitchFamily="34" charset="0"/>
                <a:cs typeface="Calibri" panose="020F0502020204030204" pitchFamily="34" charset="0"/>
              </a:rPr>
              <a:t> = C1.</a:t>
            </a:r>
          </a:p>
        </p:txBody>
      </p:sp>
      <p:pic>
        <p:nvPicPr>
          <p:cNvPr id="1026" name="Picture 2" descr="Broughton Hall Catholic High School ...">
            <a:extLst>
              <a:ext uri="{FF2B5EF4-FFF2-40B4-BE49-F238E27FC236}">
                <a16:creationId xmlns:a16="http://schemas.microsoft.com/office/drawing/2014/main" id="{798BEDC0-C522-67EC-45F1-4B874CA147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285" r="11086"/>
          <a:stretch/>
        </p:blipFill>
        <p:spPr bwMode="auto">
          <a:xfrm>
            <a:off x="8254267" y="2037645"/>
            <a:ext cx="3778015" cy="3049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3584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835E3F9-91EE-E130-1F78-C744317F9DB4}"/>
              </a:ext>
            </a:extLst>
          </p:cNvPr>
          <p:cNvPicPr>
            <a:picLocks noChangeAspect="1"/>
          </p:cNvPicPr>
          <p:nvPr/>
        </p:nvPicPr>
        <p:blipFill>
          <a:blip r:embed="rId3"/>
          <a:stretch>
            <a:fillRect/>
          </a:stretch>
        </p:blipFill>
        <p:spPr>
          <a:xfrm>
            <a:off x="187569" y="117379"/>
            <a:ext cx="11723077" cy="6700980"/>
          </a:xfrm>
          <a:prstGeom prst="rect">
            <a:avLst/>
          </a:prstGeom>
        </p:spPr>
      </p:pic>
    </p:spTree>
    <p:extLst>
      <p:ext uri="{BB962C8B-B14F-4D97-AF65-F5344CB8AC3E}">
        <p14:creationId xmlns:p14="http://schemas.microsoft.com/office/powerpoint/2010/main" val="1804945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62B5E-E5F9-250B-5825-D15B17F043AF}"/>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08F039ED-31C7-5A32-7B25-76EC7C36F584}"/>
              </a:ext>
            </a:extLst>
          </p:cNvPr>
          <p:cNvSpPr>
            <a:spLocks noGrp="1"/>
          </p:cNvSpPr>
          <p:nvPr>
            <p:ph type="dt" sz="half" idx="10"/>
          </p:nvPr>
        </p:nvSpPr>
        <p:spPr/>
        <p:txBody>
          <a:bodyPr/>
          <a:lstStyle/>
          <a:p>
            <a:fld id="{5F7A85A7-AB0D-47E3-BAFD-46F9C63909C4}" type="datetime1">
              <a:rPr lang="en-US" smtClean="0"/>
              <a:t>2/10/2026</a:t>
            </a:fld>
            <a:endParaRPr lang="en-US"/>
          </a:p>
        </p:txBody>
      </p:sp>
      <p:sp>
        <p:nvSpPr>
          <p:cNvPr id="3" name="Footer Placeholder 2">
            <a:extLst>
              <a:ext uri="{FF2B5EF4-FFF2-40B4-BE49-F238E27FC236}">
                <a16:creationId xmlns:a16="http://schemas.microsoft.com/office/drawing/2014/main" id="{56F15712-EF2D-677D-D863-FA3545A7E5F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E29C0CEE-D3B3-AF0C-DC72-461A8BC652D1}"/>
              </a:ext>
            </a:extLst>
          </p:cNvPr>
          <p:cNvSpPr>
            <a:spLocks noGrp="1"/>
          </p:cNvSpPr>
          <p:nvPr>
            <p:ph type="sldNum" sz="quarter" idx="12"/>
          </p:nvPr>
        </p:nvSpPr>
        <p:spPr/>
        <p:txBody>
          <a:bodyPr/>
          <a:lstStyle/>
          <a:p>
            <a:fld id="{70C12960-6E85-460F-B6E3-5B82CB31AF3D}" type="slidenum">
              <a:rPr lang="en-US" smtClean="0"/>
              <a:t>15</a:t>
            </a:fld>
            <a:endParaRPr lang="en-US"/>
          </a:p>
        </p:txBody>
      </p:sp>
      <p:pic>
        <p:nvPicPr>
          <p:cNvPr id="1026" name="Picture 2">
            <a:extLst>
              <a:ext uri="{FF2B5EF4-FFF2-40B4-BE49-F238E27FC236}">
                <a16:creationId xmlns:a16="http://schemas.microsoft.com/office/drawing/2014/main" id="{4D1690B7-1B42-1364-B8B4-AE8DD1EA00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0724" y="0"/>
            <a:ext cx="7024469" cy="5911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3770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3DF6F6-962A-1EC7-F9C1-19D06665FA01}"/>
            </a:ext>
          </a:extLst>
        </p:cNvPr>
        <p:cNvGrpSpPr/>
        <p:nvPr/>
      </p:nvGrpSpPr>
      <p:grpSpPr>
        <a:xfrm>
          <a:off x="0" y="0"/>
          <a:ext cx="0" cy="0"/>
          <a:chOff x="0" y="0"/>
          <a:chExt cx="0" cy="0"/>
        </a:xfrm>
      </p:grpSpPr>
      <p:pic>
        <p:nvPicPr>
          <p:cNvPr id="4" name="Picture 2">
            <a:extLst>
              <a:ext uri="{FF2B5EF4-FFF2-40B4-BE49-F238E27FC236}">
                <a16:creationId xmlns:a16="http://schemas.microsoft.com/office/drawing/2014/main" id="{2D52485E-53A4-9B94-8E16-94F301E5B7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77769" y="-6737683"/>
            <a:ext cx="22355538" cy="1843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1118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D97F0051-8627-791F-F213-E96C0D33D1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96685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8AF3686-94D9-DA02-454E-4588D0A74A37}"/>
              </a:ext>
            </a:extLst>
          </p:cNvPr>
          <p:cNvSpPr txBox="1"/>
          <p:nvPr/>
        </p:nvSpPr>
        <p:spPr>
          <a:xfrm>
            <a:off x="8429624" y="1"/>
            <a:ext cx="3762375" cy="584775"/>
          </a:xfrm>
          <a:prstGeom prst="rect">
            <a:avLst/>
          </a:prstGeom>
          <a:solidFill>
            <a:srgbClr val="7030A0"/>
          </a:solidFill>
        </p:spPr>
        <p:txBody>
          <a:bodyPr wrap="square" rtlCol="0">
            <a:spAutoFit/>
          </a:bodyPr>
          <a:lstStyle/>
          <a:p>
            <a:r>
              <a:rPr lang="en-US" sz="3200" b="1" dirty="0">
                <a:solidFill>
                  <a:schemeClr val="bg1"/>
                </a:solidFill>
              </a:rPr>
              <a:t>Granular Planning</a:t>
            </a:r>
            <a:endParaRPr lang="en-GB" sz="3200" b="1" dirty="0">
              <a:solidFill>
                <a:schemeClr val="bg1"/>
              </a:solidFill>
            </a:endParaRPr>
          </a:p>
        </p:txBody>
      </p:sp>
    </p:spTree>
    <p:extLst>
      <p:ext uri="{BB962C8B-B14F-4D97-AF65-F5344CB8AC3E}">
        <p14:creationId xmlns:p14="http://schemas.microsoft.com/office/powerpoint/2010/main" val="38555527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6AE6E0E3-FBBB-4BEA-8128-E9B6C13C7137}"/>
              </a:ext>
            </a:extLst>
          </p:cNvPr>
          <p:cNvGraphicFramePr/>
          <p:nvPr>
            <p:extLst>
              <p:ext uri="{D42A27DB-BD31-4B8C-83A1-F6EECF244321}">
                <p14:modId xmlns:p14="http://schemas.microsoft.com/office/powerpoint/2010/main" val="582991684"/>
              </p:ext>
            </p:extLst>
          </p:nvPr>
        </p:nvGraphicFramePr>
        <p:xfrm>
          <a:off x="415851" y="714376"/>
          <a:ext cx="10939086" cy="6008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840599EF-9C26-8BA8-DAD2-F74B31A0AB59}"/>
              </a:ext>
            </a:extLst>
          </p:cNvPr>
          <p:cNvSpPr txBox="1"/>
          <p:nvPr/>
        </p:nvSpPr>
        <p:spPr>
          <a:xfrm>
            <a:off x="0" y="0"/>
            <a:ext cx="12192000" cy="584775"/>
          </a:xfrm>
          <a:prstGeom prst="rect">
            <a:avLst/>
          </a:prstGeom>
          <a:solidFill>
            <a:srgbClr val="7030A0"/>
          </a:solidFill>
        </p:spPr>
        <p:txBody>
          <a:bodyPr wrap="square" rtlCol="0">
            <a:spAutoFit/>
          </a:bodyPr>
          <a:lstStyle/>
          <a:p>
            <a:r>
              <a:rPr lang="en-US" sz="3200" b="1" dirty="0">
                <a:solidFill>
                  <a:schemeClr val="bg1"/>
                </a:solidFill>
              </a:rPr>
              <a:t>Granular Planning</a:t>
            </a:r>
            <a:endParaRPr lang="en-GB" sz="3200" b="1" dirty="0">
              <a:solidFill>
                <a:schemeClr val="bg1"/>
              </a:solidFill>
            </a:endParaRPr>
          </a:p>
        </p:txBody>
      </p:sp>
      <p:pic>
        <p:nvPicPr>
          <p:cNvPr id="6146" name="Picture 2">
            <a:extLst>
              <a:ext uri="{FF2B5EF4-FFF2-40B4-BE49-F238E27FC236}">
                <a16:creationId xmlns:a16="http://schemas.microsoft.com/office/drawing/2014/main" id="{C5FF0AA9-C1DE-A3F9-0170-59F41383EBF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354937" y="134876"/>
            <a:ext cx="533400" cy="400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7523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C96ABC-92CB-2E59-60E5-1A4D093CA6CE}"/>
              </a:ext>
            </a:extLst>
          </p:cNvPr>
          <p:cNvSpPr>
            <a:spLocks noGrp="1"/>
          </p:cNvSpPr>
          <p:nvPr>
            <p:ph idx="1"/>
          </p:nvPr>
        </p:nvSpPr>
        <p:spPr>
          <a:xfrm>
            <a:off x="838200" y="571990"/>
            <a:ext cx="10515600" cy="5341204"/>
          </a:xfrm>
        </p:spPr>
        <p:txBody>
          <a:bodyPr vert="horz" lIns="91440" tIns="45720" rIns="91440" bIns="45720" rtlCol="0" anchor="t">
            <a:normAutofit fontScale="77500" lnSpcReduction="20000"/>
          </a:bodyPr>
          <a:lstStyle/>
          <a:p>
            <a:pPr marL="0" indent="0">
              <a:lnSpc>
                <a:spcPct val="120000"/>
              </a:lnSpc>
              <a:buNone/>
            </a:pPr>
            <a:r>
              <a:rPr lang="en-GB" sz="6600" dirty="0"/>
              <a:t>alliance   </a:t>
            </a:r>
            <a:endParaRPr lang="en-US" dirty="0"/>
          </a:p>
          <a:p>
            <a:pPr marL="0" indent="0">
              <a:lnSpc>
                <a:spcPct val="120000"/>
              </a:lnSpc>
              <a:buNone/>
            </a:pPr>
            <a:r>
              <a:rPr lang="en-GB" sz="6600" dirty="0"/>
              <a:t>al –li- </a:t>
            </a:r>
            <a:r>
              <a:rPr lang="en-GB" sz="6600" dirty="0" err="1"/>
              <a:t>ance</a:t>
            </a:r>
            <a:endParaRPr lang="en-GB" sz="6600" dirty="0"/>
          </a:p>
          <a:p>
            <a:pPr marL="0" indent="0">
              <a:lnSpc>
                <a:spcPct val="120000"/>
              </a:lnSpc>
              <a:buNone/>
            </a:pPr>
            <a:r>
              <a:rPr lang="en-GB" sz="2200" b="1" dirty="0">
                <a:latin typeface="Lexend Medium"/>
                <a:ea typeface="Lexend Medium"/>
                <a:cs typeface="Lexend Medium"/>
                <a:sym typeface="Calibri"/>
              </a:rPr>
              <a:t>Definition:</a:t>
            </a:r>
            <a:endParaRPr lang="en-GB" sz="2200" b="1" dirty="0">
              <a:latin typeface="Lexend Medium"/>
              <a:ea typeface="Lexend Medium"/>
              <a:cs typeface="Lexend Medium"/>
            </a:endParaRPr>
          </a:p>
          <a:p>
            <a:pPr marL="0" lvl="0" indent="0">
              <a:lnSpc>
                <a:spcPct val="120000"/>
              </a:lnSpc>
              <a:buClr>
                <a:srgbClr val="000000"/>
              </a:buClr>
              <a:buSzPts val="2800"/>
              <a:buNone/>
            </a:pPr>
            <a:r>
              <a:rPr lang="en-GB" sz="4100" dirty="0">
                <a:latin typeface="Lexend Medium"/>
                <a:ea typeface="Lexend Medium"/>
                <a:cs typeface="Lexend Medium"/>
                <a:sym typeface="Calibri"/>
              </a:rPr>
              <a:t>An alliance is an agreement between two or more groups to work together towards a common goal. </a:t>
            </a:r>
            <a:endParaRPr lang="en-GB" sz="4100" dirty="0">
              <a:latin typeface="Lexend Medium"/>
              <a:ea typeface="Lexend Medium"/>
              <a:cs typeface="Lexend Medium"/>
            </a:endParaRPr>
          </a:p>
          <a:p>
            <a:pPr marL="0" lvl="0" indent="0">
              <a:lnSpc>
                <a:spcPct val="120000"/>
              </a:lnSpc>
              <a:buSzPts val="2800"/>
              <a:buNone/>
            </a:pPr>
            <a:endParaRPr lang="en-GB" sz="2400" b="1" dirty="0">
              <a:latin typeface="Lexend Medium"/>
              <a:ea typeface="Lexend Medium"/>
              <a:cs typeface="Lexend Medium"/>
            </a:endParaRPr>
          </a:p>
          <a:p>
            <a:pPr marL="0" lvl="0" indent="0">
              <a:lnSpc>
                <a:spcPct val="120000"/>
              </a:lnSpc>
              <a:buSzPts val="2800"/>
              <a:buNone/>
            </a:pPr>
            <a:r>
              <a:rPr lang="en-GB" sz="2400" b="1" dirty="0">
                <a:latin typeface="Lexend Medium"/>
                <a:ea typeface="Lexend Medium"/>
                <a:cs typeface="Lexend Medium"/>
                <a:sym typeface="Calibri"/>
              </a:rPr>
              <a:t>Examples:</a:t>
            </a:r>
            <a:endParaRPr lang="en-GB" sz="2400" b="1" dirty="0">
              <a:latin typeface="Lexend Medium"/>
              <a:ea typeface="Lexend Medium"/>
              <a:cs typeface="Lexend Medium"/>
            </a:endParaRPr>
          </a:p>
          <a:p>
            <a:pPr marL="565150" lvl="0" indent="-514350">
              <a:lnSpc>
                <a:spcPct val="120000"/>
              </a:lnSpc>
              <a:buSzPts val="2800"/>
              <a:buFont typeface="+mj-lt"/>
              <a:buAutoNum type="arabicPeriod"/>
            </a:pPr>
            <a:r>
              <a:rPr lang="en-GB" sz="3000" dirty="0">
                <a:latin typeface="Lexend Medium"/>
                <a:ea typeface="Lexend Medium"/>
                <a:cs typeface="Lexend Medium"/>
                <a:sym typeface="Calibri"/>
              </a:rPr>
              <a:t>The brother and sister formed an alliance to convince their parents to let them go to bed later.</a:t>
            </a:r>
            <a:endParaRPr lang="en-GB" sz="3000" dirty="0">
              <a:latin typeface="Lexend Medium"/>
              <a:ea typeface="Lexend Medium"/>
              <a:cs typeface="Lexend Medium"/>
            </a:endParaRPr>
          </a:p>
          <a:p>
            <a:pPr marL="565150" lvl="0" indent="-514350">
              <a:lnSpc>
                <a:spcPct val="120000"/>
              </a:lnSpc>
              <a:spcBef>
                <a:spcPts val="0"/>
              </a:spcBef>
              <a:buSzPts val="2800"/>
              <a:buFont typeface="+mj-lt"/>
              <a:buAutoNum type="arabicPeriod"/>
            </a:pPr>
            <a:r>
              <a:rPr lang="en-GB" sz="3000" dirty="0">
                <a:latin typeface="Lexend Medium"/>
                <a:ea typeface="Lexend Medium"/>
                <a:cs typeface="Lexend Medium"/>
                <a:sym typeface="Calibri"/>
              </a:rPr>
              <a:t>During World War II, Britain and the USA were in an alliance against Germany.</a:t>
            </a:r>
            <a:endParaRPr lang="en-GB" sz="3000" dirty="0">
              <a:latin typeface="Lexend Medium"/>
              <a:ea typeface="Lexend Medium"/>
              <a:cs typeface="Lexend Medium"/>
            </a:endParaRPr>
          </a:p>
        </p:txBody>
      </p:sp>
      <p:pic>
        <p:nvPicPr>
          <p:cNvPr id="5" name="Picture 4">
            <a:extLst>
              <a:ext uri="{FF2B5EF4-FFF2-40B4-BE49-F238E27FC236}">
                <a16:creationId xmlns:a16="http://schemas.microsoft.com/office/drawing/2014/main" id="{7230F769-F191-9AA1-8CD7-9E2D845FC516}"/>
              </a:ext>
            </a:extLst>
          </p:cNvPr>
          <p:cNvPicPr>
            <a:picLocks noChangeAspect="1"/>
          </p:cNvPicPr>
          <p:nvPr/>
        </p:nvPicPr>
        <p:blipFill>
          <a:blip r:embed="rId3"/>
          <a:stretch>
            <a:fillRect/>
          </a:stretch>
        </p:blipFill>
        <p:spPr>
          <a:xfrm>
            <a:off x="8569904" y="273689"/>
            <a:ext cx="3096511" cy="22174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589118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4AA988-7142-23A4-B9D2-7587A827328A}"/>
              </a:ext>
            </a:extLst>
          </p:cNvPr>
          <p:cNvSpPr>
            <a:spLocks noGrp="1"/>
          </p:cNvSpPr>
          <p:nvPr>
            <p:ph idx="1"/>
          </p:nvPr>
        </p:nvSpPr>
        <p:spPr/>
        <p:txBody>
          <a:bodyPr>
            <a:normAutofit/>
          </a:bodyPr>
          <a:lstStyle/>
          <a:p>
            <a:pPr marL="0" indent="0">
              <a:buNone/>
            </a:pPr>
            <a:r>
              <a:rPr lang="en-GB" sz="16600" dirty="0"/>
              <a:t>sublingual</a:t>
            </a:r>
          </a:p>
        </p:txBody>
      </p:sp>
      <p:sp>
        <p:nvSpPr>
          <p:cNvPr id="4" name="TextBox 3">
            <a:extLst>
              <a:ext uri="{FF2B5EF4-FFF2-40B4-BE49-F238E27FC236}">
                <a16:creationId xmlns:a16="http://schemas.microsoft.com/office/drawing/2014/main" id="{4B2E1C16-EB2C-F0AB-DDDD-ADE095F088C4}"/>
              </a:ext>
            </a:extLst>
          </p:cNvPr>
          <p:cNvSpPr txBox="1"/>
          <p:nvPr/>
        </p:nvSpPr>
        <p:spPr>
          <a:xfrm>
            <a:off x="76200" y="38100"/>
            <a:ext cx="4829175" cy="369332"/>
          </a:xfrm>
          <a:prstGeom prst="rect">
            <a:avLst/>
          </a:prstGeom>
          <a:noFill/>
        </p:spPr>
        <p:txBody>
          <a:bodyPr wrap="square" rtlCol="0">
            <a:spAutoFit/>
          </a:bodyPr>
          <a:lstStyle/>
          <a:p>
            <a:r>
              <a:rPr lang="en-US" dirty="0"/>
              <a:t>Let’s try the approach ourselves</a:t>
            </a:r>
            <a:endParaRPr lang="en-GB" dirty="0"/>
          </a:p>
        </p:txBody>
      </p:sp>
    </p:spTree>
    <p:extLst>
      <p:ext uri="{BB962C8B-B14F-4D97-AF65-F5344CB8AC3E}">
        <p14:creationId xmlns:p14="http://schemas.microsoft.com/office/powerpoint/2010/main" val="31450914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3F4B2C-E7A1-75A5-2D19-07F95665508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01B44C-8DF8-8273-0698-07AD865630B3}"/>
              </a:ext>
            </a:extLst>
          </p:cNvPr>
          <p:cNvSpPr>
            <a:spLocks noGrp="1"/>
          </p:cNvSpPr>
          <p:nvPr>
            <p:ph idx="1"/>
          </p:nvPr>
        </p:nvSpPr>
        <p:spPr>
          <a:xfrm>
            <a:off x="442914" y="291672"/>
            <a:ext cx="10515600" cy="6457460"/>
          </a:xfrm>
        </p:spPr>
        <p:txBody>
          <a:bodyPr vert="horz" lIns="91440" tIns="45720" rIns="91440" bIns="45720" rtlCol="0" anchor="t">
            <a:normAutofit/>
          </a:bodyPr>
          <a:lstStyle/>
          <a:p>
            <a:pPr marL="0" indent="0">
              <a:lnSpc>
                <a:spcPct val="120000"/>
              </a:lnSpc>
              <a:buNone/>
            </a:pPr>
            <a:r>
              <a:rPr lang="en-GB" sz="4800" dirty="0"/>
              <a:t>sublingual   </a:t>
            </a:r>
            <a:endParaRPr lang="en-US" sz="2400" dirty="0"/>
          </a:p>
          <a:p>
            <a:pPr marL="0" indent="0">
              <a:lnSpc>
                <a:spcPct val="120000"/>
              </a:lnSpc>
              <a:buNone/>
            </a:pPr>
            <a:r>
              <a:rPr lang="en-GB" sz="4800" dirty="0"/>
              <a:t>sub-</a:t>
            </a:r>
            <a:r>
              <a:rPr lang="en-GB" sz="4800" dirty="0" err="1"/>
              <a:t>lin</a:t>
            </a:r>
            <a:r>
              <a:rPr lang="en-GB" sz="4800" dirty="0"/>
              <a:t>-</a:t>
            </a:r>
            <a:r>
              <a:rPr lang="en-GB" sz="4800" dirty="0" err="1"/>
              <a:t>gual</a:t>
            </a:r>
            <a:endParaRPr lang="en-GB" sz="4800" dirty="0"/>
          </a:p>
          <a:p>
            <a:pPr marL="0" indent="0">
              <a:lnSpc>
                <a:spcPct val="120000"/>
              </a:lnSpc>
              <a:buNone/>
            </a:pPr>
            <a:r>
              <a:rPr lang="en-GB" sz="1600" b="1" dirty="0">
                <a:latin typeface="Lexend Medium"/>
                <a:ea typeface="Lexend Medium"/>
                <a:cs typeface="Lexend Medium"/>
                <a:sym typeface="Calibri"/>
              </a:rPr>
              <a:t>Definition:</a:t>
            </a:r>
            <a:endParaRPr lang="en-GB" sz="1600" b="1" dirty="0">
              <a:latin typeface="Lexend Medium"/>
              <a:ea typeface="Lexend Medium"/>
              <a:cs typeface="Lexend Medium"/>
            </a:endParaRPr>
          </a:p>
          <a:p>
            <a:pPr marL="0" lvl="0" indent="0">
              <a:lnSpc>
                <a:spcPct val="120000"/>
              </a:lnSpc>
              <a:buClr>
                <a:srgbClr val="000000"/>
              </a:buClr>
              <a:buSzPts val="2800"/>
              <a:buNone/>
            </a:pPr>
            <a:r>
              <a:rPr lang="en-US" sz="3200" b="1" dirty="0"/>
              <a:t>Sublingual means under the tongue.</a:t>
            </a:r>
            <a:endParaRPr lang="en-GB" sz="1800" b="1" dirty="0">
              <a:latin typeface="Lexend Medium"/>
              <a:ea typeface="Lexend Medium"/>
              <a:cs typeface="Lexend Medium"/>
            </a:endParaRPr>
          </a:p>
          <a:p>
            <a:pPr marL="0" lvl="0" indent="0">
              <a:lnSpc>
                <a:spcPct val="120000"/>
              </a:lnSpc>
              <a:buSzPts val="2800"/>
              <a:buNone/>
            </a:pPr>
            <a:r>
              <a:rPr lang="en-GB" sz="1800" b="1" dirty="0">
                <a:latin typeface="Lexend Medium"/>
                <a:ea typeface="Lexend Medium"/>
                <a:cs typeface="Lexend Medium"/>
                <a:sym typeface="Calibri"/>
              </a:rPr>
              <a:t>Examples:</a:t>
            </a:r>
            <a:endParaRPr lang="en-GB" sz="1800" b="1" dirty="0">
              <a:latin typeface="Lexend Medium"/>
              <a:ea typeface="Lexend Medium"/>
              <a:cs typeface="Lexend Medium"/>
            </a:endParaRPr>
          </a:p>
          <a:p>
            <a:pPr marL="565150" lvl="0" indent="-514350">
              <a:lnSpc>
                <a:spcPct val="120000"/>
              </a:lnSpc>
              <a:buSzPts val="2800"/>
              <a:buFont typeface="+mj-lt"/>
              <a:buAutoNum type="arabicPeriod"/>
            </a:pPr>
            <a:r>
              <a:rPr lang="en-US" sz="2400" dirty="0"/>
              <a:t>A sublingual tablet dissolves under the tongue.</a:t>
            </a:r>
          </a:p>
          <a:p>
            <a:pPr marL="565150" lvl="0" indent="-514350">
              <a:lnSpc>
                <a:spcPct val="120000"/>
              </a:lnSpc>
              <a:buSzPts val="2800"/>
              <a:buFont typeface="+mj-lt"/>
              <a:buAutoNum type="arabicPeriod"/>
            </a:pPr>
            <a:r>
              <a:rPr lang="en-US" altLang="en-US" sz="2400" dirty="0">
                <a:solidFill>
                  <a:srgbClr val="000000"/>
                </a:solidFill>
                <a:latin typeface="Calibri" panose="020F0502020204030204" pitchFamily="34" charset="0"/>
                <a:cs typeface="Calibri" panose="020F0502020204030204" pitchFamily="34" charset="0"/>
              </a:rPr>
              <a:t>The sublingual glands are the smallest of the three paired salivary glands found under the tongue.</a:t>
            </a:r>
            <a:endParaRPr lang="en-US" altLang="en-US" sz="36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19B1207B-FF70-6E2E-5085-C2276E06B891}"/>
              </a:ext>
            </a:extLst>
          </p:cNvPr>
          <p:cNvPicPr>
            <a:picLocks noChangeAspect="1"/>
          </p:cNvPicPr>
          <p:nvPr/>
        </p:nvPicPr>
        <p:blipFill>
          <a:blip r:embed="rId3"/>
          <a:srcRect l="5819"/>
          <a:stretch>
            <a:fillRect/>
          </a:stretch>
        </p:blipFill>
        <p:spPr>
          <a:xfrm>
            <a:off x="8722953" y="291672"/>
            <a:ext cx="2568933" cy="21580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5820423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E9A5F7-A289-7744-8E71-DF2A29BB9643}"/>
              </a:ext>
            </a:extLst>
          </p:cNvPr>
          <p:cNvSpPr txBox="1"/>
          <p:nvPr/>
        </p:nvSpPr>
        <p:spPr>
          <a:xfrm>
            <a:off x="339634" y="209006"/>
            <a:ext cx="5756366" cy="738664"/>
          </a:xfrm>
          <a:prstGeom prst="rect">
            <a:avLst/>
          </a:prstGeom>
          <a:noFill/>
        </p:spPr>
        <p:txBody>
          <a:bodyPr wrap="square" lIns="91440" tIns="45720" rIns="91440" bIns="45720" rtlCol="0" anchor="t">
            <a:spAutoFit/>
          </a:bodyPr>
          <a:lstStyle/>
          <a:p>
            <a:r>
              <a:rPr lang="en-US" dirty="0"/>
              <a:t>Word:    </a:t>
            </a:r>
            <a:r>
              <a:rPr lang="en-US" sz="2400" b="1" dirty="0"/>
              <a:t> ritual      </a:t>
            </a:r>
            <a:r>
              <a:rPr lang="en-US" sz="2400" b="1" dirty="0" err="1"/>
              <a:t>rit</a:t>
            </a:r>
            <a:r>
              <a:rPr lang="en-US" sz="2400" b="1" dirty="0"/>
              <a:t>-u-al</a:t>
            </a:r>
          </a:p>
          <a:p>
            <a:endParaRPr lang="en-US"/>
          </a:p>
        </p:txBody>
      </p:sp>
      <p:sp>
        <p:nvSpPr>
          <p:cNvPr id="7" name="Rectangle 6">
            <a:extLst>
              <a:ext uri="{FF2B5EF4-FFF2-40B4-BE49-F238E27FC236}">
                <a16:creationId xmlns:a16="http://schemas.microsoft.com/office/drawing/2014/main" id="{D580F7A6-7772-9540-B840-D2B6C825F86A}"/>
              </a:ext>
            </a:extLst>
          </p:cNvPr>
          <p:cNvSpPr/>
          <p:nvPr/>
        </p:nvSpPr>
        <p:spPr>
          <a:xfrm>
            <a:off x="368942" y="674460"/>
            <a:ext cx="5564777" cy="1036093"/>
          </a:xfrm>
          <a:prstGeom prst="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t"/>
          <a:lstStyle/>
          <a:p>
            <a:r>
              <a:rPr lang="en-US" sz="1600" b="1" dirty="0">
                <a:latin typeface="Calibri"/>
                <a:ea typeface="Calibri"/>
                <a:cs typeface="Calibri"/>
              </a:rPr>
              <a:t>In your own words, write a definition:</a:t>
            </a:r>
            <a:endParaRPr lang="en-US" sz="1600" b="1" dirty="0">
              <a:ea typeface="Calibri"/>
              <a:cs typeface="Calibri"/>
            </a:endParaRPr>
          </a:p>
          <a:p>
            <a:r>
              <a:rPr lang="en-US" sz="1600" dirty="0">
                <a:latin typeface="Calibri" panose="020F0502020204030204" pitchFamily="34" charset="0"/>
                <a:ea typeface="Calibri Light"/>
                <a:cs typeface="Calibri" panose="020F0502020204030204" pitchFamily="34" charset="0"/>
              </a:rPr>
              <a:t>A ritual is a set of actions or ceremonies performed in a certain order, often for religious or cultural purposes.</a:t>
            </a:r>
            <a:endParaRPr lang="en-US" sz="1600" dirty="0">
              <a:latin typeface="Calibri" panose="020F0502020204030204" pitchFamily="34" charset="0"/>
              <a:ea typeface="Calibri"/>
              <a:cs typeface="Calibri" panose="020F0502020204030204" pitchFamily="34" charset="0"/>
            </a:endParaRPr>
          </a:p>
          <a:p>
            <a:endParaRPr lang="en-US" dirty="0"/>
          </a:p>
          <a:p>
            <a:pPr algn="ctr"/>
            <a:endParaRPr lang="en-US" dirty="0"/>
          </a:p>
        </p:txBody>
      </p:sp>
      <p:sp>
        <p:nvSpPr>
          <p:cNvPr id="10" name="Rectangle 9">
            <a:extLst>
              <a:ext uri="{FF2B5EF4-FFF2-40B4-BE49-F238E27FC236}">
                <a16:creationId xmlns:a16="http://schemas.microsoft.com/office/drawing/2014/main" id="{A9DDA4DB-310A-EE48-A3E9-382DB156EFB3}"/>
              </a:ext>
            </a:extLst>
          </p:cNvPr>
          <p:cNvSpPr/>
          <p:nvPr/>
        </p:nvSpPr>
        <p:spPr>
          <a:xfrm>
            <a:off x="368941" y="1760683"/>
            <a:ext cx="5564777" cy="1241246"/>
          </a:xfrm>
          <a:prstGeom prst="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endParaRPr lang="en-US" dirty="0">
              <a:ea typeface="Calibri"/>
              <a:cs typeface="Calibri"/>
            </a:endParaRPr>
          </a:p>
          <a:p>
            <a:pPr algn="ctr"/>
            <a:endParaRPr lang="en-US" dirty="0"/>
          </a:p>
          <a:p>
            <a:r>
              <a:rPr lang="en-US" b="1" dirty="0">
                <a:latin typeface="Aptos" panose="020B0004020202020204"/>
                <a:ea typeface="Calibri Light"/>
                <a:cs typeface="Calibri Light"/>
              </a:rPr>
              <a:t>Use the word correctly in a sentence:</a:t>
            </a:r>
            <a:endParaRPr lang="en-US" b="1" dirty="0">
              <a:latin typeface="Aptos" panose="020B0004020202020204"/>
              <a:ea typeface="Calibri"/>
              <a:cs typeface="Calibri"/>
            </a:endParaRPr>
          </a:p>
          <a:p>
            <a:r>
              <a:rPr lang="en-US" dirty="0">
                <a:latin typeface="Calibri Light"/>
                <a:ea typeface="Calibri Light"/>
                <a:cs typeface="Calibri Light"/>
              </a:rPr>
              <a:t>During the Hindu wedding, the couple performs a sacred fire ritual called Agni to symbolize purity and God's blessing.</a:t>
            </a:r>
            <a:br>
              <a:rPr lang="en-US" dirty="0">
                <a:latin typeface="Calibri Light"/>
                <a:ea typeface="Calibri Light"/>
                <a:cs typeface="Calibri Light"/>
              </a:rPr>
            </a:br>
            <a:r>
              <a:rPr lang="en-US" dirty="0">
                <a:latin typeface="Calibri Light"/>
                <a:ea typeface="Calibri Light"/>
                <a:cs typeface="Calibri Light"/>
              </a:rPr>
              <a:t> </a:t>
            </a:r>
            <a:endParaRPr lang="en-US" dirty="0">
              <a:ea typeface="Calibri"/>
              <a:cs typeface="Calibri"/>
            </a:endParaRPr>
          </a:p>
          <a:p>
            <a:pPr algn="ctr"/>
            <a:endParaRPr lang="en-US" sz="1100" dirty="0">
              <a:ea typeface="Calibri"/>
              <a:cs typeface="Calibri"/>
            </a:endParaRPr>
          </a:p>
        </p:txBody>
      </p:sp>
      <p:sp>
        <p:nvSpPr>
          <p:cNvPr id="12" name="Rectangle 11">
            <a:extLst>
              <a:ext uri="{FF2B5EF4-FFF2-40B4-BE49-F238E27FC236}">
                <a16:creationId xmlns:a16="http://schemas.microsoft.com/office/drawing/2014/main" id="{6E885B73-A719-D647-9346-281F500CB29C}"/>
              </a:ext>
            </a:extLst>
          </p:cNvPr>
          <p:cNvSpPr/>
          <p:nvPr/>
        </p:nvSpPr>
        <p:spPr>
          <a:xfrm>
            <a:off x="339634" y="3100906"/>
            <a:ext cx="5557939" cy="1141581"/>
          </a:xfrm>
          <a:prstGeom prst="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t"/>
          <a:lstStyle/>
          <a:p>
            <a:pPr algn="ctr"/>
            <a:r>
              <a:rPr lang="en-US" b="1" dirty="0">
                <a:ea typeface="Calibri"/>
                <a:cs typeface="Calibri"/>
              </a:rPr>
              <a:t>What other words are connected to the word? </a:t>
            </a:r>
          </a:p>
          <a:p>
            <a:pPr algn="ctr"/>
            <a:r>
              <a:rPr lang="en-US" b="1" i="1" dirty="0">
                <a:ea typeface="Calibri"/>
                <a:cs typeface="Calibri"/>
              </a:rPr>
              <a:t>Synonyms, related words etc.</a:t>
            </a:r>
            <a:endParaRPr lang="en-US" b="1" dirty="0"/>
          </a:p>
          <a:p>
            <a:r>
              <a:rPr lang="en-US" sz="2000" dirty="0">
                <a:latin typeface="Calibri Light"/>
                <a:ea typeface="Calibri Light"/>
                <a:cs typeface="Calibri Light"/>
              </a:rPr>
              <a:t>Ceremony, rite, tradition, observance, custom</a:t>
            </a:r>
            <a:endParaRPr lang="en-US" sz="2000" dirty="0">
              <a:ea typeface="Calibri"/>
              <a:cs typeface="Calibri"/>
            </a:endParaRPr>
          </a:p>
          <a:p>
            <a:endParaRPr lang="en-US" dirty="0">
              <a:cs typeface="Calibri"/>
            </a:endParaRPr>
          </a:p>
          <a:p>
            <a:endParaRPr lang="en-US" dirty="0">
              <a:cs typeface="Calibri"/>
            </a:endParaRPr>
          </a:p>
          <a:p>
            <a:endParaRPr lang="en-US" dirty="0">
              <a:cs typeface="Calibri"/>
            </a:endParaRPr>
          </a:p>
        </p:txBody>
      </p:sp>
      <p:sp>
        <p:nvSpPr>
          <p:cNvPr id="16" name="Rectangle 15">
            <a:extLst>
              <a:ext uri="{FF2B5EF4-FFF2-40B4-BE49-F238E27FC236}">
                <a16:creationId xmlns:a16="http://schemas.microsoft.com/office/drawing/2014/main" id="{A14F0D86-CC4A-EA46-9AF5-2E407036281C}"/>
              </a:ext>
            </a:extLst>
          </p:cNvPr>
          <p:cNvSpPr/>
          <p:nvPr/>
        </p:nvSpPr>
        <p:spPr>
          <a:xfrm>
            <a:off x="339633" y="4317713"/>
            <a:ext cx="5564104" cy="2357118"/>
          </a:xfrm>
          <a:prstGeom prst="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t"/>
          <a:lstStyle/>
          <a:p>
            <a:pPr algn="ctr"/>
            <a:r>
              <a:rPr lang="en-US" dirty="0"/>
              <a:t>Draw an image to represent the word:</a:t>
            </a:r>
            <a:endParaRPr lang="en-US" dirty="0">
              <a:ea typeface="Calibri"/>
              <a:cs typeface="Calibri"/>
            </a:endParaRPr>
          </a:p>
          <a:p>
            <a:pPr algn="ctr"/>
            <a:endParaRPr lang="en-US"/>
          </a:p>
          <a:p>
            <a:pPr algn="ctr"/>
            <a:endParaRPr lang="en-US"/>
          </a:p>
          <a:p>
            <a:pPr algn="ctr"/>
            <a:endParaRPr lang="en-US"/>
          </a:p>
          <a:p>
            <a:pPr algn="ctr"/>
            <a:endParaRPr lang="en-US"/>
          </a:p>
        </p:txBody>
      </p:sp>
      <p:sp>
        <p:nvSpPr>
          <p:cNvPr id="6" name="TextBox 5">
            <a:extLst>
              <a:ext uri="{FF2B5EF4-FFF2-40B4-BE49-F238E27FC236}">
                <a16:creationId xmlns:a16="http://schemas.microsoft.com/office/drawing/2014/main" id="{8CBA3831-1F8F-F080-66B3-5C52D7448A87}"/>
              </a:ext>
            </a:extLst>
          </p:cNvPr>
          <p:cNvSpPr txBox="1"/>
          <p:nvPr/>
        </p:nvSpPr>
        <p:spPr>
          <a:xfrm>
            <a:off x="7111999" y="1336260"/>
            <a:ext cx="471105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dirty="0"/>
              <a:t>Example - Tier 2</a:t>
            </a:r>
          </a:p>
        </p:txBody>
      </p:sp>
      <p:pic>
        <p:nvPicPr>
          <p:cNvPr id="8" name="Picture 7" descr="A person reading a book on a bed&#10;&#10;AI-generated content may be incorrect.">
            <a:extLst>
              <a:ext uri="{FF2B5EF4-FFF2-40B4-BE49-F238E27FC236}">
                <a16:creationId xmlns:a16="http://schemas.microsoft.com/office/drawing/2014/main" id="{5E9DF360-5826-88E5-02C1-D0F4E88FD7F7}"/>
              </a:ext>
            </a:extLst>
          </p:cNvPr>
          <p:cNvPicPr>
            <a:picLocks noChangeAspect="1"/>
          </p:cNvPicPr>
          <p:nvPr/>
        </p:nvPicPr>
        <p:blipFill>
          <a:blip r:embed="rId3"/>
          <a:stretch>
            <a:fillRect/>
          </a:stretch>
        </p:blipFill>
        <p:spPr>
          <a:xfrm>
            <a:off x="619613" y="4795105"/>
            <a:ext cx="1847850" cy="1781175"/>
          </a:xfrm>
          <a:prstGeom prst="rect">
            <a:avLst/>
          </a:prstGeom>
        </p:spPr>
      </p:pic>
      <p:pic>
        <p:nvPicPr>
          <p:cNvPr id="11" name="Picture 10" descr="A black and white drawing of a spiral shell&#10;&#10;AI-generated content may be incorrect.">
            <a:extLst>
              <a:ext uri="{FF2B5EF4-FFF2-40B4-BE49-F238E27FC236}">
                <a16:creationId xmlns:a16="http://schemas.microsoft.com/office/drawing/2014/main" id="{665FE671-6021-E58F-67B3-E337FE187704}"/>
              </a:ext>
            </a:extLst>
          </p:cNvPr>
          <p:cNvPicPr>
            <a:picLocks noChangeAspect="1"/>
          </p:cNvPicPr>
          <p:nvPr/>
        </p:nvPicPr>
        <p:blipFill>
          <a:blip r:embed="rId4"/>
          <a:stretch>
            <a:fillRect/>
          </a:stretch>
        </p:blipFill>
        <p:spPr>
          <a:xfrm>
            <a:off x="3667125" y="4937735"/>
            <a:ext cx="1809750" cy="1476375"/>
          </a:xfrm>
          <a:prstGeom prst="rect">
            <a:avLst/>
          </a:prstGeom>
        </p:spPr>
      </p:pic>
      <p:sp>
        <p:nvSpPr>
          <p:cNvPr id="2" name="TextBox 1">
            <a:extLst>
              <a:ext uri="{FF2B5EF4-FFF2-40B4-BE49-F238E27FC236}">
                <a16:creationId xmlns:a16="http://schemas.microsoft.com/office/drawing/2014/main" id="{942AD3ED-CDDA-36A7-24B6-2610CB473124}"/>
              </a:ext>
            </a:extLst>
          </p:cNvPr>
          <p:cNvSpPr txBox="1"/>
          <p:nvPr/>
        </p:nvSpPr>
        <p:spPr>
          <a:xfrm>
            <a:off x="8042441" y="-6437"/>
            <a:ext cx="4149559" cy="584775"/>
          </a:xfrm>
          <a:prstGeom prst="rect">
            <a:avLst/>
          </a:prstGeom>
          <a:noFill/>
        </p:spPr>
        <p:txBody>
          <a:bodyPr wrap="square" rtlCol="0">
            <a:spAutoFit/>
          </a:bodyPr>
          <a:lstStyle/>
          <a:p>
            <a:r>
              <a:rPr lang="en-US" sz="3200" dirty="0"/>
              <a:t>Frayer Model</a:t>
            </a:r>
            <a:endParaRPr lang="en-GB" sz="3200" dirty="0"/>
          </a:p>
        </p:txBody>
      </p:sp>
      <p:pic>
        <p:nvPicPr>
          <p:cNvPr id="5" name="Picture 4">
            <a:extLst>
              <a:ext uri="{FF2B5EF4-FFF2-40B4-BE49-F238E27FC236}">
                <a16:creationId xmlns:a16="http://schemas.microsoft.com/office/drawing/2014/main" id="{A2104034-B3F8-A31C-03E3-04CD73E42256}"/>
              </a:ext>
            </a:extLst>
          </p:cNvPr>
          <p:cNvPicPr>
            <a:picLocks noChangeAspect="1"/>
          </p:cNvPicPr>
          <p:nvPr/>
        </p:nvPicPr>
        <p:blipFill>
          <a:blip r:embed="rId5"/>
          <a:stretch>
            <a:fillRect/>
          </a:stretch>
        </p:blipFill>
        <p:spPr>
          <a:xfrm>
            <a:off x="7133380" y="2800350"/>
            <a:ext cx="3429000" cy="2400300"/>
          </a:xfrm>
          <a:prstGeom prst="rect">
            <a:avLst/>
          </a:prstGeom>
        </p:spPr>
      </p:pic>
    </p:spTree>
    <p:extLst>
      <p:ext uri="{BB962C8B-B14F-4D97-AF65-F5344CB8AC3E}">
        <p14:creationId xmlns:p14="http://schemas.microsoft.com/office/powerpoint/2010/main" val="40540473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13E34-BCD0-8B80-298D-6F622058772B}"/>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9CCDB04D-F57F-EEB8-9BC4-B3BB7D59E1A0}"/>
              </a:ext>
            </a:extLst>
          </p:cNvPr>
          <p:cNvGrpSpPr/>
          <p:nvPr/>
        </p:nvGrpSpPr>
        <p:grpSpPr>
          <a:xfrm>
            <a:off x="236034" y="743377"/>
            <a:ext cx="5615118" cy="5731536"/>
            <a:chOff x="529567" y="311827"/>
            <a:chExt cx="5770649" cy="4845389"/>
          </a:xfrm>
        </p:grpSpPr>
        <p:sp>
          <p:nvSpPr>
            <p:cNvPr id="6" name="Rectangle 5">
              <a:extLst>
                <a:ext uri="{FF2B5EF4-FFF2-40B4-BE49-F238E27FC236}">
                  <a16:creationId xmlns:a16="http://schemas.microsoft.com/office/drawing/2014/main" id="{9C1905FC-E3C6-71D0-CF3A-C9E36213CC43}"/>
                </a:ext>
              </a:extLst>
            </p:cNvPr>
            <p:cNvSpPr/>
            <p:nvPr/>
          </p:nvSpPr>
          <p:spPr>
            <a:xfrm>
              <a:off x="529568" y="311827"/>
              <a:ext cx="5761504" cy="1171575"/>
            </a:xfrm>
            <a:prstGeom prst="rect">
              <a:avLst/>
            </a:prstGeom>
            <a:ln>
              <a:solidFill>
                <a:srgbClr val="7030A0"/>
              </a:solidFill>
            </a:ln>
          </p:spPr>
          <p:style>
            <a:lnRef idx="2">
              <a:schemeClr val="accent6"/>
            </a:lnRef>
            <a:fillRef idx="1">
              <a:schemeClr val="lt1"/>
            </a:fillRef>
            <a:effectRef idx="0">
              <a:schemeClr val="accent6"/>
            </a:effectRef>
            <a:fontRef idx="minor">
              <a:schemeClr val="dk1"/>
            </a:fontRef>
          </p:style>
          <p:txBody>
            <a:bodyPr wrap="square" lIns="91440" tIns="45720" rIns="91440" bIns="45720" rtlCol="0" anchor="t">
              <a:noAutofit/>
            </a:bodyPr>
            <a:lstStyle>
              <a:defPPr>
                <a:defRPr lang="en-US"/>
              </a:defPPr>
              <a:lvl1pPr marL="0" algn="l" defTabSz="457200" rtl="0" eaLnBrk="1" latinLnBrk="0" hangingPunct="1">
                <a:defRPr sz="1800" kern="1200">
                  <a:solidFill>
                    <a:schemeClr val="dk1"/>
                  </a:solidFill>
                  <a:latin typeface="+mn-lt"/>
                  <a:ea typeface="+mn-ea"/>
                  <a:cs typeface="+mn-cs"/>
                </a:defRPr>
              </a:lvl1pPr>
              <a:lvl2pPr marL="457200" algn="l" defTabSz="457200" rtl="0" eaLnBrk="1" latinLnBrk="0" hangingPunct="1">
                <a:defRPr sz="1800" kern="1200">
                  <a:solidFill>
                    <a:schemeClr val="dk1"/>
                  </a:solidFill>
                  <a:latin typeface="+mn-lt"/>
                  <a:ea typeface="+mn-ea"/>
                  <a:cs typeface="+mn-cs"/>
                </a:defRPr>
              </a:lvl2pPr>
              <a:lvl3pPr marL="914400" algn="l" defTabSz="457200" rtl="0" eaLnBrk="1" latinLnBrk="0" hangingPunct="1">
                <a:defRPr sz="1800" kern="1200">
                  <a:solidFill>
                    <a:schemeClr val="dk1"/>
                  </a:solidFill>
                  <a:latin typeface="+mn-lt"/>
                  <a:ea typeface="+mn-ea"/>
                  <a:cs typeface="+mn-cs"/>
                </a:defRPr>
              </a:lvl3pPr>
              <a:lvl4pPr marL="1371600" algn="l" defTabSz="457200" rtl="0" eaLnBrk="1" latinLnBrk="0" hangingPunct="1">
                <a:defRPr sz="1800" kern="1200">
                  <a:solidFill>
                    <a:schemeClr val="dk1"/>
                  </a:solidFill>
                  <a:latin typeface="+mn-lt"/>
                  <a:ea typeface="+mn-ea"/>
                  <a:cs typeface="+mn-cs"/>
                </a:defRPr>
              </a:lvl4pPr>
              <a:lvl5pPr marL="1828800" algn="l" defTabSz="457200" rtl="0" eaLnBrk="1" latinLnBrk="0" hangingPunct="1">
                <a:defRPr sz="1800" kern="1200">
                  <a:solidFill>
                    <a:schemeClr val="dk1"/>
                  </a:solidFill>
                  <a:latin typeface="+mn-lt"/>
                  <a:ea typeface="+mn-ea"/>
                  <a:cs typeface="+mn-cs"/>
                </a:defRPr>
              </a:lvl5pPr>
              <a:lvl6pPr marL="2286000" algn="l" defTabSz="457200" rtl="0" eaLnBrk="1" latinLnBrk="0" hangingPunct="1">
                <a:defRPr sz="1800" kern="1200">
                  <a:solidFill>
                    <a:schemeClr val="dk1"/>
                  </a:solidFill>
                  <a:latin typeface="+mn-lt"/>
                  <a:ea typeface="+mn-ea"/>
                  <a:cs typeface="+mn-cs"/>
                </a:defRPr>
              </a:lvl6pPr>
              <a:lvl7pPr marL="2743200" algn="l" defTabSz="457200" rtl="0" eaLnBrk="1" latinLnBrk="0" hangingPunct="1">
                <a:defRPr sz="1800" kern="1200">
                  <a:solidFill>
                    <a:schemeClr val="dk1"/>
                  </a:solidFill>
                  <a:latin typeface="+mn-lt"/>
                  <a:ea typeface="+mn-ea"/>
                  <a:cs typeface="+mn-cs"/>
                </a:defRPr>
              </a:lvl7pPr>
              <a:lvl8pPr marL="3200400" algn="l" defTabSz="457200" rtl="0" eaLnBrk="1" latinLnBrk="0" hangingPunct="1">
                <a:defRPr sz="1800" kern="1200">
                  <a:solidFill>
                    <a:schemeClr val="dk1"/>
                  </a:solidFill>
                  <a:latin typeface="+mn-lt"/>
                  <a:ea typeface="+mn-ea"/>
                  <a:cs typeface="+mn-cs"/>
                </a:defRPr>
              </a:lvl8pPr>
              <a:lvl9pPr marL="3657600" algn="l" defTabSz="457200" rtl="0" eaLnBrk="1" latinLnBrk="0" hangingPunct="1">
                <a:defRPr sz="1800" kern="1200">
                  <a:solidFill>
                    <a:schemeClr val="dk1"/>
                  </a:solidFill>
                  <a:latin typeface="+mn-lt"/>
                  <a:ea typeface="+mn-ea"/>
                  <a:cs typeface="+mn-cs"/>
                </a:defRPr>
              </a:lvl9pPr>
            </a:lstStyle>
            <a:p>
              <a:r>
                <a:rPr lang="en-US" b="1" dirty="0">
                  <a:solidFill>
                    <a:srgbClr val="000000"/>
                  </a:solidFill>
                  <a:ea typeface="Times New Roman" panose="02020603050405020304" pitchFamily="18" charset="0"/>
                  <a:cs typeface="Times New Roman"/>
                </a:rPr>
                <a:t>In your own words, write a definition</a:t>
              </a:r>
              <a:r>
                <a:rPr lang="en-US" sz="1350" b="1" dirty="0">
                  <a:solidFill>
                    <a:srgbClr val="000000"/>
                  </a:solidFill>
                  <a:ea typeface="Times New Roman" panose="02020603050405020304" pitchFamily="18" charset="0"/>
                  <a:cs typeface="Times New Roman"/>
                </a:rPr>
                <a:t>:</a:t>
              </a:r>
            </a:p>
            <a:p>
              <a:endParaRPr lang="en-GB" sz="1150" dirty="0">
                <a:latin typeface="Times New Roman"/>
                <a:ea typeface="Times New Roman" panose="02020603050405020304" pitchFamily="18" charset="0"/>
                <a:cs typeface="Times New Roman"/>
              </a:endParaRPr>
            </a:p>
            <a:p>
              <a:pPr algn="ctr"/>
              <a:r>
                <a:rPr lang="en-GB" sz="2000" dirty="0">
                  <a:solidFill>
                    <a:schemeClr val="tx1"/>
                  </a:solidFill>
                  <a:ea typeface="+mn-lt"/>
                  <a:cs typeface="+mn-lt"/>
                </a:rPr>
                <a:t>An exothermic  reaction that releases energy, making the surroundings hotter.</a:t>
              </a:r>
              <a:endParaRPr lang="en-GB" sz="3200" dirty="0">
                <a:solidFill>
                  <a:schemeClr val="tx1"/>
                </a:solidFill>
              </a:endParaRPr>
            </a:p>
          </p:txBody>
        </p:sp>
        <p:sp>
          <p:nvSpPr>
            <p:cNvPr id="7" name="Rectangle 6">
              <a:extLst>
                <a:ext uri="{FF2B5EF4-FFF2-40B4-BE49-F238E27FC236}">
                  <a16:creationId xmlns:a16="http://schemas.microsoft.com/office/drawing/2014/main" id="{45DE6FDF-8AF7-CF23-600D-CB9B0EE6152F}"/>
                </a:ext>
              </a:extLst>
            </p:cNvPr>
            <p:cNvSpPr/>
            <p:nvPr/>
          </p:nvSpPr>
          <p:spPr>
            <a:xfrm>
              <a:off x="529568" y="1540637"/>
              <a:ext cx="5761504" cy="1035685"/>
            </a:xfrm>
            <a:prstGeom prst="rect">
              <a:avLst/>
            </a:prstGeom>
            <a:ln>
              <a:solidFill>
                <a:srgbClr val="7030A0"/>
              </a:solidFill>
            </a:ln>
          </p:spPr>
          <p:style>
            <a:lnRef idx="2">
              <a:schemeClr val="accent6"/>
            </a:lnRef>
            <a:fillRef idx="1">
              <a:schemeClr val="lt1"/>
            </a:fillRef>
            <a:effectRef idx="0">
              <a:schemeClr val="accent6"/>
            </a:effectRef>
            <a:fontRef idx="minor">
              <a:schemeClr val="dk1"/>
            </a:fontRef>
          </p:style>
          <p:txBody>
            <a:bodyPr wrap="square" lIns="91440" tIns="45720" rIns="91440" bIns="45720" rtlCol="0" anchor="t"/>
            <a:lstStyle>
              <a:defPPr>
                <a:defRPr lang="en-US"/>
              </a:defPPr>
              <a:lvl1pPr marL="0" algn="l" defTabSz="457200" rtl="0" eaLnBrk="1" latinLnBrk="0" hangingPunct="1">
                <a:defRPr sz="1800" kern="1200">
                  <a:solidFill>
                    <a:schemeClr val="dk1"/>
                  </a:solidFill>
                  <a:latin typeface="+mn-lt"/>
                  <a:ea typeface="+mn-ea"/>
                  <a:cs typeface="+mn-cs"/>
                </a:defRPr>
              </a:lvl1pPr>
              <a:lvl2pPr marL="457200" algn="l" defTabSz="457200" rtl="0" eaLnBrk="1" latinLnBrk="0" hangingPunct="1">
                <a:defRPr sz="1800" kern="1200">
                  <a:solidFill>
                    <a:schemeClr val="dk1"/>
                  </a:solidFill>
                  <a:latin typeface="+mn-lt"/>
                  <a:ea typeface="+mn-ea"/>
                  <a:cs typeface="+mn-cs"/>
                </a:defRPr>
              </a:lvl2pPr>
              <a:lvl3pPr marL="914400" algn="l" defTabSz="457200" rtl="0" eaLnBrk="1" latinLnBrk="0" hangingPunct="1">
                <a:defRPr sz="1800" kern="1200">
                  <a:solidFill>
                    <a:schemeClr val="dk1"/>
                  </a:solidFill>
                  <a:latin typeface="+mn-lt"/>
                  <a:ea typeface="+mn-ea"/>
                  <a:cs typeface="+mn-cs"/>
                </a:defRPr>
              </a:lvl3pPr>
              <a:lvl4pPr marL="1371600" algn="l" defTabSz="457200" rtl="0" eaLnBrk="1" latinLnBrk="0" hangingPunct="1">
                <a:defRPr sz="1800" kern="1200">
                  <a:solidFill>
                    <a:schemeClr val="dk1"/>
                  </a:solidFill>
                  <a:latin typeface="+mn-lt"/>
                  <a:ea typeface="+mn-ea"/>
                  <a:cs typeface="+mn-cs"/>
                </a:defRPr>
              </a:lvl4pPr>
              <a:lvl5pPr marL="1828800" algn="l" defTabSz="457200" rtl="0" eaLnBrk="1" latinLnBrk="0" hangingPunct="1">
                <a:defRPr sz="1800" kern="1200">
                  <a:solidFill>
                    <a:schemeClr val="dk1"/>
                  </a:solidFill>
                  <a:latin typeface="+mn-lt"/>
                  <a:ea typeface="+mn-ea"/>
                  <a:cs typeface="+mn-cs"/>
                </a:defRPr>
              </a:lvl5pPr>
              <a:lvl6pPr marL="2286000" algn="l" defTabSz="457200" rtl="0" eaLnBrk="1" latinLnBrk="0" hangingPunct="1">
                <a:defRPr sz="1800" kern="1200">
                  <a:solidFill>
                    <a:schemeClr val="dk1"/>
                  </a:solidFill>
                  <a:latin typeface="+mn-lt"/>
                  <a:ea typeface="+mn-ea"/>
                  <a:cs typeface="+mn-cs"/>
                </a:defRPr>
              </a:lvl6pPr>
              <a:lvl7pPr marL="2743200" algn="l" defTabSz="457200" rtl="0" eaLnBrk="1" latinLnBrk="0" hangingPunct="1">
                <a:defRPr sz="1800" kern="1200">
                  <a:solidFill>
                    <a:schemeClr val="dk1"/>
                  </a:solidFill>
                  <a:latin typeface="+mn-lt"/>
                  <a:ea typeface="+mn-ea"/>
                  <a:cs typeface="+mn-cs"/>
                </a:defRPr>
              </a:lvl7pPr>
              <a:lvl8pPr marL="3200400" algn="l" defTabSz="457200" rtl="0" eaLnBrk="1" latinLnBrk="0" hangingPunct="1">
                <a:defRPr sz="1800" kern="1200">
                  <a:solidFill>
                    <a:schemeClr val="dk1"/>
                  </a:solidFill>
                  <a:latin typeface="+mn-lt"/>
                  <a:ea typeface="+mn-ea"/>
                  <a:cs typeface="+mn-cs"/>
                </a:defRPr>
              </a:lvl8pPr>
              <a:lvl9pPr marL="3657600" algn="l" defTabSz="457200" rtl="0" eaLnBrk="1" latinLnBrk="0" hangingPunct="1">
                <a:defRPr sz="1800" kern="1200">
                  <a:solidFill>
                    <a:schemeClr val="dk1"/>
                  </a:solidFill>
                  <a:latin typeface="+mn-lt"/>
                  <a:ea typeface="+mn-ea"/>
                  <a:cs typeface="+mn-cs"/>
                </a:defRPr>
              </a:lvl9pPr>
            </a:lstStyle>
            <a:p>
              <a:r>
                <a:rPr lang="en-US" b="1" dirty="0">
                  <a:solidFill>
                    <a:srgbClr val="000000"/>
                  </a:solidFill>
                  <a:ea typeface="Times New Roman" panose="02020603050405020304" pitchFamily="18" charset="0"/>
                  <a:cs typeface="Times New Roman"/>
                </a:rPr>
                <a:t>Use the word correctly in a sentence:</a:t>
              </a:r>
              <a:endParaRPr lang="en-GB" b="1" dirty="0">
                <a:latin typeface="Times New Roman"/>
                <a:ea typeface="Times New Roman" panose="02020603050405020304" pitchFamily="18" charset="0"/>
                <a:cs typeface="Times New Roman"/>
              </a:endParaRPr>
            </a:p>
            <a:p>
              <a:r>
                <a:rPr lang="en-US" dirty="0">
                  <a:latin typeface="Calibri" panose="020F0502020204030204" pitchFamily="34" charset="0"/>
                  <a:ea typeface="Times New Roman" panose="02020603050405020304" pitchFamily="18" charset="0"/>
                  <a:cs typeface="Calibri" panose="020F0502020204030204" pitchFamily="34" charset="0"/>
                </a:rPr>
                <a:t>Combustion and </a:t>
              </a:r>
              <a:r>
                <a:rPr lang="en-US" dirty="0" err="1">
                  <a:latin typeface="Calibri" panose="020F0502020204030204" pitchFamily="34" charset="0"/>
                  <a:ea typeface="Times New Roman" panose="02020603050405020304" pitchFamily="18" charset="0"/>
                  <a:cs typeface="Calibri" panose="020F0502020204030204" pitchFamily="34" charset="0"/>
                </a:rPr>
                <a:t>neutralisation</a:t>
              </a:r>
              <a:r>
                <a:rPr lang="en-US" dirty="0">
                  <a:latin typeface="Calibri" panose="020F0502020204030204" pitchFamily="34" charset="0"/>
                  <a:ea typeface="Times New Roman" panose="02020603050405020304" pitchFamily="18" charset="0"/>
                  <a:cs typeface="Calibri" panose="020F0502020204030204" pitchFamily="34" charset="0"/>
                </a:rPr>
                <a:t> are both exothermic reactions because the reactions increase the temperature of the room.</a:t>
              </a:r>
            </a:p>
            <a:p>
              <a:endParaRPr lang="en-GB" sz="1391" dirty="0">
                <a:latin typeface="Times New Roman" panose="02020603050405020304" pitchFamily="18" charset="0"/>
                <a:ea typeface="Times New Roman" panose="02020603050405020304" pitchFamily="18" charset="0"/>
              </a:endParaRPr>
            </a:p>
          </p:txBody>
        </p:sp>
        <p:sp>
          <p:nvSpPr>
            <p:cNvPr id="8" name="Rectangle 7">
              <a:extLst>
                <a:ext uri="{FF2B5EF4-FFF2-40B4-BE49-F238E27FC236}">
                  <a16:creationId xmlns:a16="http://schemas.microsoft.com/office/drawing/2014/main" id="{7A50D9EF-E9C5-7486-CD89-4583A0654CB5}"/>
                </a:ext>
              </a:extLst>
            </p:cNvPr>
            <p:cNvSpPr/>
            <p:nvPr/>
          </p:nvSpPr>
          <p:spPr>
            <a:xfrm>
              <a:off x="529568" y="2633557"/>
              <a:ext cx="2798890" cy="837692"/>
            </a:xfrm>
            <a:prstGeom prst="rect">
              <a:avLst/>
            </a:prstGeom>
            <a:ln>
              <a:solidFill>
                <a:srgbClr val="7030A0"/>
              </a:solidFill>
            </a:ln>
          </p:spPr>
          <p:style>
            <a:lnRef idx="2">
              <a:schemeClr val="accent6"/>
            </a:lnRef>
            <a:fillRef idx="1">
              <a:schemeClr val="lt1"/>
            </a:fillRef>
            <a:effectRef idx="0">
              <a:schemeClr val="accent6"/>
            </a:effectRef>
            <a:fontRef idx="minor">
              <a:schemeClr val="dk1"/>
            </a:fontRef>
          </p:style>
          <p:txBody>
            <a:bodyPr wrap="square" lIns="91440" tIns="45720" rIns="91440" bIns="45720" rtlCol="0" anchor="t">
              <a:noAutofit/>
            </a:bodyPr>
            <a:lstStyle>
              <a:defPPr>
                <a:defRPr lang="en-US"/>
              </a:defPPr>
              <a:lvl1pPr marL="0" algn="l" defTabSz="457200" rtl="0" eaLnBrk="1" latinLnBrk="0" hangingPunct="1">
                <a:defRPr sz="1800" kern="1200">
                  <a:solidFill>
                    <a:schemeClr val="dk1"/>
                  </a:solidFill>
                  <a:latin typeface="+mn-lt"/>
                  <a:ea typeface="+mn-ea"/>
                  <a:cs typeface="+mn-cs"/>
                </a:defRPr>
              </a:lvl1pPr>
              <a:lvl2pPr marL="457200" algn="l" defTabSz="457200" rtl="0" eaLnBrk="1" latinLnBrk="0" hangingPunct="1">
                <a:defRPr sz="1800" kern="1200">
                  <a:solidFill>
                    <a:schemeClr val="dk1"/>
                  </a:solidFill>
                  <a:latin typeface="+mn-lt"/>
                  <a:ea typeface="+mn-ea"/>
                  <a:cs typeface="+mn-cs"/>
                </a:defRPr>
              </a:lvl2pPr>
              <a:lvl3pPr marL="914400" algn="l" defTabSz="457200" rtl="0" eaLnBrk="1" latinLnBrk="0" hangingPunct="1">
                <a:defRPr sz="1800" kern="1200">
                  <a:solidFill>
                    <a:schemeClr val="dk1"/>
                  </a:solidFill>
                  <a:latin typeface="+mn-lt"/>
                  <a:ea typeface="+mn-ea"/>
                  <a:cs typeface="+mn-cs"/>
                </a:defRPr>
              </a:lvl3pPr>
              <a:lvl4pPr marL="1371600" algn="l" defTabSz="457200" rtl="0" eaLnBrk="1" latinLnBrk="0" hangingPunct="1">
                <a:defRPr sz="1800" kern="1200">
                  <a:solidFill>
                    <a:schemeClr val="dk1"/>
                  </a:solidFill>
                  <a:latin typeface="+mn-lt"/>
                  <a:ea typeface="+mn-ea"/>
                  <a:cs typeface="+mn-cs"/>
                </a:defRPr>
              </a:lvl4pPr>
              <a:lvl5pPr marL="1828800" algn="l" defTabSz="457200" rtl="0" eaLnBrk="1" latinLnBrk="0" hangingPunct="1">
                <a:defRPr sz="1800" kern="1200">
                  <a:solidFill>
                    <a:schemeClr val="dk1"/>
                  </a:solidFill>
                  <a:latin typeface="+mn-lt"/>
                  <a:ea typeface="+mn-ea"/>
                  <a:cs typeface="+mn-cs"/>
                </a:defRPr>
              </a:lvl5pPr>
              <a:lvl6pPr marL="2286000" algn="l" defTabSz="457200" rtl="0" eaLnBrk="1" latinLnBrk="0" hangingPunct="1">
                <a:defRPr sz="1800" kern="1200">
                  <a:solidFill>
                    <a:schemeClr val="dk1"/>
                  </a:solidFill>
                  <a:latin typeface="+mn-lt"/>
                  <a:ea typeface="+mn-ea"/>
                  <a:cs typeface="+mn-cs"/>
                </a:defRPr>
              </a:lvl6pPr>
              <a:lvl7pPr marL="2743200" algn="l" defTabSz="457200" rtl="0" eaLnBrk="1" latinLnBrk="0" hangingPunct="1">
                <a:defRPr sz="1800" kern="1200">
                  <a:solidFill>
                    <a:schemeClr val="dk1"/>
                  </a:solidFill>
                  <a:latin typeface="+mn-lt"/>
                  <a:ea typeface="+mn-ea"/>
                  <a:cs typeface="+mn-cs"/>
                </a:defRPr>
              </a:lvl7pPr>
              <a:lvl8pPr marL="3200400" algn="l" defTabSz="457200" rtl="0" eaLnBrk="1" latinLnBrk="0" hangingPunct="1">
                <a:defRPr sz="1800" kern="1200">
                  <a:solidFill>
                    <a:schemeClr val="dk1"/>
                  </a:solidFill>
                  <a:latin typeface="+mn-lt"/>
                  <a:ea typeface="+mn-ea"/>
                  <a:cs typeface="+mn-cs"/>
                </a:defRPr>
              </a:lvl8pPr>
              <a:lvl9pPr marL="3657600" algn="l" defTabSz="457200" rtl="0" eaLnBrk="1" latinLnBrk="0" hangingPunct="1">
                <a:defRPr sz="1800" kern="1200">
                  <a:solidFill>
                    <a:schemeClr val="dk1"/>
                  </a:solidFill>
                  <a:latin typeface="+mn-lt"/>
                  <a:ea typeface="+mn-ea"/>
                  <a:cs typeface="+mn-cs"/>
                </a:defRPr>
              </a:lvl9pPr>
            </a:lstStyle>
            <a:p>
              <a:pPr>
                <a:spcBef>
                  <a:spcPts val="596"/>
                </a:spcBef>
              </a:pPr>
              <a:r>
                <a:rPr lang="en-GB" b="1" dirty="0">
                  <a:solidFill>
                    <a:srgbClr val="000000"/>
                  </a:solidFill>
                  <a:latin typeface="Calibri" panose="020F0502020204030204" pitchFamily="34" charset="0"/>
                  <a:ea typeface="Times New Roman" panose="02020603050405020304" pitchFamily="18" charset="0"/>
                  <a:cs typeface="Calibri" panose="020F0502020204030204" pitchFamily="34" charset="0"/>
                </a:rPr>
                <a:t>Examples</a:t>
              </a:r>
              <a:endParaRPr lang="en-GB" b="1" dirty="0">
                <a:latin typeface="Calibri" panose="020F0502020204030204" pitchFamily="34" charset="0"/>
                <a:ea typeface="Times New Roman" panose="02020603050405020304" pitchFamily="18" charset="0"/>
                <a:cs typeface="Calibri" panose="020F0502020204030204" pitchFamily="34" charset="0"/>
              </a:endParaRPr>
            </a:p>
            <a:p>
              <a:pPr>
                <a:spcBef>
                  <a:spcPts val="596"/>
                </a:spcBef>
              </a:pPr>
              <a:r>
                <a:rPr lang="en-US" i="1" dirty="0">
                  <a:solidFill>
                    <a:srgbClr val="000000"/>
                  </a:solidFill>
                  <a:latin typeface="Calibri" panose="020F0502020204030204" pitchFamily="34" charset="0"/>
                  <a:ea typeface="Times New Roman" panose="02020603050405020304" pitchFamily="18" charset="0"/>
                  <a:cs typeface="Calibri" panose="020F0502020204030204" pitchFamily="34" charset="0"/>
                </a:rPr>
                <a:t> </a:t>
              </a:r>
              <a:r>
                <a:rPr lang="en-GB" dirty="0">
                  <a:latin typeface="Calibri" panose="020F0502020204030204" pitchFamily="34" charset="0"/>
                  <a:ea typeface="Times New Roman" panose="02020603050405020304" pitchFamily="18" charset="0"/>
                  <a:cs typeface="Calibri" panose="020F0502020204030204" pitchFamily="34" charset="0"/>
                </a:rPr>
                <a:t>combustion, neutralisation</a:t>
              </a:r>
            </a:p>
            <a:p>
              <a:pPr>
                <a:spcBef>
                  <a:spcPts val="596"/>
                </a:spcBef>
              </a:pPr>
              <a:endParaRPr lang="en-GB" sz="1350" dirty="0">
                <a:latin typeface="Times New Roman"/>
                <a:ea typeface="Times New Roman" panose="02020603050405020304" pitchFamily="18" charset="0"/>
                <a:cs typeface="Times New Roman"/>
              </a:endParaRPr>
            </a:p>
            <a:p>
              <a:pPr>
                <a:spcBef>
                  <a:spcPts val="596"/>
                </a:spcBef>
              </a:pPr>
              <a:r>
                <a:rPr lang="en-GB" sz="1350" dirty="0">
                  <a:latin typeface="Times New Roman"/>
                  <a:ea typeface="Times New Roman" panose="02020603050405020304" pitchFamily="18" charset="0"/>
                  <a:cs typeface="Times New Roman"/>
                </a:rPr>
                <a:t>  </a:t>
              </a:r>
            </a:p>
          </p:txBody>
        </p:sp>
        <p:sp>
          <p:nvSpPr>
            <p:cNvPr id="9" name="Rectangle 8">
              <a:extLst>
                <a:ext uri="{FF2B5EF4-FFF2-40B4-BE49-F238E27FC236}">
                  <a16:creationId xmlns:a16="http://schemas.microsoft.com/office/drawing/2014/main" id="{011756C1-8C82-3C84-F020-95374CF8B5FE}"/>
                </a:ext>
              </a:extLst>
            </p:cNvPr>
            <p:cNvSpPr/>
            <p:nvPr/>
          </p:nvSpPr>
          <p:spPr>
            <a:xfrm>
              <a:off x="529567" y="3566541"/>
              <a:ext cx="5761503" cy="1590675"/>
            </a:xfrm>
            <a:prstGeom prst="rect">
              <a:avLst/>
            </a:prstGeom>
            <a:ln>
              <a:solidFill>
                <a:srgbClr val="7030A0"/>
              </a:solidFill>
            </a:ln>
          </p:spPr>
          <p:style>
            <a:lnRef idx="2">
              <a:schemeClr val="accent6"/>
            </a:lnRef>
            <a:fillRef idx="1">
              <a:schemeClr val="lt1"/>
            </a:fillRef>
            <a:effectRef idx="0">
              <a:schemeClr val="accent6"/>
            </a:effectRef>
            <a:fontRef idx="minor">
              <a:schemeClr val="dk1"/>
            </a:fontRef>
          </p:style>
          <p:txBody>
            <a:bodyPr wrap="square" lIns="90833" tIns="45417" rIns="90833" bIns="45417" rtlCol="0" anchor="ctr">
              <a:noAutofit/>
            </a:bodyPr>
            <a:lstStyle>
              <a:defPPr>
                <a:defRPr lang="en-US"/>
              </a:defPPr>
              <a:lvl1pPr marL="0" algn="l" defTabSz="457200" rtl="0" eaLnBrk="1" latinLnBrk="0" hangingPunct="1">
                <a:defRPr sz="1800" kern="1200">
                  <a:solidFill>
                    <a:schemeClr val="dk1"/>
                  </a:solidFill>
                  <a:latin typeface="+mn-lt"/>
                  <a:ea typeface="+mn-ea"/>
                  <a:cs typeface="+mn-cs"/>
                </a:defRPr>
              </a:lvl1pPr>
              <a:lvl2pPr marL="457200" algn="l" defTabSz="457200" rtl="0" eaLnBrk="1" latinLnBrk="0" hangingPunct="1">
                <a:defRPr sz="1800" kern="1200">
                  <a:solidFill>
                    <a:schemeClr val="dk1"/>
                  </a:solidFill>
                  <a:latin typeface="+mn-lt"/>
                  <a:ea typeface="+mn-ea"/>
                  <a:cs typeface="+mn-cs"/>
                </a:defRPr>
              </a:lvl2pPr>
              <a:lvl3pPr marL="914400" algn="l" defTabSz="457200" rtl="0" eaLnBrk="1" latinLnBrk="0" hangingPunct="1">
                <a:defRPr sz="1800" kern="1200">
                  <a:solidFill>
                    <a:schemeClr val="dk1"/>
                  </a:solidFill>
                  <a:latin typeface="+mn-lt"/>
                  <a:ea typeface="+mn-ea"/>
                  <a:cs typeface="+mn-cs"/>
                </a:defRPr>
              </a:lvl3pPr>
              <a:lvl4pPr marL="1371600" algn="l" defTabSz="457200" rtl="0" eaLnBrk="1" latinLnBrk="0" hangingPunct="1">
                <a:defRPr sz="1800" kern="1200">
                  <a:solidFill>
                    <a:schemeClr val="dk1"/>
                  </a:solidFill>
                  <a:latin typeface="+mn-lt"/>
                  <a:ea typeface="+mn-ea"/>
                  <a:cs typeface="+mn-cs"/>
                </a:defRPr>
              </a:lvl4pPr>
              <a:lvl5pPr marL="1828800" algn="l" defTabSz="457200" rtl="0" eaLnBrk="1" latinLnBrk="0" hangingPunct="1">
                <a:defRPr sz="1800" kern="1200">
                  <a:solidFill>
                    <a:schemeClr val="dk1"/>
                  </a:solidFill>
                  <a:latin typeface="+mn-lt"/>
                  <a:ea typeface="+mn-ea"/>
                  <a:cs typeface="+mn-cs"/>
                </a:defRPr>
              </a:lvl5pPr>
              <a:lvl6pPr marL="2286000" algn="l" defTabSz="457200" rtl="0" eaLnBrk="1" latinLnBrk="0" hangingPunct="1">
                <a:defRPr sz="1800" kern="1200">
                  <a:solidFill>
                    <a:schemeClr val="dk1"/>
                  </a:solidFill>
                  <a:latin typeface="+mn-lt"/>
                  <a:ea typeface="+mn-ea"/>
                  <a:cs typeface="+mn-cs"/>
                </a:defRPr>
              </a:lvl6pPr>
              <a:lvl7pPr marL="2743200" algn="l" defTabSz="457200" rtl="0" eaLnBrk="1" latinLnBrk="0" hangingPunct="1">
                <a:defRPr sz="1800" kern="1200">
                  <a:solidFill>
                    <a:schemeClr val="dk1"/>
                  </a:solidFill>
                  <a:latin typeface="+mn-lt"/>
                  <a:ea typeface="+mn-ea"/>
                  <a:cs typeface="+mn-cs"/>
                </a:defRPr>
              </a:lvl7pPr>
              <a:lvl8pPr marL="3200400" algn="l" defTabSz="457200" rtl="0" eaLnBrk="1" latinLnBrk="0" hangingPunct="1">
                <a:defRPr sz="1800" kern="1200">
                  <a:solidFill>
                    <a:schemeClr val="dk1"/>
                  </a:solidFill>
                  <a:latin typeface="+mn-lt"/>
                  <a:ea typeface="+mn-ea"/>
                  <a:cs typeface="+mn-cs"/>
                </a:defRPr>
              </a:lvl8pPr>
              <a:lvl9pPr marL="3657600" algn="l" defTabSz="457200" rtl="0" eaLnBrk="1" latinLnBrk="0" hangingPunct="1">
                <a:defRPr sz="1800" kern="1200">
                  <a:solidFill>
                    <a:schemeClr val="dk1"/>
                  </a:solidFill>
                  <a:latin typeface="+mn-lt"/>
                  <a:ea typeface="+mn-ea"/>
                  <a:cs typeface="+mn-cs"/>
                </a:defRPr>
              </a:lvl9pPr>
            </a:lstStyle>
            <a:p>
              <a:pPr algn="ctr"/>
              <a:r>
                <a:rPr lang="en-US" dirty="0">
                  <a:solidFill>
                    <a:srgbClr val="000000"/>
                  </a:solidFill>
                  <a:ea typeface="Times New Roman" panose="02020603050405020304" pitchFamily="18" charset="0"/>
                  <a:cs typeface="Times New Roman" panose="02020603050405020304" pitchFamily="18" charset="0"/>
                </a:rPr>
                <a:t>Draw an image to represent the word:</a:t>
              </a:r>
              <a:endParaRPr lang="en-GB" dirty="0">
                <a:latin typeface="Times New Roman" panose="02020603050405020304" pitchFamily="18" charset="0"/>
                <a:ea typeface="Times New Roman" panose="02020603050405020304" pitchFamily="18" charset="0"/>
              </a:endParaRPr>
            </a:p>
            <a:p>
              <a:pPr algn="ctr"/>
              <a:r>
                <a:rPr lang="en-GB" dirty="0">
                  <a:latin typeface="Times New Roman" panose="02020603050405020304" pitchFamily="18" charset="0"/>
                  <a:ea typeface="Times New Roman" panose="02020603050405020304" pitchFamily="18" charset="0"/>
                </a:rPr>
                <a:t> </a:t>
              </a:r>
            </a:p>
            <a:p>
              <a:pPr algn="ctr"/>
              <a:r>
                <a:rPr lang="en-GB" sz="1192" dirty="0">
                  <a:latin typeface="Times New Roman" panose="02020603050405020304" pitchFamily="18" charset="0"/>
                  <a:ea typeface="Times New Roman" panose="02020603050405020304" pitchFamily="18" charset="0"/>
                </a:rPr>
                <a:t> </a:t>
              </a:r>
            </a:p>
            <a:p>
              <a:pPr algn="ctr"/>
              <a:r>
                <a:rPr lang="en-GB" sz="1192" dirty="0">
                  <a:latin typeface="Times New Roman" panose="02020603050405020304" pitchFamily="18" charset="0"/>
                  <a:ea typeface="Times New Roman" panose="02020603050405020304" pitchFamily="18" charset="0"/>
                </a:rPr>
                <a:t> </a:t>
              </a:r>
            </a:p>
            <a:p>
              <a:pPr algn="ctr"/>
              <a:r>
                <a:rPr lang="en-GB" sz="1192" dirty="0">
                  <a:latin typeface="Times New Roman" panose="02020603050405020304" pitchFamily="18" charset="0"/>
                  <a:ea typeface="Times New Roman" panose="02020603050405020304" pitchFamily="18" charset="0"/>
                </a:rPr>
                <a:t>  </a:t>
              </a:r>
            </a:p>
            <a:p>
              <a:pPr algn="ctr"/>
              <a:r>
                <a:rPr lang="en-GB" sz="1192" dirty="0">
                  <a:latin typeface="Times New Roman" panose="02020603050405020304" pitchFamily="18" charset="0"/>
                  <a:ea typeface="Times New Roman" panose="02020603050405020304" pitchFamily="18" charset="0"/>
                </a:rPr>
                <a:t> </a:t>
              </a:r>
            </a:p>
            <a:p>
              <a:pPr algn="ctr"/>
              <a:r>
                <a:rPr lang="en-GB" sz="1192" dirty="0">
                  <a:latin typeface="Times New Roman" panose="02020603050405020304" pitchFamily="18" charset="0"/>
                  <a:ea typeface="Times New Roman" panose="02020603050405020304" pitchFamily="18" charset="0"/>
                </a:rPr>
                <a:t> </a:t>
              </a:r>
            </a:p>
            <a:p>
              <a:pPr algn="ctr"/>
              <a:r>
                <a:rPr lang="en-GB" sz="1192" dirty="0">
                  <a:latin typeface="Times New Roman" panose="02020603050405020304" pitchFamily="18" charset="0"/>
                  <a:ea typeface="Times New Roman" panose="02020603050405020304" pitchFamily="18" charset="0"/>
                </a:rPr>
                <a:t> </a:t>
              </a:r>
            </a:p>
          </p:txBody>
        </p:sp>
        <p:sp>
          <p:nvSpPr>
            <p:cNvPr id="10" name="Rectangle 9">
              <a:extLst>
                <a:ext uri="{FF2B5EF4-FFF2-40B4-BE49-F238E27FC236}">
                  <a16:creationId xmlns:a16="http://schemas.microsoft.com/office/drawing/2014/main" id="{38F1F479-5B03-B679-F321-F5522217F150}"/>
                </a:ext>
              </a:extLst>
            </p:cNvPr>
            <p:cNvSpPr/>
            <p:nvPr/>
          </p:nvSpPr>
          <p:spPr>
            <a:xfrm>
              <a:off x="3443848" y="2618317"/>
              <a:ext cx="2856368" cy="868172"/>
            </a:xfrm>
            <a:prstGeom prst="rect">
              <a:avLst/>
            </a:prstGeom>
            <a:ln>
              <a:solidFill>
                <a:srgbClr val="7030A0"/>
              </a:solidFill>
            </a:ln>
          </p:spPr>
          <p:style>
            <a:lnRef idx="2">
              <a:schemeClr val="accent6"/>
            </a:lnRef>
            <a:fillRef idx="1">
              <a:schemeClr val="lt1"/>
            </a:fillRef>
            <a:effectRef idx="0">
              <a:schemeClr val="accent6"/>
            </a:effectRef>
            <a:fontRef idx="minor">
              <a:schemeClr val="dk1"/>
            </a:fontRef>
          </p:style>
          <p:txBody>
            <a:bodyPr wrap="square" lIns="91440" tIns="45720" rIns="91440" bIns="45720" rtlCol="0" anchor="t">
              <a:noAutofit/>
            </a:bodyPr>
            <a:lstStyle>
              <a:defPPr>
                <a:defRPr lang="en-US"/>
              </a:defPPr>
              <a:lvl1pPr marL="0" algn="l" defTabSz="457200" rtl="0" eaLnBrk="1" latinLnBrk="0" hangingPunct="1">
                <a:defRPr sz="1800" kern="1200">
                  <a:solidFill>
                    <a:schemeClr val="dk1"/>
                  </a:solidFill>
                  <a:latin typeface="+mn-lt"/>
                  <a:ea typeface="+mn-ea"/>
                  <a:cs typeface="+mn-cs"/>
                </a:defRPr>
              </a:lvl1pPr>
              <a:lvl2pPr marL="457200" algn="l" defTabSz="457200" rtl="0" eaLnBrk="1" latinLnBrk="0" hangingPunct="1">
                <a:defRPr sz="1800" kern="1200">
                  <a:solidFill>
                    <a:schemeClr val="dk1"/>
                  </a:solidFill>
                  <a:latin typeface="+mn-lt"/>
                  <a:ea typeface="+mn-ea"/>
                  <a:cs typeface="+mn-cs"/>
                </a:defRPr>
              </a:lvl2pPr>
              <a:lvl3pPr marL="914400" algn="l" defTabSz="457200" rtl="0" eaLnBrk="1" latinLnBrk="0" hangingPunct="1">
                <a:defRPr sz="1800" kern="1200">
                  <a:solidFill>
                    <a:schemeClr val="dk1"/>
                  </a:solidFill>
                  <a:latin typeface="+mn-lt"/>
                  <a:ea typeface="+mn-ea"/>
                  <a:cs typeface="+mn-cs"/>
                </a:defRPr>
              </a:lvl3pPr>
              <a:lvl4pPr marL="1371600" algn="l" defTabSz="457200" rtl="0" eaLnBrk="1" latinLnBrk="0" hangingPunct="1">
                <a:defRPr sz="1800" kern="1200">
                  <a:solidFill>
                    <a:schemeClr val="dk1"/>
                  </a:solidFill>
                  <a:latin typeface="+mn-lt"/>
                  <a:ea typeface="+mn-ea"/>
                  <a:cs typeface="+mn-cs"/>
                </a:defRPr>
              </a:lvl4pPr>
              <a:lvl5pPr marL="1828800" algn="l" defTabSz="457200" rtl="0" eaLnBrk="1" latinLnBrk="0" hangingPunct="1">
                <a:defRPr sz="1800" kern="1200">
                  <a:solidFill>
                    <a:schemeClr val="dk1"/>
                  </a:solidFill>
                  <a:latin typeface="+mn-lt"/>
                  <a:ea typeface="+mn-ea"/>
                  <a:cs typeface="+mn-cs"/>
                </a:defRPr>
              </a:lvl5pPr>
              <a:lvl6pPr marL="2286000" algn="l" defTabSz="457200" rtl="0" eaLnBrk="1" latinLnBrk="0" hangingPunct="1">
                <a:defRPr sz="1800" kern="1200">
                  <a:solidFill>
                    <a:schemeClr val="dk1"/>
                  </a:solidFill>
                  <a:latin typeface="+mn-lt"/>
                  <a:ea typeface="+mn-ea"/>
                  <a:cs typeface="+mn-cs"/>
                </a:defRPr>
              </a:lvl6pPr>
              <a:lvl7pPr marL="2743200" algn="l" defTabSz="457200" rtl="0" eaLnBrk="1" latinLnBrk="0" hangingPunct="1">
                <a:defRPr sz="1800" kern="1200">
                  <a:solidFill>
                    <a:schemeClr val="dk1"/>
                  </a:solidFill>
                  <a:latin typeface="+mn-lt"/>
                  <a:ea typeface="+mn-ea"/>
                  <a:cs typeface="+mn-cs"/>
                </a:defRPr>
              </a:lvl7pPr>
              <a:lvl8pPr marL="3200400" algn="l" defTabSz="457200" rtl="0" eaLnBrk="1" latinLnBrk="0" hangingPunct="1">
                <a:defRPr sz="1800" kern="1200">
                  <a:solidFill>
                    <a:schemeClr val="dk1"/>
                  </a:solidFill>
                  <a:latin typeface="+mn-lt"/>
                  <a:ea typeface="+mn-ea"/>
                  <a:cs typeface="+mn-cs"/>
                </a:defRPr>
              </a:lvl8pPr>
              <a:lvl9pPr marL="3657600" algn="l" defTabSz="457200" rtl="0" eaLnBrk="1" latinLnBrk="0" hangingPunct="1">
                <a:defRPr sz="1800" kern="1200">
                  <a:solidFill>
                    <a:schemeClr val="dk1"/>
                  </a:solidFill>
                  <a:latin typeface="+mn-lt"/>
                  <a:ea typeface="+mn-ea"/>
                  <a:cs typeface="+mn-cs"/>
                </a:defRPr>
              </a:lvl9pPr>
            </a:lstStyle>
            <a:p>
              <a:pPr>
                <a:spcBef>
                  <a:spcPts val="596"/>
                </a:spcBef>
              </a:pPr>
              <a:r>
                <a:rPr lang="en-US" b="1" dirty="0">
                  <a:solidFill>
                    <a:srgbClr val="000000"/>
                  </a:solidFill>
                  <a:latin typeface="Calibri" panose="020F0502020204030204" pitchFamily="34" charset="0"/>
                  <a:ea typeface="Times New Roman" panose="02020603050405020304" pitchFamily="18" charset="0"/>
                  <a:cs typeface="Calibri" panose="020F0502020204030204" pitchFamily="34" charset="0"/>
                </a:rPr>
                <a:t>Non-examples</a:t>
              </a:r>
              <a:endParaRPr lang="en-GB" b="1" dirty="0">
                <a:latin typeface="Calibri" panose="020F0502020204030204" pitchFamily="34" charset="0"/>
                <a:ea typeface="Times New Roman" panose="02020603050405020304" pitchFamily="18" charset="0"/>
                <a:cs typeface="Calibri" panose="020F0502020204030204" pitchFamily="34" charset="0"/>
              </a:endParaRPr>
            </a:p>
            <a:p>
              <a:pPr>
                <a:spcBef>
                  <a:spcPts val="596"/>
                </a:spcBef>
              </a:pPr>
              <a:r>
                <a:rPr lang="en-GB" dirty="0">
                  <a:latin typeface="Calibri" panose="020F0502020204030204" pitchFamily="34" charset="0"/>
                  <a:ea typeface="Times New Roman" panose="02020603050405020304" pitchFamily="18" charset="0"/>
                  <a:cs typeface="Calibri" panose="020F0502020204030204" pitchFamily="34" charset="0"/>
                </a:rPr>
                <a:t>endothermic reaction</a:t>
              </a:r>
            </a:p>
            <a:p>
              <a:pPr>
                <a:spcBef>
                  <a:spcPts val="596"/>
                </a:spcBef>
              </a:pPr>
              <a:r>
                <a:rPr lang="en-GB" dirty="0">
                  <a:latin typeface="Calibri" panose="020F0502020204030204" pitchFamily="34" charset="0"/>
                  <a:ea typeface="Times New Roman" panose="02020603050405020304" pitchFamily="18" charset="0"/>
                  <a:cs typeface="Calibri" panose="020F0502020204030204" pitchFamily="34" charset="0"/>
                </a:rPr>
                <a:t>photosynthesis</a:t>
              </a:r>
            </a:p>
            <a:p>
              <a:pPr>
                <a:spcBef>
                  <a:spcPts val="596"/>
                </a:spcBef>
              </a:pPr>
              <a:r>
                <a:rPr lang="en-GB" sz="1350" dirty="0">
                  <a:latin typeface="Times New Roman"/>
                  <a:ea typeface="Times New Roman" panose="02020603050405020304" pitchFamily="18" charset="0"/>
                  <a:cs typeface="Times New Roman"/>
                </a:rPr>
                <a:t>   </a:t>
              </a:r>
            </a:p>
          </p:txBody>
        </p:sp>
      </p:grpSp>
      <p:sp>
        <p:nvSpPr>
          <p:cNvPr id="11" name="TextBox 10">
            <a:extLst>
              <a:ext uri="{FF2B5EF4-FFF2-40B4-BE49-F238E27FC236}">
                <a16:creationId xmlns:a16="http://schemas.microsoft.com/office/drawing/2014/main" id="{96351360-2833-556B-0D93-6E691E360328}"/>
              </a:ext>
            </a:extLst>
          </p:cNvPr>
          <p:cNvSpPr txBox="1"/>
          <p:nvPr/>
        </p:nvSpPr>
        <p:spPr>
          <a:xfrm>
            <a:off x="117231" y="293077"/>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Word: </a:t>
            </a:r>
            <a:r>
              <a:rPr lang="en-US" b="1" dirty="0"/>
              <a:t>exothermic      ex-o –</a:t>
            </a:r>
            <a:r>
              <a:rPr lang="en-US" b="1" dirty="0" err="1"/>
              <a:t>ther</a:t>
            </a:r>
            <a:r>
              <a:rPr lang="en-US" b="1" dirty="0"/>
              <a:t>-mic</a:t>
            </a:r>
            <a:endParaRPr lang="en-GB" b="1" dirty="0" err="1"/>
          </a:p>
        </p:txBody>
      </p:sp>
      <p:pic>
        <p:nvPicPr>
          <p:cNvPr id="2" name="Picture 1" descr="A black and white drawing of a test tube&#10;&#10;AI-generated content may be incorrect.">
            <a:extLst>
              <a:ext uri="{FF2B5EF4-FFF2-40B4-BE49-F238E27FC236}">
                <a16:creationId xmlns:a16="http://schemas.microsoft.com/office/drawing/2014/main" id="{6BC106FD-05A4-5C88-D843-A6C0BB4089D6}"/>
              </a:ext>
            </a:extLst>
          </p:cNvPr>
          <p:cNvPicPr>
            <a:picLocks noChangeAspect="1"/>
          </p:cNvPicPr>
          <p:nvPr/>
        </p:nvPicPr>
        <p:blipFill>
          <a:blip r:embed="rId3"/>
          <a:srcRect t="11062"/>
          <a:stretch>
            <a:fillRect/>
          </a:stretch>
        </p:blipFill>
        <p:spPr>
          <a:xfrm>
            <a:off x="2217616" y="5103628"/>
            <a:ext cx="1483745" cy="1293523"/>
          </a:xfrm>
          <a:prstGeom prst="rect">
            <a:avLst/>
          </a:prstGeom>
        </p:spPr>
      </p:pic>
      <p:sp>
        <p:nvSpPr>
          <p:cNvPr id="3" name="TextBox 2">
            <a:extLst>
              <a:ext uri="{FF2B5EF4-FFF2-40B4-BE49-F238E27FC236}">
                <a16:creationId xmlns:a16="http://schemas.microsoft.com/office/drawing/2014/main" id="{553B0743-C58B-7E69-DE35-3BB0D4C080A5}"/>
              </a:ext>
            </a:extLst>
          </p:cNvPr>
          <p:cNvSpPr txBox="1"/>
          <p:nvPr/>
        </p:nvSpPr>
        <p:spPr>
          <a:xfrm>
            <a:off x="7111999" y="1336260"/>
            <a:ext cx="452002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dirty="0"/>
              <a:t>Example – Tier 3</a:t>
            </a:r>
          </a:p>
        </p:txBody>
      </p:sp>
      <p:sp>
        <p:nvSpPr>
          <p:cNvPr id="14" name="TextBox 13">
            <a:extLst>
              <a:ext uri="{FF2B5EF4-FFF2-40B4-BE49-F238E27FC236}">
                <a16:creationId xmlns:a16="http://schemas.microsoft.com/office/drawing/2014/main" id="{65786F1A-678C-7832-C622-30DA0DB53EC6}"/>
              </a:ext>
            </a:extLst>
          </p:cNvPr>
          <p:cNvSpPr txBox="1"/>
          <p:nvPr/>
        </p:nvSpPr>
        <p:spPr>
          <a:xfrm>
            <a:off x="8042441" y="-11359"/>
            <a:ext cx="4149559" cy="584775"/>
          </a:xfrm>
          <a:prstGeom prst="rect">
            <a:avLst/>
          </a:prstGeom>
          <a:noFill/>
        </p:spPr>
        <p:txBody>
          <a:bodyPr wrap="square" rtlCol="0">
            <a:spAutoFit/>
          </a:bodyPr>
          <a:lstStyle/>
          <a:p>
            <a:r>
              <a:rPr lang="en-US" sz="3200" dirty="0"/>
              <a:t>Frayer Model</a:t>
            </a:r>
            <a:endParaRPr lang="en-GB" sz="3200" dirty="0"/>
          </a:p>
        </p:txBody>
      </p:sp>
    </p:spTree>
    <p:extLst>
      <p:ext uri="{BB962C8B-B14F-4D97-AF65-F5344CB8AC3E}">
        <p14:creationId xmlns:p14="http://schemas.microsoft.com/office/powerpoint/2010/main" val="16029037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a:extLst>
            <a:ext uri="{FF2B5EF4-FFF2-40B4-BE49-F238E27FC236}">
              <a16:creationId xmlns:a16="http://schemas.microsoft.com/office/drawing/2014/main" id="{1DAF5E37-CF8E-F1DC-D507-9C2F2ECCDEA1}"/>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81BB8D6-A911-B2B3-50E3-E7A322FFFE85}"/>
              </a:ext>
            </a:extLst>
          </p:cNvPr>
          <p:cNvGraphicFramePr>
            <a:graphicFrameLocks noGrp="1"/>
          </p:cNvGraphicFramePr>
          <p:nvPr>
            <p:ph idx="1"/>
            <p:extLst>
              <p:ext uri="{D42A27DB-BD31-4B8C-83A1-F6EECF244321}">
                <p14:modId xmlns:p14="http://schemas.microsoft.com/office/powerpoint/2010/main" val="1158188010"/>
              </p:ext>
            </p:extLst>
          </p:nvPr>
        </p:nvGraphicFramePr>
        <p:xfrm>
          <a:off x="1717507" y="1392747"/>
          <a:ext cx="8756985" cy="4480560"/>
        </p:xfrm>
        <a:graphic>
          <a:graphicData uri="http://schemas.openxmlformats.org/drawingml/2006/table">
            <a:tbl>
              <a:tblPr/>
              <a:tblGrid>
                <a:gridCol w="8756985">
                  <a:extLst>
                    <a:ext uri="{9D8B030D-6E8A-4147-A177-3AD203B41FA5}">
                      <a16:colId xmlns:a16="http://schemas.microsoft.com/office/drawing/2014/main" val="2113727269"/>
                    </a:ext>
                  </a:extLst>
                </a:gridCol>
              </a:tblGrid>
              <a:tr h="2168600">
                <a:tc>
                  <a:txBody>
                    <a:bodyPr/>
                    <a:lstStyle/>
                    <a:p>
                      <a:pPr algn="ctr" fontAlgn="t">
                        <a:lnSpc>
                          <a:spcPct val="100000"/>
                        </a:lnSpc>
                        <a:buNone/>
                      </a:pPr>
                      <a:r>
                        <a:rPr lang="en-US" sz="7200" b="0" i="0" dirty="0">
                          <a:solidFill>
                            <a:schemeClr val="bg1"/>
                          </a:solidFill>
                          <a:effectLst/>
                          <a:latin typeface="Calibri" panose="020F0502020204030204" pitchFamily="34" charset="0"/>
                          <a:cs typeface="Calibri" panose="020F0502020204030204" pitchFamily="34" charset="0"/>
                        </a:rPr>
                        <a:t>Behind every data point is a</a:t>
                      </a:r>
                    </a:p>
                    <a:p>
                      <a:pPr algn="ctr" fontAlgn="t">
                        <a:lnSpc>
                          <a:spcPct val="100000"/>
                        </a:lnSpc>
                        <a:buNone/>
                      </a:pPr>
                      <a:r>
                        <a:rPr lang="en-US" sz="7200" b="0" i="0" dirty="0">
                          <a:solidFill>
                            <a:schemeClr val="bg1"/>
                          </a:solidFill>
                          <a:effectLst/>
                          <a:latin typeface="Calibri"/>
                          <a:cs typeface="Calibri"/>
                        </a:rPr>
                        <a:t> learner, a life, a future.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7030A0"/>
                    </a:solidFill>
                  </a:tcPr>
                </a:tc>
                <a:extLst>
                  <a:ext uri="{0D108BD9-81ED-4DB2-BD59-A6C34878D82A}">
                    <a16:rowId xmlns:a16="http://schemas.microsoft.com/office/drawing/2014/main" val="1399199992"/>
                  </a:ext>
                </a:extLst>
              </a:tr>
            </a:tbl>
          </a:graphicData>
        </a:graphic>
      </p:graphicFrame>
      <p:pic>
        <p:nvPicPr>
          <p:cNvPr id="7170" name="Picture 2">
            <a:extLst>
              <a:ext uri="{FF2B5EF4-FFF2-40B4-BE49-F238E27FC236}">
                <a16:creationId xmlns:a16="http://schemas.microsoft.com/office/drawing/2014/main" id="{F31EE35E-3ED8-B39A-968D-0CF8862F5A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12379" y="0"/>
            <a:ext cx="1261310" cy="945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53425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F44DB2-83C5-F608-FDB2-8903DF6E354B}"/>
              </a:ext>
            </a:extLst>
          </p:cNvPr>
          <p:cNvPicPr>
            <a:picLocks noChangeAspect="1"/>
          </p:cNvPicPr>
          <p:nvPr/>
        </p:nvPicPr>
        <p:blipFill>
          <a:blip r:embed="rId3"/>
          <a:stretch>
            <a:fillRect/>
          </a:stretch>
        </p:blipFill>
        <p:spPr>
          <a:xfrm>
            <a:off x="290512" y="514350"/>
            <a:ext cx="11610975" cy="5829300"/>
          </a:xfrm>
          <a:prstGeom prst="rect">
            <a:avLst/>
          </a:prstGeom>
        </p:spPr>
      </p:pic>
      <p:sp>
        <p:nvSpPr>
          <p:cNvPr id="6" name="Title 1">
            <a:extLst>
              <a:ext uri="{FF2B5EF4-FFF2-40B4-BE49-F238E27FC236}">
                <a16:creationId xmlns:a16="http://schemas.microsoft.com/office/drawing/2014/main" id="{58A2A6A0-CCC8-BB89-9A55-75AF0DE7E1E6}"/>
              </a:ext>
            </a:extLst>
          </p:cNvPr>
          <p:cNvSpPr txBox="1">
            <a:spLocks/>
          </p:cNvSpPr>
          <p:nvPr/>
        </p:nvSpPr>
        <p:spPr>
          <a:xfrm>
            <a:off x="0" y="0"/>
            <a:ext cx="12192000" cy="561307"/>
          </a:xfrm>
          <a:prstGeom prst="rect">
            <a:avLst/>
          </a:prstGeom>
          <a:solidFill>
            <a:srgbClr val="7030A0"/>
          </a:solidFill>
        </p:spPr>
        <p:txBody>
          <a:bodyP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Simple View of Reading (Green Group)</a:t>
            </a:r>
            <a:endParaRPr lang="en-GB" dirty="0">
              <a:solidFill>
                <a:schemeClr val="bg1"/>
              </a:solidFill>
            </a:endParaRPr>
          </a:p>
        </p:txBody>
      </p:sp>
      <p:pic>
        <p:nvPicPr>
          <p:cNvPr id="8194" name="Picture 2">
            <a:extLst>
              <a:ext uri="{FF2B5EF4-FFF2-40B4-BE49-F238E27FC236}">
                <a16:creationId xmlns:a16="http://schemas.microsoft.com/office/drawing/2014/main" id="{3A517699-3A64-0F2E-A239-8E8C485888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68087" y="114300"/>
            <a:ext cx="533400" cy="400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071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0841D-F56D-9918-4C71-4AF9BB865314}"/>
              </a:ext>
            </a:extLst>
          </p:cNvPr>
          <p:cNvSpPr>
            <a:spLocks noGrp="1"/>
          </p:cNvSpPr>
          <p:nvPr>
            <p:ph type="title"/>
          </p:nvPr>
        </p:nvSpPr>
        <p:spPr>
          <a:xfrm>
            <a:off x="0" y="-47625"/>
            <a:ext cx="12192000" cy="847725"/>
          </a:xfrm>
          <a:solidFill>
            <a:srgbClr val="7030A0"/>
          </a:solidFill>
        </p:spPr>
        <p:txBody>
          <a:bodyPr/>
          <a:lstStyle/>
          <a:p>
            <a:r>
              <a:rPr lang="en-US" dirty="0">
                <a:solidFill>
                  <a:schemeClr val="bg1"/>
                </a:solidFill>
              </a:rPr>
              <a:t>Pathway 2 – Small group Intervention</a:t>
            </a:r>
            <a:endParaRPr lang="en-GB" dirty="0">
              <a:solidFill>
                <a:schemeClr val="bg1"/>
              </a:solidFill>
            </a:endParaRPr>
          </a:p>
        </p:txBody>
      </p:sp>
      <p:sp>
        <p:nvSpPr>
          <p:cNvPr id="3" name="Content Placeholder 2">
            <a:extLst>
              <a:ext uri="{FF2B5EF4-FFF2-40B4-BE49-F238E27FC236}">
                <a16:creationId xmlns:a16="http://schemas.microsoft.com/office/drawing/2014/main" id="{C17158AA-79DA-BF81-8781-CC7C55270074}"/>
              </a:ext>
            </a:extLst>
          </p:cNvPr>
          <p:cNvSpPr>
            <a:spLocks noGrp="1"/>
          </p:cNvSpPr>
          <p:nvPr>
            <p:ph idx="1"/>
          </p:nvPr>
        </p:nvSpPr>
        <p:spPr>
          <a:xfrm>
            <a:off x="180975" y="842040"/>
            <a:ext cx="10515600" cy="545435"/>
          </a:xfrm>
        </p:spPr>
        <p:txBody>
          <a:bodyPr/>
          <a:lstStyle/>
          <a:p>
            <a:r>
              <a:rPr lang="en-US" dirty="0"/>
              <a:t>Phonemes and grapheme  – Twice per week</a:t>
            </a:r>
            <a:endParaRPr lang="en-GB" dirty="0"/>
          </a:p>
        </p:txBody>
      </p:sp>
      <p:pic>
        <p:nvPicPr>
          <p:cNvPr id="5" name="Picture 4">
            <a:extLst>
              <a:ext uri="{FF2B5EF4-FFF2-40B4-BE49-F238E27FC236}">
                <a16:creationId xmlns:a16="http://schemas.microsoft.com/office/drawing/2014/main" id="{626A6CFF-FE6F-70AA-328C-868D505702A8}"/>
              </a:ext>
            </a:extLst>
          </p:cNvPr>
          <p:cNvPicPr>
            <a:picLocks noChangeAspect="1"/>
          </p:cNvPicPr>
          <p:nvPr/>
        </p:nvPicPr>
        <p:blipFill>
          <a:blip r:embed="rId3"/>
          <a:stretch>
            <a:fillRect/>
          </a:stretch>
        </p:blipFill>
        <p:spPr>
          <a:xfrm>
            <a:off x="5915025" y="3309272"/>
            <a:ext cx="6013184" cy="3260725"/>
          </a:xfrm>
          <a:prstGeom prst="rect">
            <a:avLst/>
          </a:prstGeom>
        </p:spPr>
      </p:pic>
      <p:pic>
        <p:nvPicPr>
          <p:cNvPr id="6" name="Picture 5">
            <a:extLst>
              <a:ext uri="{FF2B5EF4-FFF2-40B4-BE49-F238E27FC236}">
                <a16:creationId xmlns:a16="http://schemas.microsoft.com/office/drawing/2014/main" id="{A2BC7ECA-E8D6-40E2-D0B4-9F3DBB211BF1}"/>
              </a:ext>
            </a:extLst>
          </p:cNvPr>
          <p:cNvPicPr>
            <a:picLocks noChangeAspect="1"/>
          </p:cNvPicPr>
          <p:nvPr/>
        </p:nvPicPr>
        <p:blipFill>
          <a:blip r:embed="rId4"/>
          <a:stretch>
            <a:fillRect/>
          </a:stretch>
        </p:blipFill>
        <p:spPr>
          <a:xfrm>
            <a:off x="0" y="3685510"/>
            <a:ext cx="4714875" cy="2971800"/>
          </a:xfrm>
          <a:prstGeom prst="rect">
            <a:avLst/>
          </a:prstGeom>
        </p:spPr>
      </p:pic>
      <p:pic>
        <p:nvPicPr>
          <p:cNvPr id="8" name="Picture 7">
            <a:extLst>
              <a:ext uri="{FF2B5EF4-FFF2-40B4-BE49-F238E27FC236}">
                <a16:creationId xmlns:a16="http://schemas.microsoft.com/office/drawing/2014/main" id="{66564AEA-BEC0-5DD6-7B9E-F6D7F4D449E3}"/>
              </a:ext>
            </a:extLst>
          </p:cNvPr>
          <p:cNvPicPr>
            <a:picLocks noChangeAspect="1"/>
          </p:cNvPicPr>
          <p:nvPr/>
        </p:nvPicPr>
        <p:blipFill>
          <a:blip r:embed="rId5"/>
          <a:stretch>
            <a:fillRect/>
          </a:stretch>
        </p:blipFill>
        <p:spPr>
          <a:xfrm>
            <a:off x="2984234" y="1387475"/>
            <a:ext cx="2683141" cy="3393534"/>
          </a:xfrm>
          <a:prstGeom prst="rect">
            <a:avLst/>
          </a:prstGeom>
        </p:spPr>
      </p:pic>
      <p:pic>
        <p:nvPicPr>
          <p:cNvPr id="9218" name="Picture 2">
            <a:extLst>
              <a:ext uri="{FF2B5EF4-FFF2-40B4-BE49-F238E27FC236}">
                <a16:creationId xmlns:a16="http://schemas.microsoft.com/office/drawing/2014/main" id="{025B3027-1109-8B7B-7CE4-E6DBB81BEBE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261558" y="71088"/>
            <a:ext cx="666651" cy="499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64051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83031AA-5D96-DEA5-C9F3-490B829BC04F}"/>
              </a:ext>
            </a:extLst>
          </p:cNvPr>
          <p:cNvPicPr>
            <a:picLocks noChangeAspect="1"/>
          </p:cNvPicPr>
          <p:nvPr/>
        </p:nvPicPr>
        <p:blipFill>
          <a:blip r:embed="rId3"/>
          <a:stretch>
            <a:fillRect/>
          </a:stretch>
        </p:blipFill>
        <p:spPr>
          <a:xfrm>
            <a:off x="409575" y="566737"/>
            <a:ext cx="11372850" cy="5724525"/>
          </a:xfrm>
          <a:prstGeom prst="rect">
            <a:avLst/>
          </a:prstGeom>
        </p:spPr>
      </p:pic>
      <p:sp>
        <p:nvSpPr>
          <p:cNvPr id="6" name="Title 1">
            <a:extLst>
              <a:ext uri="{FF2B5EF4-FFF2-40B4-BE49-F238E27FC236}">
                <a16:creationId xmlns:a16="http://schemas.microsoft.com/office/drawing/2014/main" id="{899FB609-04EE-5685-BE31-DC6CE381C5B6}"/>
              </a:ext>
            </a:extLst>
          </p:cNvPr>
          <p:cNvSpPr txBox="1">
            <a:spLocks/>
          </p:cNvSpPr>
          <p:nvPr/>
        </p:nvSpPr>
        <p:spPr>
          <a:xfrm>
            <a:off x="0" y="0"/>
            <a:ext cx="12192000" cy="561307"/>
          </a:xfrm>
          <a:prstGeom prst="rect">
            <a:avLst/>
          </a:prstGeom>
          <a:solidFill>
            <a:srgbClr val="7030A0"/>
          </a:solidFill>
        </p:spPr>
        <p:txBody>
          <a:bodyP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Simple View of Reading (Purple Group)</a:t>
            </a:r>
            <a:endParaRPr lang="en-GB" dirty="0">
              <a:solidFill>
                <a:schemeClr val="bg1"/>
              </a:solidFill>
            </a:endParaRPr>
          </a:p>
        </p:txBody>
      </p:sp>
      <p:pic>
        <p:nvPicPr>
          <p:cNvPr id="10242" name="Picture 2">
            <a:extLst>
              <a:ext uri="{FF2B5EF4-FFF2-40B4-BE49-F238E27FC236}">
                <a16:creationId xmlns:a16="http://schemas.microsoft.com/office/drawing/2014/main" id="{33DC2F58-5561-5ED3-A4AE-FEAB5E7EB2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63826" y="80628"/>
            <a:ext cx="533400" cy="400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43062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21D696-9E44-00EF-3616-809A496A76EE}"/>
              </a:ext>
            </a:extLst>
          </p:cNvPr>
          <p:cNvSpPr txBox="1"/>
          <p:nvPr/>
        </p:nvSpPr>
        <p:spPr>
          <a:xfrm>
            <a:off x="641684" y="1676582"/>
            <a:ext cx="10379242" cy="2123658"/>
          </a:xfrm>
          <a:prstGeom prst="rect">
            <a:avLst/>
          </a:prstGeom>
          <a:noFill/>
          <a:ln>
            <a:solidFill>
              <a:schemeClr val="bg1"/>
            </a:solidFill>
          </a:ln>
        </p:spPr>
        <p:txBody>
          <a:bodyPr wrap="square" lIns="91440" tIns="45720" rIns="91440" bIns="45720" rtlCol="0" anchor="t">
            <a:spAutoFit/>
          </a:bodyPr>
          <a:lstStyle/>
          <a:p>
            <a:pPr algn="ctr"/>
            <a:r>
              <a:rPr lang="en-US" sz="6600" dirty="0">
                <a:solidFill>
                  <a:schemeClr val="bg1"/>
                </a:solidFill>
              </a:rPr>
              <a:t>What are the characteristics of poor </a:t>
            </a:r>
            <a:r>
              <a:rPr lang="en-US" sz="6600" dirty="0" err="1">
                <a:solidFill>
                  <a:schemeClr val="bg1"/>
                </a:solidFill>
              </a:rPr>
              <a:t>comprehenders</a:t>
            </a:r>
            <a:r>
              <a:rPr lang="en-US" sz="6600" dirty="0">
                <a:solidFill>
                  <a:schemeClr val="bg1"/>
                </a:solidFill>
              </a:rPr>
              <a:t>?</a:t>
            </a:r>
            <a:endParaRPr lang="en-GB" sz="6600" dirty="0">
              <a:solidFill>
                <a:schemeClr val="bg1"/>
              </a:solidFill>
            </a:endParaRPr>
          </a:p>
        </p:txBody>
      </p:sp>
    </p:spTree>
    <p:extLst>
      <p:ext uri="{BB962C8B-B14F-4D97-AF65-F5344CB8AC3E}">
        <p14:creationId xmlns:p14="http://schemas.microsoft.com/office/powerpoint/2010/main" val="34234767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AF6993A-1A19-41F8-FAD8-554B0AD3A523}"/>
              </a:ext>
            </a:extLst>
          </p:cNvPr>
          <p:cNvPicPr>
            <a:picLocks noChangeAspect="1"/>
          </p:cNvPicPr>
          <p:nvPr/>
        </p:nvPicPr>
        <p:blipFill>
          <a:blip r:embed="rId2"/>
          <a:stretch>
            <a:fillRect/>
          </a:stretch>
        </p:blipFill>
        <p:spPr>
          <a:xfrm>
            <a:off x="215566" y="0"/>
            <a:ext cx="11760868" cy="6858000"/>
          </a:xfrm>
          <a:prstGeom prst="rect">
            <a:avLst/>
          </a:prstGeom>
        </p:spPr>
      </p:pic>
    </p:spTree>
    <p:extLst>
      <p:ext uri="{BB962C8B-B14F-4D97-AF65-F5344CB8AC3E}">
        <p14:creationId xmlns:p14="http://schemas.microsoft.com/office/powerpoint/2010/main" val="1720397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3C54B9-7DCD-B986-0675-63BF9C128C5D}"/>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AD7A5041-209F-D792-311F-BFB85A2D95A1}"/>
              </a:ext>
            </a:extLst>
          </p:cNvPr>
          <p:cNvSpPr>
            <a:spLocks noGrp="1"/>
          </p:cNvSpPr>
          <p:nvPr>
            <p:ph type="dt" sz="half" idx="10"/>
          </p:nvPr>
        </p:nvSpPr>
        <p:spPr/>
        <p:txBody>
          <a:bodyPr/>
          <a:lstStyle/>
          <a:p>
            <a:fld id="{5F7A85A7-AB0D-47E3-BAFD-46F9C63909C4}" type="datetime1">
              <a:rPr lang="en-US" smtClean="0"/>
              <a:t>2/10/2026</a:t>
            </a:fld>
            <a:endParaRPr lang="en-US"/>
          </a:p>
        </p:txBody>
      </p:sp>
      <p:sp>
        <p:nvSpPr>
          <p:cNvPr id="3" name="Footer Placeholder 2">
            <a:extLst>
              <a:ext uri="{FF2B5EF4-FFF2-40B4-BE49-F238E27FC236}">
                <a16:creationId xmlns:a16="http://schemas.microsoft.com/office/drawing/2014/main" id="{8782E036-BD63-C8B3-CE87-29A04F84382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A463C439-6CE2-4A89-9659-8C595DC5CD14}"/>
              </a:ext>
            </a:extLst>
          </p:cNvPr>
          <p:cNvSpPr>
            <a:spLocks noGrp="1"/>
          </p:cNvSpPr>
          <p:nvPr>
            <p:ph type="sldNum" sz="quarter" idx="12"/>
          </p:nvPr>
        </p:nvSpPr>
        <p:spPr/>
        <p:txBody>
          <a:bodyPr/>
          <a:lstStyle/>
          <a:p>
            <a:fld id="{70C12960-6E85-460F-B6E3-5B82CB31AF3D}" type="slidenum">
              <a:rPr lang="en-US" smtClean="0"/>
              <a:t>30</a:t>
            </a:fld>
            <a:endParaRPr lang="en-US"/>
          </a:p>
        </p:txBody>
      </p:sp>
      <p:pic>
        <p:nvPicPr>
          <p:cNvPr id="1026" name="Picture 2">
            <a:extLst>
              <a:ext uri="{FF2B5EF4-FFF2-40B4-BE49-F238E27FC236}">
                <a16:creationId xmlns:a16="http://schemas.microsoft.com/office/drawing/2014/main" id="{AED212A4-5B63-9459-AD1F-A31BEFCF14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0724" y="0"/>
            <a:ext cx="7024469" cy="5911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0420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78A36-463A-FF2E-DCFD-60C6326AD03D}"/>
            </a:ext>
          </a:extLst>
        </p:cNvPr>
        <p:cNvGrpSpPr/>
        <p:nvPr/>
      </p:nvGrpSpPr>
      <p:grpSpPr>
        <a:xfrm>
          <a:off x="0" y="0"/>
          <a:ext cx="0" cy="0"/>
          <a:chOff x="0" y="0"/>
          <a:chExt cx="0" cy="0"/>
        </a:xfrm>
      </p:grpSpPr>
      <p:pic>
        <p:nvPicPr>
          <p:cNvPr id="4" name="Picture 2">
            <a:extLst>
              <a:ext uri="{FF2B5EF4-FFF2-40B4-BE49-F238E27FC236}">
                <a16:creationId xmlns:a16="http://schemas.microsoft.com/office/drawing/2014/main" id="{CC98C2B2-D7B9-897D-0BD3-82C050FEAB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4231" y="-11574378"/>
            <a:ext cx="22355538" cy="1843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37943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810FB-913D-12D6-243D-68C3C07AD1D6}"/>
              </a:ext>
            </a:extLst>
          </p:cNvPr>
          <p:cNvSpPr>
            <a:spLocks noGrp="1"/>
          </p:cNvSpPr>
          <p:nvPr>
            <p:ph type="title"/>
          </p:nvPr>
        </p:nvSpPr>
        <p:spPr>
          <a:xfrm>
            <a:off x="0" y="0"/>
            <a:ext cx="12192000" cy="830179"/>
          </a:xfrm>
          <a:solidFill>
            <a:srgbClr val="7030A0"/>
          </a:solidFill>
        </p:spPr>
        <p:txBody>
          <a:bodyPr>
            <a:normAutofit/>
          </a:bodyPr>
          <a:lstStyle/>
          <a:p>
            <a:r>
              <a:rPr lang="en-US" sz="3600" dirty="0">
                <a:solidFill>
                  <a:schemeClr val="bg1"/>
                </a:solidFill>
              </a:rPr>
              <a:t>Pathway 3- in English classes and small group intervention</a:t>
            </a:r>
            <a:endParaRPr lang="en-GB" sz="3600" dirty="0">
              <a:solidFill>
                <a:schemeClr val="bg1"/>
              </a:solidFill>
            </a:endParaRPr>
          </a:p>
        </p:txBody>
      </p:sp>
      <p:pic>
        <p:nvPicPr>
          <p:cNvPr id="5" name="Picture 4">
            <a:extLst>
              <a:ext uri="{FF2B5EF4-FFF2-40B4-BE49-F238E27FC236}">
                <a16:creationId xmlns:a16="http://schemas.microsoft.com/office/drawing/2014/main" id="{2D48EC08-5C9D-8D30-5748-B15C505EE90F}"/>
              </a:ext>
            </a:extLst>
          </p:cNvPr>
          <p:cNvPicPr>
            <a:picLocks noChangeAspect="1"/>
          </p:cNvPicPr>
          <p:nvPr/>
        </p:nvPicPr>
        <p:blipFill>
          <a:blip r:embed="rId3"/>
          <a:stretch>
            <a:fillRect/>
          </a:stretch>
        </p:blipFill>
        <p:spPr>
          <a:xfrm>
            <a:off x="578810" y="2033699"/>
            <a:ext cx="9171786" cy="3835474"/>
          </a:xfrm>
          <a:prstGeom prst="rect">
            <a:avLst/>
          </a:prstGeom>
        </p:spPr>
      </p:pic>
      <p:pic>
        <p:nvPicPr>
          <p:cNvPr id="11266" name="Picture 2">
            <a:extLst>
              <a:ext uri="{FF2B5EF4-FFF2-40B4-BE49-F238E27FC236}">
                <a16:creationId xmlns:a16="http://schemas.microsoft.com/office/drawing/2014/main" id="{7A29113B-B693-7F3D-BC89-17821377B1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44037" y="215064"/>
            <a:ext cx="533400" cy="400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508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9FD0A-BFE8-9331-2BF2-BEEEED3A70CF}"/>
              </a:ext>
            </a:extLst>
          </p:cNvPr>
          <p:cNvSpPr>
            <a:spLocks noGrp="1"/>
          </p:cNvSpPr>
          <p:nvPr>
            <p:ph type="title"/>
          </p:nvPr>
        </p:nvSpPr>
        <p:spPr>
          <a:xfrm>
            <a:off x="0" y="0"/>
            <a:ext cx="12192000" cy="681037"/>
          </a:xfrm>
          <a:solidFill>
            <a:srgbClr val="7030A0"/>
          </a:solidFill>
        </p:spPr>
        <p:txBody>
          <a:bodyPr>
            <a:normAutofit fontScale="90000"/>
          </a:bodyPr>
          <a:lstStyle/>
          <a:p>
            <a:r>
              <a:rPr lang="en-US" b="1" cap="all" dirty="0">
                <a:solidFill>
                  <a:schemeClr val="bg1"/>
                </a:solidFill>
                <a:latin typeface="Calibri" panose="020F0502020204030204" pitchFamily="34" charset="0"/>
                <a:cs typeface="Calibri" panose="020F0502020204030204" pitchFamily="34" charset="0"/>
              </a:rPr>
              <a:t>Strategy – Reciprocal Reading</a:t>
            </a:r>
            <a:endParaRPr lang="en-GB" dirty="0">
              <a:solidFill>
                <a:schemeClr val="bg1"/>
              </a:solidFill>
              <a:latin typeface="Calibri" panose="020F0502020204030204" pitchFamily="34" charset="0"/>
              <a:cs typeface="Calibri" panose="020F0502020204030204" pitchFamily="34" charset="0"/>
            </a:endParaRPr>
          </a:p>
        </p:txBody>
      </p:sp>
      <p:graphicFrame>
        <p:nvGraphicFramePr>
          <p:cNvPr id="6" name="Diagram 5">
            <a:extLst>
              <a:ext uri="{FF2B5EF4-FFF2-40B4-BE49-F238E27FC236}">
                <a16:creationId xmlns:a16="http://schemas.microsoft.com/office/drawing/2014/main" id="{25C74E9C-58F7-83A2-2014-D1009C90AFEF}"/>
              </a:ext>
            </a:extLst>
          </p:cNvPr>
          <p:cNvGraphicFramePr/>
          <p:nvPr>
            <p:extLst>
              <p:ext uri="{D42A27DB-BD31-4B8C-83A1-F6EECF244321}">
                <p14:modId xmlns:p14="http://schemas.microsoft.com/office/powerpoint/2010/main" val="3248516147"/>
              </p:ext>
            </p:extLst>
          </p:nvPr>
        </p:nvGraphicFramePr>
        <p:xfrm>
          <a:off x="4579037" y="1119369"/>
          <a:ext cx="7147742" cy="5185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277">
            <a:extLst>
              <a:ext uri="{FF2B5EF4-FFF2-40B4-BE49-F238E27FC236}">
                <a16:creationId xmlns:a16="http://schemas.microsoft.com/office/drawing/2014/main" id="{AF0299E4-10FC-62D4-93BD-FDBCFFDE9BEF}"/>
              </a:ext>
            </a:extLst>
          </p:cNvPr>
          <p:cNvSpPr txBox="1"/>
          <p:nvPr/>
        </p:nvSpPr>
        <p:spPr>
          <a:xfrm>
            <a:off x="1949919" y="1197457"/>
            <a:ext cx="3152786" cy="954107"/>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r>
              <a:rPr lang="en-GB" sz="2800" dirty="0"/>
              <a:t>Activate Prior Knowledge</a:t>
            </a:r>
          </a:p>
        </p:txBody>
      </p:sp>
      <p:sp>
        <p:nvSpPr>
          <p:cNvPr id="8" name="TextBox 297">
            <a:extLst>
              <a:ext uri="{FF2B5EF4-FFF2-40B4-BE49-F238E27FC236}">
                <a16:creationId xmlns:a16="http://schemas.microsoft.com/office/drawing/2014/main" id="{D8F63E23-18E1-368E-35C3-D3D64AC1082D}"/>
              </a:ext>
            </a:extLst>
          </p:cNvPr>
          <p:cNvSpPr txBox="1"/>
          <p:nvPr/>
        </p:nvSpPr>
        <p:spPr>
          <a:xfrm>
            <a:off x="1360081" y="4576198"/>
            <a:ext cx="4022687" cy="120032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t>The repetition of the cycle is key</a:t>
            </a:r>
          </a:p>
        </p:txBody>
      </p:sp>
      <p:sp>
        <p:nvSpPr>
          <p:cNvPr id="9" name="Arrow: Right 8">
            <a:extLst>
              <a:ext uri="{FF2B5EF4-FFF2-40B4-BE49-F238E27FC236}">
                <a16:creationId xmlns:a16="http://schemas.microsoft.com/office/drawing/2014/main" id="{D9404F16-3696-A212-E5C7-4804AA8F82D5}"/>
              </a:ext>
            </a:extLst>
          </p:cNvPr>
          <p:cNvSpPr/>
          <p:nvPr/>
        </p:nvSpPr>
        <p:spPr>
          <a:xfrm>
            <a:off x="5102705" y="1307826"/>
            <a:ext cx="1314137" cy="63339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pic>
        <p:nvPicPr>
          <p:cNvPr id="12290" name="Picture 2">
            <a:extLst>
              <a:ext uri="{FF2B5EF4-FFF2-40B4-BE49-F238E27FC236}">
                <a16:creationId xmlns:a16="http://schemas.microsoft.com/office/drawing/2014/main" id="{B6413977-5711-C394-D869-7FBC809222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427994" y="140493"/>
            <a:ext cx="533400" cy="400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0085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1659DA-C0F4-5EFA-7720-4F5A06B01172}"/>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41050966-F9A4-2DDF-9DF3-F72E41D96F0E}"/>
              </a:ext>
            </a:extLst>
          </p:cNvPr>
          <p:cNvSpPr>
            <a:spLocks noGrp="1"/>
          </p:cNvSpPr>
          <p:nvPr>
            <p:ph type="title"/>
          </p:nvPr>
        </p:nvSpPr>
        <p:spPr>
          <a:xfrm>
            <a:off x="0" y="0"/>
            <a:ext cx="12192000" cy="946639"/>
          </a:xfrm>
          <a:solidFill>
            <a:srgbClr val="7030A0"/>
          </a:solidFill>
        </p:spPr>
        <p:txBody>
          <a:bodyPr>
            <a:normAutofit/>
          </a:bodyPr>
          <a:lstStyle/>
          <a:p>
            <a:r>
              <a:rPr lang="en-US" dirty="0">
                <a:solidFill>
                  <a:schemeClr val="bg1"/>
                </a:solidFill>
              </a:rPr>
              <a:t>In summary:</a:t>
            </a:r>
            <a:endParaRPr lang="en-GB" dirty="0">
              <a:solidFill>
                <a:schemeClr val="bg1"/>
              </a:solidFill>
            </a:endParaRPr>
          </a:p>
        </p:txBody>
      </p:sp>
      <p:sp>
        <p:nvSpPr>
          <p:cNvPr id="3" name="Footer Placeholder 2">
            <a:extLst>
              <a:ext uri="{FF2B5EF4-FFF2-40B4-BE49-F238E27FC236}">
                <a16:creationId xmlns:a16="http://schemas.microsoft.com/office/drawing/2014/main" id="{79A57F94-474F-7E39-851F-047B9F73EEC4}"/>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998C8C1-240E-547E-A307-8034D25C9A72}"/>
              </a:ext>
            </a:extLst>
          </p:cNvPr>
          <p:cNvSpPr>
            <a:spLocks noGrp="1"/>
          </p:cNvSpPr>
          <p:nvPr>
            <p:ph type="sldNum" sz="quarter" idx="12"/>
          </p:nvPr>
        </p:nvSpPr>
        <p:spPr/>
        <p:txBody>
          <a:bodyPr/>
          <a:lstStyle/>
          <a:p>
            <a:fld id="{70C12960-6E85-460F-B6E3-5B82CB31AF3D}" type="slidenum">
              <a:rPr lang="en-US" smtClean="0"/>
              <a:t>34</a:t>
            </a:fld>
            <a:endParaRPr lang="en-US"/>
          </a:p>
        </p:txBody>
      </p:sp>
      <p:pic>
        <p:nvPicPr>
          <p:cNvPr id="1026" name="Picture 2">
            <a:extLst>
              <a:ext uri="{FF2B5EF4-FFF2-40B4-BE49-F238E27FC236}">
                <a16:creationId xmlns:a16="http://schemas.microsoft.com/office/drawing/2014/main" id="{EB94B91E-0D0E-432B-A8A9-1E93A19580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448"/>
          <a:stretch>
            <a:fillRect/>
          </a:stretch>
        </p:blipFill>
        <p:spPr bwMode="auto">
          <a:xfrm>
            <a:off x="1578173" y="1077329"/>
            <a:ext cx="8423076" cy="5780671"/>
          </a:xfrm>
          <a:prstGeom prst="rect">
            <a:avLst/>
          </a:prstGeom>
          <a:noFill/>
          <a:extLst>
            <a:ext uri="{909E8E84-426E-40DD-AFC4-6F175D3DCCD1}">
              <a14:hiddenFill xmlns:a14="http://schemas.microsoft.com/office/drawing/2010/main">
                <a:solidFill>
                  <a:srgbClr val="FFFFFF"/>
                </a:solidFill>
              </a14:hiddenFill>
            </a:ext>
          </a:extLst>
        </p:spPr>
      </p:pic>
      <p:sp>
        <p:nvSpPr>
          <p:cNvPr id="330" name="TextBox 329">
            <a:extLst>
              <a:ext uri="{FF2B5EF4-FFF2-40B4-BE49-F238E27FC236}">
                <a16:creationId xmlns:a16="http://schemas.microsoft.com/office/drawing/2014/main" id="{B90F2E44-2B71-8BE7-BFD0-6E1232BD511F}"/>
              </a:ext>
            </a:extLst>
          </p:cNvPr>
          <p:cNvSpPr txBox="1"/>
          <p:nvPr/>
        </p:nvSpPr>
        <p:spPr>
          <a:xfrm>
            <a:off x="6743700" y="5296495"/>
            <a:ext cx="4981575" cy="923330"/>
          </a:xfrm>
          <a:prstGeom prst="rect">
            <a:avLst/>
          </a:prstGeom>
          <a:solidFill>
            <a:srgbClr val="7030A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b="1" dirty="0">
                <a:solidFill>
                  <a:schemeClr val="bg1"/>
                </a:solidFill>
                <a:latin typeface="Calibri" panose="020F0502020204030204" pitchFamily="34" charset="0"/>
                <a:cs typeface="Calibri" panose="020F0502020204030204" pitchFamily="34" charset="0"/>
              </a:rPr>
              <a:t>Reading</a:t>
            </a:r>
            <a:r>
              <a:rPr lang="en-US" sz="5400" dirty="0">
                <a:solidFill>
                  <a:schemeClr val="bg1"/>
                </a:solidFill>
                <a:latin typeface="Calibri" panose="020F0502020204030204" pitchFamily="34" charset="0"/>
                <a:cs typeface="Calibri" panose="020F0502020204030204" pitchFamily="34" charset="0"/>
              </a:rPr>
              <a:t> to Learn</a:t>
            </a:r>
          </a:p>
        </p:txBody>
      </p:sp>
      <p:pic>
        <p:nvPicPr>
          <p:cNvPr id="13314" name="Picture 2">
            <a:extLst>
              <a:ext uri="{FF2B5EF4-FFF2-40B4-BE49-F238E27FC236}">
                <a16:creationId xmlns:a16="http://schemas.microsoft.com/office/drawing/2014/main" id="{14C1D9F3-5895-1EE9-C57A-0AAC7CA0BC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43049" y="136525"/>
            <a:ext cx="764451" cy="573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61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30"/>
                                        </p:tgtEl>
                                        <p:attrNameLst>
                                          <p:attrName>style.visibility</p:attrName>
                                        </p:attrNameLst>
                                      </p:cBhvr>
                                      <p:to>
                                        <p:strVal val="visible"/>
                                      </p:to>
                                    </p:set>
                                    <p:anim calcmode="lin" valueType="num">
                                      <p:cBhvr>
                                        <p:cTn id="7" dur="1000" fill="hold"/>
                                        <p:tgtEl>
                                          <p:spTgt spid="330"/>
                                        </p:tgtEl>
                                        <p:attrNameLst>
                                          <p:attrName>ppt_w</p:attrName>
                                        </p:attrNameLst>
                                      </p:cBhvr>
                                      <p:tavLst>
                                        <p:tav tm="0">
                                          <p:val>
                                            <p:fltVal val="0"/>
                                          </p:val>
                                        </p:tav>
                                        <p:tav tm="100000">
                                          <p:val>
                                            <p:strVal val="#ppt_w"/>
                                          </p:val>
                                        </p:tav>
                                      </p:tavLst>
                                    </p:anim>
                                    <p:anim calcmode="lin" valueType="num">
                                      <p:cBhvr>
                                        <p:cTn id="8" dur="1000" fill="hold"/>
                                        <p:tgtEl>
                                          <p:spTgt spid="330"/>
                                        </p:tgtEl>
                                        <p:attrNameLst>
                                          <p:attrName>ppt_h</p:attrName>
                                        </p:attrNameLst>
                                      </p:cBhvr>
                                      <p:tavLst>
                                        <p:tav tm="0">
                                          <p:val>
                                            <p:fltVal val="0"/>
                                          </p:val>
                                        </p:tav>
                                        <p:tav tm="100000">
                                          <p:val>
                                            <p:strVal val="#ppt_h"/>
                                          </p:val>
                                        </p:tav>
                                      </p:tavLst>
                                    </p:anim>
                                    <p:anim calcmode="lin" valueType="num">
                                      <p:cBhvr>
                                        <p:cTn id="9" dur="1000" fill="hold"/>
                                        <p:tgtEl>
                                          <p:spTgt spid="330"/>
                                        </p:tgtEl>
                                        <p:attrNameLst>
                                          <p:attrName>style.rotation</p:attrName>
                                        </p:attrNameLst>
                                      </p:cBhvr>
                                      <p:tavLst>
                                        <p:tav tm="0">
                                          <p:val>
                                            <p:fltVal val="90"/>
                                          </p:val>
                                        </p:tav>
                                        <p:tav tm="100000">
                                          <p:val>
                                            <p:fltVal val="0"/>
                                          </p:val>
                                        </p:tav>
                                      </p:tavLst>
                                    </p:anim>
                                    <p:animEffect transition="in" filter="fade">
                                      <p:cBhvr>
                                        <p:cTn id="10" dur="1000"/>
                                        <p:tgtEl>
                                          <p:spTgt spid="3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0"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4" name="Speech Bubble: Rectangle 3">
            <a:extLst>
              <a:ext uri="{FF2B5EF4-FFF2-40B4-BE49-F238E27FC236}">
                <a16:creationId xmlns:a16="http://schemas.microsoft.com/office/drawing/2014/main" id="{BF2B0207-D776-D914-6586-6DBDD65BF014}"/>
              </a:ext>
            </a:extLst>
          </p:cNvPr>
          <p:cNvSpPr/>
          <p:nvPr/>
        </p:nvSpPr>
        <p:spPr>
          <a:xfrm>
            <a:off x="890337" y="866274"/>
            <a:ext cx="10046368" cy="4511842"/>
          </a:xfrm>
          <a:prstGeom prst="wedgeRectCallout">
            <a:avLst>
              <a:gd name="adj1" fmla="val -38079"/>
              <a:gd name="adj2" fmla="val 63300"/>
            </a:avLst>
          </a:prstGeom>
          <a:solidFill>
            <a:srgbClr val="7030A0"/>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87413C0-0E08-6315-ADEA-E3CB2B5BABDC}"/>
              </a:ext>
            </a:extLst>
          </p:cNvPr>
          <p:cNvSpPr txBox="1"/>
          <p:nvPr/>
        </p:nvSpPr>
        <p:spPr>
          <a:xfrm>
            <a:off x="1720515" y="1287379"/>
            <a:ext cx="8819147" cy="2585323"/>
          </a:xfrm>
          <a:prstGeom prst="rect">
            <a:avLst/>
          </a:prstGeom>
          <a:noFill/>
        </p:spPr>
        <p:txBody>
          <a:bodyPr wrap="square" rtlCol="0">
            <a:spAutoFit/>
          </a:bodyPr>
          <a:lstStyle/>
          <a:p>
            <a:r>
              <a:rPr lang="en-US" sz="4800" dirty="0">
                <a:solidFill>
                  <a:schemeClr val="bg1"/>
                </a:solidFill>
                <a:latin typeface="Segoe UI" panose="020B0502040204020203" pitchFamily="34" charset="0"/>
              </a:rPr>
              <a:t>All children can learn, all teachers can teach – given time and the right support.</a:t>
            </a:r>
          </a:p>
          <a:p>
            <a:endParaRPr lang="en-GB" dirty="0"/>
          </a:p>
        </p:txBody>
      </p:sp>
      <p:sp>
        <p:nvSpPr>
          <p:cNvPr id="8" name="TextBox 7">
            <a:extLst>
              <a:ext uri="{FF2B5EF4-FFF2-40B4-BE49-F238E27FC236}">
                <a16:creationId xmlns:a16="http://schemas.microsoft.com/office/drawing/2014/main" id="{41B2BB7D-E569-FD8E-0C00-6BAD6D79FF99}"/>
              </a:ext>
            </a:extLst>
          </p:cNvPr>
          <p:cNvSpPr txBox="1"/>
          <p:nvPr/>
        </p:nvSpPr>
        <p:spPr>
          <a:xfrm>
            <a:off x="1022684" y="6063916"/>
            <a:ext cx="4066674" cy="369332"/>
          </a:xfrm>
          <a:prstGeom prst="rect">
            <a:avLst/>
          </a:prstGeom>
          <a:noFill/>
        </p:spPr>
        <p:txBody>
          <a:bodyPr wrap="square" lIns="91440" tIns="45720" rIns="91440" bIns="45720" rtlCol="0" anchor="t">
            <a:spAutoFit/>
          </a:bodyPr>
          <a:lstStyle/>
          <a:p>
            <a:r>
              <a:rPr lang="en-US" dirty="0">
                <a:solidFill>
                  <a:schemeClr val="bg1"/>
                </a:solidFill>
              </a:rPr>
              <a:t>Lyn Sharratt –Parameter 1</a:t>
            </a:r>
            <a:endParaRPr lang="en-GB">
              <a:solidFill>
                <a:schemeClr val="bg1"/>
              </a:solidFill>
            </a:endParaRPr>
          </a:p>
        </p:txBody>
      </p:sp>
      <p:pic>
        <p:nvPicPr>
          <p:cNvPr id="14338" name="Picture 2">
            <a:extLst>
              <a:ext uri="{FF2B5EF4-FFF2-40B4-BE49-F238E27FC236}">
                <a16:creationId xmlns:a16="http://schemas.microsoft.com/office/drawing/2014/main" id="{DDCD1C9B-E797-04B6-2360-EA4233E3B1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19887" y="5991726"/>
            <a:ext cx="1272113" cy="7930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9546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3AC4FDFAFE69C4D98D53333F1E544BB" ma:contentTypeVersion="4" ma:contentTypeDescription="Create a new document." ma:contentTypeScope="" ma:versionID="50fc29e23ebdc31ce3cacd25f116f286">
  <xsd:schema xmlns:xsd="http://www.w3.org/2001/XMLSchema" xmlns:xs="http://www.w3.org/2001/XMLSchema" xmlns:p="http://schemas.microsoft.com/office/2006/metadata/properties" xmlns:ns2="31caf763-95d0-49cf-96ae-817b5719264b" targetNamespace="http://schemas.microsoft.com/office/2006/metadata/properties" ma:root="true" ma:fieldsID="16ff264eed9e4a6dc359f7ba78242bfd" ns2:_="">
    <xsd:import namespace="31caf763-95d0-49cf-96ae-817b5719264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caf763-95d0-49cf-96ae-817b571926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B64B5E2-1928-4AA0-BF0B-FF80C7B8D186}">
  <ds:schemaRefs>
    <ds:schemaRef ds:uri="31caf763-95d0-49cf-96ae-817b5719264b"/>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B97EB16-7901-438B-81E6-B4618529694C}">
  <ds:schemaRefs>
    <ds:schemaRef ds:uri="http://schemas.microsoft.com/sharepoint/v3/contenttype/forms"/>
  </ds:schemaRefs>
</ds:datastoreItem>
</file>

<file path=customXml/itemProps3.xml><?xml version="1.0" encoding="utf-8"?>
<ds:datastoreItem xmlns:ds="http://schemas.openxmlformats.org/officeDocument/2006/customXml" ds:itemID="{E15127F5-61F0-41B1-87ED-3215BF0393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caf763-95d0-49cf-96ae-817b57192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1985</TotalTime>
  <Words>2769</Words>
  <Application>Microsoft Office PowerPoint</Application>
  <PresentationFormat>Widescreen</PresentationFormat>
  <Paragraphs>295</Paragraphs>
  <Slides>35</Slides>
  <Notes>27</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PowerPoint Presentation</vt:lpstr>
      <vt:lpstr>PowerPoint Presentation</vt:lpstr>
      <vt:lpstr>Impact On Individuals</vt:lpstr>
      <vt:lpstr>PowerPoint Presentation</vt:lpstr>
      <vt:lpstr>PowerPoint Presentation</vt:lpstr>
      <vt:lpstr>Building Blocks of Effective Reading Skills Development</vt:lpstr>
      <vt:lpstr>Simple View of Reading – GL  Reading Assessment (NGRT)</vt:lpstr>
      <vt:lpstr>PowerPoint Presentation</vt:lpstr>
      <vt:lpstr>Pathway 1 – Universal Offer</vt:lpstr>
      <vt:lpstr>PowerPoint Presentation</vt:lpstr>
      <vt:lpstr>PowerPoint Presentation</vt:lpstr>
      <vt:lpstr>PowerPoint Presentation</vt:lpstr>
      <vt:lpstr>SPARX Reader expectations: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Pathway 2 – Small group Intervention</vt:lpstr>
      <vt:lpstr>PowerPoint Presentation</vt:lpstr>
      <vt:lpstr>PowerPoint Presentation</vt:lpstr>
      <vt:lpstr>PowerPoint Presentation</vt:lpstr>
      <vt:lpstr>PowerPoint Presentation</vt:lpstr>
      <vt:lpstr>PowerPoint Presentation</vt:lpstr>
      <vt:lpstr>Pathway 3- in English classes and small group intervention</vt:lpstr>
      <vt:lpstr>Strategy – Reciprocal Reading</vt:lpstr>
      <vt:lpstr>In 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Beverley Timothy-Webber</cp:lastModifiedBy>
  <cp:revision>75</cp:revision>
  <dcterms:created xsi:type="dcterms:W3CDTF">2026-01-18T10:50:33Z</dcterms:created>
  <dcterms:modified xsi:type="dcterms:W3CDTF">2026-02-10T14:22:53Z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0x01010003AC4FDFAFE69C4D98D53333F1E544BB</vt:lpwstr>
  </property>
</Properties>
</file>