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84" r:id="rId13"/>
    <p:sldId id="277" r:id="rId14"/>
    <p:sldId id="268" r:id="rId15"/>
    <p:sldId id="269" r:id="rId16"/>
    <p:sldId id="278" r:id="rId17"/>
    <p:sldId id="270" r:id="rId18"/>
    <p:sldId id="271" r:id="rId19"/>
    <p:sldId id="279" r:id="rId20"/>
    <p:sldId id="281"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8" autoAdjust="0"/>
    <p:restoredTop sz="94660"/>
  </p:normalViewPr>
  <p:slideViewPr>
    <p:cSldViewPr snapToGrid="0">
      <p:cViewPr varScale="1">
        <p:scale>
          <a:sx n="117" d="100"/>
          <a:sy n="117" d="100"/>
        </p:scale>
        <p:origin x="29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11/23/2022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Research paper review</a:t>
            </a:r>
            <a:endParaRPr lang="en-GB" dirty="0"/>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smtClean="0"/>
              <a:t>Give </a:t>
            </a:r>
            <a:r>
              <a:rPr lang="en-GB" dirty="0"/>
              <a:t>two reasons why women with obesity were identified as an important population segment to investigate in this </a:t>
            </a:r>
            <a:r>
              <a:rPr lang="en-GB" dirty="0" smtClean="0"/>
              <a:t>study?</a:t>
            </a:r>
          </a:p>
          <a:p>
            <a:pPr marL="0" indent="0">
              <a:buNone/>
            </a:pPr>
            <a:r>
              <a:rPr lang="en-GB" dirty="0" smtClean="0"/>
              <a:t>Page 1</a:t>
            </a:r>
            <a:endParaRPr lang="en-GB" dirty="0"/>
          </a:p>
        </p:txBody>
      </p:sp>
    </p:spTree>
    <p:extLst>
      <p:ext uri="{BB962C8B-B14F-4D97-AF65-F5344CB8AC3E}">
        <p14:creationId xmlns:p14="http://schemas.microsoft.com/office/powerpoint/2010/main" val="9077540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endParaRPr lang="en-GB" dirty="0" smtClean="0"/>
          </a:p>
          <a:p>
            <a:pPr lvl="0"/>
            <a:r>
              <a:rPr lang="en-GB" dirty="0" smtClean="0"/>
              <a:t>The </a:t>
            </a:r>
            <a:r>
              <a:rPr lang="en-GB" dirty="0"/>
              <a:t>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2. Identify </a:t>
            </a:r>
            <a:r>
              <a:rPr lang="en-GB" dirty="0"/>
              <a:t>two advantages &amp; two dis-advantages of a MICE based approach to exercise participation </a:t>
            </a:r>
            <a:endParaRPr lang="en-GB" dirty="0" smtClean="0"/>
          </a:p>
          <a:p>
            <a:pPr marL="0" indent="0">
              <a:buNone/>
            </a:pPr>
            <a:endParaRPr lang="en-GB" dirty="0"/>
          </a:p>
          <a:p>
            <a:pPr marL="0" indent="0">
              <a:buNone/>
            </a:pPr>
            <a:r>
              <a:rPr lang="en-GB" dirty="0" smtClean="0"/>
              <a:t>Page 2</a:t>
            </a:r>
            <a:endParaRPr lang="en-GB" dirty="0"/>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b="1" u="sng" dirty="0"/>
              <a:t>Two advantages:</a:t>
            </a:r>
            <a:endParaRPr lang="en-GB" dirty="0"/>
          </a:p>
          <a:p>
            <a:pPr lvl="0"/>
            <a:r>
              <a:rPr lang="en-GB" dirty="0"/>
              <a:t>I</a:t>
            </a:r>
            <a:r>
              <a:rPr lang="en-GB" dirty="0" smtClean="0"/>
              <a:t>t </a:t>
            </a:r>
            <a:r>
              <a:rPr lang="en-GB" dirty="0"/>
              <a:t>provides an adequate stimulus for clinically meaningful adaptations in </a:t>
            </a:r>
            <a:r>
              <a:rPr lang="en-GB" dirty="0" err="1"/>
              <a:t>cardiometabolic</a:t>
            </a:r>
            <a:r>
              <a:rPr lang="en-GB" dirty="0"/>
              <a:t> parameters,</a:t>
            </a:r>
          </a:p>
          <a:p>
            <a:pPr lvl="0"/>
            <a:r>
              <a:rPr lang="en-GB" dirty="0"/>
              <a:t>I</a:t>
            </a:r>
            <a:r>
              <a:rPr lang="en-GB" dirty="0" smtClean="0"/>
              <a:t>t </a:t>
            </a:r>
            <a:r>
              <a:rPr lang="en-GB" dirty="0"/>
              <a:t>entails low risk of injury and other adverse events, and </a:t>
            </a:r>
            <a:r>
              <a:rPr lang="en-GB" dirty="0" smtClean="0"/>
              <a:t>is </a:t>
            </a:r>
            <a:r>
              <a:rPr lang="en-GB" dirty="0"/>
              <a:t>presumed to be tolerable for most individuals. </a:t>
            </a:r>
            <a:endParaRPr lang="en-GB" dirty="0" smtClean="0"/>
          </a:p>
          <a:p>
            <a:pPr lvl="0"/>
            <a:endParaRPr lang="en-GB" dirty="0"/>
          </a:p>
          <a:p>
            <a:pPr lvl="0"/>
            <a:r>
              <a:rPr lang="en-GB" dirty="0" smtClean="0"/>
              <a:t>Thus</a:t>
            </a:r>
            <a:r>
              <a:rPr lang="en-GB" dirty="0"/>
              <a:t>,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a:t>
            </a:r>
            <a:r>
              <a:rPr lang="en-GB" dirty="0">
                <a:solidFill>
                  <a:srgbClr val="0070C0"/>
                </a:solidFill>
              </a:rPr>
              <a:t>“moderate activity provides little metabolic stress and, as a result, confers little improvement in aerobic fitness and minimal weight loss,” </a:t>
            </a:r>
            <a:r>
              <a:rPr lang="en-GB" dirty="0"/>
              <a:t>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a:t>
            </a:r>
            <a:r>
              <a:rPr lang="en-GB" dirty="0">
                <a:solidFill>
                  <a:srgbClr val="0070C0"/>
                </a:solidFill>
              </a:rPr>
              <a:t>requiring a minimum daily investment of 30-60 min </a:t>
            </a:r>
            <a:r>
              <a:rPr lang="en-GB" dirty="0"/>
              <a:t>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3. Investigations </a:t>
            </a:r>
            <a:r>
              <a:rPr lang="en-GB" dirty="0"/>
              <a:t>of affect and enjoyment in response to HIIE sessions among healthy adults have been contradictory. </a:t>
            </a:r>
            <a:endParaRPr lang="en-GB" dirty="0" smtClean="0"/>
          </a:p>
          <a:p>
            <a:endParaRPr lang="en-GB" dirty="0" smtClean="0"/>
          </a:p>
          <a:p>
            <a:r>
              <a:rPr lang="en-GB" dirty="0" smtClean="0"/>
              <a:t>The </a:t>
            </a:r>
            <a:r>
              <a:rPr lang="en-GB" dirty="0"/>
              <a:t>authors suggest that this apparent inconsistency of experimental results may be due to methodological differences. </a:t>
            </a:r>
            <a:endParaRPr lang="en-GB" dirty="0" smtClean="0"/>
          </a:p>
          <a:p>
            <a:r>
              <a:rPr lang="en-GB" dirty="0" smtClean="0"/>
              <a:t>Briefly </a:t>
            </a:r>
            <a:r>
              <a:rPr lang="en-GB" dirty="0"/>
              <a:t>Identify and explain (</a:t>
            </a:r>
            <a:r>
              <a:rPr lang="en-GB" u="sng" dirty="0"/>
              <a:t>in your own words</a:t>
            </a:r>
            <a:r>
              <a:rPr lang="en-GB" dirty="0"/>
              <a:t>) 2 of the 4 reasons </a:t>
            </a:r>
            <a:r>
              <a:rPr lang="en-GB" dirty="0" smtClean="0"/>
              <a:t>cited.</a:t>
            </a:r>
          </a:p>
          <a:p>
            <a:pPr marL="0" indent="0">
              <a:buNone/>
            </a:pPr>
            <a:r>
              <a:rPr lang="en-GB" dirty="0" smtClean="0"/>
              <a:t>Page 3 </a:t>
            </a:r>
            <a:endParaRPr lang="en-GB" dirty="0"/>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r>
              <a:rPr lang="en-GB" sz="2200" dirty="0" smtClean="0"/>
              <a:t>.</a:t>
            </a:r>
            <a:br>
              <a:rPr lang="en-GB" sz="2200" dirty="0" smtClean="0"/>
            </a:br>
            <a:r>
              <a:rPr lang="en-GB" sz="2200" dirty="0"/>
              <a:t>Briefly Identify and explain (</a:t>
            </a:r>
            <a:r>
              <a:rPr lang="en-GB" sz="2200" u="sng" dirty="0"/>
              <a:t>in your own words</a:t>
            </a:r>
            <a:r>
              <a:rPr lang="en-GB" sz="2200" dirty="0"/>
              <a:t>) 2 of the 4 reasons cited.  </a:t>
            </a:r>
            <a:r>
              <a:rPr lang="en-GB" dirty="0"/>
              <a:t/>
            </a:r>
            <a:br>
              <a:rPr lang="en-GB" dirty="0"/>
            </a:br>
            <a:r>
              <a:rPr lang="en-GB" dirty="0" smtClean="0"/>
              <a:t> </a:t>
            </a:r>
            <a:r>
              <a:rPr lang="en-GB" dirty="0"/>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r>
              <a:rPr lang="en-GB" b="1" dirty="0" smtClean="0"/>
              <a:t>.</a:t>
            </a:r>
            <a:endParaRPr lang="en-GB" dirty="0" smtClean="0"/>
          </a:p>
          <a:p>
            <a:endParaRPr lang="en-GB" dirty="0"/>
          </a:p>
          <a:p>
            <a:r>
              <a:rPr lang="en-GB" b="1" dirty="0"/>
              <a:t>Studies were not set at a consistent and accurate ‘moderate intensity’ so a correct comparison was not established</a:t>
            </a:r>
            <a:r>
              <a:rPr lang="en-GB" b="1" dirty="0" smtClean="0"/>
              <a:t>.</a:t>
            </a:r>
            <a:endParaRPr lang="en-GB" dirty="0" smtClean="0"/>
          </a:p>
          <a:p>
            <a:pPr marL="0" indent="0">
              <a:buNone/>
            </a:pPr>
            <a:endParaRPr lang="en-GB" dirty="0"/>
          </a:p>
          <a:p>
            <a:r>
              <a:rPr lang="en-GB" b="1" dirty="0"/>
              <a:t>Inconsistencies in duration of HIIE vs. MICE with some HIIE sessions equal in time or longer than the MICE</a:t>
            </a:r>
            <a:r>
              <a:rPr lang="en-GB" b="1" dirty="0" smtClean="0"/>
              <a:t>.</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4. Identify </a:t>
            </a:r>
            <a:r>
              <a:rPr lang="en-GB" dirty="0"/>
              <a:t>what impact this has on how the study was </a:t>
            </a:r>
            <a:r>
              <a:rPr lang="en-GB" dirty="0" smtClean="0"/>
              <a:t>designed.</a:t>
            </a:r>
          </a:p>
          <a:p>
            <a:endParaRPr lang="en-GB" dirty="0" smtClean="0"/>
          </a:p>
          <a:p>
            <a:r>
              <a:rPr lang="en-GB" dirty="0" smtClean="0"/>
              <a:t>Also…</a:t>
            </a:r>
          </a:p>
          <a:p>
            <a:endParaRPr lang="en-GB" dirty="0"/>
          </a:p>
          <a:p>
            <a:pPr marL="0" indent="0">
              <a:buNone/>
            </a:pPr>
            <a:r>
              <a:rPr lang="en-GB" dirty="0" smtClean="0"/>
              <a:t>5. What </a:t>
            </a:r>
            <a:r>
              <a:rPr lang="en-GB" dirty="0"/>
              <a:t>impact does using a within-subject design have on the measurement of the two psychological outcome measures </a:t>
            </a:r>
            <a:r>
              <a:rPr lang="en-GB" dirty="0" smtClean="0"/>
              <a:t>used?</a:t>
            </a:r>
            <a:endParaRPr lang="en-GB" dirty="0"/>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4. Identify </a:t>
            </a:r>
            <a:r>
              <a:rPr lang="en-GB" dirty="0"/>
              <a:t>what impact this has on how the study was </a:t>
            </a:r>
            <a:r>
              <a:rPr lang="en-GB" dirty="0" smtClean="0"/>
              <a:t>designed.</a:t>
            </a:r>
          </a:p>
          <a:p>
            <a:pPr marL="0" indent="0">
              <a:buNone/>
            </a:pPr>
            <a:endParaRPr lang="en-GB" dirty="0" smtClean="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smtClean="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smtClean="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smtClean="0"/>
          </a:p>
          <a:p>
            <a:pPr lvl="0"/>
            <a:r>
              <a:rPr lang="en-GB" dirty="0" smtClean="0"/>
              <a:t>Using </a:t>
            </a:r>
            <a:r>
              <a:rPr lang="en-GB" dirty="0"/>
              <a:t>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r>
              <a:rPr lang="en-GB" dirty="0" smtClean="0"/>
              <a:t>Page 7</a:t>
            </a:r>
            <a:endParaRPr lang="en-GB" dirty="0"/>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51088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20000"/>
          </a:bodyPr>
          <a:lstStyle/>
          <a:p>
            <a:pPr marL="0" indent="0">
              <a:buNone/>
            </a:pPr>
            <a:r>
              <a:rPr lang="en-GB" dirty="0" smtClean="0"/>
              <a:t>6. The </a:t>
            </a:r>
            <a:r>
              <a:rPr lang="en-GB" dirty="0"/>
              <a:t>transition of feelings state and RPE data during the MICE and HIIT exercise bouts show different patterns over time. </a:t>
            </a:r>
            <a:endParaRPr lang="en-GB" dirty="0" smtClean="0"/>
          </a:p>
          <a:p>
            <a:endParaRPr lang="en-GB" b="1" dirty="0"/>
          </a:p>
          <a:p>
            <a:r>
              <a:rPr lang="en-GB" b="1" dirty="0" smtClean="0"/>
              <a:t>Using </a:t>
            </a:r>
            <a:r>
              <a:rPr lang="en-GB" b="1" dirty="0"/>
              <a:t>Figure 2A &amp; 2B,</a:t>
            </a:r>
            <a:r>
              <a:rPr lang="en-GB" dirty="0"/>
              <a:t> briefly compare and contrast them </a:t>
            </a:r>
            <a:endParaRPr lang="en-GB" dirty="0" smtClean="0"/>
          </a:p>
          <a:p>
            <a:r>
              <a:rPr lang="en-GB" b="1" dirty="0"/>
              <a:t>Feeling </a:t>
            </a:r>
            <a:r>
              <a:rPr lang="en-GB" b="1" dirty="0" smtClean="0"/>
              <a:t>State</a:t>
            </a:r>
            <a:r>
              <a:rPr lang="en-GB" dirty="0" smtClean="0"/>
              <a:t> </a:t>
            </a:r>
          </a:p>
          <a:p>
            <a:r>
              <a:rPr lang="en-GB" dirty="0" smtClean="0"/>
              <a:t>FS ratings </a:t>
            </a:r>
            <a:r>
              <a:rPr lang="en-GB" dirty="0"/>
              <a:t>declined during the bouts in both conditions but the decrease was larger during HIIE/AIT </a:t>
            </a:r>
            <a:r>
              <a:rPr lang="en-GB" dirty="0" smtClean="0"/>
              <a:t>(-3.46 </a:t>
            </a:r>
            <a:r>
              <a:rPr lang="en-GB" dirty="0"/>
              <a:t>± 2.04 units) than MICE </a:t>
            </a:r>
            <a:r>
              <a:rPr lang="en-GB" dirty="0" smtClean="0"/>
              <a:t>(-2.25 </a:t>
            </a:r>
            <a:r>
              <a:rPr lang="en-GB" dirty="0"/>
              <a:t>± 1.62 units), t (23) </a:t>
            </a:r>
            <a:r>
              <a:rPr lang="en-GB" dirty="0" smtClean="0"/>
              <a:t>= </a:t>
            </a:r>
            <a:r>
              <a:rPr lang="en-GB" dirty="0"/>
              <a:t>2.37, p </a:t>
            </a:r>
            <a:r>
              <a:rPr lang="en-GB" dirty="0"/>
              <a:t>=</a:t>
            </a:r>
            <a:r>
              <a:rPr lang="en-GB" dirty="0" smtClean="0"/>
              <a:t> </a:t>
            </a:r>
            <a:r>
              <a:rPr lang="en-GB" dirty="0"/>
              <a:t>0.026. </a:t>
            </a:r>
            <a:endParaRPr lang="en-GB" dirty="0" smtClean="0"/>
          </a:p>
          <a:p>
            <a:r>
              <a:rPr lang="en-GB" b="1" dirty="0" smtClean="0"/>
              <a:t>Feeling </a:t>
            </a:r>
            <a:r>
              <a:rPr lang="en-GB" b="1" dirty="0"/>
              <a:t>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a:t>
            </a:r>
            <a:r>
              <a:rPr lang="en-GB" dirty="0" smtClean="0"/>
              <a:t>(Fig </a:t>
            </a:r>
            <a:r>
              <a:rPr lang="en-GB" dirty="0"/>
              <a:t>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smtClean="0"/>
              <a:t>7. Given </a:t>
            </a:r>
            <a:r>
              <a:rPr lang="en-GB" dirty="0"/>
              <a:t>the pattern of Feeling </a:t>
            </a:r>
            <a:r>
              <a:rPr lang="en-GB" dirty="0" smtClean="0"/>
              <a:t>Scales follows </a:t>
            </a:r>
            <a:r>
              <a:rPr lang="en-GB" dirty="0"/>
              <a:t>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t>
            </a:r>
            <a:r>
              <a:rPr lang="en-GB" dirty="0" smtClean="0"/>
              <a:t>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a:t>
            </a:r>
            <a:r>
              <a:rPr lang="en-GB" b="1" dirty="0">
                <a:solidFill>
                  <a:srgbClr val="0070C0"/>
                </a:solidFill>
              </a:rPr>
              <a:t>that it is the during affect experienced</a:t>
            </a:r>
            <a:r>
              <a:rPr lang="en-GB" b="1" dirty="0"/>
              <a:t>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smtClean="0"/>
              <a:t>8. Highlight </a:t>
            </a:r>
            <a:r>
              <a:rPr lang="en-GB" dirty="0"/>
              <a:t>what, if any impact this study could have on how intensity is prescribed for individuals who are similar to the sample used in this </a:t>
            </a:r>
            <a:r>
              <a:rPr lang="en-GB" dirty="0" smtClean="0"/>
              <a:t>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r>
              <a:rPr lang="en-GB" b="1" dirty="0" smtClean="0"/>
              <a:t>.</a:t>
            </a:r>
          </a:p>
          <a:p>
            <a:pPr lvl="0"/>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a:p>
          <a:p>
            <a:pPr marL="0" indent="0">
              <a:buNone/>
            </a:pPr>
            <a:r>
              <a:rPr lang="en-GB" dirty="0" smtClean="0"/>
              <a:t>Limitations – page 8</a:t>
            </a:r>
            <a:endParaRPr lang="en-GB" dirty="0"/>
          </a:p>
        </p:txBody>
      </p:sp>
    </p:spTree>
    <p:extLst>
      <p:ext uri="{BB962C8B-B14F-4D97-AF65-F5344CB8AC3E}">
        <p14:creationId xmlns:p14="http://schemas.microsoft.com/office/powerpoint/2010/main" val="3693888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smtClean="0"/>
              <a:t>9. What </a:t>
            </a:r>
            <a:r>
              <a:rPr lang="en-GB" dirty="0"/>
              <a:t>additional factors may need to be considered when working with similar aged obese women using </a:t>
            </a:r>
            <a:r>
              <a:rPr lang="en-GB" dirty="0" smtClean="0"/>
              <a:t>HIIE?</a:t>
            </a:r>
          </a:p>
          <a:p>
            <a:pPr marL="0" indent="0">
              <a:buNone/>
            </a:pPr>
            <a:endParaRPr lang="en-GB" dirty="0" smtClean="0"/>
          </a:p>
          <a:p>
            <a:pPr lvl="0"/>
            <a:r>
              <a:rPr lang="en-GB" b="1" dirty="0"/>
              <a:t>Not </a:t>
            </a:r>
            <a:r>
              <a:rPr lang="en-GB" b="1" dirty="0" smtClean="0"/>
              <a:t>generalizable </a:t>
            </a:r>
            <a:r>
              <a:rPr lang="en-GB" b="1" dirty="0"/>
              <a:t>to all obese women as many will have additional </a:t>
            </a:r>
            <a:r>
              <a:rPr lang="en-GB" b="1" dirty="0" smtClean="0"/>
              <a:t>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r>
              <a:rPr lang="en-GB" dirty="0" smtClean="0"/>
              <a:t>.’</a:t>
            </a:r>
          </a:p>
          <a:p>
            <a:pPr lvl="1"/>
            <a:endParaRPr lang="en-GB" dirty="0"/>
          </a:p>
          <a:p>
            <a:pPr lvl="0"/>
            <a:r>
              <a:rPr lang="en-GB" b="1" dirty="0"/>
              <a:t>Other HIIE protocols may yield different </a:t>
            </a:r>
            <a:r>
              <a:rPr lang="en-GB" b="1" dirty="0" smtClean="0"/>
              <a:t>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a:t>
            </a:r>
            <a:r>
              <a:rPr lang="en-GB" b="1" dirty="0" smtClean="0"/>
              <a:t>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Task…Resources on Moodle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33580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Strategies and Interventions</a:t>
            </a:r>
            <a:endParaRPr lang="en-GB" dirty="0"/>
          </a:p>
        </p:txBody>
      </p:sp>
      <p:sp>
        <p:nvSpPr>
          <p:cNvPr id="3" name="Content Placeholder 2"/>
          <p:cNvSpPr>
            <a:spLocks noGrp="1"/>
          </p:cNvSpPr>
          <p:nvPr>
            <p:ph idx="1"/>
          </p:nvPr>
        </p:nvSpPr>
        <p:spPr/>
        <p:txBody>
          <a:bodyPr>
            <a:normAutofit fontScale="92500" lnSpcReduction="10000"/>
          </a:bodyPr>
          <a:lstStyle/>
          <a:p>
            <a:r>
              <a:rPr lang="en-GB" sz="2400" b="1" dirty="0"/>
              <a:t>Questions:</a:t>
            </a:r>
            <a:endParaRPr lang="en-GB" sz="2000" dirty="0"/>
          </a:p>
          <a:p>
            <a:r>
              <a:rPr lang="en-GB" sz="2400" dirty="0"/>
              <a:t>1. Be prepared to describe and discuss:</a:t>
            </a:r>
            <a:endParaRPr lang="en-GB" sz="2000" dirty="0"/>
          </a:p>
          <a:p>
            <a:pPr lvl="0"/>
            <a:r>
              <a:rPr lang="en-GB" sz="2400" dirty="0" smtClean="0"/>
              <a:t>An intervention </a:t>
            </a:r>
            <a:r>
              <a:rPr lang="en-GB" sz="2400" dirty="0"/>
              <a:t>/ </a:t>
            </a:r>
            <a:r>
              <a:rPr lang="en-GB" sz="2400" dirty="0" smtClean="0"/>
              <a:t>strategy </a:t>
            </a:r>
            <a:r>
              <a:rPr lang="en-GB" sz="2400" dirty="0"/>
              <a:t>that have been proposed to increase physical </a:t>
            </a:r>
            <a:r>
              <a:rPr lang="en-GB" sz="2400" dirty="0" smtClean="0"/>
              <a:t>activity for one of the following groups: </a:t>
            </a:r>
            <a:endParaRPr lang="en-GB" sz="2000" dirty="0"/>
          </a:p>
          <a:p>
            <a:pPr lvl="1"/>
            <a:r>
              <a:rPr lang="en-GB" sz="2200" dirty="0" smtClean="0"/>
              <a:t>Older adults with chronic disease</a:t>
            </a:r>
          </a:p>
          <a:p>
            <a:pPr lvl="1"/>
            <a:r>
              <a:rPr lang="en-GB" sz="2200" dirty="0" smtClean="0"/>
              <a:t>Older adults generally – 65yrs +</a:t>
            </a:r>
          </a:p>
          <a:p>
            <a:pPr lvl="1"/>
            <a:r>
              <a:rPr lang="en-GB" sz="2200" dirty="0" smtClean="0"/>
              <a:t>Parents with young children</a:t>
            </a:r>
          </a:p>
          <a:p>
            <a:pPr lvl="1"/>
            <a:r>
              <a:rPr lang="en-GB" sz="2200" dirty="0" smtClean="0"/>
              <a:t>Working mothers</a:t>
            </a:r>
          </a:p>
          <a:p>
            <a:pPr lvl="1"/>
            <a:r>
              <a:rPr lang="en-GB" sz="2200" dirty="0" smtClean="0"/>
              <a:t>Workplace interventions using lunchtime</a:t>
            </a:r>
            <a:endParaRPr lang="en-GB" sz="2200" dirty="0"/>
          </a:p>
          <a:p>
            <a:pPr marL="457200" lvl="1" indent="0">
              <a:buNone/>
            </a:pPr>
            <a:endParaRPr lang="en-GB" sz="2200" dirty="0" smtClean="0"/>
          </a:p>
          <a:p>
            <a:pPr marL="457200" lvl="1" indent="0">
              <a:buNone/>
            </a:pPr>
            <a:r>
              <a:rPr lang="en-GB" sz="2200" dirty="0" smtClean="0"/>
              <a:t>Articles have been provided to do this on </a:t>
            </a:r>
            <a:r>
              <a:rPr lang="en-GB" sz="2200" dirty="0" err="1" smtClean="0"/>
              <a:t>moodle</a:t>
            </a:r>
            <a:r>
              <a:rPr lang="en-GB" sz="2200" dirty="0" smtClean="0"/>
              <a:t> / Teams page. </a:t>
            </a:r>
          </a:p>
        </p:txBody>
      </p:sp>
    </p:spTree>
    <p:extLst>
      <p:ext uri="{BB962C8B-B14F-4D97-AF65-F5344CB8AC3E}">
        <p14:creationId xmlns:p14="http://schemas.microsoft.com/office/powerpoint/2010/main" val="4166539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1739</TotalTime>
  <Words>1801</Words>
  <Application>Microsoft Office PowerPoint</Application>
  <PresentationFormat>Widescreen</PresentationFormat>
  <Paragraphs>107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Task…Resources on Moodle</vt:lpstr>
      <vt:lpstr>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Administrator</cp:lastModifiedBy>
  <cp:revision>36</cp:revision>
  <dcterms:created xsi:type="dcterms:W3CDTF">2021-04-07T14:15:05Z</dcterms:created>
  <dcterms:modified xsi:type="dcterms:W3CDTF">2022-11-23T13:52:13Z</dcterms:modified>
</cp:coreProperties>
</file>