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EA725D0-9754-4513-9C60-0938663742FE}" type="datetimeFigureOut">
              <a:rPr lang="en-GB" smtClean="0"/>
              <a:t>17/05/2016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72C9A9-69DD-4008-82E4-EF7ED9CEFAFA}" type="slidenum">
              <a:rPr lang="en-GB" smtClean="0"/>
              <a:t>‹#›</a:t>
            </a:fld>
            <a:endParaRPr lang="en-GB"/>
          </a:p>
        </p:txBody>
      </p:sp>
    </p:spTree>
    <p:extLst>
      <p:ext uri="{BB962C8B-B14F-4D97-AF65-F5344CB8AC3E}">
        <p14:creationId xmlns:p14="http://schemas.microsoft.com/office/powerpoint/2010/main" val="904203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A725D0-9754-4513-9C60-0938663742FE}" type="datetimeFigureOut">
              <a:rPr lang="en-GB" smtClean="0"/>
              <a:t>17/05/2016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72C9A9-69DD-4008-82E4-EF7ED9CEFAFA}" type="slidenum">
              <a:rPr lang="en-GB" smtClean="0"/>
              <a:t>‹#›</a:t>
            </a:fld>
            <a:endParaRPr lang="en-GB"/>
          </a:p>
        </p:txBody>
      </p:sp>
    </p:spTree>
    <p:extLst>
      <p:ext uri="{BB962C8B-B14F-4D97-AF65-F5344CB8AC3E}">
        <p14:creationId xmlns:p14="http://schemas.microsoft.com/office/powerpoint/2010/main" val="35250557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A725D0-9754-4513-9C60-0938663742FE}" type="datetimeFigureOut">
              <a:rPr lang="en-GB" smtClean="0"/>
              <a:t>17/05/2016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72C9A9-69DD-4008-82E4-EF7ED9CEFAFA}" type="slidenum">
              <a:rPr lang="en-GB" smtClean="0"/>
              <a:t>‹#›</a:t>
            </a:fld>
            <a:endParaRPr lang="en-GB"/>
          </a:p>
        </p:txBody>
      </p:sp>
    </p:spTree>
    <p:extLst>
      <p:ext uri="{BB962C8B-B14F-4D97-AF65-F5344CB8AC3E}">
        <p14:creationId xmlns:p14="http://schemas.microsoft.com/office/powerpoint/2010/main" val="2744688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EA725D0-9754-4513-9C60-0938663742FE}" type="datetimeFigureOut">
              <a:rPr lang="en-GB" smtClean="0"/>
              <a:t>17/05/2016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72C9A9-69DD-4008-82E4-EF7ED9CEFAFA}" type="slidenum">
              <a:rPr lang="en-GB" smtClean="0"/>
              <a:t>‹#›</a:t>
            </a:fld>
            <a:endParaRPr lang="en-GB"/>
          </a:p>
        </p:txBody>
      </p:sp>
    </p:spTree>
    <p:extLst>
      <p:ext uri="{BB962C8B-B14F-4D97-AF65-F5344CB8AC3E}">
        <p14:creationId xmlns:p14="http://schemas.microsoft.com/office/powerpoint/2010/main" val="256358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EA725D0-9754-4513-9C60-0938663742FE}" type="datetimeFigureOut">
              <a:rPr lang="en-GB" smtClean="0"/>
              <a:t>17/05/2016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72C9A9-69DD-4008-82E4-EF7ED9CEFAFA}" type="slidenum">
              <a:rPr lang="en-GB" smtClean="0"/>
              <a:t>‹#›</a:t>
            </a:fld>
            <a:endParaRPr lang="en-GB"/>
          </a:p>
        </p:txBody>
      </p:sp>
    </p:spTree>
    <p:extLst>
      <p:ext uri="{BB962C8B-B14F-4D97-AF65-F5344CB8AC3E}">
        <p14:creationId xmlns:p14="http://schemas.microsoft.com/office/powerpoint/2010/main" val="2050882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EA725D0-9754-4513-9C60-0938663742FE}" type="datetimeFigureOut">
              <a:rPr lang="en-GB" smtClean="0"/>
              <a:t>17/05/2016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72C9A9-69DD-4008-82E4-EF7ED9CEFAFA}" type="slidenum">
              <a:rPr lang="en-GB" smtClean="0"/>
              <a:t>‹#›</a:t>
            </a:fld>
            <a:endParaRPr lang="en-GB"/>
          </a:p>
        </p:txBody>
      </p:sp>
    </p:spTree>
    <p:extLst>
      <p:ext uri="{BB962C8B-B14F-4D97-AF65-F5344CB8AC3E}">
        <p14:creationId xmlns:p14="http://schemas.microsoft.com/office/powerpoint/2010/main" val="3896774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725D0-9754-4513-9C60-0938663742FE}" type="datetimeFigureOut">
              <a:rPr lang="en-GB" smtClean="0"/>
              <a:t>17/05/2016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72C9A9-69DD-4008-82E4-EF7ED9CEFAFA}" type="slidenum">
              <a:rPr lang="en-GB" smtClean="0"/>
              <a:t>‹#›</a:t>
            </a:fld>
            <a:endParaRPr lang="en-GB"/>
          </a:p>
        </p:txBody>
      </p:sp>
    </p:spTree>
    <p:extLst>
      <p:ext uri="{BB962C8B-B14F-4D97-AF65-F5344CB8AC3E}">
        <p14:creationId xmlns:p14="http://schemas.microsoft.com/office/powerpoint/2010/main" val="1981335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725D0-9754-4513-9C60-0938663742FE}" type="datetimeFigureOut">
              <a:rPr lang="en-GB" smtClean="0"/>
              <a:t>17/05/2016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72C9A9-69DD-4008-82E4-EF7ED9CEFAFA}" type="slidenum">
              <a:rPr lang="en-GB" smtClean="0"/>
              <a:t>‹#›</a:t>
            </a:fld>
            <a:endParaRPr lang="en-GB"/>
          </a:p>
        </p:txBody>
      </p:sp>
    </p:spTree>
    <p:extLst>
      <p:ext uri="{BB962C8B-B14F-4D97-AF65-F5344CB8AC3E}">
        <p14:creationId xmlns:p14="http://schemas.microsoft.com/office/powerpoint/2010/main" val="2543978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725D0-9754-4513-9C60-0938663742FE}" type="datetimeFigureOut">
              <a:rPr lang="en-GB" smtClean="0"/>
              <a:t>17/05/2016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72C9A9-69DD-4008-82E4-EF7ED9CEFAFA}" type="slidenum">
              <a:rPr lang="en-GB" smtClean="0"/>
              <a:t>‹#›</a:t>
            </a:fld>
            <a:endParaRPr lang="en-GB"/>
          </a:p>
        </p:txBody>
      </p:sp>
    </p:spTree>
    <p:extLst>
      <p:ext uri="{BB962C8B-B14F-4D97-AF65-F5344CB8AC3E}">
        <p14:creationId xmlns:p14="http://schemas.microsoft.com/office/powerpoint/2010/main" val="2035718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A725D0-9754-4513-9C60-0938663742FE}" type="datetimeFigureOut">
              <a:rPr lang="en-GB" smtClean="0"/>
              <a:t>17/05/2016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72C9A9-69DD-4008-82E4-EF7ED9CEFAFA}" type="slidenum">
              <a:rPr lang="en-GB" smtClean="0"/>
              <a:t>‹#›</a:t>
            </a:fld>
            <a:endParaRPr lang="en-GB"/>
          </a:p>
        </p:txBody>
      </p:sp>
    </p:spTree>
    <p:extLst>
      <p:ext uri="{BB962C8B-B14F-4D97-AF65-F5344CB8AC3E}">
        <p14:creationId xmlns:p14="http://schemas.microsoft.com/office/powerpoint/2010/main" val="3090777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A725D0-9754-4513-9C60-0938663742FE}" type="datetimeFigureOut">
              <a:rPr lang="en-GB" smtClean="0"/>
              <a:t>17/05/2016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72C9A9-69DD-4008-82E4-EF7ED9CEFAFA}" type="slidenum">
              <a:rPr lang="en-GB" smtClean="0"/>
              <a:t>‹#›</a:t>
            </a:fld>
            <a:endParaRPr lang="en-GB"/>
          </a:p>
        </p:txBody>
      </p:sp>
    </p:spTree>
    <p:extLst>
      <p:ext uri="{BB962C8B-B14F-4D97-AF65-F5344CB8AC3E}">
        <p14:creationId xmlns:p14="http://schemas.microsoft.com/office/powerpoint/2010/main" val="3038495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725D0-9754-4513-9C60-0938663742FE}" type="datetimeFigureOut">
              <a:rPr lang="en-GB" smtClean="0"/>
              <a:t>17/05/2016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2C9A9-69DD-4008-82E4-EF7ED9CEFAFA}" type="slidenum">
              <a:rPr lang="en-GB" smtClean="0"/>
              <a:t>‹#›</a:t>
            </a:fld>
            <a:endParaRPr lang="en-GB"/>
          </a:p>
        </p:txBody>
      </p:sp>
    </p:spTree>
    <p:extLst>
      <p:ext uri="{BB962C8B-B14F-4D97-AF65-F5344CB8AC3E}">
        <p14:creationId xmlns:p14="http://schemas.microsoft.com/office/powerpoint/2010/main" val="8541600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Capacity Requirements Planning</a:t>
            </a:r>
            <a:endParaRPr lang="en-GB" dirty="0"/>
          </a:p>
        </p:txBody>
      </p:sp>
      <p:sp>
        <p:nvSpPr>
          <p:cNvPr id="3" name="Subtitle 2"/>
          <p:cNvSpPr>
            <a:spLocks noGrp="1"/>
          </p:cNvSpPr>
          <p:nvPr>
            <p:ph type="subTitle" idx="1"/>
          </p:nvPr>
        </p:nvSpPr>
        <p:spPr/>
        <p:txBody>
          <a:bodyPr/>
          <a:lstStyle/>
          <a:p>
            <a:r>
              <a:rPr lang="en-GB" dirty="0" smtClean="0"/>
              <a:t>By</a:t>
            </a:r>
          </a:p>
          <a:p>
            <a:r>
              <a:rPr lang="en-GB" dirty="0" smtClean="0"/>
              <a:t>Andrew Thorn</a:t>
            </a:r>
            <a:endParaRPr lang="en-GB" dirty="0"/>
          </a:p>
        </p:txBody>
      </p:sp>
    </p:spTree>
    <p:extLst>
      <p:ext uri="{BB962C8B-B14F-4D97-AF65-F5344CB8AC3E}">
        <p14:creationId xmlns:p14="http://schemas.microsoft.com/office/powerpoint/2010/main" val="23431474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Capacity Planning</a:t>
            </a:r>
            <a:endParaRPr lang="en-GB" dirty="0"/>
          </a:p>
        </p:txBody>
      </p:sp>
      <p:sp>
        <p:nvSpPr>
          <p:cNvPr id="3" name="Content Placeholder 2"/>
          <p:cNvSpPr>
            <a:spLocks noGrp="1"/>
          </p:cNvSpPr>
          <p:nvPr>
            <p:ph idx="1"/>
          </p:nvPr>
        </p:nvSpPr>
        <p:spPr/>
        <p:txBody>
          <a:bodyPr/>
          <a:lstStyle/>
          <a:p>
            <a:r>
              <a:rPr lang="en-GB" b="1" u="sng" dirty="0" smtClean="0"/>
              <a:t>Capacity</a:t>
            </a:r>
            <a:r>
              <a:rPr lang="en-GB" dirty="0" smtClean="0"/>
              <a:t>: - is the maximum capability to produce</a:t>
            </a:r>
          </a:p>
          <a:p>
            <a:pPr marL="0" indent="0">
              <a:buNone/>
            </a:pPr>
            <a:endParaRPr lang="en-GB" b="1" u="sng" dirty="0" smtClean="0"/>
          </a:p>
          <a:p>
            <a:r>
              <a:rPr lang="en-GB" b="1" u="sng" dirty="0" smtClean="0"/>
              <a:t>Capacity planning</a:t>
            </a:r>
            <a:r>
              <a:rPr lang="en-GB" dirty="0" smtClean="0"/>
              <a:t>: - establishes the overall level of productive resources for a firm</a:t>
            </a:r>
            <a:endParaRPr lang="en-GB" b="1" u="sng" dirty="0"/>
          </a:p>
        </p:txBody>
      </p:sp>
    </p:spTree>
    <p:extLst>
      <p:ext uri="{BB962C8B-B14F-4D97-AF65-F5344CB8AC3E}">
        <p14:creationId xmlns:p14="http://schemas.microsoft.com/office/powerpoint/2010/main" val="40686580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Capacity Decisions</a:t>
            </a:r>
            <a:endParaRPr lang="en-GB" dirty="0"/>
          </a:p>
        </p:txBody>
      </p:sp>
      <p:sp>
        <p:nvSpPr>
          <p:cNvPr id="3" name="Content Placeholder 2"/>
          <p:cNvSpPr>
            <a:spLocks noGrp="1"/>
          </p:cNvSpPr>
          <p:nvPr>
            <p:ph idx="1"/>
          </p:nvPr>
        </p:nvSpPr>
        <p:spPr/>
        <p:txBody>
          <a:bodyPr/>
          <a:lstStyle/>
          <a:p>
            <a:pPr marL="0" indent="0">
              <a:buNone/>
            </a:pPr>
            <a:r>
              <a:rPr lang="en-GB" b="1" u="sng" dirty="0" smtClean="0"/>
              <a:t>Affect</a:t>
            </a:r>
            <a:endParaRPr lang="en-GB" dirty="0" smtClean="0"/>
          </a:p>
          <a:p>
            <a:r>
              <a:rPr lang="en-GB" dirty="0" smtClean="0"/>
              <a:t>Product lead times</a:t>
            </a:r>
          </a:p>
          <a:p>
            <a:r>
              <a:rPr lang="en-GB" dirty="0" smtClean="0"/>
              <a:t>Customer responsiveness</a:t>
            </a:r>
          </a:p>
          <a:p>
            <a:r>
              <a:rPr lang="en-GB" dirty="0" smtClean="0"/>
              <a:t>Operating costs</a:t>
            </a:r>
          </a:p>
          <a:p>
            <a:r>
              <a:rPr lang="en-GB" dirty="0" smtClean="0"/>
              <a:t>Business ability to compete</a:t>
            </a:r>
          </a:p>
          <a:p>
            <a:r>
              <a:rPr lang="en-GB" dirty="0" smtClean="0"/>
              <a:t>Growth and investment</a:t>
            </a:r>
            <a:endParaRPr lang="en-GB" dirty="0"/>
          </a:p>
        </p:txBody>
      </p:sp>
    </p:spTree>
    <p:extLst>
      <p:ext uri="{BB962C8B-B14F-4D97-AF65-F5344CB8AC3E}">
        <p14:creationId xmlns:p14="http://schemas.microsoft.com/office/powerpoint/2010/main" val="1417749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Strategies for Capacity Expansion</a:t>
            </a:r>
            <a:endParaRPr lang="en-GB" dirty="0"/>
          </a:p>
        </p:txBody>
      </p:sp>
      <p:sp>
        <p:nvSpPr>
          <p:cNvPr id="3" name="Content Placeholder 2"/>
          <p:cNvSpPr>
            <a:spLocks noGrp="1"/>
          </p:cNvSpPr>
          <p:nvPr>
            <p:ph idx="1"/>
          </p:nvPr>
        </p:nvSpPr>
        <p:spPr/>
        <p:txBody>
          <a:bodyPr/>
          <a:lstStyle/>
          <a:p>
            <a:pPr marL="0" indent="0">
              <a:buNone/>
            </a:pPr>
            <a:r>
              <a:rPr lang="en-GB" dirty="0" smtClean="0"/>
              <a:t>Add Figure 7.1</a:t>
            </a:r>
            <a:endParaRPr lang="en-GB" dirty="0"/>
          </a:p>
        </p:txBody>
      </p:sp>
    </p:spTree>
    <p:extLst>
      <p:ext uri="{BB962C8B-B14F-4D97-AF65-F5344CB8AC3E}">
        <p14:creationId xmlns:p14="http://schemas.microsoft.com/office/powerpoint/2010/main" val="3743674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Strategies for Capacity Expansion</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Capacity Lead Strategy</a:t>
            </a:r>
          </a:p>
          <a:p>
            <a:pPr marL="514350" indent="-514350">
              <a:buAutoNum type="arabicPeriod"/>
            </a:pPr>
            <a:r>
              <a:rPr lang="en-GB" dirty="0" smtClean="0"/>
              <a:t>Capacity Lag Strategy</a:t>
            </a:r>
          </a:p>
          <a:p>
            <a:pPr marL="514350" indent="-514350">
              <a:buAutoNum type="arabicPeriod"/>
            </a:pPr>
            <a:r>
              <a:rPr lang="en-GB" dirty="0" smtClean="0"/>
              <a:t>Average Capacity Strategy</a:t>
            </a:r>
          </a:p>
          <a:p>
            <a:pPr marL="514350" indent="-514350">
              <a:buAutoNum type="arabicPeriod"/>
            </a:pPr>
            <a:r>
              <a:rPr lang="en-GB" dirty="0" smtClean="0"/>
              <a:t>Incremental versus </a:t>
            </a:r>
            <a:r>
              <a:rPr lang="en-GB" smtClean="0"/>
              <a:t>one-step expansion</a:t>
            </a:r>
            <a:endParaRPr lang="en-GB" dirty="0"/>
          </a:p>
        </p:txBody>
      </p:sp>
    </p:spTree>
    <p:extLst>
      <p:ext uri="{BB962C8B-B14F-4D97-AF65-F5344CB8AC3E}">
        <p14:creationId xmlns:p14="http://schemas.microsoft.com/office/powerpoint/2010/main" val="1183583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Capacity Lead Strategy</a:t>
            </a:r>
            <a:endParaRPr lang="en-GB" dirty="0"/>
          </a:p>
        </p:txBody>
      </p:sp>
      <p:sp>
        <p:nvSpPr>
          <p:cNvPr id="3" name="Content Placeholder 2"/>
          <p:cNvSpPr>
            <a:spLocks noGrp="1"/>
          </p:cNvSpPr>
          <p:nvPr>
            <p:ph idx="1"/>
          </p:nvPr>
        </p:nvSpPr>
        <p:spPr/>
        <p:txBody>
          <a:bodyPr/>
          <a:lstStyle/>
          <a:p>
            <a:r>
              <a:rPr lang="en-GB" dirty="0" smtClean="0"/>
              <a:t>Is an aggressive strategy used to lure customers from competitors who are capacity constrained</a:t>
            </a:r>
          </a:p>
          <a:p>
            <a:r>
              <a:rPr lang="en-GB" dirty="0" smtClean="0"/>
              <a:t>Gain a foothold in a rapidly expanding market</a:t>
            </a:r>
          </a:p>
          <a:p>
            <a:r>
              <a:rPr lang="en-GB" dirty="0" smtClean="0"/>
              <a:t>Allows business to respond to unforeseen surges in demand and to provide superior levels of service during peak demand periods</a:t>
            </a:r>
            <a:endParaRPr lang="en-GB" dirty="0"/>
          </a:p>
        </p:txBody>
      </p:sp>
    </p:spTree>
    <p:extLst>
      <p:ext uri="{BB962C8B-B14F-4D97-AF65-F5344CB8AC3E}">
        <p14:creationId xmlns:p14="http://schemas.microsoft.com/office/powerpoint/2010/main" val="2000808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Capacity Lag Strategy</a:t>
            </a:r>
            <a:endParaRPr lang="en-GB" dirty="0"/>
          </a:p>
        </p:txBody>
      </p:sp>
      <p:sp>
        <p:nvSpPr>
          <p:cNvPr id="3" name="Content Placeholder 2"/>
          <p:cNvSpPr>
            <a:spLocks noGrp="1"/>
          </p:cNvSpPr>
          <p:nvPr>
            <p:ph idx="1"/>
          </p:nvPr>
        </p:nvSpPr>
        <p:spPr/>
        <p:txBody>
          <a:bodyPr/>
          <a:lstStyle/>
          <a:p>
            <a:r>
              <a:rPr lang="en-GB" dirty="0" smtClean="0"/>
              <a:t>Capacity is increased after an increase in demand has been recorded</a:t>
            </a:r>
          </a:p>
          <a:p>
            <a:r>
              <a:rPr lang="en-GB" dirty="0" smtClean="0"/>
              <a:t>Provides a higher return on investment but may lose customers in the process</a:t>
            </a:r>
          </a:p>
          <a:p>
            <a:r>
              <a:rPr lang="en-GB" dirty="0" smtClean="0"/>
              <a:t>The strategy assumes the lost customers will return from competitors after capacity has expanded</a:t>
            </a:r>
            <a:endParaRPr lang="en-GB" dirty="0"/>
          </a:p>
        </p:txBody>
      </p:sp>
    </p:spTree>
    <p:extLst>
      <p:ext uri="{BB962C8B-B14F-4D97-AF65-F5344CB8AC3E}">
        <p14:creationId xmlns:p14="http://schemas.microsoft.com/office/powerpoint/2010/main" val="1381793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Average Capacity Strategy</a:t>
            </a:r>
            <a:endParaRPr lang="en-GB" dirty="0"/>
          </a:p>
        </p:txBody>
      </p:sp>
      <p:sp>
        <p:nvSpPr>
          <p:cNvPr id="3" name="Content Placeholder 2"/>
          <p:cNvSpPr>
            <a:spLocks noGrp="1"/>
          </p:cNvSpPr>
          <p:nvPr>
            <p:ph idx="1"/>
          </p:nvPr>
        </p:nvSpPr>
        <p:spPr/>
        <p:txBody>
          <a:bodyPr/>
          <a:lstStyle/>
          <a:p>
            <a:r>
              <a:rPr lang="en-GB" dirty="0" smtClean="0"/>
              <a:t>Capacity is expanded to coincide with average expected demand</a:t>
            </a:r>
          </a:p>
          <a:p>
            <a:r>
              <a:rPr lang="en-GB" dirty="0" smtClean="0"/>
              <a:t>Managers are sure that they will be able to sell at least some of the increased output, and endure some periods of unmet demand</a:t>
            </a:r>
            <a:endParaRPr lang="en-GB" dirty="0"/>
          </a:p>
        </p:txBody>
      </p:sp>
    </p:spTree>
    <p:extLst>
      <p:ext uri="{BB962C8B-B14F-4D97-AF65-F5344CB8AC3E}">
        <p14:creationId xmlns:p14="http://schemas.microsoft.com/office/powerpoint/2010/main" val="4336915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Increase Capacity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b="1" u="sng" dirty="0" smtClean="0"/>
              <a:t>Depends on</a:t>
            </a:r>
          </a:p>
          <a:p>
            <a:pPr marL="514350" indent="-514350">
              <a:buAutoNum type="arabicPeriod"/>
            </a:pPr>
            <a:r>
              <a:rPr lang="en-GB" dirty="0" smtClean="0"/>
              <a:t>Volume</a:t>
            </a:r>
          </a:p>
          <a:p>
            <a:pPr marL="514350" indent="-514350">
              <a:buAutoNum type="arabicPeriod"/>
            </a:pPr>
            <a:r>
              <a:rPr lang="en-GB" dirty="0" smtClean="0"/>
              <a:t>Certainty of anticipated demand</a:t>
            </a:r>
          </a:p>
          <a:p>
            <a:pPr marL="514350" indent="-514350">
              <a:buAutoNum type="arabicPeriod"/>
            </a:pPr>
            <a:r>
              <a:rPr lang="en-GB" dirty="0" smtClean="0"/>
              <a:t>Growth</a:t>
            </a:r>
          </a:p>
          <a:p>
            <a:pPr marL="514350" indent="-514350">
              <a:buAutoNum type="arabicPeriod"/>
            </a:pPr>
            <a:r>
              <a:rPr lang="en-GB" dirty="0" smtClean="0"/>
              <a:t>Customer service</a:t>
            </a:r>
          </a:p>
          <a:p>
            <a:pPr marL="514350" indent="-514350">
              <a:buAutoNum type="arabicPeriod"/>
            </a:pPr>
            <a:r>
              <a:rPr lang="en-GB" dirty="0" smtClean="0"/>
              <a:t>Competition</a:t>
            </a:r>
          </a:p>
          <a:p>
            <a:pPr marL="514350" indent="-514350">
              <a:buAutoNum type="arabicPeriod"/>
            </a:pPr>
            <a:r>
              <a:rPr lang="en-GB" dirty="0" smtClean="0"/>
              <a:t>Cost of expansion</a:t>
            </a:r>
          </a:p>
          <a:p>
            <a:pPr marL="514350" indent="-514350">
              <a:buAutoNum type="arabicPeriod"/>
            </a:pPr>
            <a:r>
              <a:rPr lang="en-GB" dirty="0" smtClean="0"/>
              <a:t>Cost of operation</a:t>
            </a:r>
          </a:p>
          <a:p>
            <a:pPr marL="514350" indent="-514350">
              <a:buAutoNum type="arabicPeriod"/>
            </a:pPr>
            <a:endParaRPr lang="en-GB" dirty="0"/>
          </a:p>
        </p:txBody>
      </p:sp>
    </p:spTree>
    <p:extLst>
      <p:ext uri="{BB962C8B-B14F-4D97-AF65-F5344CB8AC3E}">
        <p14:creationId xmlns:p14="http://schemas.microsoft.com/office/powerpoint/2010/main" val="41675453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Best Operating Level/Capacity Cushion</a:t>
            </a:r>
            <a:endParaRPr lang="en-GB" dirty="0"/>
          </a:p>
        </p:txBody>
      </p:sp>
      <p:sp>
        <p:nvSpPr>
          <p:cNvPr id="3" name="Content Placeholder 2"/>
          <p:cNvSpPr>
            <a:spLocks noGrp="1"/>
          </p:cNvSpPr>
          <p:nvPr>
            <p:ph idx="1"/>
          </p:nvPr>
        </p:nvSpPr>
        <p:spPr/>
        <p:txBody>
          <a:bodyPr/>
          <a:lstStyle/>
          <a:p>
            <a:r>
              <a:rPr lang="en-GB" b="1" u="sng" dirty="0" smtClean="0"/>
              <a:t>Best operating level</a:t>
            </a:r>
            <a:r>
              <a:rPr lang="en-GB" dirty="0" smtClean="0"/>
              <a:t>: - for a facility is the percent of capacity utilisation that minimises average unit cost</a:t>
            </a:r>
            <a:endParaRPr lang="en-GB" b="1" u="sng" dirty="0" smtClean="0"/>
          </a:p>
          <a:p>
            <a:r>
              <a:rPr lang="en-GB" b="1" u="sng" dirty="0" smtClean="0"/>
              <a:t>Capacity cushion</a:t>
            </a:r>
            <a:r>
              <a:rPr lang="en-GB" dirty="0" smtClean="0"/>
              <a:t>: - is the percent of capacity held in reserve for unexpected occurrences</a:t>
            </a:r>
            <a:endParaRPr lang="en-GB" b="1" u="sng" dirty="0"/>
          </a:p>
        </p:txBody>
      </p:sp>
    </p:spTree>
    <p:extLst>
      <p:ext uri="{BB962C8B-B14F-4D97-AF65-F5344CB8AC3E}">
        <p14:creationId xmlns:p14="http://schemas.microsoft.com/office/powerpoint/2010/main" val="14571572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Capacity Requirements Planning</a:t>
            </a:r>
            <a:endParaRPr lang="en-GB" dirty="0"/>
          </a:p>
        </p:txBody>
      </p:sp>
      <p:sp>
        <p:nvSpPr>
          <p:cNvPr id="3" name="Content Placeholder 2"/>
          <p:cNvSpPr>
            <a:spLocks noGrp="1"/>
          </p:cNvSpPr>
          <p:nvPr>
            <p:ph idx="1"/>
          </p:nvPr>
        </p:nvSpPr>
        <p:spPr/>
        <p:txBody>
          <a:bodyPr/>
          <a:lstStyle/>
          <a:p>
            <a:r>
              <a:rPr lang="en-GB" dirty="0" smtClean="0"/>
              <a:t>Projects the load from a give material plan onto the capacity of a system and identifies underloads and overloads</a:t>
            </a:r>
          </a:p>
          <a:p>
            <a:r>
              <a:rPr lang="en-GB" dirty="0" smtClean="0"/>
              <a:t>Then need to level the load- smooth out the resource requirements so that capacity constraints are not violated</a:t>
            </a:r>
            <a:endParaRPr lang="en-GB" dirty="0"/>
          </a:p>
        </p:txBody>
      </p:sp>
    </p:spTree>
    <p:extLst>
      <p:ext uri="{BB962C8B-B14F-4D97-AF65-F5344CB8AC3E}">
        <p14:creationId xmlns:p14="http://schemas.microsoft.com/office/powerpoint/2010/main" val="3688364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Major Inputs into CRP</a:t>
            </a:r>
            <a:endParaRPr lang="en-GB" dirty="0"/>
          </a:p>
        </p:txBody>
      </p:sp>
      <p:sp>
        <p:nvSpPr>
          <p:cNvPr id="3" name="Content Placeholder 2"/>
          <p:cNvSpPr>
            <a:spLocks noGrp="1"/>
          </p:cNvSpPr>
          <p:nvPr>
            <p:ph idx="1"/>
          </p:nvPr>
        </p:nvSpPr>
        <p:spPr/>
        <p:txBody>
          <a:bodyPr>
            <a:normAutofit fontScale="92500" lnSpcReduction="10000"/>
          </a:bodyPr>
          <a:lstStyle/>
          <a:p>
            <a:pPr marL="514350" indent="-514350">
              <a:buAutoNum type="arabicPeriod"/>
            </a:pPr>
            <a:r>
              <a:rPr lang="en-GB" dirty="0" smtClean="0"/>
              <a:t>The planned order releases from the MRP process</a:t>
            </a:r>
          </a:p>
          <a:p>
            <a:pPr marL="514350" indent="-514350">
              <a:buAutoNum type="arabicPeriod"/>
            </a:pPr>
            <a:r>
              <a:rPr lang="en-GB" dirty="0" smtClean="0"/>
              <a:t>A </a:t>
            </a:r>
            <a:r>
              <a:rPr lang="en-GB" b="1" dirty="0" smtClean="0"/>
              <a:t>routing file</a:t>
            </a:r>
            <a:r>
              <a:rPr lang="en-GB" dirty="0" smtClean="0"/>
              <a:t> which specifies: - (1) What machines are required; (2) Which workers are required; (3) In what order the operations are to be conducted and (4) Length of time each operation should take</a:t>
            </a:r>
          </a:p>
          <a:p>
            <a:pPr marL="514350" indent="-514350">
              <a:buAutoNum type="arabicPeriod"/>
            </a:pPr>
            <a:r>
              <a:rPr lang="en-GB" dirty="0" smtClean="0"/>
              <a:t>An </a:t>
            </a:r>
            <a:r>
              <a:rPr lang="en-GB" b="1" dirty="0" smtClean="0"/>
              <a:t>open orders</a:t>
            </a:r>
            <a:r>
              <a:rPr lang="en-GB" dirty="0" smtClean="0"/>
              <a:t> file which contains information on the status of jobs that have already been released, but have not yet been completed</a:t>
            </a:r>
            <a:endParaRPr lang="en-GB" dirty="0"/>
          </a:p>
        </p:txBody>
      </p:sp>
    </p:spTree>
    <p:extLst>
      <p:ext uri="{BB962C8B-B14F-4D97-AF65-F5344CB8AC3E}">
        <p14:creationId xmlns:p14="http://schemas.microsoft.com/office/powerpoint/2010/main" val="2308270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Calculating Capacity</a:t>
            </a:r>
            <a:endParaRPr lang="en-GB" dirty="0"/>
          </a:p>
        </p:txBody>
      </p:sp>
      <p:sp>
        <p:nvSpPr>
          <p:cNvPr id="3" name="Content Placeholder 2"/>
          <p:cNvSpPr>
            <a:spLocks noGrp="1"/>
          </p:cNvSpPr>
          <p:nvPr>
            <p:ph idx="1"/>
          </p:nvPr>
        </p:nvSpPr>
        <p:spPr/>
        <p:txBody>
          <a:bodyPr/>
          <a:lstStyle/>
          <a:p>
            <a:r>
              <a:rPr lang="en-GB" dirty="0" smtClean="0"/>
              <a:t>Capacity is affected by the mix of products and services, choice of technology, the size of the facility and resources allocated</a:t>
            </a:r>
          </a:p>
          <a:p>
            <a:r>
              <a:rPr lang="en-GB" b="1" u="sng" dirty="0" smtClean="0"/>
              <a:t>Rated capacity</a:t>
            </a:r>
            <a:r>
              <a:rPr lang="en-GB" dirty="0" smtClean="0"/>
              <a:t> is the theoretical output that could be attained if a process were operating at full speed with interruption, exceptions or downtime</a:t>
            </a:r>
            <a:endParaRPr lang="en-GB" b="1" u="sng" dirty="0"/>
          </a:p>
        </p:txBody>
      </p:sp>
    </p:spTree>
    <p:extLst>
      <p:ext uri="{BB962C8B-B14F-4D97-AF65-F5344CB8AC3E}">
        <p14:creationId xmlns:p14="http://schemas.microsoft.com/office/powerpoint/2010/main" val="2272312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Effective Capacity</a:t>
            </a:r>
            <a:endParaRPr lang="en-GB" dirty="0"/>
          </a:p>
        </p:txBody>
      </p:sp>
      <p:sp>
        <p:nvSpPr>
          <p:cNvPr id="3" name="Content Placeholder 2"/>
          <p:cNvSpPr>
            <a:spLocks noGrp="1"/>
          </p:cNvSpPr>
          <p:nvPr>
            <p:ph idx="1"/>
          </p:nvPr>
        </p:nvSpPr>
        <p:spPr/>
        <p:txBody>
          <a:bodyPr/>
          <a:lstStyle/>
          <a:p>
            <a:r>
              <a:rPr lang="en-GB" dirty="0" smtClean="0"/>
              <a:t>Takes into account the efficiency with which a particular product or customer can be processed and the utilisation of the scheduled hours or work</a:t>
            </a:r>
          </a:p>
          <a:p>
            <a:r>
              <a:rPr lang="en-GB" dirty="0" smtClean="0"/>
              <a:t>Effective capacity = No of machines/workers x hours per shift x no of shifts x utilisation x efficiency</a:t>
            </a:r>
            <a:endParaRPr lang="en-GB" dirty="0"/>
          </a:p>
        </p:txBody>
      </p:sp>
    </p:spTree>
    <p:extLst>
      <p:ext uri="{BB962C8B-B14F-4D97-AF65-F5344CB8AC3E}">
        <p14:creationId xmlns:p14="http://schemas.microsoft.com/office/powerpoint/2010/main" val="39536397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Capacity Requirements Planning</a:t>
            </a:r>
            <a:endParaRPr lang="en-GB" dirty="0"/>
          </a:p>
        </p:txBody>
      </p:sp>
      <p:sp>
        <p:nvSpPr>
          <p:cNvPr id="3" name="Content Placeholder 2"/>
          <p:cNvSpPr>
            <a:spLocks noGrp="1"/>
          </p:cNvSpPr>
          <p:nvPr>
            <p:ph idx="1"/>
          </p:nvPr>
        </p:nvSpPr>
        <p:spPr/>
        <p:txBody>
          <a:bodyPr/>
          <a:lstStyle/>
          <a:p>
            <a:endParaRPr lang="en-GB" dirty="0"/>
          </a:p>
        </p:txBody>
      </p:sp>
      <p:sp>
        <p:nvSpPr>
          <p:cNvPr id="4" name="Rectangle 3"/>
          <p:cNvSpPr/>
          <p:nvPr/>
        </p:nvSpPr>
        <p:spPr>
          <a:xfrm>
            <a:off x="3581400" y="3352800"/>
            <a:ext cx="2147456" cy="1447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Capacity Requirements Planning</a:t>
            </a:r>
            <a:endParaRPr lang="en-GB" sz="2400" dirty="0"/>
          </a:p>
        </p:txBody>
      </p:sp>
      <p:sp>
        <p:nvSpPr>
          <p:cNvPr id="5" name="Rectangle 4"/>
          <p:cNvSpPr/>
          <p:nvPr/>
        </p:nvSpPr>
        <p:spPr>
          <a:xfrm>
            <a:off x="3657600" y="1524000"/>
            <a:ext cx="2071256"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MRP Planned order releases</a:t>
            </a:r>
            <a:endParaRPr lang="en-GB" sz="2400" dirty="0"/>
          </a:p>
        </p:txBody>
      </p:sp>
      <p:sp>
        <p:nvSpPr>
          <p:cNvPr id="6" name="Rectangle 5"/>
          <p:cNvSpPr/>
          <p:nvPr/>
        </p:nvSpPr>
        <p:spPr>
          <a:xfrm>
            <a:off x="381000" y="3352800"/>
            <a:ext cx="2209800" cy="1447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Routing File</a:t>
            </a:r>
            <a:endParaRPr lang="en-GB" sz="2400" dirty="0"/>
          </a:p>
        </p:txBody>
      </p:sp>
      <p:sp>
        <p:nvSpPr>
          <p:cNvPr id="7" name="Rectangle 6"/>
          <p:cNvSpPr/>
          <p:nvPr/>
        </p:nvSpPr>
        <p:spPr>
          <a:xfrm>
            <a:off x="3581400" y="5410200"/>
            <a:ext cx="2209800" cy="1219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Load Profile for each process</a:t>
            </a:r>
            <a:endParaRPr lang="en-GB" sz="2400" dirty="0"/>
          </a:p>
        </p:txBody>
      </p:sp>
      <p:sp>
        <p:nvSpPr>
          <p:cNvPr id="8" name="Rectangle 7"/>
          <p:cNvSpPr/>
          <p:nvPr/>
        </p:nvSpPr>
        <p:spPr>
          <a:xfrm>
            <a:off x="6781800" y="3352800"/>
            <a:ext cx="1905000" cy="1447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Open orders file</a:t>
            </a:r>
            <a:endParaRPr lang="en-GB" sz="2400" dirty="0"/>
          </a:p>
        </p:txBody>
      </p:sp>
      <p:cxnSp>
        <p:nvCxnSpPr>
          <p:cNvPr id="10" name="Straight Arrow Connector 9"/>
          <p:cNvCxnSpPr>
            <a:stCxn id="5" idx="2"/>
          </p:cNvCxnSpPr>
          <p:nvPr/>
        </p:nvCxnSpPr>
        <p:spPr>
          <a:xfrm>
            <a:off x="4693228" y="2438400"/>
            <a:ext cx="0" cy="914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6" idx="3"/>
            <a:endCxn id="4" idx="1"/>
          </p:cNvCxnSpPr>
          <p:nvPr/>
        </p:nvCxnSpPr>
        <p:spPr>
          <a:xfrm>
            <a:off x="2590800" y="4076700"/>
            <a:ext cx="9906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5728856" y="4114800"/>
            <a:ext cx="181494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4686300" y="4800600"/>
            <a:ext cx="6928" cy="609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1286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Capacity Requirements Planning</a:t>
            </a:r>
            <a:endParaRPr lang="en-GB" dirty="0"/>
          </a:p>
        </p:txBody>
      </p:sp>
      <p:sp>
        <p:nvSpPr>
          <p:cNvPr id="3" name="Content Placeholder 2"/>
          <p:cNvSpPr>
            <a:spLocks noGrp="1"/>
          </p:cNvSpPr>
          <p:nvPr>
            <p:ph idx="1"/>
          </p:nvPr>
        </p:nvSpPr>
        <p:spPr/>
        <p:txBody>
          <a:bodyPr>
            <a:normAutofit lnSpcReduction="10000"/>
          </a:bodyPr>
          <a:lstStyle/>
          <a:p>
            <a:r>
              <a:rPr lang="en-GB" b="1" u="sng" dirty="0" smtClean="0"/>
              <a:t>Utilisation</a:t>
            </a:r>
            <a:r>
              <a:rPr lang="en-GB" dirty="0" smtClean="0"/>
              <a:t>: - refers to the percentage of available working time that a worker actually works or a machine actually runs</a:t>
            </a:r>
            <a:endParaRPr lang="en-GB" b="1" u="sng" dirty="0" smtClean="0"/>
          </a:p>
          <a:p>
            <a:r>
              <a:rPr lang="en-GB" b="1" u="sng" dirty="0" smtClean="0"/>
              <a:t>Efficiency</a:t>
            </a:r>
            <a:r>
              <a:rPr lang="en-GB" dirty="0" smtClean="0"/>
              <a:t>: - refers to how well a machine or worker performs compared to a standard output level.  Efficiency is dependent on product mix</a:t>
            </a:r>
          </a:p>
          <a:p>
            <a:r>
              <a:rPr lang="en-GB" b="1" u="sng" dirty="0" smtClean="0"/>
              <a:t>Load</a:t>
            </a:r>
            <a:r>
              <a:rPr lang="en-GB" dirty="0" smtClean="0"/>
              <a:t>: - is the standard hours of work assigned to a facility</a:t>
            </a:r>
            <a:endParaRPr lang="en-GB" b="1" u="sng" dirty="0"/>
          </a:p>
        </p:txBody>
      </p:sp>
    </p:spTree>
    <p:extLst>
      <p:ext uri="{BB962C8B-B14F-4D97-AF65-F5344CB8AC3E}">
        <p14:creationId xmlns:p14="http://schemas.microsoft.com/office/powerpoint/2010/main" val="13319322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Capacity Requirements Planning</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pPr marL="0" indent="0">
                  <a:buNone/>
                </a:pPr>
                <a:r>
                  <a:rPr lang="en-GB" dirty="0" smtClean="0"/>
                  <a:t>After load and capacity have been determined, a </a:t>
                </a:r>
                <a:r>
                  <a:rPr lang="en-GB" b="1" dirty="0" smtClean="0"/>
                  <a:t>load percent</a:t>
                </a:r>
                <a:r>
                  <a:rPr lang="en-GB" dirty="0" smtClean="0"/>
                  <a:t> can be calculated as</a:t>
                </a:r>
              </a:p>
              <a:p>
                <a:pPr marL="0" indent="0">
                  <a:buNone/>
                </a:pPr>
                <a:r>
                  <a:rPr lang="en-GB" dirty="0" smtClean="0"/>
                  <a:t>		Load percent = </a:t>
                </a:r>
                <a14:m>
                  <m:oMath xmlns:m="http://schemas.openxmlformats.org/officeDocument/2006/math">
                    <m:f>
                      <m:fPr>
                        <m:ctrlPr>
                          <a:rPr lang="en-GB" i="1" smtClean="0">
                            <a:latin typeface="Cambria Math"/>
                          </a:rPr>
                        </m:ctrlPr>
                      </m:fPr>
                      <m:num>
                        <m:r>
                          <a:rPr lang="en-GB" b="0" i="1" smtClean="0">
                            <a:latin typeface="Cambria Math"/>
                          </a:rPr>
                          <m:t>𝐿𝑜𝑎𝑑</m:t>
                        </m:r>
                      </m:num>
                      <m:den>
                        <m:r>
                          <a:rPr lang="en-GB" b="0" i="1" smtClean="0">
                            <a:latin typeface="Cambria Math"/>
                          </a:rPr>
                          <m:t>𝐶𝑎𝑝𝑎𝑐𝑖𝑡𝑦</m:t>
                        </m:r>
                      </m:den>
                    </m:f>
                  </m:oMath>
                </a14:m>
                <a:r>
                  <a:rPr lang="en-GB" dirty="0" smtClean="0"/>
                  <a:t> </a:t>
                </a:r>
                <a14:m>
                  <m:oMath xmlns:m="http://schemas.openxmlformats.org/officeDocument/2006/math">
                    <m:r>
                      <a:rPr lang="en-GB" i="1" dirty="0" smtClean="0">
                        <a:latin typeface="Cambria Math"/>
                        <a:ea typeface="Cambria Math"/>
                      </a:rPr>
                      <m:t>×</m:t>
                    </m:r>
                    <m:r>
                      <a:rPr lang="en-GB" b="0" i="1" dirty="0" smtClean="0">
                        <a:latin typeface="Cambria Math"/>
                        <a:ea typeface="Cambria Math"/>
                      </a:rPr>
                      <m:t>100</m:t>
                    </m:r>
                  </m:oMath>
                </a14:m>
                <a:endParaRPr lang="en-GB" dirty="0"/>
              </a:p>
              <a:p>
                <a:pPr marL="0" indent="0">
                  <a:buNone/>
                </a:pPr>
                <a:endParaRPr lang="en-GB" dirty="0" smtClean="0"/>
              </a:p>
              <a:p>
                <a:pPr marL="0" indent="0">
                  <a:buNone/>
                </a:pPr>
                <a:r>
                  <a:rPr lang="en-GB" dirty="0" smtClean="0"/>
                  <a:t>Work centres above 100% will not be able to complete the scheduled work without some adjustment or reduction in load</a:t>
                </a:r>
                <a:endParaRPr lang="en-GB"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852" t="-1752" r="-2741"/>
                </a:stretch>
              </a:blipFill>
            </p:spPr>
            <p:txBody>
              <a:bodyPr/>
              <a:lstStyle/>
              <a:p>
                <a:r>
                  <a:rPr lang="en-GB">
                    <a:noFill/>
                  </a:rPr>
                  <a:t> </a:t>
                </a:r>
              </a:p>
            </p:txBody>
          </p:sp>
        </mc:Fallback>
      </mc:AlternateContent>
    </p:spTree>
    <p:extLst>
      <p:ext uri="{BB962C8B-B14F-4D97-AF65-F5344CB8AC3E}">
        <p14:creationId xmlns:p14="http://schemas.microsoft.com/office/powerpoint/2010/main" val="29501657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(1)</a:t>
            </a:r>
            <a:endParaRPr lang="en-GB" dirty="0"/>
          </a:p>
        </p:txBody>
      </p:sp>
      <p:sp>
        <p:nvSpPr>
          <p:cNvPr id="3" name="Content Placeholder 2"/>
          <p:cNvSpPr>
            <a:spLocks noGrp="1"/>
          </p:cNvSpPr>
          <p:nvPr>
            <p:ph idx="1"/>
          </p:nvPr>
        </p:nvSpPr>
        <p:spPr/>
        <p:txBody>
          <a:bodyPr/>
          <a:lstStyle/>
          <a:p>
            <a:pPr marL="0" indent="0">
              <a:buNone/>
            </a:pPr>
            <a:r>
              <a:rPr lang="en-GB" dirty="0" smtClean="0"/>
              <a:t>PPT currently has two printing machines that can be operated by one member of staff, and another member of staff as well.  To maximise the available time both employees could work two shifts based on 8 hours a day, with 30 minutes for lunch and 30 minutes for setup/changeovers.  The machines currently operate at 90% efficiency and estimates of set up time are kept with each order</a:t>
            </a:r>
            <a:endParaRPr lang="en-GB" dirty="0"/>
          </a:p>
        </p:txBody>
      </p:sp>
    </p:spTree>
    <p:extLst>
      <p:ext uri="{BB962C8B-B14F-4D97-AF65-F5344CB8AC3E}">
        <p14:creationId xmlns:p14="http://schemas.microsoft.com/office/powerpoint/2010/main" val="17046279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(2)</a:t>
            </a:r>
            <a:endParaRPr lang="en-GB" dirty="0"/>
          </a:p>
        </p:txBody>
      </p:sp>
      <p:sp>
        <p:nvSpPr>
          <p:cNvPr id="3" name="Content Placeholder 2"/>
          <p:cNvSpPr>
            <a:spLocks noGrp="1"/>
          </p:cNvSpPr>
          <p:nvPr>
            <p:ph idx="1"/>
          </p:nvPr>
        </p:nvSpPr>
        <p:spPr>
          <a:xfrm>
            <a:off x="457200" y="1600200"/>
            <a:ext cx="8229600" cy="5029200"/>
          </a:xfrm>
        </p:spPr>
        <p:txBody>
          <a:bodyPr>
            <a:normAutofit fontScale="92500" lnSpcReduction="10000"/>
          </a:bodyPr>
          <a:lstStyle/>
          <a:p>
            <a:pPr marL="0" indent="0">
              <a:buNone/>
            </a:pPr>
            <a:r>
              <a:rPr lang="en-GB" dirty="0" smtClean="0"/>
              <a:t>Using the following information calculate the normal daily capacity and Monday’s load and load percent</a:t>
            </a:r>
          </a:p>
          <a:p>
            <a:pPr marL="0" indent="0">
              <a:buNone/>
            </a:pPr>
            <a:r>
              <a:rPr lang="en-GB" dirty="0" smtClean="0"/>
              <a:t>Job	Quantity	Set up Time		Run Time </a:t>
            </a:r>
          </a:p>
          <a:p>
            <a:pPr marL="0" indent="0">
              <a:buNone/>
            </a:pPr>
            <a:r>
              <a:rPr lang="en-GB" dirty="0"/>
              <a:t> </a:t>
            </a:r>
            <a:r>
              <a:rPr lang="en-GB" dirty="0" smtClean="0"/>
              <a:t>                                   (mins)                (mins/unit)</a:t>
            </a:r>
          </a:p>
          <a:p>
            <a:pPr marL="0" indent="0">
              <a:buNone/>
            </a:pPr>
            <a:r>
              <a:rPr lang="en-GB" dirty="0"/>
              <a:t> </a:t>
            </a:r>
            <a:r>
              <a:rPr lang="en-GB" dirty="0" smtClean="0"/>
              <a:t>A	  500		       5.2		     0.08</a:t>
            </a:r>
          </a:p>
          <a:p>
            <a:pPr marL="0" indent="0">
              <a:buNone/>
            </a:pPr>
            <a:r>
              <a:rPr lang="en-GB" dirty="0"/>
              <a:t> </a:t>
            </a:r>
            <a:r>
              <a:rPr lang="en-GB" dirty="0" smtClean="0"/>
              <a:t>B	 1000		     10.6		     0.10</a:t>
            </a:r>
          </a:p>
          <a:p>
            <a:pPr marL="0" indent="0">
              <a:buNone/>
            </a:pPr>
            <a:r>
              <a:rPr lang="en-GB" dirty="0"/>
              <a:t> </a:t>
            </a:r>
            <a:r>
              <a:rPr lang="en-GB" dirty="0" smtClean="0"/>
              <a:t>C	 5000		       3.4		     0.12</a:t>
            </a:r>
          </a:p>
          <a:p>
            <a:pPr marL="0" indent="0">
              <a:buNone/>
            </a:pPr>
            <a:r>
              <a:rPr lang="en-GB" dirty="0" smtClean="0"/>
              <a:t> D	 4500		     11.2		     0.14</a:t>
            </a:r>
          </a:p>
          <a:p>
            <a:pPr marL="0" indent="0">
              <a:buNone/>
            </a:pPr>
            <a:r>
              <a:rPr lang="en-GB" dirty="0"/>
              <a:t> </a:t>
            </a:r>
            <a:r>
              <a:rPr lang="en-GB" dirty="0" smtClean="0"/>
              <a:t>E	 2000		     15.3		     0.10</a:t>
            </a:r>
            <a:endParaRPr lang="en-GB" dirty="0"/>
          </a:p>
        </p:txBody>
      </p:sp>
    </p:spTree>
    <p:extLst>
      <p:ext uri="{BB962C8B-B14F-4D97-AF65-F5344CB8AC3E}">
        <p14:creationId xmlns:p14="http://schemas.microsoft.com/office/powerpoint/2010/main" val="41504063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(3)</a:t>
            </a:r>
            <a:endParaRPr lang="en-GB" dirty="0"/>
          </a:p>
        </p:txBody>
      </p:sp>
      <p:sp>
        <p:nvSpPr>
          <p:cNvPr id="3" name="Content Placeholder 2"/>
          <p:cNvSpPr>
            <a:spLocks noGrp="1"/>
          </p:cNvSpPr>
          <p:nvPr>
            <p:ph idx="1"/>
          </p:nvPr>
        </p:nvSpPr>
        <p:spPr/>
        <p:txBody>
          <a:bodyPr/>
          <a:lstStyle/>
          <a:p>
            <a:pPr marL="0" indent="0">
              <a:buNone/>
            </a:pPr>
            <a:r>
              <a:rPr lang="en-GB" b="1" u="sng" dirty="0" smtClean="0"/>
              <a:t>Solution</a:t>
            </a:r>
            <a:endParaRPr lang="en-GB" u="sng" dirty="0" smtClean="0"/>
          </a:p>
          <a:p>
            <a:pPr marL="0" indent="0">
              <a:buNone/>
            </a:pPr>
            <a:r>
              <a:rPr lang="en-GB" dirty="0" smtClean="0"/>
              <a:t>The machines are out of operation for</a:t>
            </a:r>
            <a:endParaRPr lang="en-GB" dirty="0"/>
          </a:p>
        </p:txBody>
      </p:sp>
    </p:spTree>
    <p:extLst>
      <p:ext uri="{BB962C8B-B14F-4D97-AF65-F5344CB8AC3E}">
        <p14:creationId xmlns:p14="http://schemas.microsoft.com/office/powerpoint/2010/main" val="23732487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5902024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(5)</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pPr marL="0" indent="0">
                  <a:buNone/>
                </a:pPr>
                <a:endParaRPr lang="en-GB" dirty="0" smtClean="0"/>
              </a:p>
              <a:p>
                <a:pPr marL="0" indent="0">
                  <a:buNone/>
                </a:pPr>
                <a:r>
                  <a:rPr lang="en-GB" dirty="0" smtClean="0"/>
                  <a:t>Load percent = </a:t>
                </a:r>
                <a14:m>
                  <m:oMath xmlns:m="http://schemas.openxmlformats.org/officeDocument/2006/math">
                    <m:f>
                      <m:fPr>
                        <m:ctrlPr>
                          <a:rPr lang="en-GB" i="1" smtClean="0">
                            <a:latin typeface="Cambria Math"/>
                          </a:rPr>
                        </m:ctrlPr>
                      </m:fPr>
                      <m:num>
                        <m:r>
                          <a:rPr lang="en-GB" b="0" i="1" smtClean="0">
                            <a:latin typeface="Cambria Math"/>
                          </a:rPr>
                          <m:t>1615.70</m:t>
                        </m:r>
                      </m:num>
                      <m:den>
                        <m:r>
                          <a:rPr lang="en-GB" b="0" i="1" smtClean="0">
                            <a:latin typeface="Cambria Math"/>
                          </a:rPr>
                          <m:t>1512</m:t>
                        </m:r>
                      </m:den>
                    </m:f>
                  </m:oMath>
                </a14:m>
                <a:endParaRPr lang="en-GB" dirty="0" smtClean="0"/>
              </a:p>
              <a:p>
                <a:pPr marL="0" indent="0">
                  <a:buNone/>
                </a:pPr>
                <a:endParaRPr lang="en-GB" dirty="0"/>
              </a:p>
              <a:p>
                <a:pPr marL="0" indent="0">
                  <a:buNone/>
                </a:pPr>
                <a:r>
                  <a:rPr lang="en-GB" dirty="0" smtClean="0"/>
                  <a:t>		     = 1.068 x 100 = 106.8%</a:t>
                </a:r>
              </a:p>
              <a:p>
                <a:pPr marL="0" indent="0">
                  <a:buNone/>
                </a:pPr>
                <a:endParaRPr lang="en-GB" dirty="0"/>
              </a:p>
              <a:p>
                <a:pPr marL="0" indent="0">
                  <a:buNone/>
                </a:pPr>
                <a:r>
                  <a:rPr lang="en-GB" dirty="0" smtClean="0"/>
                  <a:t>The operation is overload 6.8%</a:t>
                </a:r>
                <a:endParaRPr lang="en-GB"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852"/>
                </a:stretch>
              </a:blipFill>
            </p:spPr>
            <p:txBody>
              <a:bodyPr/>
              <a:lstStyle/>
              <a:p>
                <a:r>
                  <a:rPr lang="en-GB">
                    <a:noFill/>
                  </a:rPr>
                  <a:t> </a:t>
                </a:r>
              </a:p>
            </p:txBody>
          </p:sp>
        </mc:Fallback>
      </mc:AlternateContent>
    </p:spTree>
    <p:extLst>
      <p:ext uri="{BB962C8B-B14F-4D97-AF65-F5344CB8AC3E}">
        <p14:creationId xmlns:p14="http://schemas.microsoft.com/office/powerpoint/2010/main" val="12708872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Possible Solutions</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Each worker extends working day 36 minutes.  Load percent reduces to 99%</a:t>
            </a:r>
          </a:p>
          <a:p>
            <a:pPr marL="514350" indent="-514350">
              <a:buAutoNum type="arabicPeriod"/>
            </a:pPr>
            <a:r>
              <a:rPr lang="en-GB" dirty="0" smtClean="0"/>
              <a:t>Increase efficiency to 97%</a:t>
            </a:r>
          </a:p>
          <a:p>
            <a:pPr marL="514350" indent="-514350">
              <a:buAutoNum type="arabicPeriod"/>
            </a:pPr>
            <a:r>
              <a:rPr lang="en-GB" dirty="0" smtClean="0"/>
              <a:t>Limiting the orders accepted to those that can be processed more efficiently</a:t>
            </a:r>
          </a:p>
          <a:p>
            <a:pPr marL="514350" indent="-514350">
              <a:buAutoNum type="arabicPeriod"/>
            </a:pPr>
            <a:r>
              <a:rPr lang="en-GB" dirty="0" smtClean="0"/>
              <a:t>Grouping orders by similar processing requirements so that set up time is reduced</a:t>
            </a:r>
            <a:endParaRPr lang="en-GB" dirty="0"/>
          </a:p>
        </p:txBody>
      </p:sp>
    </p:spTree>
    <p:extLst>
      <p:ext uri="{BB962C8B-B14F-4D97-AF65-F5344CB8AC3E}">
        <p14:creationId xmlns:p14="http://schemas.microsoft.com/office/powerpoint/2010/main" val="3515752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smtClean="0"/>
              <a:t>Add figure 15.9</a:t>
            </a:r>
            <a:endParaRPr lang="en-GB" dirty="0"/>
          </a:p>
        </p:txBody>
      </p:sp>
    </p:spTree>
    <p:extLst>
      <p:ext uri="{BB962C8B-B14F-4D97-AF65-F5344CB8AC3E}">
        <p14:creationId xmlns:p14="http://schemas.microsoft.com/office/powerpoint/2010/main" val="30018857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Load Profiles</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t>Underload conditions can be levelled by: -</a:t>
            </a:r>
          </a:p>
          <a:p>
            <a:pPr marL="514350" indent="-514350">
              <a:buAutoNum type="arabicPeriod"/>
            </a:pPr>
            <a:r>
              <a:rPr lang="en-GB" b="1" u="sng" dirty="0" smtClean="0"/>
              <a:t>Acquiring more work</a:t>
            </a:r>
            <a:r>
              <a:rPr lang="en-GB" dirty="0" smtClean="0"/>
              <a:t>: - transferring work from other machines, making components in house normally bought in and seeking work from other sources</a:t>
            </a:r>
            <a:endParaRPr lang="en-GB" b="1" u="sng" dirty="0" smtClean="0"/>
          </a:p>
          <a:p>
            <a:pPr marL="514350" indent="-514350">
              <a:buAutoNum type="arabicPeriod"/>
            </a:pPr>
            <a:r>
              <a:rPr lang="en-GB" b="1" u="sng" dirty="0" smtClean="0"/>
              <a:t>Pulling work ahead that is scheduled for later periods</a:t>
            </a:r>
            <a:r>
              <a:rPr lang="en-GB" dirty="0" smtClean="0"/>
              <a:t>: - relies on the availability of required materials or components.  Also, finished goods must be stored prior to dispatch and this incurs a holding cost</a:t>
            </a:r>
            <a:endParaRPr lang="en-GB" dirty="0"/>
          </a:p>
        </p:txBody>
      </p:sp>
    </p:spTree>
    <p:extLst>
      <p:ext uri="{BB962C8B-B14F-4D97-AF65-F5344CB8AC3E}">
        <p14:creationId xmlns:p14="http://schemas.microsoft.com/office/powerpoint/2010/main" val="6397563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Load Profiles</a:t>
            </a:r>
            <a:endParaRPr lang="en-GB" dirty="0"/>
          </a:p>
        </p:txBody>
      </p:sp>
      <p:sp>
        <p:nvSpPr>
          <p:cNvPr id="3" name="Content Placeholder 2"/>
          <p:cNvSpPr>
            <a:spLocks noGrp="1"/>
          </p:cNvSpPr>
          <p:nvPr>
            <p:ph idx="1"/>
          </p:nvPr>
        </p:nvSpPr>
        <p:spPr/>
        <p:txBody>
          <a:bodyPr/>
          <a:lstStyle/>
          <a:p>
            <a:pPr marL="0" indent="0">
              <a:buNone/>
            </a:pPr>
            <a:r>
              <a:rPr lang="en-GB" dirty="0" smtClean="0"/>
              <a:t>Underload conditions can be levelled by:</a:t>
            </a:r>
          </a:p>
          <a:p>
            <a:pPr marL="514350" indent="-514350">
              <a:buAutoNum type="arabicPeriod" startAt="3"/>
            </a:pPr>
            <a:r>
              <a:rPr lang="en-GB" b="1" u="sng" dirty="0" smtClean="0"/>
              <a:t>Reducing normal capacity</a:t>
            </a:r>
            <a:r>
              <a:rPr lang="en-GB" dirty="0" smtClean="0"/>
              <a:t>: - can be achieved by reducing the size of the workforce, reducing length of the working day/week, transferring work to other work stations</a:t>
            </a:r>
          </a:p>
          <a:p>
            <a:pPr marL="0" indent="0">
              <a:buNone/>
            </a:pPr>
            <a:endParaRPr lang="en-GB" dirty="0"/>
          </a:p>
        </p:txBody>
      </p:sp>
    </p:spTree>
    <p:extLst>
      <p:ext uri="{BB962C8B-B14F-4D97-AF65-F5344CB8AC3E}">
        <p14:creationId xmlns:p14="http://schemas.microsoft.com/office/powerpoint/2010/main" val="34965503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Load Profiles Overloads</a:t>
            </a:r>
            <a:endParaRPr lang="en-GB" dirty="0"/>
          </a:p>
        </p:txBody>
      </p:sp>
      <p:sp>
        <p:nvSpPr>
          <p:cNvPr id="3" name="Content Placeholder 2"/>
          <p:cNvSpPr>
            <a:spLocks noGrp="1"/>
          </p:cNvSpPr>
          <p:nvPr>
            <p:ph idx="1"/>
          </p:nvPr>
        </p:nvSpPr>
        <p:spPr/>
        <p:txBody>
          <a:bodyPr/>
          <a:lstStyle/>
          <a:p>
            <a:pPr marL="0" indent="0">
              <a:buNone/>
            </a:pPr>
            <a:r>
              <a:rPr lang="en-GB" dirty="0" smtClean="0"/>
              <a:t>Overloads can be reduced by: -</a:t>
            </a:r>
          </a:p>
          <a:p>
            <a:pPr marL="514350" indent="-514350">
              <a:buAutoNum type="arabicPeriod"/>
            </a:pPr>
            <a:r>
              <a:rPr lang="en-GB" dirty="0" smtClean="0"/>
              <a:t>Eliminating unnecessary requirements</a:t>
            </a:r>
          </a:p>
          <a:p>
            <a:pPr marL="514350" indent="-514350">
              <a:buAutoNum type="arabicPeriod"/>
            </a:pPr>
            <a:r>
              <a:rPr lang="en-GB" dirty="0" smtClean="0"/>
              <a:t>Re-routing jobs to alternative machines, workers or work centres</a:t>
            </a:r>
          </a:p>
          <a:p>
            <a:pPr marL="514350" indent="-514350">
              <a:buAutoNum type="arabicPeriod"/>
            </a:pPr>
            <a:r>
              <a:rPr lang="en-GB" dirty="0" smtClean="0"/>
              <a:t>Splitting order between two or more machines</a:t>
            </a:r>
          </a:p>
          <a:p>
            <a:pPr marL="514350" indent="-514350">
              <a:buAutoNum type="arabicPeriod"/>
            </a:pPr>
            <a:r>
              <a:rPr lang="en-GB" dirty="0" smtClean="0"/>
              <a:t>Increasing normal capacity</a:t>
            </a:r>
          </a:p>
          <a:p>
            <a:pPr marL="514350" indent="-514350">
              <a:buAutoNum type="arabicPeriod"/>
            </a:pPr>
            <a:r>
              <a:rPr lang="en-GB" dirty="0" smtClean="0"/>
              <a:t>subcontracting</a:t>
            </a:r>
            <a:endParaRPr lang="en-GB" dirty="0"/>
          </a:p>
        </p:txBody>
      </p:sp>
    </p:spTree>
    <p:extLst>
      <p:ext uri="{BB962C8B-B14F-4D97-AF65-F5344CB8AC3E}">
        <p14:creationId xmlns:p14="http://schemas.microsoft.com/office/powerpoint/2010/main" val="16616963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Load Profiles Overloads</a:t>
            </a:r>
            <a:endParaRPr lang="en-GB" dirty="0"/>
          </a:p>
        </p:txBody>
      </p:sp>
      <p:sp>
        <p:nvSpPr>
          <p:cNvPr id="3" name="Content Placeholder 2"/>
          <p:cNvSpPr>
            <a:spLocks noGrp="1"/>
          </p:cNvSpPr>
          <p:nvPr>
            <p:ph idx="1"/>
          </p:nvPr>
        </p:nvSpPr>
        <p:spPr/>
        <p:txBody>
          <a:bodyPr/>
          <a:lstStyle/>
          <a:p>
            <a:pPr marL="0" indent="0">
              <a:buNone/>
            </a:pPr>
            <a:r>
              <a:rPr lang="en-GB" dirty="0" smtClean="0"/>
              <a:t>Overloads can be reduced by: - </a:t>
            </a:r>
          </a:p>
          <a:p>
            <a:pPr marL="514350" indent="-514350">
              <a:buAutoNum type="arabicPeriod" startAt="6"/>
            </a:pPr>
            <a:r>
              <a:rPr lang="en-GB" dirty="0" smtClean="0"/>
              <a:t>Increasing the efficiency of the operation</a:t>
            </a:r>
          </a:p>
          <a:p>
            <a:pPr marL="514350" indent="-514350">
              <a:buAutoNum type="arabicPeriod" startAt="6"/>
            </a:pPr>
            <a:r>
              <a:rPr lang="en-GB" dirty="0" smtClean="0"/>
              <a:t>Pushing work back to later time periods</a:t>
            </a:r>
          </a:p>
          <a:p>
            <a:pPr marL="514350" indent="-514350">
              <a:buAutoNum type="arabicPeriod" startAt="6"/>
            </a:pPr>
            <a:r>
              <a:rPr lang="en-GB" dirty="0" smtClean="0"/>
              <a:t>Revising the master schedule</a:t>
            </a:r>
            <a:endParaRPr lang="en-GB" dirty="0"/>
          </a:p>
        </p:txBody>
      </p:sp>
    </p:spTree>
    <p:extLst>
      <p:ext uri="{BB962C8B-B14F-4D97-AF65-F5344CB8AC3E}">
        <p14:creationId xmlns:p14="http://schemas.microsoft.com/office/powerpoint/2010/main" val="39480572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Load Profiles Overloads</a:t>
            </a:r>
            <a:endParaRPr lang="en-GB" dirty="0"/>
          </a:p>
        </p:txBody>
      </p:sp>
      <p:sp>
        <p:nvSpPr>
          <p:cNvPr id="3" name="Content Placeholder 2"/>
          <p:cNvSpPr>
            <a:spLocks noGrp="1"/>
          </p:cNvSpPr>
          <p:nvPr>
            <p:ph idx="1"/>
          </p:nvPr>
        </p:nvSpPr>
        <p:spPr/>
        <p:txBody>
          <a:bodyPr>
            <a:normAutofit lnSpcReduction="10000"/>
          </a:bodyPr>
          <a:lstStyle/>
          <a:p>
            <a:r>
              <a:rPr lang="en-GB" dirty="0" smtClean="0"/>
              <a:t>Some capacity problems are generated from an MRP plan that includes lot size, safety stock and unsubstantiated requirements for service parts or forecasted demand</a:t>
            </a:r>
          </a:p>
          <a:p>
            <a:r>
              <a:rPr lang="en-GB" dirty="0" smtClean="0"/>
              <a:t>With CRP, load profiles are determined with jobs assigned to the preferred machines first, but when capacity problems occur, jobs can be reassigned to alternate machines or splitting </a:t>
            </a:r>
            <a:r>
              <a:rPr lang="en-GB" smtClean="0"/>
              <a:t>orders between jobs</a:t>
            </a:r>
            <a:endParaRPr lang="en-GB" dirty="0"/>
          </a:p>
        </p:txBody>
      </p:sp>
    </p:spTree>
    <p:extLst>
      <p:ext uri="{BB962C8B-B14F-4D97-AF65-F5344CB8AC3E}">
        <p14:creationId xmlns:p14="http://schemas.microsoft.com/office/powerpoint/2010/main" val="16614734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7406760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8915977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TotalTime>
  <Words>970</Words>
  <Application>Microsoft Office PowerPoint</Application>
  <PresentationFormat>On-screen Show (4:3)</PresentationFormat>
  <Paragraphs>121</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Capacity Requirements Planning</vt:lpstr>
      <vt:lpstr>Capacity Planning</vt:lpstr>
      <vt:lpstr>Capacity Decisions</vt:lpstr>
      <vt:lpstr>Strategies for Capacity Expansion</vt:lpstr>
      <vt:lpstr>Strategies for Capacity Expansion</vt:lpstr>
      <vt:lpstr>Capacity Lead Strategy</vt:lpstr>
      <vt:lpstr>Capacity Lag Strategy</vt:lpstr>
      <vt:lpstr>Average Capacity Strategy</vt:lpstr>
      <vt:lpstr>How to Increase Capacity</vt:lpstr>
      <vt:lpstr>Best Operating Level/Capacity Cushion</vt:lpstr>
      <vt:lpstr>Capacity Requirements Planning</vt:lpstr>
      <vt:lpstr>Major Inputs into CRP</vt:lpstr>
      <vt:lpstr>Calculating Capacity</vt:lpstr>
      <vt:lpstr>Effective Capacity</vt:lpstr>
      <vt:lpstr>Capacity Requirements Planning</vt:lpstr>
      <vt:lpstr>Capacity Requirements Planning</vt:lpstr>
      <vt:lpstr>Capacity Requirements Planning</vt:lpstr>
      <vt:lpstr>Example (1)</vt:lpstr>
      <vt:lpstr>Example (2)</vt:lpstr>
      <vt:lpstr>Example (3)</vt:lpstr>
      <vt:lpstr>PowerPoint Presentation</vt:lpstr>
      <vt:lpstr>Example (5)</vt:lpstr>
      <vt:lpstr>Possible Solutions</vt:lpstr>
      <vt:lpstr>PowerPoint Presentation</vt:lpstr>
      <vt:lpstr>Load Profiles</vt:lpstr>
      <vt:lpstr>Load Profiles</vt:lpstr>
      <vt:lpstr>Load Profiles Overloads</vt:lpstr>
      <vt:lpstr>Load Profiles Overloads</vt:lpstr>
      <vt:lpstr>Load Profiles Overloads</vt:lpstr>
      <vt:lpstr>PowerPoint Presentation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Capacity Requirements Planning</dc:title>
  <dc:creator>Andrew Thorn</dc:creator>
  <cp:lastModifiedBy>Andrew Thorn</cp:lastModifiedBy>
  <cp:revision>11</cp:revision>
  <dcterms:created xsi:type="dcterms:W3CDTF">2016-05-17T02:06:59Z</dcterms:created>
  <dcterms:modified xsi:type="dcterms:W3CDTF">2016-05-17T15:57:59Z</dcterms:modified>
</cp:coreProperties>
</file>