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4"/>
  </p:notesMasterIdLst>
  <p:sldIdLst>
    <p:sldId id="256" r:id="rId2"/>
    <p:sldId id="257" r:id="rId3"/>
    <p:sldId id="300" r:id="rId4"/>
    <p:sldId id="303" r:id="rId5"/>
    <p:sldId id="305" r:id="rId6"/>
    <p:sldId id="332" r:id="rId7"/>
    <p:sldId id="306" r:id="rId8"/>
    <p:sldId id="333" r:id="rId9"/>
    <p:sldId id="261" r:id="rId10"/>
    <p:sldId id="312" r:id="rId11"/>
    <p:sldId id="307" r:id="rId12"/>
    <p:sldId id="308" r:id="rId13"/>
    <p:sldId id="259" r:id="rId14"/>
    <p:sldId id="309" r:id="rId15"/>
    <p:sldId id="311" r:id="rId16"/>
    <p:sldId id="310" r:id="rId17"/>
    <p:sldId id="260" r:id="rId18"/>
    <p:sldId id="313" r:id="rId19"/>
    <p:sldId id="314" r:id="rId20"/>
    <p:sldId id="315" r:id="rId21"/>
    <p:sldId id="266" r:id="rId22"/>
    <p:sldId id="316" r:id="rId23"/>
    <p:sldId id="317" r:id="rId24"/>
    <p:sldId id="276" r:id="rId25"/>
    <p:sldId id="277" r:id="rId26"/>
    <p:sldId id="318" r:id="rId27"/>
    <p:sldId id="319" r:id="rId28"/>
    <p:sldId id="320" r:id="rId29"/>
    <p:sldId id="321" r:id="rId30"/>
    <p:sldId id="322" r:id="rId31"/>
    <p:sldId id="323" r:id="rId32"/>
    <p:sldId id="293" r:id="rId33"/>
    <p:sldId id="324" r:id="rId34"/>
    <p:sldId id="325" r:id="rId35"/>
    <p:sldId id="326" r:id="rId36"/>
    <p:sldId id="327" r:id="rId37"/>
    <p:sldId id="328" r:id="rId38"/>
    <p:sldId id="329" r:id="rId39"/>
    <p:sldId id="330" r:id="rId40"/>
    <p:sldId id="331" r:id="rId41"/>
    <p:sldId id="298" r:id="rId42"/>
    <p:sldId id="299" r:id="rId43"/>
  </p:sldIdLst>
  <p:sldSz cx="9144000" cy="6858000" type="screen4x3"/>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9pPr>
  </p:defaultTextStyle>
  <p:extLst>
    <p:ext uri="{521415D9-36F7-43E2-AB2F-B90AF26B5E84}">
      <p14:sectionLst xmlns:p14="http://schemas.microsoft.com/office/powerpoint/2010/main">
        <p14:section name="Default Section" id="{52668A9B-499E-40BF-A91D-B0647392A1E2}">
          <p14:sldIdLst>
            <p14:sldId id="256"/>
            <p14:sldId id="257"/>
            <p14:sldId id="300"/>
            <p14:sldId id="303"/>
            <p14:sldId id="305"/>
            <p14:sldId id="332"/>
            <p14:sldId id="306"/>
            <p14:sldId id="333"/>
            <p14:sldId id="261"/>
            <p14:sldId id="312"/>
            <p14:sldId id="307"/>
            <p14:sldId id="308"/>
            <p14:sldId id="259"/>
            <p14:sldId id="309"/>
            <p14:sldId id="311"/>
            <p14:sldId id="310"/>
            <p14:sldId id="260"/>
            <p14:sldId id="313"/>
            <p14:sldId id="314"/>
            <p14:sldId id="315"/>
            <p14:sldId id="266"/>
            <p14:sldId id="316"/>
            <p14:sldId id="317"/>
            <p14:sldId id="276"/>
            <p14:sldId id="277"/>
            <p14:sldId id="318"/>
            <p14:sldId id="319"/>
            <p14:sldId id="320"/>
            <p14:sldId id="321"/>
            <p14:sldId id="322"/>
            <p14:sldId id="323"/>
          </p14:sldIdLst>
        </p14:section>
        <p14:section name="Untitled Section" id="{21855404-2395-4983-A9E2-33AAC8683C98}">
          <p14:sldIdLst>
            <p14:sldId id="293"/>
            <p14:sldId id="324"/>
            <p14:sldId id="325"/>
            <p14:sldId id="326"/>
            <p14:sldId id="327"/>
            <p14:sldId id="328"/>
            <p14:sldId id="329"/>
            <p14:sldId id="330"/>
            <p14:sldId id="331"/>
          </p14:sldIdLst>
        </p14:section>
        <p14:section name="Untitled Section" id="{FBA9ED2F-54F1-4A74-B6C4-CF000303B1BB}">
          <p14:sldIdLst>
            <p14:sldId id="298"/>
            <p14:sldId id="29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E3F9"/>
          </a:solidFill>
        </a:fill>
      </a:tcStyle>
    </a:wholeTbl>
    <a:band2H>
      <a:tcTxStyle/>
      <a:tcStyle>
        <a:tcBdr/>
        <a:fill>
          <a:solidFill>
            <a:srgbClr val="E6F2FC"/>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EE7D0"/>
          </a:solidFill>
        </a:fill>
      </a:tcStyle>
    </a:wholeTbl>
    <a:band2H>
      <a:tcTxStyle/>
      <a:tcStyle>
        <a:tcBdr/>
        <a:fill>
          <a:solidFill>
            <a:srgbClr val="EFF3E9"/>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CDCCE"/>
          </a:solidFill>
        </a:fill>
      </a:tcStyle>
    </a:wholeTbl>
    <a:band2H>
      <a:tcTxStyle/>
      <a:tcStyle>
        <a:tcBdr/>
        <a:fill>
          <a:solidFill>
            <a:srgbClr val="FDEEE8"/>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
          <a:latin typeface="Myriad Pro"/>
          <a:ea typeface="Myriad Pro"/>
          <a:cs typeface="Myriad Pro"/>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
          <a:latin typeface="Myriad Pro"/>
          <a:ea typeface="Myriad Pro"/>
          <a:cs typeface="Myriad Pro"/>
        </a:font>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6" d="100"/>
          <a:sy n="56" d="100"/>
        </p:scale>
        <p:origin x="1508"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9" name="Shape 109"/>
          <p:cNvSpPr>
            <a:spLocks noGrp="1" noRot="1" noChangeAspect="1"/>
          </p:cNvSpPr>
          <p:nvPr>
            <p:ph type="sldImg"/>
          </p:nvPr>
        </p:nvSpPr>
        <p:spPr>
          <a:xfrm>
            <a:off x="1143000" y="685800"/>
            <a:ext cx="4572000" cy="3429000"/>
          </a:xfrm>
          <a:prstGeom prst="rect">
            <a:avLst/>
          </a:prstGeom>
        </p:spPr>
        <p:txBody>
          <a:bodyPr/>
          <a:lstStyle/>
          <a:p>
            <a:endParaRPr/>
          </a:p>
        </p:txBody>
      </p:sp>
      <p:sp>
        <p:nvSpPr>
          <p:cNvPr id="110" name="Shape 110"/>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a:defRPr>
    </a:lvl1pPr>
    <a:lvl2pPr indent="228600" latinLnBrk="0">
      <a:defRPr sz="1200">
        <a:latin typeface="+mn-lt"/>
        <a:ea typeface="+mn-ea"/>
        <a:cs typeface="+mn-cs"/>
        <a:sym typeface="Calibri"/>
      </a:defRPr>
    </a:lvl2pPr>
    <a:lvl3pPr indent="457200" latinLnBrk="0">
      <a:defRPr sz="1200">
        <a:latin typeface="+mn-lt"/>
        <a:ea typeface="+mn-ea"/>
        <a:cs typeface="+mn-cs"/>
        <a:sym typeface="Calibri"/>
      </a:defRPr>
    </a:lvl3pPr>
    <a:lvl4pPr indent="685800" latinLnBrk="0">
      <a:defRPr sz="1200">
        <a:latin typeface="+mn-lt"/>
        <a:ea typeface="+mn-ea"/>
        <a:cs typeface="+mn-cs"/>
        <a:sym typeface="Calibri"/>
      </a:defRPr>
    </a:lvl4pPr>
    <a:lvl5pPr indent="914400" latinLnBrk="0">
      <a:defRPr sz="1200">
        <a:latin typeface="+mn-lt"/>
        <a:ea typeface="+mn-ea"/>
        <a:cs typeface="+mn-cs"/>
        <a:sym typeface="Calibri"/>
      </a:defRPr>
    </a:lvl5pPr>
    <a:lvl6pPr indent="1143000" latinLnBrk="0">
      <a:defRPr sz="1200">
        <a:latin typeface="+mn-lt"/>
        <a:ea typeface="+mn-ea"/>
        <a:cs typeface="+mn-cs"/>
        <a:sym typeface="Calibri"/>
      </a:defRPr>
    </a:lvl6pPr>
    <a:lvl7pPr indent="1371600" latinLnBrk="0">
      <a:defRPr sz="1200">
        <a:latin typeface="+mn-lt"/>
        <a:ea typeface="+mn-ea"/>
        <a:cs typeface="+mn-cs"/>
        <a:sym typeface="Calibri"/>
      </a:defRPr>
    </a:lvl7pPr>
    <a:lvl8pPr indent="1600200" latinLnBrk="0">
      <a:defRPr sz="1200">
        <a:latin typeface="+mn-lt"/>
        <a:ea typeface="+mn-ea"/>
        <a:cs typeface="+mn-cs"/>
        <a:sym typeface="Calibri"/>
      </a:defRPr>
    </a:lvl8pPr>
    <a:lvl9pPr indent="1828800" latinLnBrk="0">
      <a:defRPr sz="1200">
        <a:latin typeface="+mn-lt"/>
        <a:ea typeface="+mn-ea"/>
        <a:cs typeface="+mn-cs"/>
        <a:sym typeface="Calibri"/>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5513084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 name="Shape 158"/>
          <p:cNvSpPr>
            <a:spLocks noGrp="1" noRot="1" noChangeAspect="1"/>
          </p:cNvSpPr>
          <p:nvPr>
            <p:ph type="sldImg"/>
          </p:nvPr>
        </p:nvSpPr>
        <p:spPr>
          <a:prstGeom prst="rect">
            <a:avLst/>
          </a:prstGeom>
        </p:spPr>
        <p:txBody>
          <a:bodyPr/>
          <a:lstStyle/>
          <a:p>
            <a:endParaRPr/>
          </a:p>
        </p:txBody>
      </p:sp>
      <p:sp>
        <p:nvSpPr>
          <p:cNvPr id="159" name="Shape 159"/>
          <p:cNvSpPr>
            <a:spLocks noGrp="1"/>
          </p:cNvSpPr>
          <p:nvPr>
            <p:ph type="body" sz="quarter" idx="1"/>
          </p:nvPr>
        </p:nvSpPr>
        <p:spPr>
          <a:prstGeom prst="rect">
            <a:avLst/>
          </a:prstGeom>
        </p:spPr>
        <p:txBody>
          <a:bodyPr/>
          <a:lstStyle/>
          <a:p>
            <a:pPr>
              <a:defRPr>
                <a:latin typeface="Arial"/>
                <a:ea typeface="Arial"/>
                <a:cs typeface="Arial"/>
                <a:sym typeface="Arial"/>
              </a:defRPr>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 name="Shape 158"/>
          <p:cNvSpPr>
            <a:spLocks noGrp="1" noRot="1" noChangeAspect="1"/>
          </p:cNvSpPr>
          <p:nvPr>
            <p:ph type="sldImg"/>
          </p:nvPr>
        </p:nvSpPr>
        <p:spPr>
          <a:prstGeom prst="rect">
            <a:avLst/>
          </a:prstGeom>
        </p:spPr>
        <p:txBody>
          <a:bodyPr/>
          <a:lstStyle/>
          <a:p>
            <a:endParaRPr/>
          </a:p>
        </p:txBody>
      </p:sp>
      <p:sp>
        <p:nvSpPr>
          <p:cNvPr id="159" name="Shape 159"/>
          <p:cNvSpPr>
            <a:spLocks noGrp="1"/>
          </p:cNvSpPr>
          <p:nvPr>
            <p:ph type="body" sz="quarter" idx="1"/>
          </p:nvPr>
        </p:nvSpPr>
        <p:spPr>
          <a:prstGeom prst="rect">
            <a:avLst/>
          </a:prstGeom>
        </p:spPr>
        <p:txBody>
          <a:bodyPr/>
          <a:lstStyle/>
          <a:p>
            <a:pPr>
              <a:defRPr>
                <a:latin typeface="Arial"/>
                <a:ea typeface="Arial"/>
                <a:cs typeface="Arial"/>
                <a:sym typeface="Arial"/>
              </a:defRPr>
            </a:pPr>
            <a:endParaRPr dirty="0"/>
          </a:p>
        </p:txBody>
      </p:sp>
    </p:spTree>
    <p:extLst>
      <p:ext uri="{BB962C8B-B14F-4D97-AF65-F5344CB8AC3E}">
        <p14:creationId xmlns:p14="http://schemas.microsoft.com/office/powerpoint/2010/main" val="40346851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 name="Shape 158"/>
          <p:cNvSpPr>
            <a:spLocks noGrp="1" noRot="1" noChangeAspect="1"/>
          </p:cNvSpPr>
          <p:nvPr>
            <p:ph type="sldImg"/>
          </p:nvPr>
        </p:nvSpPr>
        <p:spPr>
          <a:prstGeom prst="rect">
            <a:avLst/>
          </a:prstGeom>
        </p:spPr>
        <p:txBody>
          <a:bodyPr/>
          <a:lstStyle/>
          <a:p>
            <a:endParaRPr/>
          </a:p>
        </p:txBody>
      </p:sp>
      <p:sp>
        <p:nvSpPr>
          <p:cNvPr id="159" name="Shape 159"/>
          <p:cNvSpPr>
            <a:spLocks noGrp="1"/>
          </p:cNvSpPr>
          <p:nvPr>
            <p:ph type="body" sz="quarter" idx="1"/>
          </p:nvPr>
        </p:nvSpPr>
        <p:spPr>
          <a:prstGeom prst="rect">
            <a:avLst/>
          </a:prstGeom>
        </p:spPr>
        <p:txBody>
          <a:bodyPr/>
          <a:lstStyle/>
          <a:p>
            <a:pPr>
              <a:defRPr>
                <a:latin typeface="Arial"/>
                <a:ea typeface="Arial"/>
                <a:cs typeface="Arial"/>
                <a:sym typeface="Arial"/>
              </a:defRPr>
            </a:pPr>
            <a:endParaRPr dirty="0"/>
          </a:p>
        </p:txBody>
      </p:sp>
    </p:spTree>
    <p:extLst>
      <p:ext uri="{BB962C8B-B14F-4D97-AF65-F5344CB8AC3E}">
        <p14:creationId xmlns:p14="http://schemas.microsoft.com/office/powerpoint/2010/main" val="14988538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1" name="Title Text"/>
          <p:cNvSpPr txBox="1">
            <a:spLocks noGrp="1"/>
          </p:cNvSpPr>
          <p:nvPr>
            <p:ph type="title"/>
          </p:nvPr>
        </p:nvSpPr>
        <p:spPr>
          <a:xfrm>
            <a:off x="683568" y="1988843"/>
            <a:ext cx="7772401" cy="1470026"/>
          </a:xfrm>
          <a:prstGeom prst="rect">
            <a:avLst/>
          </a:prstGeom>
        </p:spPr>
        <p:txBody>
          <a:bodyPr/>
          <a:lstStyle/>
          <a:p>
            <a:r>
              <a:t>Title Text</a:t>
            </a:r>
          </a:p>
        </p:txBody>
      </p:sp>
      <p:sp>
        <p:nvSpPr>
          <p:cNvPr id="12" name="Body Level One…"/>
          <p:cNvSpPr txBox="1">
            <a:spLocks noGrp="1"/>
          </p:cNvSpPr>
          <p:nvPr>
            <p:ph type="body" sz="quarter" idx="1"/>
          </p:nvPr>
        </p:nvSpPr>
        <p:spPr>
          <a:xfrm>
            <a:off x="1369367" y="3744614"/>
            <a:ext cx="6400801" cy="1752601"/>
          </a:xfrm>
          <a:prstGeom prst="rect">
            <a:avLst/>
          </a:prstGeom>
        </p:spPr>
        <p:txBody>
          <a:bodyPr/>
          <a:lstStyle>
            <a:lvl1pPr marL="0" indent="0" algn="ctr">
              <a:buSzTx/>
              <a:buFontTx/>
              <a:buNone/>
              <a:defRPr>
                <a:solidFill>
                  <a:srgbClr val="888888"/>
                </a:solidFill>
              </a:defRPr>
            </a:lvl1pPr>
            <a:lvl2pPr marL="0" indent="342900" algn="ctr">
              <a:buSzTx/>
              <a:buFontTx/>
              <a:buNone/>
              <a:defRPr>
                <a:solidFill>
                  <a:srgbClr val="888888"/>
                </a:solidFill>
              </a:defRPr>
            </a:lvl2pPr>
            <a:lvl3pPr marL="0" indent="685800" algn="ctr">
              <a:buSzTx/>
              <a:buFontTx/>
              <a:buNone/>
              <a:defRPr>
                <a:solidFill>
                  <a:srgbClr val="888888"/>
                </a:solidFill>
              </a:defRPr>
            </a:lvl3pPr>
            <a:lvl4pPr marL="0" indent="1028700" algn="ctr">
              <a:buSzTx/>
              <a:buFontTx/>
              <a:buNone/>
              <a:defRPr>
                <a:solidFill>
                  <a:srgbClr val="888888"/>
                </a:solidFill>
              </a:defRPr>
            </a:lvl4pPr>
            <a:lvl5pPr marL="0" indent="1371600" algn="ctr">
              <a:buSzTx/>
              <a:buFontTx/>
              <a:buNone/>
              <a:defRPr>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0" name="Title Text"/>
          <p:cNvSpPr txBox="1">
            <a:spLocks noGrp="1"/>
          </p:cNvSpPr>
          <p:nvPr>
            <p:ph type="title"/>
          </p:nvPr>
        </p:nvSpPr>
        <p:spPr>
          <a:prstGeom prst="rect">
            <a:avLst/>
          </a:prstGeom>
        </p:spPr>
        <p:txBody>
          <a:bodyPr/>
          <a:lstStyle/>
          <a:p>
            <a:r>
              <a:t>Title Text</a:t>
            </a:r>
          </a:p>
        </p:txBody>
      </p:sp>
      <p:sp>
        <p:nvSpPr>
          <p:cNvPr id="21" name="Body Level One…"/>
          <p:cNvSpPr txBox="1">
            <a:spLocks noGrp="1"/>
          </p:cNvSpPr>
          <p:nvPr>
            <p:ph type="body" idx="1"/>
          </p:nvPr>
        </p:nvSpPr>
        <p:spPr>
          <a:xfrm>
            <a:off x="457200" y="1600200"/>
            <a:ext cx="8229600" cy="391703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9" name="Title Text"/>
          <p:cNvSpPr txBox="1">
            <a:spLocks noGrp="1"/>
          </p:cNvSpPr>
          <p:nvPr>
            <p:ph type="title"/>
          </p:nvPr>
        </p:nvSpPr>
        <p:spPr>
          <a:xfrm>
            <a:off x="683568" y="3993086"/>
            <a:ext cx="7772401" cy="1362076"/>
          </a:xfrm>
          <a:prstGeom prst="rect">
            <a:avLst/>
          </a:prstGeom>
        </p:spPr>
        <p:txBody>
          <a:bodyPr anchor="t"/>
          <a:lstStyle>
            <a:lvl1pPr algn="l">
              <a:defRPr sz="3000" b="1" cap="all"/>
            </a:lvl1pPr>
          </a:lstStyle>
          <a:p>
            <a:r>
              <a:t>Title Text</a:t>
            </a:r>
          </a:p>
        </p:txBody>
      </p:sp>
      <p:sp>
        <p:nvSpPr>
          <p:cNvPr id="30" name="Body Level One…"/>
          <p:cNvSpPr txBox="1">
            <a:spLocks noGrp="1"/>
          </p:cNvSpPr>
          <p:nvPr>
            <p:ph type="body" sz="quarter" idx="1"/>
          </p:nvPr>
        </p:nvSpPr>
        <p:spPr>
          <a:xfrm>
            <a:off x="683568" y="2492899"/>
            <a:ext cx="7772401" cy="1500188"/>
          </a:xfrm>
          <a:prstGeom prst="rect">
            <a:avLst/>
          </a:prstGeom>
        </p:spPr>
        <p:txBody>
          <a:bodyPr anchor="b"/>
          <a:lstStyle>
            <a:lvl1pPr marL="0" indent="0">
              <a:spcBef>
                <a:spcPts val="300"/>
              </a:spcBef>
              <a:buSzTx/>
              <a:buFontTx/>
              <a:buNone/>
              <a:defRPr sz="1500">
                <a:solidFill>
                  <a:srgbClr val="888888"/>
                </a:solidFill>
              </a:defRPr>
            </a:lvl1pPr>
            <a:lvl2pPr marL="0" indent="342900">
              <a:spcBef>
                <a:spcPts val="300"/>
              </a:spcBef>
              <a:buSzTx/>
              <a:buFontTx/>
              <a:buNone/>
              <a:defRPr sz="1500">
                <a:solidFill>
                  <a:srgbClr val="888888"/>
                </a:solidFill>
              </a:defRPr>
            </a:lvl2pPr>
            <a:lvl3pPr marL="0" indent="685800">
              <a:spcBef>
                <a:spcPts val="300"/>
              </a:spcBef>
              <a:buSzTx/>
              <a:buFontTx/>
              <a:buNone/>
              <a:defRPr sz="1500">
                <a:solidFill>
                  <a:srgbClr val="888888"/>
                </a:solidFill>
              </a:defRPr>
            </a:lvl3pPr>
            <a:lvl4pPr marL="0" indent="1028700">
              <a:spcBef>
                <a:spcPts val="300"/>
              </a:spcBef>
              <a:buSzTx/>
              <a:buFontTx/>
              <a:buNone/>
              <a:defRPr sz="1500">
                <a:solidFill>
                  <a:srgbClr val="888888"/>
                </a:solidFill>
              </a:defRPr>
            </a:lvl4pPr>
            <a:lvl5pPr marL="0" indent="1371600">
              <a:spcBef>
                <a:spcPts val="300"/>
              </a:spcBef>
              <a:buSzTx/>
              <a:buFontTx/>
              <a:buNone/>
              <a:defRPr sz="1500">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38" name="Title Text"/>
          <p:cNvSpPr txBox="1">
            <a:spLocks noGrp="1"/>
          </p:cNvSpPr>
          <p:nvPr>
            <p:ph type="title"/>
          </p:nvPr>
        </p:nvSpPr>
        <p:spPr>
          <a:prstGeom prst="rect">
            <a:avLst/>
          </a:prstGeom>
        </p:spPr>
        <p:txBody>
          <a:bodyPr/>
          <a:lstStyle/>
          <a:p>
            <a:r>
              <a:t>Title Text</a:t>
            </a:r>
          </a:p>
        </p:txBody>
      </p:sp>
      <p:sp>
        <p:nvSpPr>
          <p:cNvPr id="39" name="Body Level One…"/>
          <p:cNvSpPr txBox="1">
            <a:spLocks noGrp="1"/>
          </p:cNvSpPr>
          <p:nvPr>
            <p:ph type="body" sz="half" idx="1"/>
          </p:nvPr>
        </p:nvSpPr>
        <p:spPr>
          <a:xfrm>
            <a:off x="457200" y="1600200"/>
            <a:ext cx="4038600" cy="3989041"/>
          </a:xfrm>
          <a:prstGeom prst="rect">
            <a:avLst/>
          </a:prstGeom>
        </p:spPr>
        <p:txBody>
          <a:bodyPr/>
          <a:lstStyle>
            <a:lvl1pPr>
              <a:defRPr sz="2100"/>
            </a:lvl1pPr>
            <a:lvl2pPr marL="592931" indent="-250031">
              <a:defRPr sz="2100"/>
            </a:lvl2pPr>
            <a:lvl3pPr marL="925830" indent="-240030">
              <a:defRPr sz="2100"/>
            </a:lvl3pPr>
            <a:lvl4pPr marL="1305657" indent="-276957">
              <a:defRPr sz="2100"/>
            </a:lvl4pPr>
            <a:lvl5pPr marL="1648557" indent="-276957">
              <a:defRPr sz="2100"/>
            </a:lvl5pPr>
          </a:lstStyle>
          <a:p>
            <a:r>
              <a:t>Body Level One</a:t>
            </a:r>
          </a:p>
          <a:p>
            <a:pPr lvl="1"/>
            <a:r>
              <a:t>Body Level Two</a:t>
            </a:r>
          </a:p>
          <a:p>
            <a:pPr lvl="2"/>
            <a:r>
              <a:t>Body Level Three</a:t>
            </a:r>
          </a:p>
          <a:p>
            <a:pPr lvl="3"/>
            <a:r>
              <a:t>Body Level Four</a:t>
            </a:r>
          </a:p>
          <a:p>
            <a:pPr lvl="4"/>
            <a:r>
              <a:t>Body Level Five</a:t>
            </a:r>
          </a:p>
        </p:txBody>
      </p:sp>
      <p:sp>
        <p:nvSpPr>
          <p:cNvPr id="4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7" name="Title Text"/>
          <p:cNvSpPr txBox="1">
            <a:spLocks noGrp="1"/>
          </p:cNvSpPr>
          <p:nvPr>
            <p:ph type="title"/>
          </p:nvPr>
        </p:nvSpPr>
        <p:spPr>
          <a:prstGeom prst="rect">
            <a:avLst/>
          </a:prstGeom>
        </p:spPr>
        <p:txBody>
          <a:bodyPr/>
          <a:lstStyle/>
          <a:p>
            <a:r>
              <a:t>Title Text</a:t>
            </a:r>
          </a:p>
        </p:txBody>
      </p:sp>
      <p:sp>
        <p:nvSpPr>
          <p:cNvPr id="48" name="Body Level One…"/>
          <p:cNvSpPr txBox="1">
            <a:spLocks noGrp="1"/>
          </p:cNvSpPr>
          <p:nvPr>
            <p:ph type="body" sz="quarter" idx="1"/>
          </p:nvPr>
        </p:nvSpPr>
        <p:spPr>
          <a:xfrm>
            <a:off x="457200" y="1535112"/>
            <a:ext cx="4040188" cy="639763"/>
          </a:xfrm>
          <a:prstGeom prst="rect">
            <a:avLst/>
          </a:prstGeom>
        </p:spPr>
        <p:txBody>
          <a:bodyPr anchor="b"/>
          <a:lstStyle>
            <a:lvl1pPr marL="0" indent="0">
              <a:spcBef>
                <a:spcPts val="400"/>
              </a:spcBef>
              <a:buSzTx/>
              <a:buFontTx/>
              <a:buNone/>
              <a:defRPr sz="1800" b="1"/>
            </a:lvl1pPr>
            <a:lvl2pPr marL="0" indent="342900">
              <a:spcBef>
                <a:spcPts val="400"/>
              </a:spcBef>
              <a:buSzTx/>
              <a:buFontTx/>
              <a:buNone/>
              <a:defRPr sz="1800" b="1"/>
            </a:lvl2pPr>
            <a:lvl3pPr marL="0" indent="685800">
              <a:spcBef>
                <a:spcPts val="400"/>
              </a:spcBef>
              <a:buSzTx/>
              <a:buFontTx/>
              <a:buNone/>
              <a:defRPr sz="1800" b="1"/>
            </a:lvl3pPr>
            <a:lvl4pPr marL="0" indent="1028700">
              <a:spcBef>
                <a:spcPts val="400"/>
              </a:spcBef>
              <a:buSzTx/>
              <a:buFontTx/>
              <a:buNone/>
              <a:defRPr sz="1800" b="1"/>
            </a:lvl4pPr>
            <a:lvl5pPr marL="0" indent="1371600">
              <a:spcBef>
                <a:spcPts val="400"/>
              </a:spcBef>
              <a:buSzTx/>
              <a:buFontTx/>
              <a:buNone/>
              <a:defRPr sz="1800" b="1"/>
            </a:lvl5pPr>
          </a:lstStyle>
          <a:p>
            <a:r>
              <a:t>Body Level One</a:t>
            </a:r>
          </a:p>
          <a:p>
            <a:pPr lvl="1"/>
            <a:r>
              <a:t>Body Level Two</a:t>
            </a:r>
          </a:p>
          <a:p>
            <a:pPr lvl="2"/>
            <a:r>
              <a:t>Body Level Three</a:t>
            </a:r>
          </a:p>
          <a:p>
            <a:pPr lvl="3"/>
            <a:r>
              <a:t>Body Level Four</a:t>
            </a:r>
          </a:p>
          <a:p>
            <a:pPr lvl="4"/>
            <a:r>
              <a:t>Body Level Five</a:t>
            </a:r>
          </a:p>
        </p:txBody>
      </p:sp>
      <p:sp>
        <p:nvSpPr>
          <p:cNvPr id="49" name="Text Placeholder 4"/>
          <p:cNvSpPr>
            <a:spLocks noGrp="1"/>
          </p:cNvSpPr>
          <p:nvPr>
            <p:ph type="body" sz="quarter" idx="21"/>
          </p:nvPr>
        </p:nvSpPr>
        <p:spPr>
          <a:xfrm>
            <a:off x="4645026" y="1535112"/>
            <a:ext cx="4041776" cy="639763"/>
          </a:xfrm>
          <a:prstGeom prst="rect">
            <a:avLst/>
          </a:prstGeom>
        </p:spPr>
        <p:txBody>
          <a:bodyPr anchor="b"/>
          <a:lstStyle/>
          <a:p>
            <a:pPr marL="0" indent="0">
              <a:spcBef>
                <a:spcPts val="400"/>
              </a:spcBef>
              <a:buSzTx/>
              <a:buFontTx/>
              <a:buNone/>
              <a:defRPr sz="1800" b="1"/>
            </a:pPr>
            <a:endParaRPr/>
          </a:p>
        </p:txBody>
      </p:sp>
      <p:sp>
        <p:nvSpPr>
          <p:cNvPr id="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7" name="Title Text"/>
          <p:cNvSpPr txBox="1">
            <a:spLocks noGrp="1"/>
          </p:cNvSpPr>
          <p:nvPr>
            <p:ph type="title"/>
          </p:nvPr>
        </p:nvSpPr>
        <p:spPr>
          <a:prstGeom prst="rect">
            <a:avLst/>
          </a:prstGeom>
        </p:spPr>
        <p:txBody>
          <a:bodyPr/>
          <a:lstStyle/>
          <a:p>
            <a:r>
              <a:t>Title Text</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2" name="Title Text"/>
          <p:cNvSpPr txBox="1">
            <a:spLocks noGrp="1"/>
          </p:cNvSpPr>
          <p:nvPr>
            <p:ph type="title"/>
          </p:nvPr>
        </p:nvSpPr>
        <p:spPr>
          <a:xfrm>
            <a:off x="457201" y="273050"/>
            <a:ext cx="3008315" cy="1162050"/>
          </a:xfrm>
          <a:prstGeom prst="rect">
            <a:avLst/>
          </a:prstGeom>
        </p:spPr>
        <p:txBody>
          <a:bodyPr anchor="b"/>
          <a:lstStyle>
            <a:lvl1pPr algn="l">
              <a:defRPr sz="1500" b="1"/>
            </a:lvl1pPr>
          </a:lstStyle>
          <a:p>
            <a:r>
              <a:t>Title Text</a:t>
            </a:r>
          </a:p>
        </p:txBody>
      </p:sp>
      <p:sp>
        <p:nvSpPr>
          <p:cNvPr id="73" name="Body Level One…"/>
          <p:cNvSpPr txBox="1">
            <a:spLocks noGrp="1"/>
          </p:cNvSpPr>
          <p:nvPr>
            <p:ph type="body" idx="1"/>
          </p:nvPr>
        </p:nvSpPr>
        <p:spPr>
          <a:xfrm>
            <a:off x="3575050" y="273053"/>
            <a:ext cx="5111750" cy="5172175"/>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74" name="Text Placeholder 3"/>
          <p:cNvSpPr>
            <a:spLocks noGrp="1"/>
          </p:cNvSpPr>
          <p:nvPr>
            <p:ph type="body" sz="quarter" idx="21"/>
          </p:nvPr>
        </p:nvSpPr>
        <p:spPr>
          <a:xfrm>
            <a:off x="457201" y="1435103"/>
            <a:ext cx="3008315" cy="4029892"/>
          </a:xfrm>
          <a:prstGeom prst="rect">
            <a:avLst/>
          </a:prstGeom>
        </p:spPr>
        <p:txBody>
          <a:bodyPr/>
          <a:lstStyle/>
          <a:p>
            <a:pPr marL="0" indent="0">
              <a:spcBef>
                <a:spcPts val="200"/>
              </a:spcBef>
              <a:buSzTx/>
              <a:buFontTx/>
              <a:buNone/>
              <a:defRPr sz="1000"/>
            </a:pPr>
            <a:endParaRPr/>
          </a:p>
        </p:txBody>
      </p:sp>
      <p:sp>
        <p:nvSpPr>
          <p:cNvPr id="7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2" name="Title Text"/>
          <p:cNvSpPr txBox="1">
            <a:spLocks noGrp="1"/>
          </p:cNvSpPr>
          <p:nvPr>
            <p:ph type="title"/>
          </p:nvPr>
        </p:nvSpPr>
        <p:spPr>
          <a:xfrm>
            <a:off x="1792288" y="4509120"/>
            <a:ext cx="5486401" cy="566739"/>
          </a:xfrm>
          <a:prstGeom prst="rect">
            <a:avLst/>
          </a:prstGeom>
        </p:spPr>
        <p:txBody>
          <a:bodyPr anchor="b"/>
          <a:lstStyle>
            <a:lvl1pPr algn="l">
              <a:defRPr sz="1500" b="1"/>
            </a:lvl1pPr>
          </a:lstStyle>
          <a:p>
            <a:r>
              <a:t>Title Text</a:t>
            </a:r>
          </a:p>
        </p:txBody>
      </p:sp>
      <p:sp>
        <p:nvSpPr>
          <p:cNvPr id="83" name="Picture Placeholder 2"/>
          <p:cNvSpPr>
            <a:spLocks noGrp="1"/>
          </p:cNvSpPr>
          <p:nvPr>
            <p:ph type="pic" sz="half" idx="21"/>
          </p:nvPr>
        </p:nvSpPr>
        <p:spPr>
          <a:xfrm>
            <a:off x="1792288" y="612779"/>
            <a:ext cx="5486401" cy="3824338"/>
          </a:xfrm>
          <a:prstGeom prst="rect">
            <a:avLst/>
          </a:prstGeom>
        </p:spPr>
        <p:txBody>
          <a:bodyPr lIns="91439" rIns="91439">
            <a:noAutofit/>
          </a:bodyPr>
          <a:lstStyle/>
          <a:p>
            <a:endParaRPr/>
          </a:p>
        </p:txBody>
      </p:sp>
      <p:sp>
        <p:nvSpPr>
          <p:cNvPr id="84" name="Body Level One…"/>
          <p:cNvSpPr txBox="1">
            <a:spLocks noGrp="1"/>
          </p:cNvSpPr>
          <p:nvPr>
            <p:ph type="body" sz="quarter" idx="1"/>
          </p:nvPr>
        </p:nvSpPr>
        <p:spPr>
          <a:xfrm>
            <a:off x="1792288" y="5157192"/>
            <a:ext cx="5486401" cy="432049"/>
          </a:xfrm>
          <a:prstGeom prst="rect">
            <a:avLst/>
          </a:prstGeom>
        </p:spPr>
        <p:txBody>
          <a:bodyPr/>
          <a:lstStyle>
            <a:lvl1pPr marL="0" indent="0">
              <a:spcBef>
                <a:spcPts val="200"/>
              </a:spcBef>
              <a:buSzTx/>
              <a:buFontTx/>
              <a:buNone/>
              <a:defRPr sz="1000"/>
            </a:lvl1pPr>
            <a:lvl2pPr marL="0" indent="342900">
              <a:spcBef>
                <a:spcPts val="200"/>
              </a:spcBef>
              <a:buSzTx/>
              <a:buFontTx/>
              <a:buNone/>
              <a:defRPr sz="1000"/>
            </a:lvl2pPr>
            <a:lvl3pPr marL="0" indent="685800">
              <a:spcBef>
                <a:spcPts val="200"/>
              </a:spcBef>
              <a:buSzTx/>
              <a:buFontTx/>
              <a:buNone/>
              <a:defRPr sz="1000"/>
            </a:lvl3pPr>
            <a:lvl4pPr marL="0" indent="1028700">
              <a:spcBef>
                <a:spcPts val="200"/>
              </a:spcBef>
              <a:buSzTx/>
              <a:buFontTx/>
              <a:buNone/>
              <a:defRPr sz="1000"/>
            </a:lvl4pPr>
            <a:lvl5pPr marL="0" indent="1371600">
              <a:spcBef>
                <a:spcPts val="200"/>
              </a:spcBef>
              <a:buSzTx/>
              <a:buFontTx/>
              <a:buNone/>
              <a:defRPr sz="1000"/>
            </a:lvl5pPr>
          </a:lstStyle>
          <a:p>
            <a:r>
              <a:t>Body Level One</a:t>
            </a:r>
          </a:p>
          <a:p>
            <a:pPr lvl="1"/>
            <a:r>
              <a:t>Body Level Two</a:t>
            </a:r>
          </a:p>
          <a:p>
            <a:pPr lvl="2"/>
            <a:r>
              <a:t>Body Level Three</a:t>
            </a:r>
          </a:p>
          <a:p>
            <a:pPr lvl="3"/>
            <a:r>
              <a:t>Body Level Four</a:t>
            </a:r>
          </a:p>
          <a:p>
            <a:pPr lvl="4"/>
            <a:r>
              <a:t>Body Level Five</a:t>
            </a:r>
          </a:p>
        </p:txBody>
      </p:sp>
      <p:sp>
        <p:nvSpPr>
          <p:cNvPr id="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jpe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1"/>
          <a:srcRect/>
          <a:stretch>
            <a:fillRect/>
          </a:stretch>
        </a:blip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457200" y="274638"/>
            <a:ext cx="8229600" cy="1143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normAutofit/>
          </a:bodyPr>
          <a:lstStyle/>
          <a:p>
            <a:r>
              <a:t>Title Text</a:t>
            </a:r>
          </a:p>
        </p:txBody>
      </p:sp>
      <p:sp>
        <p:nvSpPr>
          <p:cNvPr id="3" name="Body Level One…"/>
          <p:cNvSpPr txBox="1">
            <a:spLocks noGrp="1"/>
          </p:cNvSpPr>
          <p:nvPr>
            <p:ph type="body" idx="1"/>
          </p:nvPr>
        </p:nvSpPr>
        <p:spPr>
          <a:xfrm>
            <a:off x="457200" y="1600200"/>
            <a:ext cx="8229600" cy="52578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8455523" y="6435657"/>
            <a:ext cx="231278" cy="231141"/>
          </a:xfrm>
          <a:prstGeom prst="rect">
            <a:avLst/>
          </a:prstGeom>
          <a:ln w="12700">
            <a:miter lim="400000"/>
          </a:ln>
        </p:spPr>
        <p:txBody>
          <a:bodyPr wrap="none" lIns="45719" rIns="45719" anchor="ctr">
            <a:spAutoFit/>
          </a:bodyPr>
          <a:lstStyle>
            <a:lvl1pPr algn="r">
              <a:defRPr sz="900">
                <a:solidFill>
                  <a:srgbClr val="888888"/>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transition spd="med"/>
  <p:txStyles>
    <p:titleStyle>
      <a:lvl1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1pPr>
      <a:lvl2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2pPr>
      <a:lvl3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3pPr>
      <a:lvl4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4pPr>
      <a:lvl5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5pPr>
      <a:lvl6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6pPr>
      <a:lvl7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7pPr>
      <a:lvl8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8pPr>
      <a:lvl9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9pPr>
    </p:titleStyle>
    <p:bodyStyle>
      <a:lvl1pPr marL="257175" marR="0" indent="-257175"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1pPr>
      <a:lvl2pPr marL="587829" marR="0" indent="-244929"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2pPr>
      <a:lvl3pPr marL="914400" marR="0" indent="-22860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3pPr>
      <a:lvl4pPr marL="1303019" marR="0" indent="-274319"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4pPr>
      <a:lvl5pPr marL="16459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5pPr>
      <a:lvl6pPr marL="19888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6pPr>
      <a:lvl7pPr marL="23317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7pPr>
      <a:lvl8pPr marL="26746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8pPr>
      <a:lvl9pPr marL="30175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9pPr>
    </p:bodyStyle>
    <p:otherStyle>
      <a:lvl1pPr marL="0" marR="0" indent="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1pPr>
      <a:lvl2pPr marL="0" marR="0" indent="4572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2pPr>
      <a:lvl3pPr marL="0" marR="0" indent="9144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3pPr>
      <a:lvl4pPr marL="0" marR="0" indent="13716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4pPr>
      <a:lvl5pPr marL="0" marR="0" indent="18288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5pPr>
      <a:lvl6pPr marL="0" marR="0" indent="22860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6pPr>
      <a:lvl7pPr marL="0" marR="0" indent="27432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7pPr>
      <a:lvl8pPr marL="0" marR="0" indent="32004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8pPr>
      <a:lvl9pPr marL="0" marR="0" indent="36576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mailto:a.abdullah@uwtsd.ac.uk"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tmp"/><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tmp"/><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 name="Title 1"/>
          <p:cNvSpPr txBox="1">
            <a:spLocks noGrp="1"/>
          </p:cNvSpPr>
          <p:nvPr>
            <p:ph type="ctrTitle"/>
          </p:nvPr>
        </p:nvSpPr>
        <p:spPr>
          <a:xfrm>
            <a:off x="1058516" y="2565080"/>
            <a:ext cx="7772401" cy="3454368"/>
          </a:xfrm>
          <a:prstGeom prst="rect">
            <a:avLst/>
          </a:prstGeom>
        </p:spPr>
        <p:txBody>
          <a:bodyPr>
            <a:normAutofit fontScale="90000"/>
          </a:bodyPr>
          <a:lstStyle/>
          <a:p>
            <a:pPr defTabSz="562355">
              <a:defRPr sz="3034" b="1">
                <a:solidFill>
                  <a:schemeClr val="accent2"/>
                </a:solidFill>
                <a:effectLst>
                  <a:outerShdw blurRad="31242" dist="31242" dir="2700000" rotWithShape="0">
                    <a:srgbClr val="000000">
                      <a:alpha val="43137"/>
                    </a:srgbClr>
                  </a:outerShdw>
                </a:effectLst>
              </a:defRPr>
            </a:pPr>
            <a:br>
              <a:rPr lang="en-GB" dirty="0"/>
            </a:br>
            <a:br>
              <a:rPr lang="en-GB" dirty="0"/>
            </a:br>
            <a:r>
              <a:rPr lang="en-GB" dirty="0"/>
              <a:t>BALM 5001</a:t>
            </a:r>
            <a:br>
              <a:rPr dirty="0"/>
            </a:br>
            <a:r>
              <a:rPr dirty="0">
                <a:solidFill>
                  <a:srgbClr val="000000"/>
                </a:solidFill>
              </a:rPr>
              <a:t> </a:t>
            </a:r>
            <a:r>
              <a:rPr lang="en-GB" dirty="0"/>
              <a:t>Understanding and Engaging Stakeholders</a:t>
            </a:r>
            <a:r>
              <a:rPr lang="en-GB" sz="1800" b="1" dirty="0">
                <a:solidFill>
                  <a:srgbClr val="000000"/>
                </a:solidFill>
                <a:effectLst/>
                <a:latin typeface="Arial" panose="020B0604020202020204" pitchFamily="34" charset="0"/>
                <a:ea typeface="Arial" panose="020B0604020202020204" pitchFamily="34" charset="0"/>
              </a:rPr>
              <a:t> </a:t>
            </a:r>
            <a:endParaRPr dirty="0"/>
          </a:p>
          <a:p>
            <a:pPr defTabSz="562355">
              <a:defRPr sz="2624" b="1">
                <a:solidFill>
                  <a:schemeClr val="accent2"/>
                </a:solidFill>
                <a:effectLst>
                  <a:outerShdw blurRad="31242" dist="31242" dir="2700000" rotWithShape="0">
                    <a:srgbClr val="000000">
                      <a:alpha val="43137"/>
                    </a:srgbClr>
                  </a:outerShdw>
                </a:effectLst>
              </a:defRPr>
            </a:pPr>
            <a:r>
              <a:rPr sz="3034" dirty="0"/>
              <a:t>Week 1</a:t>
            </a:r>
            <a:br>
              <a:rPr lang="en-GB" sz="3034" dirty="0"/>
            </a:br>
            <a:br>
              <a:rPr lang="en-GB" sz="3034" dirty="0"/>
            </a:br>
            <a:br>
              <a:rPr sz="3034" dirty="0"/>
            </a:br>
            <a:br>
              <a:rPr sz="3034" dirty="0"/>
            </a:br>
            <a:br>
              <a:rPr sz="2952" dirty="0">
                <a:solidFill>
                  <a:srgbClr val="FF0000"/>
                </a:solidFill>
              </a:rPr>
            </a:br>
            <a:br>
              <a:rPr sz="2952" dirty="0">
                <a:solidFill>
                  <a:srgbClr val="FF0000"/>
                </a:solidFill>
              </a:rPr>
            </a:br>
            <a:endParaRPr sz="2952" dirty="0">
              <a:solidFill>
                <a:srgbClr val="FF0000"/>
              </a:solidFill>
            </a:endParaRPr>
          </a:p>
        </p:txBody>
      </p:sp>
      <p:sp>
        <p:nvSpPr>
          <p:cNvPr id="113" name="TextBox 1"/>
          <p:cNvSpPr txBox="1"/>
          <p:nvPr/>
        </p:nvSpPr>
        <p:spPr>
          <a:xfrm>
            <a:off x="313084" y="1364751"/>
            <a:ext cx="8235016" cy="120032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lvl1pPr>
              <a:defRPr sz="4000" b="1">
                <a:effectLst>
                  <a:outerShdw blurRad="38100" dist="38100" dir="2700000" rotWithShape="0">
                    <a:srgbClr val="000000">
                      <a:alpha val="43137"/>
                    </a:srgbClr>
                  </a:outerShdw>
                </a:effectLst>
              </a:defRPr>
            </a:lvl1pPr>
          </a:lstStyle>
          <a:p>
            <a:pPr algn="ctr"/>
            <a:r>
              <a:rPr lang="en-US" sz="3600" dirty="0">
                <a:effectLst/>
                <a:latin typeface="Arial" panose="020B0604020202020204" pitchFamily="34" charset="0"/>
                <a:ea typeface="Arial" panose="020B0604020202020204" pitchFamily="34" charset="0"/>
              </a:rPr>
              <a:t>BA</a:t>
            </a:r>
            <a:r>
              <a:rPr lang="en-US" sz="3600" spc="-3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(Hons)</a:t>
            </a:r>
            <a:r>
              <a:rPr lang="en-US" sz="3600" spc="-3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Leadership</a:t>
            </a:r>
            <a:r>
              <a:rPr lang="en-US" sz="3600" spc="-30"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and</a:t>
            </a:r>
            <a:r>
              <a:rPr lang="en-US" sz="3600" spc="-2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Management</a:t>
            </a:r>
            <a:r>
              <a:rPr lang="en-US" sz="3600" spc="-3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Skills</a:t>
            </a:r>
            <a:r>
              <a:rPr lang="en-US" sz="3600" spc="-30"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for</a:t>
            </a:r>
            <a:r>
              <a:rPr lang="en-US" sz="3600" spc="-30"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the</a:t>
            </a:r>
            <a:r>
              <a:rPr lang="en-US" sz="3600" spc="-25" dirty="0">
                <a:effectLst/>
                <a:latin typeface="Arial" panose="020B0604020202020204" pitchFamily="34" charset="0"/>
                <a:ea typeface="Arial" panose="020B0604020202020204" pitchFamily="34" charset="0"/>
              </a:rPr>
              <a:t> </a:t>
            </a:r>
            <a:r>
              <a:rPr lang="en-US" sz="3600" spc="-10" dirty="0">
                <a:effectLst/>
                <a:latin typeface="Arial" panose="020B0604020202020204" pitchFamily="34" charset="0"/>
                <a:ea typeface="Arial" panose="020B0604020202020204" pitchFamily="34" charset="0"/>
              </a:rPr>
              <a:t>Workplace</a:t>
            </a:r>
            <a:endParaRPr sz="3600" dirty="0"/>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 name="Content Placeholder 2"/>
          <p:cNvSpPr txBox="1">
            <a:spLocks noGrp="1"/>
          </p:cNvSpPr>
          <p:nvPr>
            <p:ph type="body" idx="1"/>
          </p:nvPr>
        </p:nvSpPr>
        <p:spPr>
          <a:xfrm>
            <a:off x="349321" y="1880172"/>
            <a:ext cx="8421464" cy="3641624"/>
          </a:xfrm>
          <a:prstGeom prst="rect">
            <a:avLst/>
          </a:prstGeom>
        </p:spPr>
        <p:txBody>
          <a:bodyPr/>
          <a:lstStyle/>
          <a:p>
            <a:r>
              <a:rPr dirty="0"/>
              <a:t>Get to know each other</a:t>
            </a:r>
            <a:r>
              <a:rPr lang="en-GB" dirty="0"/>
              <a:t> – introduction</a:t>
            </a:r>
          </a:p>
          <a:p>
            <a:r>
              <a:rPr lang="en-GB" dirty="0"/>
              <a:t>Setting class expectations</a:t>
            </a:r>
            <a:endParaRPr dirty="0"/>
          </a:p>
          <a:p>
            <a:r>
              <a:rPr lang="en-GB" dirty="0"/>
              <a:t>Module overview</a:t>
            </a:r>
            <a:endParaRPr dirty="0"/>
          </a:p>
          <a:p>
            <a:r>
              <a:rPr lang="en-GB" dirty="0"/>
              <a:t>Learning aim/objective</a:t>
            </a:r>
          </a:p>
          <a:p>
            <a:r>
              <a:rPr lang="en-GB" dirty="0"/>
              <a:t>Learning outcomes</a:t>
            </a:r>
          </a:p>
          <a:p>
            <a:r>
              <a:rPr lang="en-GB" dirty="0"/>
              <a:t>Module Assessment type</a:t>
            </a:r>
          </a:p>
          <a:p>
            <a:r>
              <a:rPr lang="en-GB" sz="2400" dirty="0"/>
              <a:t>Learning and Teaching Strategy</a:t>
            </a:r>
          </a:p>
          <a:p>
            <a:r>
              <a:rPr lang="en-GB" dirty="0"/>
              <a:t>Identify stakeholders</a:t>
            </a:r>
            <a:endParaRPr dirty="0"/>
          </a:p>
        </p:txBody>
      </p:sp>
      <p:sp>
        <p:nvSpPr>
          <p:cNvPr id="11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2</a:t>
            </a:fld>
            <a:endParaRPr/>
          </a:p>
        </p:txBody>
      </p:sp>
      <p:sp>
        <p:nvSpPr>
          <p:cNvPr id="117" name="Title 1"/>
          <p:cNvSpPr txBox="1">
            <a:spLocks noGrp="1"/>
          </p:cNvSpPr>
          <p:nvPr>
            <p:ph type="title"/>
          </p:nvPr>
        </p:nvSpPr>
        <p:spPr>
          <a:xfrm>
            <a:off x="1456454" y="250298"/>
            <a:ext cx="6172201" cy="857251"/>
          </a:xfrm>
          <a:prstGeom prst="rect">
            <a:avLst/>
          </a:prstGeom>
        </p:spPr>
        <p:txBody>
          <a:bodyPr>
            <a:normAutofit/>
          </a:bodyPr>
          <a:lstStyle>
            <a:lvl1pPr defTabSz="630936">
              <a:defRPr sz="3312" b="1">
                <a:solidFill>
                  <a:srgbClr val="0070C0"/>
                </a:solidFill>
                <a:effectLst>
                  <a:outerShdw blurRad="35052" dist="35052" dir="2700000" rotWithShape="0">
                    <a:srgbClr val="000000">
                      <a:alpha val="43137"/>
                    </a:srgbClr>
                  </a:outerShdw>
                </a:effectLst>
              </a:defRPr>
            </a:lvl1pPr>
          </a:lstStyle>
          <a:p>
            <a:r>
              <a:rPr dirty="0"/>
              <a:t>Learning </a:t>
            </a:r>
            <a:r>
              <a:rPr lang="en-GB" dirty="0"/>
              <a:t>Plan </a:t>
            </a:r>
            <a:r>
              <a:rPr dirty="0"/>
              <a:t>for </a:t>
            </a:r>
            <a:r>
              <a:rPr lang="en-GB" dirty="0"/>
              <a:t>W</a:t>
            </a:r>
            <a:r>
              <a:rPr dirty="0"/>
              <a:t>eek 1</a:t>
            </a:r>
          </a:p>
        </p:txBody>
      </p:sp>
      <p:sp>
        <p:nvSpPr>
          <p:cNvPr id="118" name="TextBox 7"/>
          <p:cNvSpPr txBox="1"/>
          <p:nvPr/>
        </p:nvSpPr>
        <p:spPr>
          <a:xfrm>
            <a:off x="738289" y="1300158"/>
            <a:ext cx="7608531" cy="4597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lvl1pPr>
              <a:defRPr sz="2400" b="1"/>
            </a:lvl1pPr>
          </a:lstStyle>
          <a:p>
            <a:r>
              <a:rPr lang="en-GB" dirty="0"/>
              <a:t>We aim t</a:t>
            </a:r>
            <a:r>
              <a:rPr dirty="0"/>
              <a:t>o</a:t>
            </a:r>
            <a:r>
              <a:rPr lang="en-GB" dirty="0"/>
              <a:t> do the followings:</a:t>
            </a:r>
            <a:endParaRPr dirty="0"/>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1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 grpId="1" animBg="1" advAuto="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 name="Content Placeholder 2"/>
          <p:cNvSpPr txBox="1">
            <a:spLocks noGrp="1"/>
          </p:cNvSpPr>
          <p:nvPr>
            <p:ph type="body" idx="1"/>
          </p:nvPr>
        </p:nvSpPr>
        <p:spPr>
          <a:xfrm>
            <a:off x="287677" y="1438382"/>
            <a:ext cx="8483108" cy="4083414"/>
          </a:xfrm>
          <a:prstGeom prst="rect">
            <a:avLst/>
          </a:prstGeom>
        </p:spPr>
        <p:txBody>
          <a:bodyPr>
            <a:normAutofit/>
          </a:bodyPr>
          <a:lstStyle/>
          <a:p>
            <a:r>
              <a:rPr lang="en-GB" sz="2800" b="1" dirty="0">
                <a:ea typeface="Times New Roman" panose="02020603050405020304" pitchFamily="18" charset="0"/>
              </a:rPr>
              <a:t>Eric Osei </a:t>
            </a:r>
            <a:r>
              <a:rPr lang="en-GB" sz="2800" b="1" dirty="0">
                <a:solidFill>
                  <a:srgbClr val="000000"/>
                </a:solidFill>
                <a:effectLst/>
                <a:ea typeface="Times New Roman" panose="02020603050405020304" pitchFamily="18" charset="0"/>
              </a:rPr>
              <a:t>– Module Lead</a:t>
            </a:r>
            <a:endParaRPr lang="en-GB" sz="2800" dirty="0">
              <a:effectLst/>
              <a:ea typeface="Times New Roman" panose="02020603050405020304" pitchFamily="18" charset="0"/>
            </a:endParaRPr>
          </a:p>
          <a:p>
            <a:pPr marL="0" indent="0">
              <a:buNone/>
            </a:pPr>
            <a:r>
              <a:rPr lang="en-GB" sz="2800" dirty="0">
                <a:solidFill>
                  <a:srgbClr val="000000"/>
                </a:solidFill>
                <a:effectLst/>
                <a:ea typeface="Times New Roman" panose="02020603050405020304" pitchFamily="18" charset="0"/>
              </a:rPr>
              <a:t>   Email:</a:t>
            </a:r>
            <a:r>
              <a:rPr lang="en-GB" sz="2800" dirty="0">
                <a:solidFill>
                  <a:srgbClr val="1D2125"/>
                </a:solidFill>
                <a:effectLst/>
                <a:ea typeface="Times New Roman" panose="02020603050405020304" pitchFamily="18" charset="0"/>
              </a:rPr>
              <a:t> </a:t>
            </a:r>
            <a:r>
              <a:rPr lang="en-GB" sz="2800" b="1" u="sng" dirty="0">
                <a:solidFill>
                  <a:srgbClr val="28235D"/>
                </a:solidFill>
                <a:effectLst/>
                <a:ea typeface="Times New Roman" panose="02020603050405020304" pitchFamily="18" charset="0"/>
              </a:rPr>
              <a:t>e.osei@uwtsd.ac.uk</a:t>
            </a:r>
          </a:p>
          <a:p>
            <a:pPr marL="0" indent="0">
              <a:buNone/>
            </a:pPr>
            <a:endParaRPr lang="en-GB" sz="2800" dirty="0">
              <a:effectLst/>
              <a:ea typeface="Times New Roman" panose="02020603050405020304" pitchFamily="18" charset="0"/>
            </a:endParaRPr>
          </a:p>
          <a:p>
            <a:r>
              <a:rPr lang="en-GB" sz="2800" b="1" dirty="0">
                <a:solidFill>
                  <a:srgbClr val="1D2125"/>
                </a:solidFill>
              </a:rPr>
              <a:t>Aso Abdullah - </a:t>
            </a:r>
            <a:r>
              <a:rPr lang="en-GB" sz="2800" b="1" i="0" dirty="0">
                <a:solidFill>
                  <a:srgbClr val="1D2125"/>
                </a:solidFill>
                <a:effectLst/>
              </a:rPr>
              <a:t>Lecturer</a:t>
            </a:r>
          </a:p>
          <a:p>
            <a:pPr marL="0" indent="0">
              <a:buNone/>
            </a:pPr>
            <a:r>
              <a:rPr lang="en-GB" sz="2800" b="1" dirty="0">
                <a:solidFill>
                  <a:srgbClr val="1D2125"/>
                </a:solidFill>
              </a:rPr>
              <a:t>Email: </a:t>
            </a:r>
            <a:r>
              <a:rPr lang="en-GB" sz="2800" b="1" dirty="0">
                <a:solidFill>
                  <a:srgbClr val="1D2125"/>
                </a:solidFill>
                <a:hlinkClick r:id="rId2"/>
              </a:rPr>
              <a:t>a.abdullah@uwtsd.ac.uk</a:t>
            </a:r>
            <a:r>
              <a:rPr lang="en-GB" sz="2800" b="1" dirty="0">
                <a:solidFill>
                  <a:srgbClr val="1D2125"/>
                </a:solidFill>
              </a:rPr>
              <a:t> </a:t>
            </a:r>
            <a:endParaRPr lang="en-GB" sz="2800" b="0" i="0" dirty="0">
              <a:solidFill>
                <a:srgbClr val="1D2125"/>
              </a:solidFill>
              <a:effectLst/>
            </a:endParaRPr>
          </a:p>
          <a:p>
            <a:pPr marL="0" indent="0" algn="l">
              <a:buNone/>
            </a:pPr>
            <a:endParaRPr lang="en-GB" sz="2800" b="0" i="0" dirty="0">
              <a:solidFill>
                <a:srgbClr val="1D2125"/>
              </a:solidFill>
              <a:effectLst/>
            </a:endParaRPr>
          </a:p>
          <a:p>
            <a:pPr marL="342900" lvl="0" indent="-342900">
              <a:lnSpc>
                <a:spcPct val="107000"/>
              </a:lnSpc>
              <a:spcAft>
                <a:spcPts val="800"/>
              </a:spcAft>
              <a:buFont typeface="Arial" panose="020B0604020202020204" pitchFamily="34" charset="0"/>
              <a:buChar char="•"/>
              <a:tabLst>
                <a:tab pos="457200" algn="l"/>
              </a:tabLst>
            </a:pP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1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3</a:t>
            </a:fld>
            <a:endParaRPr/>
          </a:p>
        </p:txBody>
      </p:sp>
      <p:sp>
        <p:nvSpPr>
          <p:cNvPr id="117" name="Title 1"/>
          <p:cNvSpPr txBox="1">
            <a:spLocks noGrp="1"/>
          </p:cNvSpPr>
          <p:nvPr>
            <p:ph type="title"/>
          </p:nvPr>
        </p:nvSpPr>
        <p:spPr>
          <a:xfrm>
            <a:off x="821934" y="250298"/>
            <a:ext cx="7089168" cy="1188084"/>
          </a:xfrm>
          <a:prstGeom prst="rect">
            <a:avLst/>
          </a:prstGeom>
        </p:spPr>
        <p:txBody>
          <a:bodyPr>
            <a:normAutofit/>
          </a:bodyPr>
          <a:lstStyle>
            <a:lvl1pPr defTabSz="630936">
              <a:defRPr sz="3312" b="1">
                <a:solidFill>
                  <a:srgbClr val="0070C0"/>
                </a:solidFill>
                <a:effectLst>
                  <a:outerShdw blurRad="35052" dist="35052" dir="2700000" rotWithShape="0">
                    <a:srgbClr val="000000">
                      <a:alpha val="43137"/>
                    </a:srgbClr>
                  </a:outerShdw>
                </a:effectLst>
              </a:defRPr>
            </a:lvl1pPr>
          </a:lstStyle>
          <a:p>
            <a:r>
              <a:rPr lang="en-GB" dirty="0"/>
              <a:t>Introduction of Teaching Team!</a:t>
            </a:r>
            <a:endParaRPr dirty="0"/>
          </a:p>
        </p:txBody>
      </p:sp>
      <p:sp>
        <p:nvSpPr>
          <p:cNvPr id="118" name="TextBox 7"/>
          <p:cNvSpPr txBox="1"/>
          <p:nvPr/>
        </p:nvSpPr>
        <p:spPr>
          <a:xfrm>
            <a:off x="719191" y="893852"/>
            <a:ext cx="8051594" cy="46166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defRPr sz="2400" b="1"/>
            </a:lvl1pPr>
          </a:lstStyle>
          <a:p>
            <a:endParaRPr dirty="0"/>
          </a:p>
        </p:txBody>
      </p:sp>
    </p:spTree>
    <p:extLst>
      <p:ext uri="{BB962C8B-B14F-4D97-AF65-F5344CB8AC3E}">
        <p14:creationId xmlns:p14="http://schemas.microsoft.com/office/powerpoint/2010/main" val="2854892392"/>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iterate>
                                    <p:tmAbs val="0"/>
                                  </p:iterate>
                                  <p:childTnLst>
                                    <p:set>
                                      <p:cBhvr>
                                        <p:cTn id="6" fill="hold"/>
                                        <p:tgtEl>
                                          <p:spTgt spid="1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 grpId="0" animBg="1" advAuto="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 name="Who is here?"/>
          <p:cNvSpPr txBox="1">
            <a:spLocks noGrp="1"/>
          </p:cNvSpPr>
          <p:nvPr>
            <p:ph type="title"/>
          </p:nvPr>
        </p:nvSpPr>
        <p:spPr>
          <a:prstGeom prst="rect">
            <a:avLst/>
          </a:prstGeom>
        </p:spPr>
        <p:txBody>
          <a:bodyPr>
            <a:normAutofit/>
          </a:bodyPr>
          <a:lstStyle>
            <a:lvl1pPr>
              <a:defRPr b="1"/>
            </a:lvl1pPr>
          </a:lstStyle>
          <a:p>
            <a:r>
              <a:rPr lang="en-GB" sz="4800" dirty="0"/>
              <a:t>Class Introduction….</a:t>
            </a:r>
            <a:endParaRPr sz="4800" dirty="0"/>
          </a:p>
        </p:txBody>
      </p:sp>
      <p:sp>
        <p:nvSpPr>
          <p:cNvPr id="121" name="Please introduce yourself and say…"/>
          <p:cNvSpPr txBox="1">
            <a:spLocks noGrp="1"/>
          </p:cNvSpPr>
          <p:nvPr>
            <p:ph type="body" idx="1"/>
          </p:nvPr>
        </p:nvSpPr>
        <p:spPr>
          <a:xfrm>
            <a:off x="174661" y="1222626"/>
            <a:ext cx="8835775" cy="4294608"/>
          </a:xfrm>
          <a:prstGeom prst="rect">
            <a:avLst/>
          </a:prstGeom>
        </p:spPr>
        <p:txBody>
          <a:bodyPr/>
          <a:lstStyle/>
          <a:p>
            <a:pPr marL="0" indent="0" algn="ctr">
              <a:buNone/>
            </a:pPr>
            <a:endParaRPr lang="en-GB" b="1" dirty="0"/>
          </a:p>
          <a:p>
            <a:pPr>
              <a:buFont typeface="Wingdings" panose="05000000000000000000" pitchFamily="2" charset="2"/>
              <a:buChar char="Ø"/>
            </a:pPr>
            <a:r>
              <a:rPr lang="en-GB" sz="4000" b="1" dirty="0"/>
              <a:t>Lecturer’s Introduction:</a:t>
            </a:r>
          </a:p>
          <a:p>
            <a:pPr marL="0" indent="0">
              <a:buNone/>
            </a:pPr>
            <a:r>
              <a:rPr lang="en-GB" sz="4000" b="1" dirty="0"/>
              <a:t>I am ….your lecturer on this module.</a:t>
            </a:r>
          </a:p>
          <a:p>
            <a:pPr marL="0" indent="0">
              <a:buNone/>
            </a:pPr>
            <a:r>
              <a:rPr lang="en-GB" sz="4000" b="1" dirty="0"/>
              <a:t>These are few things about me…..</a:t>
            </a:r>
          </a:p>
          <a:p>
            <a:pPr marL="0" indent="0">
              <a:buNone/>
            </a:pPr>
            <a:endParaRPr lang="en-GB" sz="4000" b="1" dirty="0"/>
          </a:p>
          <a:p>
            <a:pPr marL="0" indent="0">
              <a:buNone/>
            </a:pPr>
            <a:endParaRPr lang="en-GB" sz="4000" b="1" dirty="0"/>
          </a:p>
        </p:txBody>
      </p:sp>
    </p:spTree>
    <p:extLst>
      <p:ext uri="{BB962C8B-B14F-4D97-AF65-F5344CB8AC3E}">
        <p14:creationId xmlns:p14="http://schemas.microsoft.com/office/powerpoint/2010/main" val="1395987956"/>
      </p:ext>
    </p:extLst>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 name="Who is here?"/>
          <p:cNvSpPr txBox="1">
            <a:spLocks noGrp="1"/>
          </p:cNvSpPr>
          <p:nvPr>
            <p:ph type="title"/>
          </p:nvPr>
        </p:nvSpPr>
        <p:spPr>
          <a:prstGeom prst="rect">
            <a:avLst/>
          </a:prstGeom>
        </p:spPr>
        <p:txBody>
          <a:bodyPr>
            <a:normAutofit/>
          </a:bodyPr>
          <a:lstStyle>
            <a:lvl1pPr>
              <a:defRPr b="1"/>
            </a:lvl1pPr>
          </a:lstStyle>
          <a:p>
            <a:r>
              <a:rPr lang="en-GB" sz="4800" dirty="0"/>
              <a:t>Class Introduction….</a:t>
            </a:r>
            <a:endParaRPr sz="4800" dirty="0"/>
          </a:p>
        </p:txBody>
      </p:sp>
      <p:sp>
        <p:nvSpPr>
          <p:cNvPr id="121" name="Please introduce yourself and say…"/>
          <p:cNvSpPr txBox="1">
            <a:spLocks noGrp="1"/>
          </p:cNvSpPr>
          <p:nvPr>
            <p:ph type="body" idx="1"/>
          </p:nvPr>
        </p:nvSpPr>
        <p:spPr>
          <a:xfrm>
            <a:off x="174661" y="1222626"/>
            <a:ext cx="8835775" cy="4294608"/>
          </a:xfrm>
          <a:prstGeom prst="rect">
            <a:avLst/>
          </a:prstGeom>
        </p:spPr>
        <p:txBody>
          <a:bodyPr>
            <a:normAutofit/>
          </a:bodyPr>
          <a:lstStyle/>
          <a:p>
            <a:pPr marL="0" indent="0" algn="ctr">
              <a:buNone/>
            </a:pPr>
            <a:endParaRPr lang="en-GB" b="1" dirty="0"/>
          </a:p>
          <a:p>
            <a:pPr marL="0" indent="0" algn="ctr">
              <a:buNone/>
            </a:pPr>
            <a:endParaRPr lang="en-GB" b="1" dirty="0"/>
          </a:p>
          <a:p>
            <a:pPr>
              <a:buFont typeface="Wingdings" panose="05000000000000000000" pitchFamily="2" charset="2"/>
              <a:buChar char="Ø"/>
            </a:pPr>
            <a:r>
              <a:rPr lang="en-GB" sz="4000" b="1" dirty="0"/>
              <a:t>Students take turn to introduce themselves.</a:t>
            </a:r>
          </a:p>
          <a:p>
            <a:pPr marL="0" indent="0">
              <a:buNone/>
            </a:pPr>
            <a:endParaRPr sz="4000" b="1" dirty="0"/>
          </a:p>
        </p:txBody>
      </p:sp>
    </p:spTree>
    <p:extLst>
      <p:ext uri="{BB962C8B-B14F-4D97-AF65-F5344CB8AC3E}">
        <p14:creationId xmlns:p14="http://schemas.microsoft.com/office/powerpoint/2010/main" val="1225096994"/>
      </p:ext>
    </p:extLst>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 name="Who is here?"/>
          <p:cNvSpPr txBox="1">
            <a:spLocks noGrp="1"/>
          </p:cNvSpPr>
          <p:nvPr>
            <p:ph type="title"/>
          </p:nvPr>
        </p:nvSpPr>
        <p:spPr>
          <a:prstGeom prst="rect">
            <a:avLst/>
          </a:prstGeom>
        </p:spPr>
        <p:txBody>
          <a:bodyPr>
            <a:normAutofit/>
          </a:bodyPr>
          <a:lstStyle>
            <a:lvl1pPr>
              <a:defRPr b="1"/>
            </a:lvl1pPr>
          </a:lstStyle>
          <a:p>
            <a:r>
              <a:rPr lang="en-GB" sz="4800" dirty="0"/>
              <a:t>Class Introduction….</a:t>
            </a:r>
            <a:endParaRPr sz="4800" dirty="0"/>
          </a:p>
        </p:txBody>
      </p:sp>
      <p:sp>
        <p:nvSpPr>
          <p:cNvPr id="121" name="Please introduce yourself and say…"/>
          <p:cNvSpPr txBox="1">
            <a:spLocks noGrp="1"/>
          </p:cNvSpPr>
          <p:nvPr>
            <p:ph type="body" idx="1"/>
          </p:nvPr>
        </p:nvSpPr>
        <p:spPr>
          <a:xfrm>
            <a:off x="174661" y="1222626"/>
            <a:ext cx="8835775" cy="4294608"/>
          </a:xfrm>
          <a:prstGeom prst="rect">
            <a:avLst/>
          </a:prstGeom>
        </p:spPr>
        <p:txBody>
          <a:bodyPr>
            <a:normAutofit/>
          </a:bodyPr>
          <a:lstStyle/>
          <a:p>
            <a:pPr marL="0" indent="0" algn="ctr">
              <a:buNone/>
            </a:pPr>
            <a:endParaRPr lang="en-GB" b="1" dirty="0"/>
          </a:p>
          <a:p>
            <a:pPr marL="0" indent="0">
              <a:buNone/>
            </a:pPr>
            <a:r>
              <a:rPr lang="en-GB" sz="4000" b="1" dirty="0"/>
              <a:t>Now that you know your lecturer,</a:t>
            </a:r>
          </a:p>
          <a:p>
            <a:pPr marL="0" indent="0">
              <a:buNone/>
            </a:pPr>
            <a:r>
              <a:rPr lang="en-GB" sz="4000" b="1" dirty="0"/>
              <a:t>It is your time to take turn to introduce yourself to your lecturer…..</a:t>
            </a:r>
          </a:p>
          <a:p>
            <a:pPr marL="0" indent="0">
              <a:buNone/>
            </a:pPr>
            <a:endParaRPr sz="4000" b="1" dirty="0"/>
          </a:p>
        </p:txBody>
      </p:sp>
    </p:spTree>
    <p:extLst>
      <p:ext uri="{BB962C8B-B14F-4D97-AF65-F5344CB8AC3E}">
        <p14:creationId xmlns:p14="http://schemas.microsoft.com/office/powerpoint/2010/main" val="1705976169"/>
      </p:ext>
    </p:extLst>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 name="Who is here?"/>
          <p:cNvSpPr txBox="1">
            <a:spLocks noGrp="1"/>
          </p:cNvSpPr>
          <p:nvPr>
            <p:ph type="title"/>
          </p:nvPr>
        </p:nvSpPr>
        <p:spPr>
          <a:prstGeom prst="rect">
            <a:avLst/>
          </a:prstGeom>
        </p:spPr>
        <p:txBody>
          <a:bodyPr>
            <a:normAutofit/>
          </a:bodyPr>
          <a:lstStyle>
            <a:lvl1pPr>
              <a:defRPr b="1"/>
            </a:lvl1pPr>
          </a:lstStyle>
          <a:p>
            <a:r>
              <a:rPr lang="en-GB" sz="4800" dirty="0"/>
              <a:t>Class Expectations….</a:t>
            </a:r>
            <a:endParaRPr sz="4800" dirty="0"/>
          </a:p>
        </p:txBody>
      </p:sp>
      <p:sp>
        <p:nvSpPr>
          <p:cNvPr id="121" name="Please introduce yourself and say…"/>
          <p:cNvSpPr txBox="1">
            <a:spLocks noGrp="1"/>
          </p:cNvSpPr>
          <p:nvPr>
            <p:ph type="body" idx="1"/>
          </p:nvPr>
        </p:nvSpPr>
        <p:spPr>
          <a:xfrm>
            <a:off x="174661" y="1222626"/>
            <a:ext cx="8835775" cy="4294608"/>
          </a:xfrm>
          <a:prstGeom prst="rect">
            <a:avLst/>
          </a:prstGeom>
        </p:spPr>
        <p:txBody>
          <a:bodyPr>
            <a:normAutofit/>
          </a:bodyPr>
          <a:lstStyle/>
          <a:p>
            <a:pPr marL="0" indent="0" algn="ctr">
              <a:buNone/>
            </a:pPr>
            <a:endParaRPr lang="en-GB" b="1" dirty="0"/>
          </a:p>
          <a:p>
            <a:pPr>
              <a:buFont typeface="Wingdings" panose="05000000000000000000" pitchFamily="2" charset="2"/>
              <a:buChar char="Ø"/>
            </a:pPr>
            <a:r>
              <a:rPr lang="en-GB" sz="4000" b="1" dirty="0"/>
              <a:t>Please do adhere to the University Code of Conduct.</a:t>
            </a:r>
          </a:p>
          <a:p>
            <a:pPr marL="0" indent="0">
              <a:buNone/>
            </a:pPr>
            <a:endParaRPr lang="en-GB" sz="4000" b="1" dirty="0"/>
          </a:p>
          <a:p>
            <a:pPr>
              <a:buFont typeface="Wingdings" panose="05000000000000000000" pitchFamily="2" charset="2"/>
              <a:buChar char="Ø"/>
            </a:pPr>
            <a:r>
              <a:rPr lang="en-GB" sz="4000" b="1" dirty="0"/>
              <a:t>A copy can be found pasted in the classroom.</a:t>
            </a:r>
          </a:p>
        </p:txBody>
      </p:sp>
    </p:spTree>
    <p:extLst>
      <p:ext uri="{BB962C8B-B14F-4D97-AF65-F5344CB8AC3E}">
        <p14:creationId xmlns:p14="http://schemas.microsoft.com/office/powerpoint/2010/main" val="956250006"/>
      </p:ext>
    </p:extLst>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 name="Who is here?"/>
          <p:cNvSpPr txBox="1">
            <a:spLocks noGrp="1"/>
          </p:cNvSpPr>
          <p:nvPr>
            <p:ph type="title"/>
          </p:nvPr>
        </p:nvSpPr>
        <p:spPr>
          <a:prstGeom prst="rect">
            <a:avLst/>
          </a:prstGeom>
        </p:spPr>
        <p:txBody>
          <a:bodyPr>
            <a:normAutofit/>
          </a:bodyPr>
          <a:lstStyle>
            <a:lvl1pPr>
              <a:defRPr b="1"/>
            </a:lvl1pPr>
          </a:lstStyle>
          <a:p>
            <a:r>
              <a:rPr lang="en-GB" sz="4800" dirty="0"/>
              <a:t>Class Expectations….</a:t>
            </a:r>
            <a:endParaRPr sz="4800" dirty="0"/>
          </a:p>
        </p:txBody>
      </p:sp>
      <p:sp>
        <p:nvSpPr>
          <p:cNvPr id="121" name="Please introduce yourself and say…"/>
          <p:cNvSpPr txBox="1">
            <a:spLocks noGrp="1"/>
          </p:cNvSpPr>
          <p:nvPr>
            <p:ph type="body" idx="1"/>
          </p:nvPr>
        </p:nvSpPr>
        <p:spPr>
          <a:xfrm>
            <a:off x="174661" y="1222626"/>
            <a:ext cx="8835775" cy="4294608"/>
          </a:xfrm>
          <a:prstGeom prst="rect">
            <a:avLst/>
          </a:prstGeom>
        </p:spPr>
        <p:txBody>
          <a:bodyPr>
            <a:normAutofit/>
          </a:bodyPr>
          <a:lstStyle/>
          <a:p>
            <a:pPr marL="0" indent="0" algn="ctr">
              <a:buNone/>
            </a:pPr>
            <a:endParaRPr lang="en-GB" b="1" dirty="0"/>
          </a:p>
          <a:p>
            <a:pPr>
              <a:buFont typeface="Wingdings" panose="05000000000000000000" pitchFamily="2" charset="2"/>
              <a:buChar char="Ø"/>
            </a:pPr>
            <a:r>
              <a:rPr lang="en-GB" sz="4000" b="1" dirty="0"/>
              <a:t>University pays important attention to Engagement policy this term (engagement with the Moodle page, class attendance).</a:t>
            </a:r>
            <a:endParaRPr sz="4000" b="1" dirty="0"/>
          </a:p>
        </p:txBody>
      </p:sp>
    </p:spTree>
    <p:extLst>
      <p:ext uri="{BB962C8B-B14F-4D97-AF65-F5344CB8AC3E}">
        <p14:creationId xmlns:p14="http://schemas.microsoft.com/office/powerpoint/2010/main" val="2307511091"/>
      </p:ext>
    </p:extLst>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457200" y="274639"/>
            <a:ext cx="8229600" cy="1066128"/>
          </a:xfrm>
          <a:prstGeom prst="rect">
            <a:avLst/>
          </a:prstGeom>
        </p:spPr>
        <p:txBody>
          <a:bodyPr>
            <a:normAutofit/>
          </a:bodyPr>
          <a:lstStyle>
            <a:lvl1pPr>
              <a:defRPr b="1"/>
            </a:lvl1pPr>
          </a:lstStyle>
          <a:p>
            <a:r>
              <a:rPr lang="en-GB" sz="4400" dirty="0"/>
              <a:t>About this Module….</a:t>
            </a:r>
            <a:endParaRPr sz="4400" dirty="0"/>
          </a:p>
        </p:txBody>
      </p:sp>
      <p:sp>
        <p:nvSpPr>
          <p:cNvPr id="131" name="= current or medium to long-term challenges a business faces…"/>
          <p:cNvSpPr txBox="1">
            <a:spLocks noGrp="1"/>
          </p:cNvSpPr>
          <p:nvPr>
            <p:ph type="body" idx="1"/>
          </p:nvPr>
        </p:nvSpPr>
        <p:spPr>
          <a:xfrm>
            <a:off x="102742" y="1222626"/>
            <a:ext cx="8784404" cy="4294608"/>
          </a:xfrm>
          <a:prstGeom prst="rect">
            <a:avLst/>
          </a:prstGeom>
        </p:spPr>
        <p:txBody>
          <a:bodyPr/>
          <a:lstStyle/>
          <a:p>
            <a:pPr algn="l"/>
            <a:endParaRPr lang="en-GB" sz="1800" b="0" i="0" u="none" strike="noStrike" baseline="0" dirty="0">
              <a:solidFill>
                <a:srgbClr val="000000"/>
              </a:solidFill>
              <a:latin typeface="Arial" panose="020B0604020202020204" pitchFamily="34" charset="0"/>
            </a:endParaRPr>
          </a:p>
          <a:p>
            <a:pPr marL="0" indent="0" algn="ctr">
              <a:buNone/>
            </a:pPr>
            <a:endParaRPr lang="en-GB" sz="4400" b="1" i="0" u="none" strike="noStrike" baseline="0" dirty="0">
              <a:solidFill>
                <a:srgbClr val="000000"/>
              </a:solidFill>
            </a:endParaRPr>
          </a:p>
          <a:p>
            <a:pPr marL="0" indent="0" algn="ctr">
              <a:buNone/>
            </a:pPr>
            <a:r>
              <a:rPr lang="en-GB" sz="4400" b="1" i="0" u="none" strike="noStrike" baseline="0" dirty="0">
                <a:solidFill>
                  <a:srgbClr val="FF0000"/>
                </a:solidFill>
              </a:rPr>
              <a:t>Module Overview</a:t>
            </a:r>
          </a:p>
        </p:txBody>
      </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457200" y="274639"/>
            <a:ext cx="8229600" cy="1066128"/>
          </a:xfrm>
          <a:prstGeom prst="rect">
            <a:avLst/>
          </a:prstGeom>
        </p:spPr>
        <p:txBody>
          <a:bodyPr>
            <a:normAutofit/>
          </a:bodyPr>
          <a:lstStyle>
            <a:lvl1pPr>
              <a:defRPr b="1"/>
            </a:lvl1pPr>
          </a:lstStyle>
          <a:p>
            <a:r>
              <a:rPr lang="en-GB" sz="4400" dirty="0"/>
              <a:t>Module Aim/Objective</a:t>
            </a:r>
            <a:endParaRPr sz="4400" dirty="0"/>
          </a:p>
        </p:txBody>
      </p:sp>
      <p:sp>
        <p:nvSpPr>
          <p:cNvPr id="131" name="= current or medium to long-term challenges a business faces…"/>
          <p:cNvSpPr txBox="1">
            <a:spLocks noGrp="1"/>
          </p:cNvSpPr>
          <p:nvPr>
            <p:ph type="body" idx="1"/>
          </p:nvPr>
        </p:nvSpPr>
        <p:spPr>
          <a:xfrm>
            <a:off x="102742" y="1222626"/>
            <a:ext cx="8784404" cy="4294608"/>
          </a:xfrm>
          <a:prstGeom prst="rect">
            <a:avLst/>
          </a:prstGeom>
        </p:spPr>
        <p:txBody>
          <a:bodyPr/>
          <a:lstStyle/>
          <a:p>
            <a:pPr algn="l"/>
            <a:endParaRPr lang="en-GB" sz="1800" b="0" i="0" u="none" strike="noStrike" baseline="0" dirty="0">
              <a:solidFill>
                <a:srgbClr val="000000"/>
              </a:solidFill>
              <a:latin typeface="Arial" panose="020B0604020202020204" pitchFamily="34" charset="0"/>
            </a:endParaRPr>
          </a:p>
          <a:p>
            <a:pPr marL="0" indent="0" algn="ctr">
              <a:buNone/>
            </a:pPr>
            <a:r>
              <a:rPr lang="en-GB" sz="4400" b="1" i="0" u="none" strike="noStrike" baseline="0" dirty="0">
                <a:solidFill>
                  <a:srgbClr val="000000"/>
                </a:solidFill>
              </a:rPr>
              <a:t>To instil a critical understanding of the importance of stakeholders’ engagement. </a:t>
            </a:r>
          </a:p>
        </p:txBody>
      </p:sp>
    </p:spTree>
    <p:extLst>
      <p:ext uri="{BB962C8B-B14F-4D97-AF65-F5344CB8AC3E}">
        <p14:creationId xmlns:p14="http://schemas.microsoft.com/office/powerpoint/2010/main" val="1312998379"/>
      </p:ext>
    </p:extLst>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457200" y="274639"/>
            <a:ext cx="8229600" cy="1066128"/>
          </a:xfrm>
          <a:prstGeom prst="rect">
            <a:avLst/>
          </a:prstGeom>
        </p:spPr>
        <p:txBody>
          <a:bodyPr>
            <a:normAutofit/>
          </a:bodyPr>
          <a:lstStyle>
            <a:lvl1pPr>
              <a:defRPr b="1"/>
            </a:lvl1pPr>
          </a:lstStyle>
          <a:p>
            <a:r>
              <a:rPr lang="en-GB" sz="4400" dirty="0"/>
              <a:t>Module Learning Outcomes</a:t>
            </a:r>
            <a:endParaRPr sz="4400" dirty="0"/>
          </a:p>
        </p:txBody>
      </p:sp>
      <p:sp>
        <p:nvSpPr>
          <p:cNvPr id="131" name="= current or medium to long-term challenges a business faces…"/>
          <p:cNvSpPr txBox="1">
            <a:spLocks noGrp="1"/>
          </p:cNvSpPr>
          <p:nvPr>
            <p:ph type="body" idx="1"/>
          </p:nvPr>
        </p:nvSpPr>
        <p:spPr>
          <a:xfrm>
            <a:off x="102741" y="1222626"/>
            <a:ext cx="8856323" cy="4294608"/>
          </a:xfrm>
          <a:prstGeom prst="rect">
            <a:avLst/>
          </a:prstGeom>
        </p:spPr>
        <p:txBody>
          <a:bodyPr>
            <a:normAutofit/>
          </a:bodyPr>
          <a:lstStyle/>
          <a:p>
            <a:pPr marL="0" indent="0" algn="just">
              <a:buNone/>
            </a:pPr>
            <a:r>
              <a:rPr lang="en-GB" sz="3200" b="0" i="0" u="none" strike="noStrike" baseline="0" dirty="0">
                <a:solidFill>
                  <a:srgbClr val="000000"/>
                </a:solidFill>
              </a:rPr>
              <a:t>Upon the successful completion of this module, the student should be able to: </a:t>
            </a:r>
          </a:p>
          <a:p>
            <a:pPr algn="just">
              <a:buFont typeface="Wingdings" panose="05000000000000000000" pitchFamily="2" charset="2"/>
              <a:buChar char="Ø"/>
            </a:pPr>
            <a:r>
              <a:rPr lang="en-GB" sz="3200" b="0" i="0" u="none" strike="noStrike" baseline="0" dirty="0">
                <a:solidFill>
                  <a:srgbClr val="000000"/>
                </a:solidFill>
              </a:rPr>
              <a:t>Demonstrate the ability to establish mechanisms of engagement with identified stakeholders;</a:t>
            </a:r>
          </a:p>
          <a:p>
            <a:pPr algn="just">
              <a:buFont typeface="Wingdings" panose="05000000000000000000" pitchFamily="2" charset="2"/>
              <a:buChar char="Ø"/>
            </a:pPr>
            <a:r>
              <a:rPr lang="en-GB" sz="3200" b="0" i="0" u="none" strike="noStrike" baseline="0" dirty="0">
                <a:solidFill>
                  <a:srgbClr val="000000"/>
                </a:solidFill>
              </a:rPr>
              <a:t>Critically evaluate the benefits and challenges of sustainable stakeholder engagement.</a:t>
            </a:r>
          </a:p>
        </p:txBody>
      </p:sp>
    </p:spTree>
    <p:extLst>
      <p:ext uri="{BB962C8B-B14F-4D97-AF65-F5344CB8AC3E}">
        <p14:creationId xmlns:p14="http://schemas.microsoft.com/office/powerpoint/2010/main" val="779730038"/>
      </p:ext>
    </p:extLst>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287676" y="274639"/>
            <a:ext cx="8399123" cy="845244"/>
          </a:xfrm>
          <a:prstGeom prst="rect">
            <a:avLst/>
          </a:prstGeom>
        </p:spPr>
        <p:txBody>
          <a:bodyPr>
            <a:normAutofit fontScale="90000"/>
          </a:bodyPr>
          <a:lstStyle>
            <a:lvl1pPr>
              <a:defRPr b="1"/>
            </a:lvl1pPr>
          </a:lstStyle>
          <a:p>
            <a:r>
              <a:rPr lang="en-GB" sz="4400" dirty="0"/>
              <a:t>Learning and Teaching Strategy - I</a:t>
            </a:r>
            <a:endParaRPr sz="4400" dirty="0"/>
          </a:p>
        </p:txBody>
      </p:sp>
      <p:sp>
        <p:nvSpPr>
          <p:cNvPr id="131" name="= current or medium to long-term challenges a business faces…"/>
          <p:cNvSpPr txBox="1">
            <a:spLocks noGrp="1"/>
          </p:cNvSpPr>
          <p:nvPr>
            <p:ph type="body" idx="1"/>
          </p:nvPr>
        </p:nvSpPr>
        <p:spPr>
          <a:xfrm>
            <a:off x="102741" y="1119883"/>
            <a:ext cx="8856323" cy="4397351"/>
          </a:xfrm>
          <a:prstGeom prst="rect">
            <a:avLst/>
          </a:prstGeom>
        </p:spPr>
        <p:txBody>
          <a:bodyPr>
            <a:normAutofit/>
          </a:bodyPr>
          <a:lstStyle/>
          <a:p>
            <a:pPr marL="0" indent="0" algn="just">
              <a:buNone/>
            </a:pPr>
            <a:r>
              <a:rPr lang="en-GB" sz="3200" dirty="0"/>
              <a:t>You need to pay attention to this to excel on this module</a:t>
            </a:r>
            <a:r>
              <a:rPr lang="en-GB" sz="3200" b="0" i="0" u="none" strike="noStrike" baseline="0" dirty="0">
                <a:solidFill>
                  <a:srgbClr val="000000"/>
                </a:solidFill>
              </a:rPr>
              <a:t>: </a:t>
            </a:r>
          </a:p>
          <a:p>
            <a:pPr marL="0" indent="0" algn="just">
              <a:buNone/>
            </a:pPr>
            <a:endParaRPr lang="en-GB" sz="3200" b="0" i="0" u="none" strike="noStrike" baseline="0" dirty="0">
              <a:solidFill>
                <a:srgbClr val="000000"/>
              </a:solidFill>
            </a:endParaRPr>
          </a:p>
        </p:txBody>
      </p:sp>
      <p:pic>
        <p:nvPicPr>
          <p:cNvPr id="2" name="Picture 1" descr="A screenshot of a white sheet with black text&#10;&#10;Description automatically generated">
            <a:extLst>
              <a:ext uri="{FF2B5EF4-FFF2-40B4-BE49-F238E27FC236}">
                <a16:creationId xmlns:a16="http://schemas.microsoft.com/office/drawing/2014/main" id="{D3B2FB07-AA27-3B0A-5407-C8D88AE241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508" y="2288753"/>
            <a:ext cx="8582291" cy="3053809"/>
          </a:xfrm>
          <a:prstGeom prst="rect">
            <a:avLst/>
          </a:prstGeom>
        </p:spPr>
      </p:pic>
    </p:spTree>
    <p:extLst>
      <p:ext uri="{BB962C8B-B14F-4D97-AF65-F5344CB8AC3E}">
        <p14:creationId xmlns:p14="http://schemas.microsoft.com/office/powerpoint/2010/main" val="3825525653"/>
      </p:ext>
    </p:extLst>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prstGeom prst="rect">
            <a:avLst/>
          </a:prstGeom>
        </p:spPr>
        <p:txBody>
          <a:bodyPr/>
          <a:lstStyle/>
          <a:p>
            <a:r>
              <a:rPr lang="en-GB" sz="3600" b="1" dirty="0"/>
              <a:t>Learning and Teaching Strategy - II</a:t>
            </a:r>
            <a:endParaRPr b="1" dirty="0"/>
          </a:p>
        </p:txBody>
      </p:sp>
      <p:sp>
        <p:nvSpPr>
          <p:cNvPr id="124" name="Clarifying the core concepts in this module"/>
          <p:cNvSpPr txBox="1">
            <a:spLocks noGrp="1"/>
          </p:cNvSpPr>
          <p:nvPr>
            <p:ph type="body" idx="1"/>
          </p:nvPr>
        </p:nvSpPr>
        <p:spPr>
          <a:xfrm>
            <a:off x="195209" y="1212352"/>
            <a:ext cx="8743307" cy="4304882"/>
          </a:xfrm>
          <a:prstGeom prst="rect">
            <a:avLst/>
          </a:prstGeom>
        </p:spPr>
        <p:txBody>
          <a:bodyPr>
            <a:normAutofit/>
          </a:bodyPr>
          <a:lstStyle/>
          <a:p>
            <a:endParaRPr dirty="0"/>
          </a:p>
          <a:p>
            <a:r>
              <a:rPr lang="en-GB" sz="3200" dirty="0"/>
              <a:t>10 weeks of teaching</a:t>
            </a:r>
          </a:p>
          <a:p>
            <a:endParaRPr lang="en-GB" sz="3200" dirty="0"/>
          </a:p>
          <a:p>
            <a:r>
              <a:rPr lang="en-GB" sz="3200" dirty="0"/>
              <a:t>4 hours each week</a:t>
            </a:r>
          </a:p>
          <a:p>
            <a:endParaRPr lang="en-GB" sz="3200" dirty="0"/>
          </a:p>
          <a:p>
            <a:r>
              <a:rPr lang="en-GB" sz="3200" dirty="0"/>
              <a:t>Plus weekly independent reading by students amounting to160 hours for the term (16 hours per week).</a:t>
            </a:r>
          </a:p>
        </p:txBody>
      </p:sp>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prstGeom prst="rect">
            <a:avLst/>
          </a:prstGeom>
        </p:spPr>
        <p:txBody>
          <a:bodyPr/>
          <a:lstStyle/>
          <a:p>
            <a:r>
              <a:rPr lang="en-GB" b="1" dirty="0"/>
              <a:t>Module Assessment Mode</a:t>
            </a:r>
            <a:endParaRPr b="1" dirty="0"/>
          </a:p>
        </p:txBody>
      </p:sp>
      <p:sp>
        <p:nvSpPr>
          <p:cNvPr id="124" name="Clarifying the core concepts in this module"/>
          <p:cNvSpPr txBox="1">
            <a:spLocks noGrp="1"/>
          </p:cNvSpPr>
          <p:nvPr>
            <p:ph type="body" idx="1"/>
          </p:nvPr>
        </p:nvSpPr>
        <p:spPr>
          <a:xfrm>
            <a:off x="195209" y="1232900"/>
            <a:ext cx="8491591" cy="4284334"/>
          </a:xfrm>
          <a:prstGeom prst="rect">
            <a:avLst/>
          </a:prstGeom>
        </p:spPr>
        <p:txBody>
          <a:bodyPr/>
          <a:lstStyle/>
          <a:p>
            <a:pPr marL="0" indent="0" algn="ctr">
              <a:spcBef>
                <a:spcPts val="0"/>
              </a:spcBef>
              <a:buSzTx/>
              <a:buFontTx/>
              <a:buNone/>
              <a:defRPr sz="3300" b="1"/>
            </a:pPr>
            <a:endParaRPr dirty="0"/>
          </a:p>
        </p:txBody>
      </p:sp>
      <p:pic>
        <p:nvPicPr>
          <p:cNvPr id="2" name="Picture 1" descr="A screenshot of a document&#10;&#10;Description automatically generated">
            <a:extLst>
              <a:ext uri="{FF2B5EF4-FFF2-40B4-BE49-F238E27FC236}">
                <a16:creationId xmlns:a16="http://schemas.microsoft.com/office/drawing/2014/main" id="{B90825D2-3F68-D476-E27A-CBB020E4618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1340766"/>
            <a:ext cx="8121721" cy="4176467"/>
          </a:xfrm>
          <a:prstGeom prst="rect">
            <a:avLst/>
          </a:prstGeom>
        </p:spPr>
      </p:pic>
    </p:spTree>
    <p:extLst>
      <p:ext uri="{BB962C8B-B14F-4D97-AF65-F5344CB8AC3E}">
        <p14:creationId xmlns:p14="http://schemas.microsoft.com/office/powerpoint/2010/main" val="3648473879"/>
      </p:ext>
    </p:extLst>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457200" y="205483"/>
            <a:ext cx="8229600" cy="811660"/>
          </a:xfrm>
          <a:prstGeom prst="rect">
            <a:avLst/>
          </a:prstGeom>
        </p:spPr>
        <p:txBody>
          <a:bodyPr/>
          <a:lstStyle/>
          <a:p>
            <a:r>
              <a:rPr lang="en-GB" b="1" dirty="0"/>
              <a:t>Week 1</a:t>
            </a:r>
            <a:endParaRPr b="1" dirty="0"/>
          </a:p>
        </p:txBody>
      </p:sp>
      <p:sp>
        <p:nvSpPr>
          <p:cNvPr id="124" name="Clarifying the core concepts in this module"/>
          <p:cNvSpPr txBox="1">
            <a:spLocks noGrp="1"/>
          </p:cNvSpPr>
          <p:nvPr>
            <p:ph type="body" idx="1"/>
          </p:nvPr>
        </p:nvSpPr>
        <p:spPr>
          <a:xfrm>
            <a:off x="133564" y="1017144"/>
            <a:ext cx="8763856" cy="4500090"/>
          </a:xfrm>
          <a:prstGeom prst="rect">
            <a:avLst/>
          </a:prstGeom>
        </p:spPr>
        <p:txBody>
          <a:bodyPr/>
          <a:lstStyle/>
          <a:p>
            <a:pPr marL="0" indent="0">
              <a:spcBef>
                <a:spcPts val="0"/>
              </a:spcBef>
              <a:buSzTx/>
              <a:buFontTx/>
              <a:buNone/>
              <a:defRPr sz="3300" b="1"/>
            </a:pPr>
            <a:r>
              <a:rPr lang="en-GB" dirty="0"/>
              <a:t>Understanding some of the </a:t>
            </a:r>
            <a:r>
              <a:rPr dirty="0"/>
              <a:t>core concepts in this </a:t>
            </a:r>
            <a:r>
              <a:rPr lang="en-GB" dirty="0"/>
              <a:t>M</a:t>
            </a:r>
            <a:r>
              <a:rPr dirty="0" err="1"/>
              <a:t>odule</a:t>
            </a:r>
            <a:r>
              <a:rPr lang="en-GB" dirty="0"/>
              <a:t>.</a:t>
            </a:r>
          </a:p>
          <a:p>
            <a:pPr marL="0" indent="0">
              <a:spcBef>
                <a:spcPts val="0"/>
              </a:spcBef>
              <a:buSzTx/>
              <a:buFontTx/>
              <a:buNone/>
              <a:defRPr sz="3300" b="1"/>
            </a:pPr>
            <a:r>
              <a:rPr lang="en-GB" sz="3600" dirty="0">
                <a:solidFill>
                  <a:srgbClr val="FF0000"/>
                </a:solidFill>
              </a:rPr>
              <a:t>Identification of Stakeholders:</a:t>
            </a:r>
          </a:p>
          <a:p>
            <a:pPr>
              <a:spcBef>
                <a:spcPts val="0"/>
              </a:spcBef>
              <a:buSzTx/>
              <a:buFont typeface="Wingdings" panose="05000000000000000000" pitchFamily="2" charset="2"/>
              <a:buChar char="§"/>
              <a:defRPr sz="3300" b="1"/>
            </a:pPr>
            <a:r>
              <a:rPr lang="en-GB" dirty="0"/>
              <a:t>Classifying stakeholders.</a:t>
            </a:r>
          </a:p>
          <a:p>
            <a:pPr>
              <a:spcBef>
                <a:spcPts val="0"/>
              </a:spcBef>
              <a:buSzTx/>
              <a:buFont typeface="Wingdings" panose="05000000000000000000" pitchFamily="2" charset="2"/>
              <a:buChar char="§"/>
              <a:defRPr sz="3300" b="1"/>
            </a:pPr>
            <a:r>
              <a:rPr lang="en-GB" dirty="0"/>
              <a:t>Stakeholder groups.</a:t>
            </a:r>
          </a:p>
          <a:p>
            <a:pPr>
              <a:spcBef>
                <a:spcPts val="0"/>
              </a:spcBef>
              <a:buSzTx/>
              <a:buFont typeface="Wingdings" panose="05000000000000000000" pitchFamily="2" charset="2"/>
              <a:buChar char="§"/>
              <a:defRPr sz="3300" b="1"/>
            </a:pPr>
            <a:r>
              <a:rPr lang="en-GB" dirty="0"/>
              <a:t>Stakeholder’s claim.</a:t>
            </a:r>
          </a:p>
          <a:p>
            <a:pPr>
              <a:spcBef>
                <a:spcPts val="0"/>
              </a:spcBef>
              <a:buSzTx/>
              <a:buFont typeface="Wingdings" panose="05000000000000000000" pitchFamily="2" charset="2"/>
              <a:buChar char="§"/>
              <a:defRPr sz="3300" b="1"/>
            </a:pPr>
            <a:r>
              <a:rPr lang="en-GB" dirty="0"/>
              <a:t>Stakeholder analysis.</a:t>
            </a:r>
          </a:p>
          <a:p>
            <a:pPr marL="0" indent="0" algn="ctr">
              <a:spcBef>
                <a:spcPts val="0"/>
              </a:spcBef>
              <a:buSzTx/>
              <a:buFontTx/>
              <a:buNone/>
              <a:defRPr sz="3300" b="1"/>
            </a:pPr>
            <a:endParaRPr dirty="0"/>
          </a:p>
        </p:txBody>
      </p:sp>
    </p:spTree>
    <p:extLst>
      <p:ext uri="{BB962C8B-B14F-4D97-AF65-F5344CB8AC3E}">
        <p14:creationId xmlns:p14="http://schemas.microsoft.com/office/powerpoint/2010/main" val="2688116710"/>
      </p:ext>
    </p:extLst>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prstGeom prst="rect">
            <a:avLst/>
          </a:prstGeom>
        </p:spPr>
        <p:txBody>
          <a:bodyPr/>
          <a:lstStyle/>
          <a:p>
            <a:r>
              <a:rPr lang="en-GB" b="1" dirty="0"/>
              <a:t>Week 1</a:t>
            </a:r>
            <a:endParaRPr b="1" dirty="0"/>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lstStyle/>
          <a:p>
            <a:pPr marL="0" indent="0" algn="ctr">
              <a:spcBef>
                <a:spcPts val="0"/>
              </a:spcBef>
              <a:buSzTx/>
              <a:buFontTx/>
              <a:buNone/>
              <a:defRPr sz="3300" b="1"/>
            </a:pPr>
            <a:endParaRPr lang="en-GB" dirty="0"/>
          </a:p>
          <a:p>
            <a:pPr marL="0" indent="0" algn="ctr">
              <a:spcBef>
                <a:spcPts val="0"/>
              </a:spcBef>
              <a:buSzTx/>
              <a:buFontTx/>
              <a:buNone/>
              <a:defRPr sz="3300" b="1"/>
            </a:pPr>
            <a:endParaRPr lang="en-GB" dirty="0"/>
          </a:p>
          <a:p>
            <a:pPr marL="0" indent="0" algn="ctr">
              <a:spcBef>
                <a:spcPts val="0"/>
              </a:spcBef>
              <a:buSzTx/>
              <a:buFontTx/>
              <a:buNone/>
              <a:defRPr sz="3300" b="1"/>
            </a:pPr>
            <a:r>
              <a:rPr lang="en-GB" sz="4800" dirty="0">
                <a:solidFill>
                  <a:srgbClr val="FF0000"/>
                </a:solidFill>
              </a:rPr>
              <a:t>We shall examine…..</a:t>
            </a:r>
          </a:p>
          <a:p>
            <a:pPr marL="0" indent="0" algn="ctr">
              <a:spcBef>
                <a:spcPts val="0"/>
              </a:spcBef>
              <a:buSzTx/>
              <a:buFontTx/>
              <a:buNone/>
              <a:defRPr sz="3300" b="1"/>
            </a:pPr>
            <a:r>
              <a:rPr lang="en-GB" sz="4800" dirty="0">
                <a:solidFill>
                  <a:srgbClr val="FF0000"/>
                </a:solidFill>
              </a:rPr>
              <a:t>Identifying Stakeholders</a:t>
            </a:r>
          </a:p>
        </p:txBody>
      </p:sp>
    </p:spTree>
    <p:extLst>
      <p:ext uri="{BB962C8B-B14F-4D97-AF65-F5344CB8AC3E}">
        <p14:creationId xmlns:p14="http://schemas.microsoft.com/office/powerpoint/2010/main" val="1317196570"/>
      </p:ext>
    </p:extLst>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17</a:t>
            </a:fld>
            <a:endParaRPr/>
          </a:p>
        </p:txBody>
      </p:sp>
      <p:sp>
        <p:nvSpPr>
          <p:cNvPr id="127" name="Rectangle 7"/>
          <p:cNvSpPr txBox="1"/>
          <p:nvPr/>
        </p:nvSpPr>
        <p:spPr>
          <a:xfrm>
            <a:off x="1462051" y="233784"/>
            <a:ext cx="6175060" cy="74409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dirty="0" err="1"/>
              <a:t>Wh</a:t>
            </a:r>
            <a:r>
              <a:rPr lang="en-GB" dirty="0"/>
              <a:t>o</a:t>
            </a:r>
            <a:r>
              <a:rPr dirty="0"/>
              <a:t> is a </a:t>
            </a:r>
            <a:r>
              <a:rPr lang="en-GB" dirty="0"/>
              <a:t>Stakeholder</a:t>
            </a:r>
            <a:r>
              <a:rPr dirty="0"/>
              <a:t>???</a:t>
            </a:r>
          </a:p>
        </p:txBody>
      </p:sp>
      <p:sp>
        <p:nvSpPr>
          <p:cNvPr id="128" name="Content Placeholder 2"/>
          <p:cNvSpPr txBox="1"/>
          <p:nvPr/>
        </p:nvSpPr>
        <p:spPr>
          <a:xfrm>
            <a:off x="318498" y="977879"/>
            <a:ext cx="8578921" cy="397288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defTabSz="685800">
              <a:spcBef>
                <a:spcPts val="500"/>
              </a:spcBef>
              <a:buSzPct val="100000"/>
              <a:defRPr sz="2400"/>
            </a:pPr>
            <a:r>
              <a:rPr lang="en-GB" sz="4000" b="1" dirty="0"/>
              <a:t>Stakeholder:</a:t>
            </a:r>
          </a:p>
          <a:p>
            <a:pPr defTabSz="685800">
              <a:spcBef>
                <a:spcPts val="500"/>
              </a:spcBef>
              <a:buSzPct val="100000"/>
              <a:defRPr sz="2400"/>
            </a:pPr>
            <a:endParaRPr sz="4000" b="1" i="1" dirty="0"/>
          </a:p>
          <a:p>
            <a:pPr marL="257175" indent="-257175" defTabSz="685800">
              <a:buSzPct val="100000"/>
              <a:buFont typeface="Arial"/>
              <a:buChar char="•"/>
              <a:defRPr sz="2400"/>
            </a:pPr>
            <a:r>
              <a:rPr lang="en-GB" sz="3600" dirty="0"/>
              <a:t>Is someone who affects or is affected by an entity (e.g., organisation) and who has a corresponding claim (usually this is what they want).</a:t>
            </a:r>
          </a:p>
          <a:p>
            <a:pPr marL="257175" indent="-257175" defTabSz="685800">
              <a:buSzPct val="100000"/>
              <a:buFont typeface="Arial"/>
              <a:buChar char="•"/>
              <a:defRPr sz="2400"/>
            </a:pPr>
            <a:endParaRPr lang="en-GB" dirty="0"/>
          </a:p>
        </p:txBody>
      </p:sp>
    </p:spTree>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18</a:t>
            </a:fld>
            <a:endParaRPr/>
          </a:p>
        </p:txBody>
      </p:sp>
      <p:sp>
        <p:nvSpPr>
          <p:cNvPr id="127" name="Rectangle 7"/>
          <p:cNvSpPr txBox="1"/>
          <p:nvPr/>
        </p:nvSpPr>
        <p:spPr>
          <a:xfrm>
            <a:off x="1462051" y="233784"/>
            <a:ext cx="6175060" cy="74409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sz="4000" dirty="0" err="1"/>
              <a:t>Wh</a:t>
            </a:r>
            <a:r>
              <a:rPr lang="en-GB" sz="4000" dirty="0"/>
              <a:t>o</a:t>
            </a:r>
            <a:r>
              <a:rPr sz="4000" dirty="0"/>
              <a:t> </a:t>
            </a:r>
            <a:r>
              <a:rPr lang="en-GB" sz="4000" dirty="0"/>
              <a:t>are</a:t>
            </a:r>
            <a:r>
              <a:rPr sz="4000" dirty="0"/>
              <a:t> </a:t>
            </a:r>
            <a:r>
              <a:rPr lang="en-GB" sz="4000" dirty="0"/>
              <a:t>Stakeholders</a:t>
            </a:r>
            <a:r>
              <a:rPr sz="4000" dirty="0"/>
              <a:t>???</a:t>
            </a:r>
          </a:p>
        </p:txBody>
      </p:sp>
      <p:sp>
        <p:nvSpPr>
          <p:cNvPr id="128" name="Content Placeholder 2"/>
          <p:cNvSpPr txBox="1"/>
          <p:nvPr/>
        </p:nvSpPr>
        <p:spPr>
          <a:xfrm>
            <a:off x="256854" y="821933"/>
            <a:ext cx="8640565" cy="520142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defTabSz="685800">
              <a:spcBef>
                <a:spcPts val="500"/>
              </a:spcBef>
              <a:buSzPct val="100000"/>
              <a:defRPr sz="2400"/>
            </a:pPr>
            <a:r>
              <a:rPr lang="en-GB" sz="3600" b="1" dirty="0"/>
              <a:t>Stakeholders:</a:t>
            </a:r>
            <a:endParaRPr sz="3600" b="1" i="1" dirty="0"/>
          </a:p>
          <a:p>
            <a:pPr marL="257175" indent="-257175" defTabSz="685800">
              <a:buSzPct val="100000"/>
              <a:buFont typeface="Arial"/>
              <a:buChar char="•"/>
              <a:defRPr sz="2400"/>
            </a:pPr>
            <a:r>
              <a:rPr lang="en-GB" sz="3400" dirty="0"/>
              <a:t>Are people, groups or organisations that can affect or be affected by the actions or policies of an organisation.</a:t>
            </a:r>
          </a:p>
          <a:p>
            <a:pPr marL="257175" indent="-257175" defTabSz="685800">
              <a:buSzPct val="100000"/>
              <a:buFont typeface="Arial"/>
              <a:buChar char="•"/>
              <a:defRPr sz="2400"/>
            </a:pPr>
            <a:endParaRPr lang="en-GB" sz="3400" dirty="0"/>
          </a:p>
          <a:p>
            <a:pPr marL="257175" indent="-257175" defTabSz="685800">
              <a:buSzPct val="100000"/>
              <a:buFont typeface="Arial"/>
              <a:buChar char="•"/>
              <a:defRPr sz="2400"/>
            </a:pPr>
            <a:r>
              <a:rPr lang="en-GB" sz="3400" dirty="0"/>
              <a:t>Each stakeholder group has different expectations about what it wants, and therefore different claims upon the organisation (BPP Learning Media, 2022).</a:t>
            </a:r>
          </a:p>
          <a:p>
            <a:pPr marL="257175" indent="-257175" defTabSz="685800">
              <a:buSzPct val="100000"/>
              <a:buFont typeface="Arial"/>
              <a:buChar char="•"/>
              <a:defRPr sz="2400"/>
            </a:pPr>
            <a:endParaRPr lang="en-GB" dirty="0"/>
          </a:p>
        </p:txBody>
      </p:sp>
    </p:spTree>
    <p:extLst>
      <p:ext uri="{BB962C8B-B14F-4D97-AF65-F5344CB8AC3E}">
        <p14:creationId xmlns:p14="http://schemas.microsoft.com/office/powerpoint/2010/main" val="3186246236"/>
      </p:ext>
    </p:extLst>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19</a:t>
            </a:fld>
            <a:endParaRPr/>
          </a:p>
        </p:txBody>
      </p:sp>
      <p:sp>
        <p:nvSpPr>
          <p:cNvPr id="127" name="Rectangle 7"/>
          <p:cNvSpPr txBox="1"/>
          <p:nvPr/>
        </p:nvSpPr>
        <p:spPr>
          <a:xfrm>
            <a:off x="1462051" y="233784"/>
            <a:ext cx="6175060" cy="74409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925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000" dirty="0"/>
              <a:t>Stakeholders Classification</a:t>
            </a:r>
            <a:endParaRPr sz="4000" dirty="0"/>
          </a:p>
        </p:txBody>
      </p:sp>
      <p:sp>
        <p:nvSpPr>
          <p:cNvPr id="128" name="Content Placeholder 2"/>
          <p:cNvSpPr txBox="1"/>
          <p:nvPr/>
        </p:nvSpPr>
        <p:spPr>
          <a:xfrm>
            <a:off x="256854" y="821933"/>
            <a:ext cx="8640565" cy="218777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defTabSz="685800">
              <a:spcBef>
                <a:spcPts val="500"/>
              </a:spcBef>
              <a:buSzPct val="100000"/>
              <a:defRPr sz="2400"/>
            </a:pPr>
            <a:r>
              <a:rPr lang="en-GB" sz="3600" b="1" dirty="0"/>
              <a:t>Stakeholders can be classified by their proximity to the organisation.</a:t>
            </a:r>
          </a:p>
          <a:p>
            <a:pPr defTabSz="685800">
              <a:spcBef>
                <a:spcPts val="500"/>
              </a:spcBef>
              <a:buSzPct val="100000"/>
              <a:defRPr sz="2400"/>
            </a:pPr>
            <a:endParaRPr sz="3600" b="1" i="1" dirty="0"/>
          </a:p>
          <a:p>
            <a:pPr marL="257175" indent="-257175" defTabSz="685800">
              <a:buSzPct val="100000"/>
              <a:buFont typeface="Arial"/>
              <a:buChar char="•"/>
              <a:defRPr sz="2400"/>
            </a:pPr>
            <a:endParaRPr lang="en-GB" dirty="0"/>
          </a:p>
        </p:txBody>
      </p:sp>
      <p:graphicFrame>
        <p:nvGraphicFramePr>
          <p:cNvPr id="3" name="Table 3">
            <a:extLst>
              <a:ext uri="{FF2B5EF4-FFF2-40B4-BE49-F238E27FC236}">
                <a16:creationId xmlns:a16="http://schemas.microsoft.com/office/drawing/2014/main" id="{B5D7FE2D-F1E7-1455-26D6-1C4B6C36AAA8}"/>
              </a:ext>
            </a:extLst>
          </p:cNvPr>
          <p:cNvGraphicFramePr>
            <a:graphicFrameLocks noGrp="1"/>
          </p:cNvGraphicFramePr>
          <p:nvPr>
            <p:extLst>
              <p:ext uri="{D42A27DB-BD31-4B8C-83A1-F6EECF244321}">
                <p14:modId xmlns:p14="http://schemas.microsoft.com/office/powerpoint/2010/main" val="4107851118"/>
              </p:ext>
            </p:extLst>
          </p:nvPr>
        </p:nvGraphicFramePr>
        <p:xfrm>
          <a:off x="154111" y="2106202"/>
          <a:ext cx="8743308" cy="3365472"/>
        </p:xfrm>
        <a:graphic>
          <a:graphicData uri="http://schemas.openxmlformats.org/drawingml/2006/table">
            <a:tbl>
              <a:tblPr firstRow="1" bandRow="1">
                <a:tableStyleId>{5940675A-B579-460E-94D1-54222C63F5DA}</a:tableStyleId>
              </a:tblPr>
              <a:tblGrid>
                <a:gridCol w="3123345">
                  <a:extLst>
                    <a:ext uri="{9D8B030D-6E8A-4147-A177-3AD203B41FA5}">
                      <a16:colId xmlns:a16="http://schemas.microsoft.com/office/drawing/2014/main" val="2904390791"/>
                    </a:ext>
                  </a:extLst>
                </a:gridCol>
                <a:gridCol w="5619963">
                  <a:extLst>
                    <a:ext uri="{9D8B030D-6E8A-4147-A177-3AD203B41FA5}">
                      <a16:colId xmlns:a16="http://schemas.microsoft.com/office/drawing/2014/main" val="1970794891"/>
                    </a:ext>
                  </a:extLst>
                </a:gridCol>
              </a:tblGrid>
              <a:tr h="837344">
                <a:tc>
                  <a:txBody>
                    <a:bodyPr/>
                    <a:lstStyle/>
                    <a:p>
                      <a:endParaRPr lang="en-GB" sz="2200" dirty="0">
                        <a:solidFill>
                          <a:srgbClr val="FF0000"/>
                        </a:solidFill>
                        <a:latin typeface="Myriad Pro"/>
                      </a:endParaRPr>
                    </a:p>
                    <a:p>
                      <a:pPr algn="l"/>
                      <a:r>
                        <a:rPr lang="en-GB" sz="2200" b="1" dirty="0">
                          <a:solidFill>
                            <a:srgbClr val="FF0000"/>
                          </a:solidFill>
                          <a:latin typeface="Myriad Pro"/>
                        </a:rPr>
                        <a:t>Stakeholder Category</a:t>
                      </a:r>
                    </a:p>
                  </a:txBody>
                  <a:tcPr/>
                </a:tc>
                <a:tc>
                  <a:txBody>
                    <a:bodyPr/>
                    <a:lstStyle/>
                    <a:p>
                      <a:endParaRPr lang="en-GB" sz="2200" b="0" dirty="0">
                        <a:solidFill>
                          <a:srgbClr val="FF0000"/>
                        </a:solidFill>
                        <a:latin typeface="Myriad Pro"/>
                      </a:endParaRPr>
                    </a:p>
                    <a:p>
                      <a:pPr algn="l"/>
                      <a:r>
                        <a:rPr lang="en-GB" sz="2200" b="1" dirty="0">
                          <a:solidFill>
                            <a:srgbClr val="FF0000"/>
                          </a:solidFill>
                          <a:latin typeface="Myriad Pro"/>
                        </a:rPr>
                        <a:t>Members</a:t>
                      </a:r>
                    </a:p>
                  </a:txBody>
                  <a:tcPr/>
                </a:tc>
                <a:extLst>
                  <a:ext uri="{0D108BD9-81ED-4DB2-BD59-A6C34878D82A}">
                    <a16:rowId xmlns:a16="http://schemas.microsoft.com/office/drawing/2014/main" val="1715566013"/>
                  </a:ext>
                </a:extLst>
              </a:tr>
              <a:tr h="837344">
                <a:tc>
                  <a:txBody>
                    <a:bodyPr/>
                    <a:lstStyle/>
                    <a:p>
                      <a:endParaRPr lang="en-GB" sz="1400" dirty="0">
                        <a:latin typeface="Myriad Pro"/>
                      </a:endParaRPr>
                    </a:p>
                    <a:p>
                      <a:pPr algn="l"/>
                      <a:r>
                        <a:rPr lang="en-GB" sz="1800" b="1" dirty="0">
                          <a:latin typeface="Myriad Pro"/>
                        </a:rPr>
                        <a:t>Internal Stakeholders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1" dirty="0">
                        <a:latin typeface="Myriad Pro"/>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latin typeface="Myriad Pro"/>
                        </a:rPr>
                        <a:t>Employees, management, the board.</a:t>
                      </a:r>
                    </a:p>
                    <a:p>
                      <a:pPr algn="l"/>
                      <a:endParaRPr lang="en-GB" sz="1400" dirty="0">
                        <a:latin typeface="Myriad Pro"/>
                      </a:endParaRPr>
                    </a:p>
                  </a:txBody>
                  <a:tcPr/>
                </a:tc>
                <a:extLst>
                  <a:ext uri="{0D108BD9-81ED-4DB2-BD59-A6C34878D82A}">
                    <a16:rowId xmlns:a16="http://schemas.microsoft.com/office/drawing/2014/main" val="469479605"/>
                  </a:ext>
                </a:extLst>
              </a:tr>
              <a:tr h="837344">
                <a:tc>
                  <a:txBody>
                    <a:bodyPr/>
                    <a:lstStyle/>
                    <a:p>
                      <a:endParaRPr lang="en-GB" sz="1400" dirty="0">
                        <a:latin typeface="Myriad Pro"/>
                      </a:endParaRPr>
                    </a:p>
                    <a:p>
                      <a:pPr algn="l"/>
                      <a:r>
                        <a:rPr lang="en-GB" sz="1600" b="1" dirty="0">
                          <a:latin typeface="Myriad Pro"/>
                        </a:rPr>
                        <a:t>Connected Stakeholders</a:t>
                      </a:r>
                    </a:p>
                  </a:txBody>
                  <a:tcPr/>
                </a:tc>
                <a:tc>
                  <a:txBody>
                    <a:bodyPr/>
                    <a:lstStyle/>
                    <a:p>
                      <a:pPr algn="l"/>
                      <a:endParaRPr lang="en-GB" sz="1400" dirty="0">
                        <a:latin typeface="Myriad Pro"/>
                      </a:endParaRPr>
                    </a:p>
                    <a:p>
                      <a:pPr algn="l"/>
                      <a:r>
                        <a:rPr lang="en-GB" sz="1600" b="1" dirty="0">
                          <a:latin typeface="Myriad Pro"/>
                        </a:rPr>
                        <a:t>Shareholders, customers, suppliers, lenders.</a:t>
                      </a:r>
                    </a:p>
                  </a:txBody>
                  <a:tcPr/>
                </a:tc>
                <a:extLst>
                  <a:ext uri="{0D108BD9-81ED-4DB2-BD59-A6C34878D82A}">
                    <a16:rowId xmlns:a16="http://schemas.microsoft.com/office/drawing/2014/main" val="2315913169"/>
                  </a:ext>
                </a:extLst>
              </a:tr>
              <a:tr h="837344">
                <a:tc>
                  <a:txBody>
                    <a:bodyPr/>
                    <a:lstStyle/>
                    <a:p>
                      <a:pPr algn="l"/>
                      <a:endParaRPr lang="en-GB" sz="1400" dirty="0">
                        <a:latin typeface="Myriad Pro"/>
                      </a:endParaRPr>
                    </a:p>
                    <a:p>
                      <a:pPr algn="l"/>
                      <a:r>
                        <a:rPr lang="en-GB" sz="1600" b="1" dirty="0">
                          <a:latin typeface="Myriad Pro"/>
                        </a:rPr>
                        <a:t>External Stakeholders</a:t>
                      </a:r>
                    </a:p>
                  </a:txBody>
                  <a:tcPr/>
                </a:tc>
                <a:tc>
                  <a:txBody>
                    <a:bodyPr/>
                    <a:lstStyle/>
                    <a:p>
                      <a:pPr algn="l"/>
                      <a:r>
                        <a:rPr lang="en-GB" sz="1600" b="1" dirty="0">
                          <a:latin typeface="Myriad Pro"/>
                        </a:rPr>
                        <a:t>The government, local government, the public, pressure groups, the media, competition, trade unions.</a:t>
                      </a:r>
                    </a:p>
                  </a:txBody>
                  <a:tcPr/>
                </a:tc>
                <a:extLst>
                  <a:ext uri="{0D108BD9-81ED-4DB2-BD59-A6C34878D82A}">
                    <a16:rowId xmlns:a16="http://schemas.microsoft.com/office/drawing/2014/main" val="541805683"/>
                  </a:ext>
                </a:extLst>
              </a:tr>
            </a:tbl>
          </a:graphicData>
        </a:graphic>
      </p:graphicFrame>
    </p:spTree>
    <p:extLst>
      <p:ext uri="{BB962C8B-B14F-4D97-AF65-F5344CB8AC3E}">
        <p14:creationId xmlns:p14="http://schemas.microsoft.com/office/powerpoint/2010/main" val="2023191281"/>
      </p:ext>
    </p:extLst>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20</a:t>
            </a:fld>
            <a:endParaRPr/>
          </a:p>
        </p:txBody>
      </p:sp>
      <p:sp>
        <p:nvSpPr>
          <p:cNvPr id="127" name="Rectangle 7"/>
          <p:cNvSpPr txBox="1"/>
          <p:nvPr/>
        </p:nvSpPr>
        <p:spPr>
          <a:xfrm>
            <a:off x="1462051" y="233784"/>
            <a:ext cx="6175060" cy="74409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000" dirty="0"/>
              <a:t>Stakeholders Group</a:t>
            </a:r>
            <a:endParaRPr sz="4000" dirty="0"/>
          </a:p>
        </p:txBody>
      </p:sp>
      <p:sp>
        <p:nvSpPr>
          <p:cNvPr id="128" name="Content Placeholder 2"/>
          <p:cNvSpPr txBox="1"/>
          <p:nvPr/>
        </p:nvSpPr>
        <p:spPr>
          <a:xfrm>
            <a:off x="256854" y="821933"/>
            <a:ext cx="8640565" cy="194155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defTabSz="685800">
              <a:spcBef>
                <a:spcPts val="500"/>
              </a:spcBef>
              <a:buSzPct val="100000"/>
              <a:defRPr sz="2400"/>
            </a:pPr>
            <a:r>
              <a:rPr lang="en-GB" sz="2800" b="1" dirty="0"/>
              <a:t>This is another way of viewing stakeholders – in group settings as follows:</a:t>
            </a:r>
          </a:p>
          <a:p>
            <a:pPr defTabSz="685800">
              <a:spcBef>
                <a:spcPts val="500"/>
              </a:spcBef>
              <a:buSzPct val="100000"/>
              <a:defRPr sz="2400"/>
            </a:pPr>
            <a:endParaRPr sz="3600" b="1" i="1" dirty="0"/>
          </a:p>
          <a:p>
            <a:pPr marL="257175" indent="-257175" defTabSz="685800">
              <a:buSzPct val="100000"/>
              <a:buFont typeface="Arial"/>
              <a:buChar char="•"/>
              <a:defRPr sz="2400"/>
            </a:pPr>
            <a:endParaRPr lang="en-GB" dirty="0"/>
          </a:p>
        </p:txBody>
      </p:sp>
      <p:graphicFrame>
        <p:nvGraphicFramePr>
          <p:cNvPr id="3" name="Table 3">
            <a:extLst>
              <a:ext uri="{FF2B5EF4-FFF2-40B4-BE49-F238E27FC236}">
                <a16:creationId xmlns:a16="http://schemas.microsoft.com/office/drawing/2014/main" id="{B5D7FE2D-F1E7-1455-26D6-1C4B6C36AAA8}"/>
              </a:ext>
            </a:extLst>
          </p:cNvPr>
          <p:cNvGraphicFramePr>
            <a:graphicFrameLocks noGrp="1"/>
          </p:cNvGraphicFramePr>
          <p:nvPr>
            <p:extLst>
              <p:ext uri="{D42A27DB-BD31-4B8C-83A1-F6EECF244321}">
                <p14:modId xmlns:p14="http://schemas.microsoft.com/office/powerpoint/2010/main" val="2594167053"/>
              </p:ext>
            </p:extLst>
          </p:nvPr>
        </p:nvGraphicFramePr>
        <p:xfrm>
          <a:off x="154111" y="1952090"/>
          <a:ext cx="8815228" cy="3628831"/>
        </p:xfrm>
        <a:graphic>
          <a:graphicData uri="http://schemas.openxmlformats.org/drawingml/2006/table">
            <a:tbl>
              <a:tblPr firstRow="1" bandRow="1">
                <a:tableStyleId>{5940675A-B579-460E-94D1-54222C63F5DA}</a:tableStyleId>
              </a:tblPr>
              <a:tblGrid>
                <a:gridCol w="3149037">
                  <a:extLst>
                    <a:ext uri="{9D8B030D-6E8A-4147-A177-3AD203B41FA5}">
                      <a16:colId xmlns:a16="http://schemas.microsoft.com/office/drawing/2014/main" val="2904390791"/>
                    </a:ext>
                  </a:extLst>
                </a:gridCol>
                <a:gridCol w="5666191">
                  <a:extLst>
                    <a:ext uri="{9D8B030D-6E8A-4147-A177-3AD203B41FA5}">
                      <a16:colId xmlns:a16="http://schemas.microsoft.com/office/drawing/2014/main" val="1970794891"/>
                    </a:ext>
                  </a:extLst>
                </a:gridCol>
              </a:tblGrid>
              <a:tr h="795796">
                <a:tc>
                  <a:txBody>
                    <a:bodyPr/>
                    <a:lstStyle/>
                    <a:p>
                      <a:endParaRPr lang="en-GB" sz="2200" dirty="0">
                        <a:solidFill>
                          <a:srgbClr val="FF0000"/>
                        </a:solidFill>
                        <a:latin typeface="Myriad Pro"/>
                      </a:endParaRPr>
                    </a:p>
                    <a:p>
                      <a:pPr algn="l"/>
                      <a:r>
                        <a:rPr lang="en-GB" sz="2200" b="1" dirty="0">
                          <a:solidFill>
                            <a:srgbClr val="FF0000"/>
                          </a:solidFill>
                          <a:latin typeface="Myriad Pro"/>
                        </a:rPr>
                        <a:t>Stakeholder Group</a:t>
                      </a:r>
                    </a:p>
                  </a:txBody>
                  <a:tcPr/>
                </a:tc>
                <a:tc>
                  <a:txBody>
                    <a:bodyPr/>
                    <a:lstStyle/>
                    <a:p>
                      <a:endParaRPr lang="en-GB" sz="2200" b="0" dirty="0">
                        <a:solidFill>
                          <a:srgbClr val="FF0000"/>
                        </a:solidFill>
                        <a:latin typeface="Myriad Pro"/>
                      </a:endParaRPr>
                    </a:p>
                    <a:p>
                      <a:pPr algn="l"/>
                      <a:r>
                        <a:rPr lang="en-GB" sz="2200" b="1" dirty="0">
                          <a:solidFill>
                            <a:srgbClr val="FF0000"/>
                          </a:solidFill>
                          <a:latin typeface="Myriad Pro"/>
                        </a:rPr>
                        <a:t>Members</a:t>
                      </a:r>
                    </a:p>
                  </a:txBody>
                  <a:tcPr/>
                </a:tc>
                <a:extLst>
                  <a:ext uri="{0D108BD9-81ED-4DB2-BD59-A6C34878D82A}">
                    <a16:rowId xmlns:a16="http://schemas.microsoft.com/office/drawing/2014/main" val="1715566013"/>
                  </a:ext>
                </a:extLst>
              </a:tr>
              <a:tr h="1750752">
                <a:tc>
                  <a:txBody>
                    <a:bodyPr/>
                    <a:lstStyle/>
                    <a:p>
                      <a:endParaRPr lang="en-GB" sz="1400" dirty="0">
                        <a:latin typeface="Myriad Pro"/>
                      </a:endParaRPr>
                    </a:p>
                    <a:p>
                      <a:pPr algn="l"/>
                      <a:r>
                        <a:rPr lang="en-GB" sz="1800" b="1" dirty="0">
                          <a:latin typeface="Myriad Pro"/>
                        </a:rPr>
                        <a:t>Active Stakeholders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1" dirty="0">
                        <a:latin typeface="Myriad Pro"/>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latin typeface="Myriad Pro"/>
                        </a:rPr>
                        <a:t>Those who seek to participate in the organisation’s activities. This includes managers and some shareholders but may also include other groups such as regulators and pressure groups.</a:t>
                      </a:r>
                    </a:p>
                    <a:p>
                      <a:pPr algn="l"/>
                      <a:endParaRPr lang="en-GB" sz="1400" dirty="0">
                        <a:latin typeface="Myriad Pro"/>
                      </a:endParaRPr>
                    </a:p>
                  </a:txBody>
                  <a:tcPr/>
                </a:tc>
                <a:extLst>
                  <a:ext uri="{0D108BD9-81ED-4DB2-BD59-A6C34878D82A}">
                    <a16:rowId xmlns:a16="http://schemas.microsoft.com/office/drawing/2014/main" val="469479605"/>
                  </a:ext>
                </a:extLst>
              </a:tr>
              <a:tr h="1082283">
                <a:tc>
                  <a:txBody>
                    <a:bodyPr/>
                    <a:lstStyle/>
                    <a:p>
                      <a:endParaRPr lang="en-GB" sz="1400" dirty="0">
                        <a:latin typeface="Myriad Pro"/>
                      </a:endParaRPr>
                    </a:p>
                    <a:p>
                      <a:pPr algn="l"/>
                      <a:r>
                        <a:rPr lang="en-GB" sz="1600" b="1" dirty="0">
                          <a:latin typeface="Myriad Pro"/>
                        </a:rPr>
                        <a:t>Passive Stakeholders</a:t>
                      </a:r>
                    </a:p>
                  </a:txBody>
                  <a:tcPr/>
                </a:tc>
                <a:tc>
                  <a:txBody>
                    <a:bodyPr/>
                    <a:lstStyle/>
                    <a:p>
                      <a:pPr algn="l"/>
                      <a:endParaRPr lang="en-GB" sz="1400" dirty="0">
                        <a:latin typeface="Myriad Pro"/>
                      </a:endParaRPr>
                    </a:p>
                    <a:p>
                      <a:pPr algn="l"/>
                      <a:r>
                        <a:rPr lang="en-GB" sz="1600" b="1" dirty="0">
                          <a:latin typeface="Myriad Pro"/>
                        </a:rPr>
                        <a:t>Those who do not seek to participate in policy making, such as most shareholders, local communities, journalists and government.</a:t>
                      </a:r>
                    </a:p>
                  </a:txBody>
                  <a:tcPr/>
                </a:tc>
                <a:extLst>
                  <a:ext uri="{0D108BD9-81ED-4DB2-BD59-A6C34878D82A}">
                    <a16:rowId xmlns:a16="http://schemas.microsoft.com/office/drawing/2014/main" val="2315913169"/>
                  </a:ext>
                </a:extLst>
              </a:tr>
            </a:tbl>
          </a:graphicData>
        </a:graphic>
      </p:graphicFrame>
    </p:spTree>
    <p:extLst>
      <p:ext uri="{BB962C8B-B14F-4D97-AF65-F5344CB8AC3E}">
        <p14:creationId xmlns:p14="http://schemas.microsoft.com/office/powerpoint/2010/main" val="1438258402"/>
      </p:ext>
    </p:extLst>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 name="Title 1"/>
          <p:cNvSpPr txBox="1">
            <a:spLocks noGrp="1"/>
          </p:cNvSpPr>
          <p:nvPr>
            <p:ph type="title"/>
          </p:nvPr>
        </p:nvSpPr>
        <p:spPr>
          <a:xfrm>
            <a:off x="457200" y="259889"/>
            <a:ext cx="8429946" cy="952462"/>
          </a:xfrm>
          <a:prstGeom prst="rect">
            <a:avLst/>
          </a:prstGeom>
        </p:spPr>
        <p:txBody>
          <a:bodyPr>
            <a:normAutofit/>
          </a:bodyPr>
          <a:lstStyle>
            <a:lvl1pPr>
              <a:defRPr sz="3600" b="1"/>
            </a:lvl1pPr>
          </a:lstStyle>
          <a:p>
            <a:r>
              <a:rPr sz="4000" dirty="0">
                <a:solidFill>
                  <a:srgbClr val="FF0000"/>
                </a:solidFill>
              </a:rPr>
              <a:t>P</a:t>
            </a:r>
            <a:r>
              <a:rPr lang="en-GB" sz="4000" dirty="0" err="1">
                <a:solidFill>
                  <a:srgbClr val="FF0000"/>
                </a:solidFill>
              </a:rPr>
              <a:t>assive</a:t>
            </a:r>
            <a:r>
              <a:rPr lang="en-GB" sz="4000" dirty="0">
                <a:solidFill>
                  <a:srgbClr val="FF0000"/>
                </a:solidFill>
              </a:rPr>
              <a:t> Stakeholders.</a:t>
            </a:r>
            <a:endParaRPr sz="4000" dirty="0">
              <a:solidFill>
                <a:srgbClr val="FF0000"/>
              </a:solidFill>
            </a:endParaRPr>
          </a:p>
        </p:txBody>
      </p:sp>
      <p:sp>
        <p:nvSpPr>
          <p:cNvPr id="157" name="Content Placeholder 2"/>
          <p:cNvSpPr txBox="1">
            <a:spLocks noGrp="1"/>
          </p:cNvSpPr>
          <p:nvPr>
            <p:ph type="body" idx="1"/>
          </p:nvPr>
        </p:nvSpPr>
        <p:spPr>
          <a:xfrm>
            <a:off x="256854" y="1061884"/>
            <a:ext cx="8633146" cy="4325633"/>
          </a:xfrm>
          <a:prstGeom prst="rect">
            <a:avLst/>
          </a:prstGeom>
        </p:spPr>
        <p:txBody>
          <a:bodyPr/>
          <a:lstStyle/>
          <a:p>
            <a:pPr marL="0" indent="0">
              <a:buSzTx/>
              <a:buNone/>
            </a:pPr>
            <a:r>
              <a:rPr lang="en-GB" sz="3200" dirty="0"/>
              <a:t>Passive stakeholders may still be interested and powerful.</a:t>
            </a:r>
          </a:p>
          <a:p>
            <a:pPr marL="0" indent="0">
              <a:buSzTx/>
              <a:buNone/>
            </a:pPr>
            <a:endParaRPr lang="en-GB" sz="3200" dirty="0"/>
          </a:p>
          <a:p>
            <a:pPr marL="0" indent="0" algn="just">
              <a:buSzTx/>
              <a:buNone/>
            </a:pPr>
            <a:r>
              <a:rPr lang="en-GB" sz="3200" dirty="0"/>
              <a:t>If corporate governance arrangements are to develop still further, there may be a need for powerful, passive stakeholders (e.g., institutional investors) to take a more active role.</a:t>
            </a:r>
            <a:endParaRPr sz="3200" dirty="0"/>
          </a:p>
          <a:p>
            <a:pPr marL="0" indent="0">
              <a:buSzTx/>
              <a:buNone/>
            </a:pPr>
            <a:endParaRPr dirty="0"/>
          </a:p>
        </p:txBody>
      </p:sp>
    </p:spTree>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 name="Title 1"/>
          <p:cNvSpPr txBox="1">
            <a:spLocks noGrp="1"/>
          </p:cNvSpPr>
          <p:nvPr>
            <p:ph type="title"/>
          </p:nvPr>
        </p:nvSpPr>
        <p:spPr>
          <a:xfrm>
            <a:off x="457200" y="259889"/>
            <a:ext cx="8429946" cy="952462"/>
          </a:xfrm>
          <a:prstGeom prst="rect">
            <a:avLst/>
          </a:prstGeom>
        </p:spPr>
        <p:txBody>
          <a:bodyPr>
            <a:normAutofit/>
          </a:bodyPr>
          <a:lstStyle>
            <a:lvl1pPr>
              <a:defRPr sz="3600" b="1"/>
            </a:lvl1pPr>
          </a:lstStyle>
          <a:p>
            <a:r>
              <a:rPr lang="en-GB" sz="4000" dirty="0">
                <a:solidFill>
                  <a:srgbClr val="FF0000"/>
                </a:solidFill>
              </a:rPr>
              <a:t>Example.</a:t>
            </a:r>
            <a:endParaRPr sz="4000" dirty="0">
              <a:solidFill>
                <a:srgbClr val="FF0000"/>
              </a:solidFill>
            </a:endParaRPr>
          </a:p>
        </p:txBody>
      </p:sp>
      <p:sp>
        <p:nvSpPr>
          <p:cNvPr id="157" name="Content Placeholder 2"/>
          <p:cNvSpPr txBox="1">
            <a:spLocks noGrp="1"/>
          </p:cNvSpPr>
          <p:nvPr>
            <p:ph type="body" idx="1"/>
          </p:nvPr>
        </p:nvSpPr>
        <p:spPr>
          <a:xfrm>
            <a:off x="256854" y="1061884"/>
            <a:ext cx="8633146" cy="4325633"/>
          </a:xfrm>
          <a:prstGeom prst="rect">
            <a:avLst/>
          </a:prstGeom>
        </p:spPr>
        <p:txBody>
          <a:bodyPr/>
          <a:lstStyle/>
          <a:p>
            <a:pPr marL="0" indent="0" algn="just">
              <a:buSzTx/>
              <a:buNone/>
            </a:pPr>
            <a:endParaRPr lang="en-GB" sz="3200" dirty="0"/>
          </a:p>
          <a:p>
            <a:pPr marL="0" indent="0" algn="just">
              <a:buSzTx/>
              <a:buNone/>
            </a:pPr>
            <a:r>
              <a:rPr lang="en-GB" sz="3200" b="1" dirty="0"/>
              <a:t>Why might an organisation need to recognise its stakeholders when making significant strategic decisions?</a:t>
            </a:r>
          </a:p>
          <a:p>
            <a:pPr marL="0" indent="0">
              <a:buSzTx/>
              <a:buNone/>
            </a:pPr>
            <a:endParaRPr lang="en-GB" sz="3200" dirty="0"/>
          </a:p>
          <a:p>
            <a:pPr marL="0" indent="0">
              <a:buSzTx/>
              <a:buNone/>
            </a:pPr>
            <a:endParaRPr dirty="0"/>
          </a:p>
        </p:txBody>
      </p:sp>
    </p:spTree>
    <p:extLst>
      <p:ext uri="{BB962C8B-B14F-4D97-AF65-F5344CB8AC3E}">
        <p14:creationId xmlns:p14="http://schemas.microsoft.com/office/powerpoint/2010/main" val="1185657651"/>
      </p:ext>
    </p:extLst>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 name="Title 1"/>
          <p:cNvSpPr txBox="1">
            <a:spLocks noGrp="1"/>
          </p:cNvSpPr>
          <p:nvPr>
            <p:ph type="title"/>
          </p:nvPr>
        </p:nvSpPr>
        <p:spPr>
          <a:xfrm>
            <a:off x="457200" y="205483"/>
            <a:ext cx="8429946" cy="770562"/>
          </a:xfrm>
          <a:prstGeom prst="rect">
            <a:avLst/>
          </a:prstGeom>
        </p:spPr>
        <p:txBody>
          <a:bodyPr>
            <a:normAutofit/>
          </a:bodyPr>
          <a:lstStyle>
            <a:lvl1pPr>
              <a:defRPr sz="3600" b="1"/>
            </a:lvl1pPr>
          </a:lstStyle>
          <a:p>
            <a:r>
              <a:rPr lang="en-GB" sz="4000" dirty="0">
                <a:solidFill>
                  <a:srgbClr val="FF0000"/>
                </a:solidFill>
              </a:rPr>
              <a:t>Example.</a:t>
            </a:r>
            <a:endParaRPr sz="4000" dirty="0">
              <a:solidFill>
                <a:srgbClr val="FF0000"/>
              </a:solidFill>
            </a:endParaRPr>
          </a:p>
        </p:txBody>
      </p:sp>
      <p:sp>
        <p:nvSpPr>
          <p:cNvPr id="157" name="Content Placeholder 2"/>
          <p:cNvSpPr txBox="1">
            <a:spLocks noGrp="1"/>
          </p:cNvSpPr>
          <p:nvPr>
            <p:ph type="body" idx="1"/>
          </p:nvPr>
        </p:nvSpPr>
        <p:spPr>
          <a:xfrm>
            <a:off x="195209" y="976046"/>
            <a:ext cx="8694791" cy="4411472"/>
          </a:xfrm>
          <a:prstGeom prst="rect">
            <a:avLst/>
          </a:prstGeom>
        </p:spPr>
        <p:txBody>
          <a:bodyPr/>
          <a:lstStyle/>
          <a:p>
            <a:pPr marL="0" indent="0">
              <a:buSzTx/>
              <a:buNone/>
            </a:pPr>
            <a:r>
              <a:rPr lang="en-GB" sz="3200" dirty="0"/>
              <a:t>Here are some suggested reasons:</a:t>
            </a:r>
          </a:p>
          <a:p>
            <a:pPr marL="0" indent="0">
              <a:buSzTx/>
              <a:buNone/>
            </a:pPr>
            <a:endParaRPr sz="3200" dirty="0"/>
          </a:p>
          <a:p>
            <a:pPr marL="0" indent="0">
              <a:buSzTx/>
              <a:buNone/>
            </a:pPr>
            <a:endParaRPr dirty="0"/>
          </a:p>
        </p:txBody>
      </p:sp>
      <p:sp>
        <p:nvSpPr>
          <p:cNvPr id="2" name="Rectangle: Rounded Corners 1">
            <a:extLst>
              <a:ext uri="{FF2B5EF4-FFF2-40B4-BE49-F238E27FC236}">
                <a16:creationId xmlns:a16="http://schemas.microsoft.com/office/drawing/2014/main" id="{7A3DC5D2-F45C-E65E-231B-D1C847F4E61C}"/>
              </a:ext>
            </a:extLst>
          </p:cNvPr>
          <p:cNvSpPr/>
          <p:nvPr/>
        </p:nvSpPr>
        <p:spPr>
          <a:xfrm>
            <a:off x="254000" y="2048368"/>
            <a:ext cx="4112517" cy="1328021"/>
          </a:xfrm>
          <a:prstGeom prst="roundRect">
            <a:avLst/>
          </a:prstGeom>
          <a:ln/>
        </p:spPr>
        <p:style>
          <a:lnRef idx="2">
            <a:schemeClr val="accent4">
              <a:shade val="15000"/>
            </a:schemeClr>
          </a:lnRef>
          <a:fillRef idx="1">
            <a:schemeClr val="accent4"/>
          </a:fillRef>
          <a:effectRef idx="0">
            <a:schemeClr val="accent4"/>
          </a:effectRef>
          <a:fontRef idx="minor">
            <a:schemeClr val="lt1"/>
          </a:fontRef>
        </p:style>
        <p:txBody>
          <a:bodyPr rot="0" spcFirstLastPara="1" vertOverflow="overflow" horzOverflow="overflow" vert="horz" wrap="square" lIns="45719" tIns="45719" rIns="45719" bIns="45719" numCol="1" spcCol="38100" rtlCol="0" anchor="ctr">
            <a:spAutoFit/>
          </a:bodyPr>
          <a:lstStyle/>
          <a:p>
            <a:pPr marL="0" marR="0" indent="0" defTabSz="914400" rtl="0" fontAlgn="auto" latinLnBrk="0" hangingPunct="0">
              <a:lnSpc>
                <a:spcPct val="100000"/>
              </a:lnSpc>
              <a:spcBef>
                <a:spcPts val="0"/>
              </a:spcBef>
              <a:spcAft>
                <a:spcPts val="0"/>
              </a:spcAft>
              <a:buClrTx/>
              <a:buSzTx/>
              <a:buFontTx/>
              <a:buNone/>
              <a:tabLst/>
            </a:pPr>
            <a:r>
              <a:rPr kumimoji="0" lang="en-GB" sz="2400" b="1" i="0" u="none" strike="noStrike" cap="none" spc="0" normalizeH="0" baseline="0" dirty="0">
                <a:ln>
                  <a:noFill/>
                </a:ln>
                <a:solidFill>
                  <a:srgbClr val="000000"/>
                </a:solidFill>
                <a:effectLst/>
                <a:uFillTx/>
                <a:latin typeface="Myriad Pro"/>
                <a:ea typeface="Myriad Pro"/>
                <a:cs typeface="Myriad Pro"/>
                <a:sym typeface="Myriad Pro"/>
              </a:rPr>
              <a:t>To identify ways of communicating with and managing stakeholders.</a:t>
            </a:r>
          </a:p>
        </p:txBody>
      </p:sp>
      <p:sp>
        <p:nvSpPr>
          <p:cNvPr id="3" name="Rectangle: Rounded Corners 2">
            <a:extLst>
              <a:ext uri="{FF2B5EF4-FFF2-40B4-BE49-F238E27FC236}">
                <a16:creationId xmlns:a16="http://schemas.microsoft.com/office/drawing/2014/main" id="{7F7A60C5-CDB4-4120-5599-E2D555D8F39E}"/>
              </a:ext>
            </a:extLst>
          </p:cNvPr>
          <p:cNvSpPr/>
          <p:nvPr/>
        </p:nvSpPr>
        <p:spPr>
          <a:xfrm>
            <a:off x="4571999" y="1997289"/>
            <a:ext cx="3821987" cy="1430177"/>
          </a:xfrm>
          <a:prstGeom prst="roundRect">
            <a:avLst/>
          </a:prstGeom>
          <a:ln/>
        </p:spPr>
        <p:style>
          <a:lnRef idx="2">
            <a:schemeClr val="accent3">
              <a:shade val="15000"/>
            </a:schemeClr>
          </a:lnRef>
          <a:fillRef idx="1">
            <a:schemeClr val="accent3"/>
          </a:fillRef>
          <a:effectRef idx="0">
            <a:schemeClr val="accent3"/>
          </a:effectRef>
          <a:fontRef idx="minor">
            <a:schemeClr val="lt1"/>
          </a:fontRef>
        </p:style>
        <p:txBody>
          <a:bodyPr rot="0" spcFirstLastPara="1" vertOverflow="overflow" horzOverflow="overflow" vert="horz" wrap="square" lIns="45719" tIns="45719" rIns="45719" bIns="45719" numCol="1" spcCol="38100" rtlCol="0" anchor="ctr">
            <a:spAutoFit/>
          </a:bodyPr>
          <a:lstStyle/>
          <a:p>
            <a:pPr marL="0" marR="0" indent="0" algn="l" defTabSz="914400" rtl="0" fontAlgn="auto" latinLnBrk="0" hangingPunct="0">
              <a:lnSpc>
                <a:spcPct val="100000"/>
              </a:lnSpc>
              <a:spcBef>
                <a:spcPts val="0"/>
              </a:spcBef>
              <a:spcAft>
                <a:spcPts val="0"/>
              </a:spcAft>
              <a:buClrTx/>
              <a:buSzTx/>
              <a:buFontTx/>
              <a:buNone/>
              <a:tabLst/>
            </a:pPr>
            <a:r>
              <a:rPr kumimoji="0" lang="en-GB" sz="2600" b="1" i="0" u="none" strike="noStrike" cap="none" spc="0" normalizeH="0" baseline="0" dirty="0">
                <a:ln>
                  <a:noFill/>
                </a:ln>
                <a:solidFill>
                  <a:srgbClr val="000000"/>
                </a:solidFill>
                <a:effectLst/>
                <a:uFillTx/>
                <a:latin typeface="Myriad Pro"/>
                <a:ea typeface="Myriad Pro"/>
                <a:cs typeface="Myriad Pro"/>
                <a:sym typeface="Myriad Pro"/>
              </a:rPr>
              <a:t>To pre-empt negative reactions and manage stakeholder conflicts.</a:t>
            </a:r>
          </a:p>
        </p:txBody>
      </p:sp>
      <p:sp>
        <p:nvSpPr>
          <p:cNvPr id="4" name="Rectangle: Rounded Corners 3">
            <a:extLst>
              <a:ext uri="{FF2B5EF4-FFF2-40B4-BE49-F238E27FC236}">
                <a16:creationId xmlns:a16="http://schemas.microsoft.com/office/drawing/2014/main" id="{64434557-F27A-4070-A7EA-8ABB50C6BB48}"/>
              </a:ext>
            </a:extLst>
          </p:cNvPr>
          <p:cNvSpPr/>
          <p:nvPr/>
        </p:nvSpPr>
        <p:spPr>
          <a:xfrm>
            <a:off x="195208" y="3687327"/>
            <a:ext cx="4274049" cy="1532332"/>
          </a:xfrm>
          <a:prstGeom prst="roundRect">
            <a:avLst/>
          </a:prstGeom>
          <a:ln/>
        </p:spPr>
        <p:style>
          <a:lnRef idx="2">
            <a:schemeClr val="accent6">
              <a:shade val="15000"/>
            </a:schemeClr>
          </a:lnRef>
          <a:fillRef idx="1">
            <a:schemeClr val="accent6"/>
          </a:fillRef>
          <a:effectRef idx="0">
            <a:schemeClr val="accent6"/>
          </a:effectRef>
          <a:fontRef idx="minor">
            <a:schemeClr val="lt1"/>
          </a:fontRef>
        </p:style>
        <p:txBody>
          <a:bodyPr rot="0" spcFirstLastPara="1" vertOverflow="overflow" horzOverflow="overflow" vert="horz" wrap="square" lIns="45719" tIns="45719" rIns="45719" bIns="45719" numCol="1" spcCol="38100" rtlCol="0" anchor="ctr">
            <a:sp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GB" sz="2800" b="1" i="0" u="none" strike="noStrike" cap="none" spc="0" normalizeH="0" baseline="0" dirty="0">
              <a:ln>
                <a:noFill/>
              </a:ln>
              <a:solidFill>
                <a:srgbClr val="000000"/>
              </a:solidFill>
              <a:effectLst/>
              <a:uFillTx/>
              <a:latin typeface="Myriad Pro"/>
              <a:ea typeface="Myriad Pro"/>
              <a:cs typeface="Myriad Pro"/>
              <a:sym typeface="Myriad Pro"/>
            </a:endParaRPr>
          </a:p>
          <a:p>
            <a:pPr marL="0" marR="0" indent="0" algn="ctr" defTabSz="914400" rtl="0" fontAlgn="auto" latinLnBrk="0" hangingPunct="0">
              <a:lnSpc>
                <a:spcPct val="100000"/>
              </a:lnSpc>
              <a:spcBef>
                <a:spcPts val="0"/>
              </a:spcBef>
              <a:spcAft>
                <a:spcPts val="0"/>
              </a:spcAft>
              <a:buClrTx/>
              <a:buSzTx/>
              <a:buFontTx/>
              <a:buNone/>
              <a:tabLst/>
            </a:pPr>
            <a:r>
              <a:rPr kumimoji="0" lang="en-GB" sz="2800" b="1" i="0" u="none" strike="noStrike" cap="none" spc="0" normalizeH="0" baseline="0" dirty="0">
                <a:ln>
                  <a:noFill/>
                </a:ln>
                <a:solidFill>
                  <a:srgbClr val="000000"/>
                </a:solidFill>
                <a:effectLst/>
                <a:uFillTx/>
                <a:latin typeface="Myriad Pro"/>
                <a:ea typeface="Myriad Pro"/>
                <a:cs typeface="Myriad Pro"/>
                <a:sym typeface="Myriad Pro"/>
              </a:rPr>
              <a:t>To assess level of interest and power.</a:t>
            </a:r>
          </a:p>
        </p:txBody>
      </p:sp>
      <p:sp>
        <p:nvSpPr>
          <p:cNvPr id="5" name="Rectangle: Rounded Corners 4">
            <a:extLst>
              <a:ext uri="{FF2B5EF4-FFF2-40B4-BE49-F238E27FC236}">
                <a16:creationId xmlns:a16="http://schemas.microsoft.com/office/drawing/2014/main" id="{8A4B5710-1738-EFB4-E841-7C9ACD0D5CE7}"/>
              </a:ext>
            </a:extLst>
          </p:cNvPr>
          <p:cNvSpPr/>
          <p:nvPr/>
        </p:nvSpPr>
        <p:spPr>
          <a:xfrm>
            <a:off x="4572000" y="3687044"/>
            <a:ext cx="3945276" cy="1532332"/>
          </a:xfrm>
          <a:prstGeom prst="roundRect">
            <a:avLst/>
          </a:prstGeom>
          <a:ln/>
        </p:spPr>
        <p:style>
          <a:lnRef idx="2">
            <a:schemeClr val="accent1">
              <a:shade val="15000"/>
            </a:schemeClr>
          </a:lnRef>
          <a:fillRef idx="1">
            <a:schemeClr val="accent1"/>
          </a:fillRef>
          <a:effectRef idx="0">
            <a:schemeClr val="accent1"/>
          </a:effectRef>
          <a:fontRef idx="minor">
            <a:schemeClr val="lt1"/>
          </a:fontRef>
        </p:style>
        <p:txBody>
          <a:bodyPr rot="0" spcFirstLastPara="1" vertOverflow="overflow" horzOverflow="overflow" vert="horz" wrap="square" lIns="45719" tIns="45719" rIns="45719" bIns="45719" numCol="1" spcCol="38100" rtlCol="0" anchor="ctr">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2800" b="1" i="0" u="none" strike="noStrike" cap="none" spc="0" normalizeH="0" baseline="0" dirty="0">
                <a:ln>
                  <a:noFill/>
                </a:ln>
                <a:solidFill>
                  <a:srgbClr val="000000"/>
                </a:solidFill>
                <a:effectLst/>
                <a:uFillTx/>
                <a:latin typeface="Myriad Pro"/>
                <a:ea typeface="Myriad Pro"/>
                <a:cs typeface="Myriad Pro"/>
                <a:sym typeface="Myriad Pro"/>
              </a:rPr>
              <a:t>To establish support for strategic goals.</a:t>
            </a:r>
          </a:p>
          <a:p>
            <a:pPr marL="0" marR="0" indent="0" algn="l" defTabSz="914400" rtl="0" fontAlgn="auto" latinLnBrk="0" hangingPunct="0">
              <a:lnSpc>
                <a:spcPct val="100000"/>
              </a:lnSpc>
              <a:spcBef>
                <a:spcPts val="0"/>
              </a:spcBef>
              <a:spcAft>
                <a:spcPts val="0"/>
              </a:spcAft>
              <a:buClrTx/>
              <a:buSzTx/>
              <a:buFontTx/>
              <a:buNone/>
              <a:tabLst/>
            </a:pPr>
            <a:endParaRPr kumimoji="0" lang="en-GB" sz="2800" b="1" i="0" u="none" strike="noStrike" cap="none" spc="0" normalizeH="0" baseline="0" dirty="0">
              <a:ln>
                <a:noFill/>
              </a:ln>
              <a:solidFill>
                <a:srgbClr val="000000"/>
              </a:solidFill>
              <a:effectLst/>
              <a:uFillTx/>
              <a:latin typeface="Myriad Pro"/>
              <a:ea typeface="Myriad Pro"/>
              <a:cs typeface="Myriad Pro"/>
              <a:sym typeface="Myriad Pro"/>
            </a:endParaRPr>
          </a:p>
        </p:txBody>
      </p:sp>
    </p:spTree>
    <p:extLst>
      <p:ext uri="{BB962C8B-B14F-4D97-AF65-F5344CB8AC3E}">
        <p14:creationId xmlns:p14="http://schemas.microsoft.com/office/powerpoint/2010/main" val="3258564173"/>
      </p:ext>
    </p:extLst>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 name="What are common usual business problems?"/>
          <p:cNvSpPr txBox="1">
            <a:spLocks noGrp="1"/>
          </p:cNvSpPr>
          <p:nvPr>
            <p:ph type="title"/>
          </p:nvPr>
        </p:nvSpPr>
        <p:spPr>
          <a:prstGeom prst="rect">
            <a:avLst/>
          </a:prstGeom>
        </p:spPr>
        <p:txBody>
          <a:bodyPr>
            <a:normAutofit/>
          </a:bodyPr>
          <a:lstStyle>
            <a:lvl1pPr>
              <a:defRPr b="1"/>
            </a:lvl1pPr>
          </a:lstStyle>
          <a:p>
            <a:r>
              <a:rPr lang="en-GB" sz="4000" dirty="0">
                <a:solidFill>
                  <a:srgbClr val="FF0000"/>
                </a:solidFill>
              </a:rPr>
              <a:t>Important Insight!</a:t>
            </a:r>
            <a:endParaRPr sz="4000" dirty="0">
              <a:solidFill>
                <a:srgbClr val="FF0000"/>
              </a:solidFill>
            </a:endParaRPr>
          </a:p>
        </p:txBody>
      </p:sp>
      <p:sp>
        <p:nvSpPr>
          <p:cNvPr id="197" name="Double-click to edit"/>
          <p:cNvSpPr txBox="1">
            <a:spLocks noGrp="1"/>
          </p:cNvSpPr>
          <p:nvPr>
            <p:ph type="body" idx="1"/>
          </p:nvPr>
        </p:nvSpPr>
        <p:spPr>
          <a:prstGeom prst="rect">
            <a:avLst/>
          </a:prstGeom>
        </p:spPr>
        <p:txBody>
          <a:bodyPr/>
          <a:lstStyle/>
          <a:p>
            <a:pPr algn="just"/>
            <a:r>
              <a:rPr lang="en-GB" sz="3600" dirty="0"/>
              <a:t>Each of these is a valid reason for focusing on stakeholders and their claims – however, the most important one is likely to be to ensure that various inevitable stakeholder conflicts can be managed.</a:t>
            </a:r>
          </a:p>
          <a:p>
            <a:endParaRPr lang="en-GB" dirty="0"/>
          </a:p>
        </p:txBody>
      </p:sp>
    </p:spTree>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457200" y="274639"/>
            <a:ext cx="8229600" cy="865794"/>
          </a:xfrm>
          <a:prstGeom prst="rect">
            <a:avLst/>
          </a:prstGeom>
        </p:spPr>
        <p:txBody>
          <a:bodyPr>
            <a:normAutofit/>
          </a:bodyPr>
          <a:lstStyle>
            <a:lvl1pPr>
              <a:defRPr b="1"/>
            </a:lvl1pPr>
          </a:lstStyle>
          <a:p>
            <a:r>
              <a:rPr lang="en-GB" sz="4000" dirty="0"/>
              <a:t>Stakeholder’s Claim</a:t>
            </a:r>
          </a:p>
        </p:txBody>
      </p:sp>
      <p:sp>
        <p:nvSpPr>
          <p:cNvPr id="200" name="Double-click to edit"/>
          <p:cNvSpPr txBox="1">
            <a:spLocks noGrp="1"/>
          </p:cNvSpPr>
          <p:nvPr>
            <p:ph type="body" idx="1"/>
          </p:nvPr>
        </p:nvSpPr>
        <p:spPr>
          <a:xfrm>
            <a:off x="184935" y="1140432"/>
            <a:ext cx="8501865" cy="4376802"/>
          </a:xfrm>
          <a:prstGeom prst="rect">
            <a:avLst/>
          </a:prstGeom>
        </p:spPr>
        <p:txBody>
          <a:bodyPr/>
          <a:lstStyle/>
          <a:p>
            <a:endParaRPr lang="en-GB" sz="2800" dirty="0"/>
          </a:p>
          <a:p>
            <a:pPr algn="just"/>
            <a:r>
              <a:rPr lang="en-GB" sz="3200" dirty="0"/>
              <a:t>Stakeholder’s claim refers to what each person, people, group wants.</a:t>
            </a:r>
          </a:p>
          <a:p>
            <a:pPr marL="0" indent="0" algn="just">
              <a:buNone/>
            </a:pPr>
            <a:endParaRPr lang="en-GB" sz="3200" dirty="0"/>
          </a:p>
          <a:p>
            <a:pPr algn="just"/>
            <a:r>
              <a:rPr lang="en-GB" sz="3200" dirty="0"/>
              <a:t>Each stakeholder group has different expectations about what it wants, and therefore different claims upon the organisation.</a:t>
            </a:r>
          </a:p>
          <a:p>
            <a:endParaRPr dirty="0"/>
          </a:p>
        </p:txBody>
      </p:sp>
    </p:spTree>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457200" y="274639"/>
            <a:ext cx="8229600" cy="793874"/>
          </a:xfrm>
          <a:prstGeom prst="rect">
            <a:avLst/>
          </a:prstGeom>
        </p:spPr>
        <p:txBody>
          <a:bodyPr>
            <a:normAutofit/>
          </a:bodyPr>
          <a:lstStyle>
            <a:lvl1pPr>
              <a:defRPr b="1"/>
            </a:lvl1pPr>
          </a:lstStyle>
          <a:p>
            <a:r>
              <a:rPr lang="en-GB" sz="4000" dirty="0"/>
              <a:t>Stakeholder’s Claim</a:t>
            </a:r>
          </a:p>
        </p:txBody>
      </p:sp>
      <p:sp>
        <p:nvSpPr>
          <p:cNvPr id="200" name="Double-click to edit"/>
          <p:cNvSpPr txBox="1">
            <a:spLocks noGrp="1"/>
          </p:cNvSpPr>
          <p:nvPr>
            <p:ph type="body" idx="1"/>
          </p:nvPr>
        </p:nvSpPr>
        <p:spPr>
          <a:xfrm>
            <a:off x="184935" y="1140432"/>
            <a:ext cx="8501865" cy="4376802"/>
          </a:xfrm>
          <a:prstGeom prst="rect">
            <a:avLst/>
          </a:prstGeom>
        </p:spPr>
        <p:txBody>
          <a:bodyPr>
            <a:normAutofit/>
          </a:bodyPr>
          <a:lstStyle/>
          <a:p>
            <a:r>
              <a:rPr lang="en-GB" sz="3200" dirty="0"/>
              <a:t>A useful distinction is between direct and indirect stakeholder claims.</a:t>
            </a:r>
          </a:p>
          <a:p>
            <a:endParaRPr lang="en-GB" sz="2800" dirty="0"/>
          </a:p>
          <a:p>
            <a:pPr algn="just"/>
            <a:r>
              <a:rPr lang="en-GB" sz="2800" dirty="0"/>
              <a:t>Stakeholders who make </a:t>
            </a:r>
            <a:r>
              <a:rPr lang="en-GB" sz="2800" b="1" dirty="0">
                <a:solidFill>
                  <a:srgbClr val="FF0000"/>
                </a:solidFill>
              </a:rPr>
              <a:t>direct claims </a:t>
            </a:r>
            <a:r>
              <a:rPr lang="en-GB" sz="2800" dirty="0"/>
              <a:t>do so with their own voice and generally do so clearly.</a:t>
            </a:r>
          </a:p>
          <a:p>
            <a:pPr algn="just"/>
            <a:endParaRPr lang="en-GB" sz="2800" dirty="0"/>
          </a:p>
          <a:p>
            <a:pPr algn="just"/>
            <a:r>
              <a:rPr lang="en-GB" sz="2800" dirty="0"/>
              <a:t>Normally stakeholders with direct claims themselves communicate with the company.</a:t>
            </a:r>
          </a:p>
          <a:p>
            <a:pPr marL="0" indent="0">
              <a:buNone/>
            </a:pPr>
            <a:endParaRPr lang="en-GB" sz="2800" dirty="0"/>
          </a:p>
          <a:p>
            <a:endParaRPr dirty="0"/>
          </a:p>
        </p:txBody>
      </p:sp>
    </p:spTree>
    <p:extLst>
      <p:ext uri="{BB962C8B-B14F-4D97-AF65-F5344CB8AC3E}">
        <p14:creationId xmlns:p14="http://schemas.microsoft.com/office/powerpoint/2010/main" val="1105009965"/>
      </p:ext>
    </p:extLst>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457200" y="274639"/>
            <a:ext cx="8229600" cy="865794"/>
          </a:xfrm>
          <a:prstGeom prst="rect">
            <a:avLst/>
          </a:prstGeom>
        </p:spPr>
        <p:txBody>
          <a:bodyPr>
            <a:normAutofit/>
          </a:bodyPr>
          <a:lstStyle>
            <a:lvl1pPr>
              <a:defRPr b="1"/>
            </a:lvl1pPr>
          </a:lstStyle>
          <a:p>
            <a:r>
              <a:rPr lang="en-GB" sz="3600" dirty="0"/>
              <a:t>Stakeholder’s Claim</a:t>
            </a:r>
          </a:p>
        </p:txBody>
      </p:sp>
      <p:sp>
        <p:nvSpPr>
          <p:cNvPr id="200" name="Double-click to edit"/>
          <p:cNvSpPr txBox="1">
            <a:spLocks noGrp="1"/>
          </p:cNvSpPr>
          <p:nvPr>
            <p:ph type="body" idx="1"/>
          </p:nvPr>
        </p:nvSpPr>
        <p:spPr>
          <a:xfrm>
            <a:off x="184935" y="1140432"/>
            <a:ext cx="8501865" cy="4376802"/>
          </a:xfrm>
          <a:prstGeom prst="rect">
            <a:avLst/>
          </a:prstGeom>
        </p:spPr>
        <p:txBody>
          <a:bodyPr>
            <a:normAutofit lnSpcReduction="10000"/>
          </a:bodyPr>
          <a:lstStyle/>
          <a:p>
            <a:pPr marL="0" indent="0">
              <a:buNone/>
            </a:pPr>
            <a:endParaRPr lang="en-GB" sz="2800" dirty="0"/>
          </a:p>
          <a:p>
            <a:r>
              <a:rPr lang="en-GB" sz="3200" dirty="0"/>
              <a:t>Stakeholders who have indirect claims are generally unable to make the claims themselves because they are for some reason inarticulate or voiceless.</a:t>
            </a:r>
          </a:p>
          <a:p>
            <a:endParaRPr lang="en-GB" sz="3200" dirty="0"/>
          </a:p>
          <a:p>
            <a:r>
              <a:rPr lang="en-GB" sz="3200" dirty="0"/>
              <a:t>Although they cannot express their claim directly to the organisation, this does not necessarily invalidate their claim.</a:t>
            </a:r>
          </a:p>
          <a:p>
            <a:endParaRPr dirty="0"/>
          </a:p>
        </p:txBody>
      </p:sp>
    </p:spTree>
    <p:extLst>
      <p:ext uri="{BB962C8B-B14F-4D97-AF65-F5344CB8AC3E}">
        <p14:creationId xmlns:p14="http://schemas.microsoft.com/office/powerpoint/2010/main" val="3744134755"/>
      </p:ext>
    </p:extLst>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prstGeom prst="rect">
            <a:avLst/>
          </a:prstGeom>
        </p:spPr>
        <p:txBody>
          <a:bodyPr/>
          <a:lstStyle>
            <a:lvl1pPr>
              <a:defRPr b="1"/>
            </a:lvl1pPr>
          </a:lstStyle>
          <a:p>
            <a:r>
              <a:rPr lang="en-GB" dirty="0"/>
              <a:t>Stakeholder’s Claim</a:t>
            </a:r>
          </a:p>
        </p:txBody>
      </p:sp>
      <p:sp>
        <p:nvSpPr>
          <p:cNvPr id="200" name="Double-click to edit"/>
          <p:cNvSpPr txBox="1">
            <a:spLocks noGrp="1"/>
          </p:cNvSpPr>
          <p:nvPr>
            <p:ph type="body" idx="1"/>
          </p:nvPr>
        </p:nvSpPr>
        <p:spPr>
          <a:xfrm>
            <a:off x="184935" y="1140432"/>
            <a:ext cx="8501865" cy="4376802"/>
          </a:xfrm>
          <a:prstGeom prst="rect">
            <a:avLst/>
          </a:prstGeom>
        </p:spPr>
        <p:txBody>
          <a:bodyPr>
            <a:normAutofit/>
          </a:bodyPr>
          <a:lstStyle/>
          <a:p>
            <a:pPr marL="0" indent="0">
              <a:buNone/>
            </a:pPr>
            <a:endParaRPr lang="en-GB" sz="2800" dirty="0"/>
          </a:p>
          <a:p>
            <a:pPr algn="just"/>
            <a:r>
              <a:rPr lang="en-GB" sz="2800" dirty="0"/>
              <a:t>Stakeholders may lack power because they have no significance for the organisation, have no physical voice (animals and plants), are remote from the organisation (suppliers based in other countries) or are future organisations.</a:t>
            </a:r>
          </a:p>
          <a:p>
            <a:endParaRPr dirty="0"/>
          </a:p>
        </p:txBody>
      </p:sp>
    </p:spTree>
    <p:extLst>
      <p:ext uri="{BB962C8B-B14F-4D97-AF65-F5344CB8AC3E}">
        <p14:creationId xmlns:p14="http://schemas.microsoft.com/office/powerpoint/2010/main" val="3408717532"/>
      </p:ext>
    </p:extLst>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457200" y="102742"/>
            <a:ext cx="8229600" cy="1037691"/>
          </a:xfrm>
          <a:prstGeom prst="rect">
            <a:avLst/>
          </a:prstGeom>
        </p:spPr>
        <p:txBody>
          <a:bodyPr/>
          <a:lstStyle>
            <a:lvl1pPr>
              <a:defRPr b="1"/>
            </a:lvl1pPr>
          </a:lstStyle>
          <a:p>
            <a:r>
              <a:rPr lang="en-GB" dirty="0"/>
              <a:t>Class Exercise</a:t>
            </a:r>
          </a:p>
        </p:txBody>
      </p:sp>
      <p:sp>
        <p:nvSpPr>
          <p:cNvPr id="200" name="Double-click to edit"/>
          <p:cNvSpPr txBox="1">
            <a:spLocks noGrp="1"/>
          </p:cNvSpPr>
          <p:nvPr>
            <p:ph type="body" idx="1"/>
          </p:nvPr>
        </p:nvSpPr>
        <p:spPr>
          <a:xfrm>
            <a:off x="184935" y="1140432"/>
            <a:ext cx="8501865" cy="4376802"/>
          </a:xfrm>
          <a:prstGeom prst="rect">
            <a:avLst/>
          </a:prstGeom>
        </p:spPr>
        <p:txBody>
          <a:bodyPr>
            <a:normAutofit lnSpcReduction="10000"/>
          </a:bodyPr>
          <a:lstStyle/>
          <a:p>
            <a:pPr algn="just"/>
            <a:r>
              <a:rPr lang="en-GB" sz="2800" dirty="0"/>
              <a:t>You work as a senior advisor to the board of a large listed organisation that operates in the construction industry.</a:t>
            </a:r>
          </a:p>
          <a:p>
            <a:pPr algn="just"/>
            <a:r>
              <a:rPr lang="en-GB" sz="2800" dirty="0"/>
              <a:t>The services offered range from homebuilding to large civil engineering projects, such as bridges and dams, and can be undertaken for central and local government bodies as well as other profit-making companies.</a:t>
            </a:r>
          </a:p>
          <a:p>
            <a:pPr algn="just"/>
            <a:r>
              <a:rPr lang="en-GB" sz="2800" dirty="0"/>
              <a:t>All projects are carried out by staff who require formal accreditation by their professional body.</a:t>
            </a:r>
          </a:p>
          <a:p>
            <a:endParaRPr dirty="0"/>
          </a:p>
        </p:txBody>
      </p:sp>
    </p:spTree>
    <p:extLst>
      <p:ext uri="{BB962C8B-B14F-4D97-AF65-F5344CB8AC3E}">
        <p14:creationId xmlns:p14="http://schemas.microsoft.com/office/powerpoint/2010/main" val="2218735184"/>
      </p:ext>
    </p:extLst>
  </p:cSld>
  <p:clrMapOvr>
    <a:masterClrMapping/>
  </p:clrMapOvr>
  <p:transition spd="med"/>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457200" y="102742"/>
            <a:ext cx="8229600" cy="1037691"/>
          </a:xfrm>
          <a:prstGeom prst="rect">
            <a:avLst/>
          </a:prstGeom>
        </p:spPr>
        <p:txBody>
          <a:bodyPr/>
          <a:lstStyle>
            <a:lvl1pPr>
              <a:defRPr b="1"/>
            </a:lvl1pPr>
          </a:lstStyle>
          <a:p>
            <a:r>
              <a:rPr lang="en-GB" dirty="0"/>
              <a:t>Class Exercise</a:t>
            </a:r>
          </a:p>
        </p:txBody>
      </p:sp>
      <p:sp>
        <p:nvSpPr>
          <p:cNvPr id="200" name="Double-click to edit"/>
          <p:cNvSpPr txBox="1">
            <a:spLocks noGrp="1"/>
          </p:cNvSpPr>
          <p:nvPr>
            <p:ph type="body" idx="1"/>
          </p:nvPr>
        </p:nvSpPr>
        <p:spPr>
          <a:xfrm>
            <a:off x="184935" y="986319"/>
            <a:ext cx="8501865" cy="4530915"/>
          </a:xfrm>
          <a:prstGeom prst="rect">
            <a:avLst/>
          </a:prstGeom>
        </p:spPr>
        <p:txBody>
          <a:bodyPr>
            <a:normAutofit/>
          </a:bodyPr>
          <a:lstStyle/>
          <a:p>
            <a:pPr marL="0" indent="0" algn="just">
              <a:buNone/>
            </a:pPr>
            <a:r>
              <a:rPr lang="en-GB" sz="2800" b="1" dirty="0"/>
              <a:t>Task To do:</a:t>
            </a:r>
          </a:p>
          <a:p>
            <a:pPr marL="0" indent="0" algn="just">
              <a:buNone/>
            </a:pPr>
            <a:r>
              <a:rPr lang="en-GB" sz="2800" dirty="0"/>
              <a:t>As part of your work, you have been asked to brief the board about its stakeholders:</a:t>
            </a:r>
          </a:p>
          <a:p>
            <a:pPr algn="just"/>
            <a:r>
              <a:rPr lang="en-GB" sz="2800" dirty="0"/>
              <a:t>Draft a list of stakeholders for the board</a:t>
            </a:r>
          </a:p>
          <a:p>
            <a:pPr algn="just"/>
            <a:r>
              <a:rPr lang="en-GB" sz="2800" dirty="0"/>
              <a:t>Briefly explain the nature of each stakeholder’s claim (i.e., direct/indirect).</a:t>
            </a:r>
          </a:p>
          <a:p>
            <a:pPr marL="0" indent="0">
              <a:buNone/>
            </a:pPr>
            <a:endParaRPr lang="en-GB" dirty="0"/>
          </a:p>
          <a:p>
            <a:pPr marL="0" indent="0">
              <a:buNone/>
            </a:pPr>
            <a:r>
              <a:rPr lang="en-GB" b="1" dirty="0">
                <a:solidFill>
                  <a:srgbClr val="FF0000"/>
                </a:solidFill>
              </a:rPr>
              <a:t>Task duration = 30 minutes</a:t>
            </a:r>
            <a:endParaRPr b="1" dirty="0">
              <a:solidFill>
                <a:srgbClr val="FF0000"/>
              </a:solidFill>
            </a:endParaRPr>
          </a:p>
        </p:txBody>
      </p:sp>
    </p:spTree>
    <p:extLst>
      <p:ext uri="{BB962C8B-B14F-4D97-AF65-F5344CB8AC3E}">
        <p14:creationId xmlns:p14="http://schemas.microsoft.com/office/powerpoint/2010/main" val="511450515"/>
      </p:ext>
    </p:extLst>
  </p:cSld>
  <p:clrMapOvr>
    <a:masterClrMapping/>
  </p:clrMapOvr>
  <p:transition spd="med"/>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457200" y="102742"/>
            <a:ext cx="8229600" cy="1037691"/>
          </a:xfrm>
          <a:prstGeom prst="rect">
            <a:avLst/>
          </a:prstGeom>
        </p:spPr>
        <p:txBody>
          <a:bodyPr/>
          <a:lstStyle>
            <a:lvl1pPr>
              <a:defRPr b="1"/>
            </a:lvl1pPr>
          </a:lstStyle>
          <a:p>
            <a:r>
              <a:rPr lang="en-GB" dirty="0"/>
              <a:t>Class Exercise</a:t>
            </a:r>
          </a:p>
        </p:txBody>
      </p:sp>
      <p:sp>
        <p:nvSpPr>
          <p:cNvPr id="200" name="Double-click to edit"/>
          <p:cNvSpPr txBox="1">
            <a:spLocks noGrp="1"/>
          </p:cNvSpPr>
          <p:nvPr>
            <p:ph type="body" idx="1"/>
          </p:nvPr>
        </p:nvSpPr>
        <p:spPr>
          <a:xfrm>
            <a:off x="184935" y="986319"/>
            <a:ext cx="8501865" cy="4530915"/>
          </a:xfrm>
          <a:prstGeom prst="rect">
            <a:avLst/>
          </a:prstGeom>
        </p:spPr>
        <p:txBody>
          <a:bodyPr>
            <a:normAutofit/>
          </a:bodyPr>
          <a:lstStyle/>
          <a:p>
            <a:pPr marL="0" indent="0" algn="just">
              <a:buNone/>
            </a:pPr>
            <a:r>
              <a:rPr lang="en-GB" sz="2800" b="1" dirty="0"/>
              <a:t>Suggested Answer:</a:t>
            </a:r>
          </a:p>
          <a:p>
            <a:pPr marL="0" indent="0" algn="just">
              <a:buNone/>
            </a:pPr>
            <a:endParaRPr lang="en-GB" sz="2800" b="1" dirty="0"/>
          </a:p>
          <a:p>
            <a:pPr marL="0" indent="0" algn="just">
              <a:buNone/>
            </a:pPr>
            <a:r>
              <a:rPr lang="en-GB" sz="2800" b="1" dirty="0"/>
              <a:t>Is one the Moodle page week 1 folder.</a:t>
            </a:r>
          </a:p>
          <a:p>
            <a:pPr marL="0" indent="0" algn="just">
              <a:buNone/>
            </a:pPr>
            <a:endParaRPr lang="en-GB" sz="2800" b="1" dirty="0"/>
          </a:p>
          <a:p>
            <a:pPr marL="0" indent="0" algn="just">
              <a:buNone/>
            </a:pPr>
            <a:r>
              <a:rPr lang="en-GB" sz="2800" b="1" dirty="0"/>
              <a:t>Your lecturer can share the suggested answer with you on the Moodle page after you might have completed the exercise. </a:t>
            </a:r>
          </a:p>
          <a:p>
            <a:endParaRPr dirty="0"/>
          </a:p>
        </p:txBody>
      </p:sp>
    </p:spTree>
    <p:extLst>
      <p:ext uri="{BB962C8B-B14F-4D97-AF65-F5344CB8AC3E}">
        <p14:creationId xmlns:p14="http://schemas.microsoft.com/office/powerpoint/2010/main" val="3600495522"/>
      </p:ext>
    </p:extLst>
  </p:cSld>
  <p:clrMapOvr>
    <a:masterClrMapping/>
  </p:clrMapOvr>
  <p:transition spd="med"/>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1" name="Our module LCLM4004"/>
          <p:cNvSpPr txBox="1">
            <a:spLocks noGrp="1"/>
          </p:cNvSpPr>
          <p:nvPr>
            <p:ph type="title"/>
          </p:nvPr>
        </p:nvSpPr>
        <p:spPr>
          <a:xfrm>
            <a:off x="457200" y="274639"/>
            <a:ext cx="8229600" cy="773326"/>
          </a:xfrm>
          <a:prstGeom prst="rect">
            <a:avLst/>
          </a:prstGeom>
        </p:spPr>
        <p:txBody>
          <a:bodyPr>
            <a:normAutofit/>
          </a:bodyPr>
          <a:lstStyle>
            <a:lvl1pPr>
              <a:defRPr b="1"/>
            </a:lvl1pPr>
          </a:lstStyle>
          <a:p>
            <a:r>
              <a:rPr lang="en-GB" sz="3600" dirty="0"/>
              <a:t>Assessing Stakeholders</a:t>
            </a:r>
            <a:endParaRPr sz="3600" dirty="0"/>
          </a:p>
        </p:txBody>
      </p:sp>
      <p:sp>
        <p:nvSpPr>
          <p:cNvPr id="262" name="10 weeks of teaching…"/>
          <p:cNvSpPr txBox="1">
            <a:spLocks noGrp="1"/>
          </p:cNvSpPr>
          <p:nvPr>
            <p:ph type="body" idx="1"/>
          </p:nvPr>
        </p:nvSpPr>
        <p:spPr>
          <a:xfrm>
            <a:off x="174661" y="1160980"/>
            <a:ext cx="8512139" cy="4356253"/>
          </a:xfrm>
          <a:prstGeom prst="rect">
            <a:avLst/>
          </a:prstGeom>
        </p:spPr>
        <p:txBody>
          <a:bodyPr>
            <a:normAutofit/>
          </a:bodyPr>
          <a:lstStyle/>
          <a:p>
            <a:r>
              <a:rPr lang="en-GB" sz="3200" dirty="0"/>
              <a:t>One way of assessing stakeholders is to look at the </a:t>
            </a:r>
            <a:r>
              <a:rPr lang="en-GB" sz="3200" b="1" dirty="0">
                <a:solidFill>
                  <a:srgbClr val="FF0000"/>
                </a:solidFill>
              </a:rPr>
              <a:t>power</a:t>
            </a:r>
            <a:r>
              <a:rPr lang="en-GB" sz="3200" dirty="0"/>
              <a:t> they exert and the </a:t>
            </a:r>
            <a:r>
              <a:rPr lang="en-GB" sz="3200" b="1" dirty="0">
                <a:solidFill>
                  <a:srgbClr val="FF0000"/>
                </a:solidFill>
              </a:rPr>
              <a:t>level of interest </a:t>
            </a:r>
            <a:r>
              <a:rPr lang="en-GB" sz="3200" dirty="0"/>
              <a:t>they have about its activities.</a:t>
            </a:r>
          </a:p>
          <a:p>
            <a:endParaRPr lang="en-GB" sz="3200" dirty="0"/>
          </a:p>
          <a:p>
            <a:r>
              <a:rPr lang="en-GB" sz="3200" dirty="0" err="1"/>
              <a:t>Mendelow</a:t>
            </a:r>
            <a:r>
              <a:rPr lang="en-GB" sz="3200" dirty="0"/>
              <a:t> (1991) classifies stakeholders on a matrix whose axes are </a:t>
            </a:r>
            <a:r>
              <a:rPr lang="en-GB" sz="3200" b="1" dirty="0">
                <a:solidFill>
                  <a:srgbClr val="FF0000"/>
                </a:solidFill>
              </a:rPr>
              <a:t>power</a:t>
            </a:r>
            <a:r>
              <a:rPr lang="en-GB" sz="3200" dirty="0"/>
              <a:t> held and likelihood of showing on an </a:t>
            </a:r>
            <a:r>
              <a:rPr lang="en-GB" sz="3200" b="1" dirty="0">
                <a:solidFill>
                  <a:srgbClr val="FF0000"/>
                </a:solidFill>
              </a:rPr>
              <a:t>interest</a:t>
            </a:r>
            <a:r>
              <a:rPr lang="en-GB" sz="3200" dirty="0"/>
              <a:t> in the organisation’s activities.</a:t>
            </a:r>
            <a:endParaRPr sz="3200" dirty="0"/>
          </a:p>
        </p:txBody>
      </p:sp>
    </p:spTree>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1" name="Our module LCLM4004"/>
          <p:cNvSpPr txBox="1">
            <a:spLocks noGrp="1"/>
          </p:cNvSpPr>
          <p:nvPr>
            <p:ph type="title"/>
          </p:nvPr>
        </p:nvSpPr>
        <p:spPr>
          <a:xfrm>
            <a:off x="457200" y="274639"/>
            <a:ext cx="8229600" cy="763052"/>
          </a:xfrm>
          <a:prstGeom prst="rect">
            <a:avLst/>
          </a:prstGeom>
        </p:spPr>
        <p:txBody>
          <a:bodyPr>
            <a:normAutofit/>
          </a:bodyPr>
          <a:lstStyle>
            <a:lvl1pPr>
              <a:defRPr b="1"/>
            </a:lvl1pPr>
          </a:lstStyle>
          <a:p>
            <a:r>
              <a:rPr lang="en-GB" sz="3600" dirty="0"/>
              <a:t>Assessing Stakeholders</a:t>
            </a:r>
            <a:endParaRPr sz="3600" dirty="0"/>
          </a:p>
        </p:txBody>
      </p:sp>
      <p:sp>
        <p:nvSpPr>
          <p:cNvPr id="262" name="10 weeks of teaching…"/>
          <p:cNvSpPr txBox="1">
            <a:spLocks noGrp="1"/>
          </p:cNvSpPr>
          <p:nvPr>
            <p:ph type="body" idx="1"/>
          </p:nvPr>
        </p:nvSpPr>
        <p:spPr>
          <a:xfrm>
            <a:off x="205483" y="955498"/>
            <a:ext cx="8846050" cy="4561736"/>
          </a:xfrm>
          <a:prstGeom prst="rect">
            <a:avLst/>
          </a:prstGeom>
        </p:spPr>
        <p:txBody>
          <a:bodyPr>
            <a:normAutofit/>
          </a:bodyPr>
          <a:lstStyle/>
          <a:p>
            <a:pPr algn="just"/>
            <a:r>
              <a:rPr lang="en-GB" dirty="0"/>
              <a:t>These factors will help define the type of relationship the organisation should seek with its stakeholders and how it should view their concerns.</a:t>
            </a:r>
          </a:p>
          <a:p>
            <a:pPr algn="just"/>
            <a:endParaRPr lang="en-GB" dirty="0"/>
          </a:p>
          <a:p>
            <a:pPr algn="just"/>
            <a:r>
              <a:rPr lang="en-GB" dirty="0"/>
              <a:t>Mendelow’s matrix represents a continuum, a map for plotting the relative influence of stakeholders.</a:t>
            </a:r>
          </a:p>
          <a:p>
            <a:pPr algn="just"/>
            <a:endParaRPr lang="en-GB" dirty="0"/>
          </a:p>
          <a:p>
            <a:pPr algn="just"/>
            <a:r>
              <a:rPr lang="en-GB" dirty="0"/>
              <a:t>Stakeholders in the bottom right of the continuum are more significant because they combine the highest power and influence.</a:t>
            </a:r>
            <a:endParaRPr dirty="0"/>
          </a:p>
        </p:txBody>
      </p:sp>
    </p:spTree>
    <p:extLst>
      <p:ext uri="{BB962C8B-B14F-4D97-AF65-F5344CB8AC3E}">
        <p14:creationId xmlns:p14="http://schemas.microsoft.com/office/powerpoint/2010/main" val="4023819231"/>
      </p:ext>
    </p:extLst>
  </p:cSld>
  <p:clrMapOvr>
    <a:masterClrMapping/>
  </p:clrMapOvr>
  <p:transition spd="med"/>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1" name="Our module LCLM4004"/>
          <p:cNvSpPr txBox="1">
            <a:spLocks noGrp="1"/>
          </p:cNvSpPr>
          <p:nvPr>
            <p:ph type="title"/>
          </p:nvPr>
        </p:nvSpPr>
        <p:spPr>
          <a:prstGeom prst="rect">
            <a:avLst/>
          </a:prstGeom>
        </p:spPr>
        <p:txBody>
          <a:bodyPr/>
          <a:lstStyle>
            <a:lvl1pPr>
              <a:defRPr b="1"/>
            </a:lvl1pPr>
          </a:lstStyle>
          <a:p>
            <a:r>
              <a:rPr lang="en-GB" dirty="0"/>
              <a:t>Assessing Stakeholders</a:t>
            </a:r>
            <a:endParaRPr dirty="0"/>
          </a:p>
        </p:txBody>
      </p:sp>
      <p:sp>
        <p:nvSpPr>
          <p:cNvPr id="262" name="10 weeks of teaching…"/>
          <p:cNvSpPr txBox="1">
            <a:spLocks noGrp="1"/>
          </p:cNvSpPr>
          <p:nvPr>
            <p:ph type="body" idx="1"/>
          </p:nvPr>
        </p:nvSpPr>
        <p:spPr>
          <a:xfrm>
            <a:off x="457199" y="1301312"/>
            <a:ext cx="8512139" cy="4431668"/>
          </a:xfrm>
          <a:prstGeom prst="rect">
            <a:avLst/>
          </a:prstGeom>
        </p:spPr>
        <p:txBody>
          <a:bodyPr>
            <a:normAutofit/>
          </a:bodyPr>
          <a:lstStyle/>
          <a:p>
            <a:pPr algn="just"/>
            <a:r>
              <a:rPr lang="en-GB" sz="2800" b="1" dirty="0">
                <a:solidFill>
                  <a:srgbClr val="FF0000"/>
                </a:solidFill>
              </a:rPr>
              <a:t>Mendelow’s Matrix</a:t>
            </a:r>
          </a:p>
          <a:p>
            <a:pPr algn="just"/>
            <a:endParaRPr dirty="0"/>
          </a:p>
        </p:txBody>
      </p:sp>
      <p:pic>
        <p:nvPicPr>
          <p:cNvPr id="2" name="Picture 1">
            <a:extLst>
              <a:ext uri="{FF2B5EF4-FFF2-40B4-BE49-F238E27FC236}">
                <a16:creationId xmlns:a16="http://schemas.microsoft.com/office/drawing/2014/main" id="{D0E76EC7-C321-F005-68C5-987163171150}"/>
              </a:ext>
            </a:extLst>
          </p:cNvPr>
          <p:cNvPicPr>
            <a:picLocks noChangeAspect="1"/>
          </p:cNvPicPr>
          <p:nvPr/>
        </p:nvPicPr>
        <p:blipFill>
          <a:blip r:embed="rId2"/>
          <a:stretch>
            <a:fillRect/>
          </a:stretch>
        </p:blipFill>
        <p:spPr>
          <a:xfrm>
            <a:off x="457198" y="1941816"/>
            <a:ext cx="8229600" cy="3614872"/>
          </a:xfrm>
          <a:prstGeom prst="rect">
            <a:avLst/>
          </a:prstGeom>
        </p:spPr>
      </p:pic>
    </p:spTree>
    <p:extLst>
      <p:ext uri="{BB962C8B-B14F-4D97-AF65-F5344CB8AC3E}">
        <p14:creationId xmlns:p14="http://schemas.microsoft.com/office/powerpoint/2010/main" val="1656143123"/>
      </p:ext>
    </p:extLst>
  </p:cSld>
  <p:clrMapOvr>
    <a:masterClrMapping/>
  </p:clrMapOvr>
  <p:transition spd="med"/>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1" name="Our module LCLM4004"/>
          <p:cNvSpPr txBox="1">
            <a:spLocks noGrp="1"/>
          </p:cNvSpPr>
          <p:nvPr>
            <p:ph type="title"/>
          </p:nvPr>
        </p:nvSpPr>
        <p:spPr>
          <a:xfrm>
            <a:off x="457200" y="154112"/>
            <a:ext cx="8229600" cy="893853"/>
          </a:xfrm>
          <a:prstGeom prst="rect">
            <a:avLst/>
          </a:prstGeom>
        </p:spPr>
        <p:txBody>
          <a:bodyPr>
            <a:normAutofit/>
          </a:bodyPr>
          <a:lstStyle>
            <a:lvl1pPr>
              <a:defRPr b="1"/>
            </a:lvl1pPr>
          </a:lstStyle>
          <a:p>
            <a:r>
              <a:rPr lang="en-GB" sz="3600" dirty="0"/>
              <a:t>Assessing Stakeholders</a:t>
            </a:r>
            <a:endParaRPr sz="3600" dirty="0"/>
          </a:p>
        </p:txBody>
      </p:sp>
      <p:sp>
        <p:nvSpPr>
          <p:cNvPr id="262" name="10 weeks of teaching…"/>
          <p:cNvSpPr txBox="1">
            <a:spLocks noGrp="1"/>
          </p:cNvSpPr>
          <p:nvPr>
            <p:ph type="body" idx="1"/>
          </p:nvPr>
        </p:nvSpPr>
        <p:spPr>
          <a:xfrm>
            <a:off x="339047" y="1047966"/>
            <a:ext cx="8671389" cy="4469268"/>
          </a:xfrm>
          <a:prstGeom prst="rect">
            <a:avLst/>
          </a:prstGeom>
        </p:spPr>
        <p:txBody>
          <a:bodyPr>
            <a:normAutofit/>
          </a:bodyPr>
          <a:lstStyle/>
          <a:p>
            <a:pPr algn="just"/>
            <a:r>
              <a:rPr lang="en-GB" sz="2800" b="1" dirty="0">
                <a:solidFill>
                  <a:srgbClr val="FF0000"/>
                </a:solidFill>
              </a:rPr>
              <a:t>Key players </a:t>
            </a:r>
            <a:r>
              <a:rPr lang="en-GB" sz="2800" dirty="0"/>
              <a:t>are found in Segment D. The organisation’s strategy must be acceptable at least. An example would be a major customer.</a:t>
            </a:r>
          </a:p>
          <a:p>
            <a:pPr algn="just"/>
            <a:endParaRPr lang="en-GB" sz="2800" dirty="0"/>
          </a:p>
          <a:p>
            <a:pPr algn="just"/>
            <a:r>
              <a:rPr lang="en-GB" sz="2800" dirty="0"/>
              <a:t>Stakeholders in Segment C must be treated with care. They are capable of moving to Segment D. They should therefore be </a:t>
            </a:r>
            <a:r>
              <a:rPr lang="en-GB" sz="2800" b="1" dirty="0">
                <a:solidFill>
                  <a:srgbClr val="FF0000"/>
                </a:solidFill>
              </a:rPr>
              <a:t>kept satisfied</a:t>
            </a:r>
            <a:r>
              <a:rPr lang="en-GB" sz="2800" dirty="0"/>
              <a:t>. Large institutional shareholders might fall into Segment C.</a:t>
            </a:r>
            <a:endParaRPr sz="2800" dirty="0"/>
          </a:p>
        </p:txBody>
      </p:sp>
    </p:spTree>
    <p:extLst>
      <p:ext uri="{BB962C8B-B14F-4D97-AF65-F5344CB8AC3E}">
        <p14:creationId xmlns:p14="http://schemas.microsoft.com/office/powerpoint/2010/main" val="2654551326"/>
      </p:ext>
    </p:extLst>
  </p:cSld>
  <p:clrMapOvr>
    <a:masterClrMapping/>
  </p:clrMapOvr>
  <p:transition spd="med"/>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1" name="Our module LCLM4004"/>
          <p:cNvSpPr txBox="1">
            <a:spLocks noGrp="1"/>
          </p:cNvSpPr>
          <p:nvPr>
            <p:ph type="title"/>
          </p:nvPr>
        </p:nvSpPr>
        <p:spPr>
          <a:xfrm>
            <a:off x="457200" y="274639"/>
            <a:ext cx="8229600" cy="742504"/>
          </a:xfrm>
          <a:prstGeom prst="rect">
            <a:avLst/>
          </a:prstGeom>
        </p:spPr>
        <p:txBody>
          <a:bodyPr>
            <a:normAutofit/>
          </a:bodyPr>
          <a:lstStyle>
            <a:lvl1pPr>
              <a:defRPr b="1"/>
            </a:lvl1pPr>
          </a:lstStyle>
          <a:p>
            <a:r>
              <a:rPr lang="en-GB" sz="3600" dirty="0"/>
              <a:t>Assessing Stakeholders</a:t>
            </a:r>
            <a:endParaRPr sz="3600" dirty="0"/>
          </a:p>
        </p:txBody>
      </p:sp>
      <p:sp>
        <p:nvSpPr>
          <p:cNvPr id="262" name="10 weeks of teaching…"/>
          <p:cNvSpPr txBox="1">
            <a:spLocks noGrp="1"/>
          </p:cNvSpPr>
          <p:nvPr>
            <p:ph type="body" idx="1"/>
          </p:nvPr>
        </p:nvSpPr>
        <p:spPr>
          <a:xfrm>
            <a:off x="123290" y="1017142"/>
            <a:ext cx="8563510" cy="4500091"/>
          </a:xfrm>
          <a:prstGeom prst="rect">
            <a:avLst/>
          </a:prstGeom>
        </p:spPr>
        <p:txBody>
          <a:bodyPr>
            <a:normAutofit/>
          </a:bodyPr>
          <a:lstStyle/>
          <a:p>
            <a:pPr algn="just"/>
            <a:r>
              <a:rPr lang="en-GB" sz="2800" dirty="0"/>
              <a:t>Stakeholders in Segment B do not have great ability to influence strategy, but their views can be important in influencing more powerful stakeholders, perhaps by lobbying. They should therefore be </a:t>
            </a:r>
            <a:r>
              <a:rPr lang="en-GB" sz="2800" b="1" dirty="0">
                <a:solidFill>
                  <a:srgbClr val="FF0000"/>
                </a:solidFill>
              </a:rPr>
              <a:t>kept informed</a:t>
            </a:r>
            <a:r>
              <a:rPr lang="en-GB" sz="2800" dirty="0"/>
              <a:t>. Community representatives and charities might fall into Segment B.</a:t>
            </a:r>
          </a:p>
          <a:p>
            <a:pPr algn="just"/>
            <a:endParaRPr lang="en-GB" sz="2800" dirty="0"/>
          </a:p>
          <a:p>
            <a:pPr algn="just"/>
            <a:r>
              <a:rPr lang="en-GB" sz="2800" dirty="0"/>
              <a:t>Minimal effort is expended on Segment A.</a:t>
            </a:r>
            <a:endParaRPr sz="2800" dirty="0"/>
          </a:p>
        </p:txBody>
      </p:sp>
    </p:spTree>
    <p:extLst>
      <p:ext uri="{BB962C8B-B14F-4D97-AF65-F5344CB8AC3E}">
        <p14:creationId xmlns:p14="http://schemas.microsoft.com/office/powerpoint/2010/main" val="1996429658"/>
      </p:ext>
    </p:extLst>
  </p:cSld>
  <p:clrMapOvr>
    <a:masterClrMapping/>
  </p:clrMapOvr>
  <p:transition spd="med"/>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1" name="Our module LCLM4004"/>
          <p:cNvSpPr txBox="1">
            <a:spLocks noGrp="1"/>
          </p:cNvSpPr>
          <p:nvPr>
            <p:ph type="title"/>
          </p:nvPr>
        </p:nvSpPr>
        <p:spPr>
          <a:xfrm>
            <a:off x="457199" y="274638"/>
            <a:ext cx="8388849" cy="814423"/>
          </a:xfrm>
          <a:prstGeom prst="rect">
            <a:avLst/>
          </a:prstGeom>
        </p:spPr>
        <p:txBody>
          <a:bodyPr>
            <a:normAutofit fontScale="90000"/>
          </a:bodyPr>
          <a:lstStyle>
            <a:lvl1pPr>
              <a:defRPr b="1"/>
            </a:lvl1pPr>
          </a:lstStyle>
          <a:p>
            <a:r>
              <a:rPr lang="en-GB" dirty="0"/>
              <a:t>Stakeholders’ Analysis - Using Mendelow’s Approach </a:t>
            </a:r>
            <a:endParaRPr dirty="0"/>
          </a:p>
        </p:txBody>
      </p:sp>
      <p:sp>
        <p:nvSpPr>
          <p:cNvPr id="262" name="10 weeks of teaching…"/>
          <p:cNvSpPr txBox="1">
            <a:spLocks noGrp="1"/>
          </p:cNvSpPr>
          <p:nvPr>
            <p:ph type="body" idx="1"/>
          </p:nvPr>
        </p:nvSpPr>
        <p:spPr>
          <a:xfrm>
            <a:off x="123290" y="1202076"/>
            <a:ext cx="8563510" cy="4315157"/>
          </a:xfrm>
          <a:prstGeom prst="rect">
            <a:avLst/>
          </a:prstGeom>
        </p:spPr>
        <p:txBody>
          <a:bodyPr>
            <a:normAutofit/>
          </a:bodyPr>
          <a:lstStyle/>
          <a:p>
            <a:pPr algn="just"/>
            <a:r>
              <a:rPr lang="en-GB" dirty="0"/>
              <a:t>Mendelow’s approach can be used in analysing stakeholders.</a:t>
            </a:r>
          </a:p>
          <a:p>
            <a:pPr algn="just"/>
            <a:endParaRPr lang="en-GB" dirty="0"/>
          </a:p>
          <a:p>
            <a:pPr algn="just"/>
            <a:r>
              <a:rPr lang="en-GB" dirty="0"/>
              <a:t>Stakeholder mapping is used to assess the importance of stakeholders.</a:t>
            </a:r>
          </a:p>
          <a:p>
            <a:pPr algn="just"/>
            <a:endParaRPr lang="en-GB" dirty="0"/>
          </a:p>
          <a:p>
            <a:pPr algn="just"/>
            <a:r>
              <a:rPr lang="en-GB" dirty="0"/>
              <a:t>This in turn has implications for the organisation.</a:t>
            </a:r>
          </a:p>
          <a:p>
            <a:pPr marL="0" indent="0" algn="just">
              <a:buNone/>
            </a:pPr>
            <a:endParaRPr lang="en-GB" dirty="0"/>
          </a:p>
          <a:p>
            <a:pPr algn="just"/>
            <a:r>
              <a:rPr lang="en-GB" dirty="0"/>
              <a:t>The framework of corporate governance and the direction and control of the business should recognise stakeholders’ level of </a:t>
            </a:r>
            <a:r>
              <a:rPr lang="en-GB" b="1" dirty="0"/>
              <a:t>interest</a:t>
            </a:r>
            <a:r>
              <a:rPr lang="en-GB" dirty="0"/>
              <a:t> and </a:t>
            </a:r>
            <a:r>
              <a:rPr lang="en-GB" b="1" dirty="0"/>
              <a:t>power</a:t>
            </a:r>
            <a:r>
              <a:rPr lang="en-GB" dirty="0"/>
              <a:t>.</a:t>
            </a:r>
            <a:endParaRPr dirty="0"/>
          </a:p>
        </p:txBody>
      </p:sp>
    </p:spTree>
    <p:extLst>
      <p:ext uri="{BB962C8B-B14F-4D97-AF65-F5344CB8AC3E}">
        <p14:creationId xmlns:p14="http://schemas.microsoft.com/office/powerpoint/2010/main" val="3884992293"/>
      </p:ext>
    </p:extLst>
  </p:cSld>
  <p:clrMapOvr>
    <a:masterClrMapping/>
  </p:clrMapOvr>
  <p:transition spd="med"/>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1" name="Our module LCLM4004"/>
          <p:cNvSpPr txBox="1">
            <a:spLocks noGrp="1"/>
          </p:cNvSpPr>
          <p:nvPr>
            <p:ph type="title"/>
          </p:nvPr>
        </p:nvSpPr>
        <p:spPr>
          <a:xfrm>
            <a:off x="457199" y="274638"/>
            <a:ext cx="8388849" cy="814423"/>
          </a:xfrm>
          <a:prstGeom prst="rect">
            <a:avLst/>
          </a:prstGeom>
        </p:spPr>
        <p:txBody>
          <a:bodyPr>
            <a:normAutofit fontScale="90000"/>
          </a:bodyPr>
          <a:lstStyle>
            <a:lvl1pPr>
              <a:defRPr b="1"/>
            </a:lvl1pPr>
          </a:lstStyle>
          <a:p>
            <a:r>
              <a:rPr lang="en-GB" dirty="0"/>
              <a:t>Stakeholders’ Analysis - Using Mendelow’s Approach </a:t>
            </a:r>
            <a:endParaRPr dirty="0"/>
          </a:p>
        </p:txBody>
      </p:sp>
      <p:sp>
        <p:nvSpPr>
          <p:cNvPr id="262" name="10 weeks of teaching…"/>
          <p:cNvSpPr txBox="1">
            <a:spLocks noGrp="1"/>
          </p:cNvSpPr>
          <p:nvPr>
            <p:ph type="body" idx="1"/>
          </p:nvPr>
        </p:nvSpPr>
        <p:spPr>
          <a:xfrm>
            <a:off x="123289" y="1356189"/>
            <a:ext cx="8856323" cy="4161044"/>
          </a:xfrm>
          <a:prstGeom prst="rect">
            <a:avLst/>
          </a:prstGeom>
        </p:spPr>
        <p:txBody>
          <a:bodyPr>
            <a:normAutofit/>
          </a:bodyPr>
          <a:lstStyle/>
          <a:p>
            <a:pPr algn="just"/>
            <a:r>
              <a:rPr lang="en-GB" sz="2800" b="1" dirty="0"/>
              <a:t>Power</a:t>
            </a:r>
            <a:r>
              <a:rPr lang="en-GB" sz="2800" dirty="0"/>
              <a:t> means who can exercise </a:t>
            </a:r>
            <a:r>
              <a:rPr lang="en-GB" sz="2800" b="1" dirty="0">
                <a:solidFill>
                  <a:srgbClr val="FF0000"/>
                </a:solidFill>
              </a:rPr>
              <a:t>most influence </a:t>
            </a:r>
            <a:r>
              <a:rPr lang="en-GB" sz="2800" dirty="0"/>
              <a:t>over a particular decision (though the power may not be used). </a:t>
            </a:r>
          </a:p>
          <a:p>
            <a:pPr algn="just"/>
            <a:endParaRPr lang="en-GB" sz="2800" dirty="0"/>
          </a:p>
          <a:p>
            <a:pPr algn="just"/>
            <a:r>
              <a:rPr lang="en-GB" sz="2800" dirty="0"/>
              <a:t>These include those who </a:t>
            </a:r>
            <a:r>
              <a:rPr lang="en-GB" sz="2800" b="1" dirty="0">
                <a:solidFill>
                  <a:srgbClr val="FF0000"/>
                </a:solidFill>
              </a:rPr>
              <a:t>actively participate </a:t>
            </a:r>
            <a:r>
              <a:rPr lang="en-GB" sz="2800" dirty="0"/>
              <a:t>in decision making (normally directors, senior managers) or those whose views are </a:t>
            </a:r>
            <a:r>
              <a:rPr lang="en-GB" sz="2800" b="1" dirty="0">
                <a:solidFill>
                  <a:srgbClr val="FF0000"/>
                </a:solidFill>
              </a:rPr>
              <a:t>regularly consulted </a:t>
            </a:r>
            <a:r>
              <a:rPr lang="en-GB" sz="2800" dirty="0"/>
              <a:t>on important decisions (major shareholders).</a:t>
            </a:r>
          </a:p>
          <a:p>
            <a:pPr algn="just"/>
            <a:endParaRPr lang="en-GB" dirty="0"/>
          </a:p>
          <a:p>
            <a:pPr algn="just"/>
            <a:endParaRPr dirty="0"/>
          </a:p>
        </p:txBody>
      </p:sp>
    </p:spTree>
    <p:extLst>
      <p:ext uri="{BB962C8B-B14F-4D97-AF65-F5344CB8AC3E}">
        <p14:creationId xmlns:p14="http://schemas.microsoft.com/office/powerpoint/2010/main" val="2783663144"/>
      </p:ext>
    </p:extLst>
  </p:cSld>
  <p:clrMapOvr>
    <a:masterClrMapping/>
  </p:clrMapOvr>
  <p:transition spd="med"/>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1" name="Our module LCLM4004"/>
          <p:cNvSpPr txBox="1">
            <a:spLocks noGrp="1"/>
          </p:cNvSpPr>
          <p:nvPr>
            <p:ph type="title"/>
          </p:nvPr>
        </p:nvSpPr>
        <p:spPr>
          <a:xfrm>
            <a:off x="457199" y="274638"/>
            <a:ext cx="8388849" cy="814423"/>
          </a:xfrm>
          <a:prstGeom prst="rect">
            <a:avLst/>
          </a:prstGeom>
        </p:spPr>
        <p:txBody>
          <a:bodyPr>
            <a:normAutofit fontScale="90000"/>
          </a:bodyPr>
          <a:lstStyle>
            <a:lvl1pPr>
              <a:defRPr b="1"/>
            </a:lvl1pPr>
          </a:lstStyle>
          <a:p>
            <a:r>
              <a:rPr lang="en-GB" dirty="0"/>
              <a:t>Stakeholders’ Analysis - Using Mendelow’s Approach </a:t>
            </a:r>
            <a:endParaRPr dirty="0"/>
          </a:p>
        </p:txBody>
      </p:sp>
      <p:sp>
        <p:nvSpPr>
          <p:cNvPr id="262" name="10 weeks of teaching…"/>
          <p:cNvSpPr txBox="1">
            <a:spLocks noGrp="1"/>
          </p:cNvSpPr>
          <p:nvPr>
            <p:ph type="body" idx="1"/>
          </p:nvPr>
        </p:nvSpPr>
        <p:spPr>
          <a:xfrm>
            <a:off x="123289" y="1356189"/>
            <a:ext cx="8815227" cy="4161044"/>
          </a:xfrm>
          <a:prstGeom prst="rect">
            <a:avLst/>
          </a:prstGeom>
        </p:spPr>
        <p:txBody>
          <a:bodyPr>
            <a:normAutofit/>
          </a:bodyPr>
          <a:lstStyle/>
          <a:p>
            <a:pPr algn="just"/>
            <a:endParaRPr lang="en-GB" b="1" dirty="0"/>
          </a:p>
          <a:p>
            <a:pPr algn="just"/>
            <a:r>
              <a:rPr lang="en-GB" sz="2800" dirty="0"/>
              <a:t>Power can also be in a negative sense mean those who have the right of veto over major decisions- (creditors with a charge on major business assets can prevent those assets being sold to raise money).</a:t>
            </a:r>
          </a:p>
          <a:p>
            <a:pPr algn="just"/>
            <a:endParaRPr lang="en-GB" sz="2800" dirty="0"/>
          </a:p>
          <a:p>
            <a:pPr algn="just"/>
            <a:r>
              <a:rPr lang="en-GB" sz="2800" dirty="0"/>
              <a:t>Stakeholders may be more influential if their power is combined with - </a:t>
            </a:r>
            <a:r>
              <a:rPr lang="en-GB" sz="2800" b="1" dirty="0">
                <a:solidFill>
                  <a:srgbClr val="FF0000"/>
                </a:solidFill>
              </a:rPr>
              <a:t>legitimacy</a:t>
            </a:r>
            <a:r>
              <a:rPr lang="en-GB" sz="2800" dirty="0"/>
              <a:t> and </a:t>
            </a:r>
            <a:r>
              <a:rPr lang="en-GB" sz="2800" b="1" dirty="0">
                <a:solidFill>
                  <a:srgbClr val="FF0000"/>
                </a:solidFill>
              </a:rPr>
              <a:t>urgency</a:t>
            </a:r>
            <a:r>
              <a:rPr lang="en-GB" sz="2800" dirty="0"/>
              <a:t>.</a:t>
            </a:r>
          </a:p>
          <a:p>
            <a:pPr algn="just"/>
            <a:endParaRPr lang="en-GB" sz="2800" dirty="0"/>
          </a:p>
          <a:p>
            <a:pPr algn="just"/>
            <a:endParaRPr dirty="0"/>
          </a:p>
        </p:txBody>
      </p:sp>
    </p:spTree>
    <p:extLst>
      <p:ext uri="{BB962C8B-B14F-4D97-AF65-F5344CB8AC3E}">
        <p14:creationId xmlns:p14="http://schemas.microsoft.com/office/powerpoint/2010/main" val="1393659831"/>
      </p:ext>
    </p:extLst>
  </p:cSld>
  <p:clrMapOvr>
    <a:masterClrMapping/>
  </p:clrMapOvr>
  <p:transition spd="med"/>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1" name="Our module LCLM4004"/>
          <p:cNvSpPr txBox="1">
            <a:spLocks noGrp="1"/>
          </p:cNvSpPr>
          <p:nvPr>
            <p:ph type="title"/>
          </p:nvPr>
        </p:nvSpPr>
        <p:spPr>
          <a:xfrm>
            <a:off x="457199" y="274638"/>
            <a:ext cx="8388849" cy="814423"/>
          </a:xfrm>
          <a:prstGeom prst="rect">
            <a:avLst/>
          </a:prstGeom>
        </p:spPr>
        <p:txBody>
          <a:bodyPr>
            <a:normAutofit fontScale="90000"/>
          </a:bodyPr>
          <a:lstStyle>
            <a:lvl1pPr>
              <a:defRPr b="1"/>
            </a:lvl1pPr>
          </a:lstStyle>
          <a:p>
            <a:r>
              <a:rPr lang="en-GB" dirty="0"/>
              <a:t>Stakeholders’ Analysis - Using Mendelow’s Approach </a:t>
            </a:r>
            <a:endParaRPr dirty="0"/>
          </a:p>
        </p:txBody>
      </p:sp>
      <p:sp>
        <p:nvSpPr>
          <p:cNvPr id="262" name="10 weeks of teaching…"/>
          <p:cNvSpPr txBox="1">
            <a:spLocks noGrp="1"/>
          </p:cNvSpPr>
          <p:nvPr>
            <p:ph type="body" idx="1"/>
          </p:nvPr>
        </p:nvSpPr>
        <p:spPr>
          <a:xfrm>
            <a:off x="154112" y="1089061"/>
            <a:ext cx="8532688" cy="4428172"/>
          </a:xfrm>
          <a:prstGeom prst="rect">
            <a:avLst/>
          </a:prstGeom>
        </p:spPr>
        <p:txBody>
          <a:bodyPr>
            <a:normAutofit fontScale="85000" lnSpcReduction="20000"/>
          </a:bodyPr>
          <a:lstStyle/>
          <a:p>
            <a:pPr algn="just"/>
            <a:endParaRPr lang="en-GB" sz="3000" b="1" dirty="0"/>
          </a:p>
          <a:p>
            <a:pPr algn="just"/>
            <a:r>
              <a:rPr lang="en-GB" sz="3000" b="1" dirty="0">
                <a:solidFill>
                  <a:srgbClr val="FF0000"/>
                </a:solidFill>
              </a:rPr>
              <a:t>Legitimacy</a:t>
            </a:r>
            <a:r>
              <a:rPr lang="en-GB" sz="3000" dirty="0"/>
              <a:t> - the company perceives the stakeholders’ claim to be valid.</a:t>
            </a:r>
          </a:p>
          <a:p>
            <a:pPr algn="just"/>
            <a:endParaRPr lang="en-GB" sz="3000" dirty="0"/>
          </a:p>
          <a:p>
            <a:pPr algn="just"/>
            <a:r>
              <a:rPr lang="en-GB" sz="3000" b="1" dirty="0">
                <a:solidFill>
                  <a:srgbClr val="FF0000"/>
                </a:solidFill>
              </a:rPr>
              <a:t>Urgency</a:t>
            </a:r>
            <a:r>
              <a:rPr lang="en-GB" sz="3000" dirty="0"/>
              <a:t> – whether the stakeholder claim requires immediate action.</a:t>
            </a:r>
          </a:p>
          <a:p>
            <a:pPr algn="just"/>
            <a:endParaRPr lang="en-GB" sz="3000" dirty="0"/>
          </a:p>
          <a:p>
            <a:pPr algn="just"/>
            <a:r>
              <a:rPr lang="en-GB" sz="3000" b="1" dirty="0">
                <a:solidFill>
                  <a:srgbClr val="FF0000"/>
                </a:solidFill>
              </a:rPr>
              <a:t>Level of interest - </a:t>
            </a:r>
            <a:r>
              <a:rPr lang="en-GB" sz="3000" dirty="0"/>
              <a:t>reflects the effort stakeholders put into attempting to participate in the organisation’s activities, whether they succeed or not. It also reflects the amount of knowledge stakeholders have about what the organisation is doing.</a:t>
            </a:r>
          </a:p>
          <a:p>
            <a:pPr algn="just"/>
            <a:endParaRPr lang="en-GB" dirty="0"/>
          </a:p>
          <a:p>
            <a:pPr algn="just"/>
            <a:endParaRPr lang="en-GB" dirty="0"/>
          </a:p>
          <a:p>
            <a:pPr algn="just"/>
            <a:endParaRPr dirty="0"/>
          </a:p>
        </p:txBody>
      </p:sp>
    </p:spTree>
    <p:extLst>
      <p:ext uri="{BB962C8B-B14F-4D97-AF65-F5344CB8AC3E}">
        <p14:creationId xmlns:p14="http://schemas.microsoft.com/office/powerpoint/2010/main" val="3917751318"/>
      </p:ext>
    </p:extLst>
  </p:cSld>
  <p:clrMapOvr>
    <a:masterClrMapping/>
  </p:clrMapOvr>
  <p:transition spd="med"/>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prstGeom prst="rect">
            <a:avLst/>
          </a:prstGeom>
        </p:spPr>
        <p:txBody>
          <a:bodyPr/>
          <a:lstStyle>
            <a:lvl1pPr>
              <a:defRPr b="1"/>
            </a:lvl1pPr>
          </a:lstStyle>
          <a:p>
            <a:r>
              <a:rPr dirty="0"/>
              <a:t>Summary</a:t>
            </a:r>
            <a:r>
              <a:rPr lang="en-GB" dirty="0"/>
              <a:t>…Today we have…</a:t>
            </a:r>
            <a:endParaRPr dirty="0"/>
          </a:p>
        </p:txBody>
      </p:sp>
      <p:sp>
        <p:nvSpPr>
          <p:cNvPr id="278" name="Got to know each other…"/>
          <p:cNvSpPr txBox="1">
            <a:spLocks noGrp="1"/>
          </p:cNvSpPr>
          <p:nvPr>
            <p:ph type="body" idx="1"/>
          </p:nvPr>
        </p:nvSpPr>
        <p:spPr>
          <a:xfrm>
            <a:off x="457200" y="1243174"/>
            <a:ext cx="8229600" cy="4274060"/>
          </a:xfrm>
          <a:prstGeom prst="rect">
            <a:avLst/>
          </a:prstGeom>
        </p:spPr>
        <p:txBody>
          <a:bodyPr/>
          <a:lstStyle/>
          <a:p>
            <a:r>
              <a:rPr dirty="0"/>
              <a:t>Got to know each other</a:t>
            </a:r>
            <a:endParaRPr lang="en-GB" dirty="0"/>
          </a:p>
          <a:p>
            <a:r>
              <a:rPr lang="en-GB" dirty="0"/>
              <a:t>Examine the module overview</a:t>
            </a:r>
            <a:endParaRPr dirty="0"/>
          </a:p>
          <a:p>
            <a:r>
              <a:rPr dirty="0"/>
              <a:t>Got starting with the topic of ‘</a:t>
            </a:r>
            <a:r>
              <a:rPr lang="en-GB" dirty="0"/>
              <a:t>identifying stakeholders</a:t>
            </a:r>
            <a:r>
              <a:rPr dirty="0"/>
              <a:t>’</a:t>
            </a:r>
          </a:p>
          <a:p>
            <a:r>
              <a:rPr lang="en-GB" dirty="0"/>
              <a:t>We have defined stakeholder/stakeholders</a:t>
            </a:r>
          </a:p>
          <a:p>
            <a:r>
              <a:rPr lang="en-GB" dirty="0"/>
              <a:t>We have looked at stakeholder classifications and groupings.</a:t>
            </a:r>
          </a:p>
          <a:p>
            <a:r>
              <a:rPr lang="en-GB" dirty="0"/>
              <a:t>Stakeholder’s claim</a:t>
            </a:r>
          </a:p>
          <a:p>
            <a:r>
              <a:rPr lang="en-GB" dirty="0"/>
              <a:t>Mendelow’s approach to assessing stakeholders</a:t>
            </a:r>
          </a:p>
          <a:p>
            <a:r>
              <a:rPr lang="en-GB" dirty="0"/>
              <a:t>Stakeholder analysis</a:t>
            </a:r>
          </a:p>
        </p:txBody>
      </p:sp>
    </p:spTree>
  </p:cSld>
  <p:clrMapOvr>
    <a:masterClrMapping/>
  </p:clrMapOvr>
  <p:transition spd="med"/>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 name="Further information"/>
          <p:cNvSpPr txBox="1">
            <a:spLocks noGrp="1"/>
          </p:cNvSpPr>
          <p:nvPr>
            <p:ph type="title"/>
          </p:nvPr>
        </p:nvSpPr>
        <p:spPr>
          <a:prstGeom prst="rect">
            <a:avLst/>
          </a:prstGeom>
        </p:spPr>
        <p:txBody>
          <a:bodyPr/>
          <a:lstStyle>
            <a:lvl1pPr>
              <a:defRPr b="1"/>
            </a:lvl1pPr>
          </a:lstStyle>
          <a:p>
            <a:r>
              <a:rPr lang="en-GB" dirty="0"/>
              <a:t>References</a:t>
            </a:r>
            <a:endParaRPr dirty="0"/>
          </a:p>
        </p:txBody>
      </p:sp>
      <p:sp>
        <p:nvSpPr>
          <p:cNvPr id="281" name="Reading on the need to identify the ‘right’ business problem: Spradlin, D. (2012). Are you solving the right problem? Harvard Business Review…"/>
          <p:cNvSpPr txBox="1">
            <a:spLocks noGrp="1"/>
          </p:cNvSpPr>
          <p:nvPr>
            <p:ph type="body" idx="1"/>
          </p:nvPr>
        </p:nvSpPr>
        <p:spPr>
          <a:xfrm>
            <a:off x="359596" y="1202076"/>
            <a:ext cx="8327204" cy="4315157"/>
          </a:xfrm>
          <a:prstGeom prst="rect">
            <a:avLst/>
          </a:prstGeom>
        </p:spPr>
        <p:txBody>
          <a:bodyPr/>
          <a:lstStyle/>
          <a:p>
            <a:pPr marL="228885" indent="-228885" defTabSz="610361">
              <a:defRPr sz="2136"/>
            </a:pPr>
            <a:r>
              <a:rPr lang="en-GB" dirty="0"/>
              <a:t>BPP Learning Media (2022). ACCA Approved Workbook. Strategic Business Leader (SBL)</a:t>
            </a:r>
          </a:p>
          <a:p>
            <a:pPr marL="228885" indent="-228885" defTabSz="610361">
              <a:defRPr sz="2136"/>
            </a:pPr>
            <a:endParaRPr lang="en-GB" i="1" dirty="0"/>
          </a:p>
          <a:p>
            <a:pPr algn="just">
              <a:lnSpc>
                <a:spcPct val="107000"/>
              </a:lnSpc>
              <a:spcAft>
                <a:spcPts val="800"/>
              </a:spcAft>
            </a:pPr>
            <a:r>
              <a:rPr lang="en-GB" sz="1800" kern="0" dirty="0" err="1">
                <a:effectLst/>
                <a:latin typeface="Arial" panose="020B0604020202020204" pitchFamily="34" charset="0"/>
                <a:ea typeface="Calibri" panose="020F0502020204030204" pitchFamily="34" charset="0"/>
                <a:cs typeface="Times New Roman" panose="02020603050405020304" pitchFamily="18" charset="0"/>
              </a:rPr>
              <a:t>Kujala</a:t>
            </a:r>
            <a:r>
              <a:rPr lang="en-GB" sz="1800" kern="0" dirty="0">
                <a:effectLst/>
                <a:latin typeface="Arial" panose="020B0604020202020204" pitchFamily="34" charset="0"/>
                <a:ea typeface="Calibri" panose="020F0502020204030204" pitchFamily="34" charset="0"/>
                <a:cs typeface="Times New Roman" panose="02020603050405020304" pitchFamily="18" charset="0"/>
              </a:rPr>
              <a:t>, J., Sachs, S., Leinonen, H., Heikkinen, A., and Daniel Laude, D., (2022). Stakeholder Engagement: Past, Present, and Future, Business &amp; Society, Vol. 61(5), PP. 1136– 1196</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1800" b="1" kern="0" dirty="0">
                <a:effectLst/>
                <a:latin typeface="GillSansMTPro-Bold"/>
                <a:ea typeface="Calibri" panose="020F0502020204030204" pitchFamily="34" charset="0"/>
                <a:cs typeface="GillSansMTPro-Bold"/>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0" dirty="0">
                <a:effectLst/>
                <a:latin typeface="Arial" panose="020B0604020202020204" pitchFamily="34" charset="0"/>
                <a:ea typeface="Calibri" panose="020F0502020204030204" pitchFamily="34" charset="0"/>
                <a:cs typeface="Times New Roman" panose="02020603050405020304" pitchFamily="18" charset="0"/>
              </a:rPr>
              <a:t>Payne, A., Ballantyne, D., Christopher, M., (2005). Stakeholder Approach to Relationship Marketing Strategy: The Development and Use of the “Six Markets” Model, European Journal of Marketing, Vol. 39 (7/8), pp. 855-871</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885" indent="-228885" defTabSz="610361">
              <a:defRPr sz="2136"/>
            </a:pPr>
            <a:endParaRPr i="1" dirty="0"/>
          </a:p>
        </p:txBody>
      </p:sp>
    </p:spTree>
  </p:cSld>
  <p:clrMapOvr>
    <a:masterClrMapping/>
  </p:clrMapOvr>
  <p:transition spd="med"/>
</p:sld>
</file>

<file path=ppt/theme/theme1.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4</TotalTime>
  <Words>1712</Words>
  <Application>Microsoft Office PowerPoint</Application>
  <PresentationFormat>On-screen Show (4:3)</PresentationFormat>
  <Paragraphs>231</Paragraphs>
  <Slides>42</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42</vt:i4>
      </vt:variant>
    </vt:vector>
  </HeadingPairs>
  <TitlesOfParts>
    <vt:vector size="49" baseType="lpstr">
      <vt:lpstr>Arial</vt:lpstr>
      <vt:lpstr>Calibri</vt:lpstr>
      <vt:lpstr>GillSansMTPro-Bold</vt:lpstr>
      <vt:lpstr>Myriad Pro</vt:lpstr>
      <vt:lpstr>Times New Roman</vt:lpstr>
      <vt:lpstr>Wingdings</vt:lpstr>
      <vt:lpstr>20140311PresentationUWTSDTemplate</vt:lpstr>
      <vt:lpstr>  BALM 5001  Understanding and Engaging Stakeholders  Week 1      </vt:lpstr>
      <vt:lpstr>Learning Plan for Week 1</vt:lpstr>
      <vt:lpstr>Introduction of Teaching Team!</vt:lpstr>
      <vt:lpstr>Class Introduction….</vt:lpstr>
      <vt:lpstr>Class Introduction….</vt:lpstr>
      <vt:lpstr>Class Introduction….</vt:lpstr>
      <vt:lpstr>Class Expectations….</vt:lpstr>
      <vt:lpstr>Class Expectations….</vt:lpstr>
      <vt:lpstr>About this Module….</vt:lpstr>
      <vt:lpstr>Module Aim/Objective</vt:lpstr>
      <vt:lpstr>Module Learning Outcomes</vt:lpstr>
      <vt:lpstr>Learning and Teaching Strategy - I</vt:lpstr>
      <vt:lpstr>Learning and Teaching Strategy - II</vt:lpstr>
      <vt:lpstr>Module Assessment Mode</vt:lpstr>
      <vt:lpstr>Week 1</vt:lpstr>
      <vt:lpstr>Week 1</vt:lpstr>
      <vt:lpstr>PowerPoint Presentation</vt:lpstr>
      <vt:lpstr>PowerPoint Presentation</vt:lpstr>
      <vt:lpstr>PowerPoint Presentation</vt:lpstr>
      <vt:lpstr>PowerPoint Presentation</vt:lpstr>
      <vt:lpstr>Passive Stakeholders.</vt:lpstr>
      <vt:lpstr>Example.</vt:lpstr>
      <vt:lpstr>Example.</vt:lpstr>
      <vt:lpstr>Important Insight!</vt:lpstr>
      <vt:lpstr>Stakeholder’s Claim</vt:lpstr>
      <vt:lpstr>Stakeholder’s Claim</vt:lpstr>
      <vt:lpstr>Stakeholder’s Claim</vt:lpstr>
      <vt:lpstr>Stakeholder’s Claim</vt:lpstr>
      <vt:lpstr>Class Exercise</vt:lpstr>
      <vt:lpstr>Class Exercise</vt:lpstr>
      <vt:lpstr>Class Exercise</vt:lpstr>
      <vt:lpstr>Assessing Stakeholders</vt:lpstr>
      <vt:lpstr>Assessing Stakeholders</vt:lpstr>
      <vt:lpstr>Assessing Stakeholders</vt:lpstr>
      <vt:lpstr>Assessing Stakeholders</vt:lpstr>
      <vt:lpstr>Assessing Stakeholders</vt:lpstr>
      <vt:lpstr>Stakeholders’ Analysis - Using Mendelow’s Approach </vt:lpstr>
      <vt:lpstr>Stakeholders’ Analysis - Using Mendelow’s Approach </vt:lpstr>
      <vt:lpstr>Stakeholders’ Analysis - Using Mendelow’s Approach </vt:lpstr>
      <vt:lpstr>Stakeholders’ Analysis - Using Mendelow’s Approach </vt:lpstr>
      <vt:lpstr>Summary…Today we have…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LCLM4004  Problem Solving and Decision Making  Week 1</dc:title>
  <dc:creator>Adegbite, Oluwaseun</dc:creator>
  <cp:lastModifiedBy>Eric Osei</cp:lastModifiedBy>
  <cp:revision>90</cp:revision>
  <dcterms:modified xsi:type="dcterms:W3CDTF">2026-01-13T11:26:04Z</dcterms:modified>
</cp:coreProperties>
</file>