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4"/>
  </p:notesMasterIdLst>
  <p:handoutMasterIdLst>
    <p:handoutMasterId r:id="rId35"/>
  </p:handoutMasterIdLst>
  <p:sldIdLst>
    <p:sldId id="363" r:id="rId2"/>
    <p:sldId id="331" r:id="rId3"/>
    <p:sldId id="390" r:id="rId4"/>
    <p:sldId id="391" r:id="rId5"/>
    <p:sldId id="383" r:id="rId6"/>
    <p:sldId id="394" r:id="rId7"/>
    <p:sldId id="395" r:id="rId8"/>
    <p:sldId id="396" r:id="rId9"/>
    <p:sldId id="406" r:id="rId10"/>
    <p:sldId id="397" r:id="rId11"/>
    <p:sldId id="411" r:id="rId12"/>
    <p:sldId id="412" r:id="rId13"/>
    <p:sldId id="413" r:id="rId14"/>
    <p:sldId id="414" r:id="rId15"/>
    <p:sldId id="409" r:id="rId16"/>
    <p:sldId id="410" r:id="rId17"/>
    <p:sldId id="415" r:id="rId18"/>
    <p:sldId id="398" r:id="rId19"/>
    <p:sldId id="400" r:id="rId20"/>
    <p:sldId id="416" r:id="rId21"/>
    <p:sldId id="401" r:id="rId22"/>
    <p:sldId id="407" r:id="rId23"/>
    <p:sldId id="399" r:id="rId24"/>
    <p:sldId id="384" r:id="rId25"/>
    <p:sldId id="402" r:id="rId26"/>
    <p:sldId id="417" r:id="rId27"/>
    <p:sldId id="403" r:id="rId28"/>
    <p:sldId id="404" r:id="rId29"/>
    <p:sldId id="408" r:id="rId30"/>
    <p:sldId id="405" r:id="rId31"/>
    <p:sldId id="369" r:id="rId32"/>
    <p:sldId id="370" r:id="rId3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05A86B-99E0-4A83-85AB-BB3B28C690CA}" v="21" dt="2024-10-14T11:53:38.1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4" d="100"/>
          <a:sy n="74" d="100"/>
        </p:scale>
        <p:origin x="66" y="279"/>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yumika Kithulgoda Gamage" userId="8130ac14-9727-4963-a006-512f362f8357" providerId="ADAL" clId="{2ABD6058-C98B-4957-B401-B3EC03A37107}"/>
    <pc:docChg chg="modSld">
      <pc:chgData name="Piyumika Kithulgoda Gamage" userId="8130ac14-9727-4963-a006-512f362f8357" providerId="ADAL" clId="{2ABD6058-C98B-4957-B401-B3EC03A37107}" dt="2023-11-04T13:42:29.274" v="3" actId="1076"/>
      <pc:docMkLst>
        <pc:docMk/>
      </pc:docMkLst>
      <pc:sldChg chg="modSp">
        <pc:chgData name="Piyumika Kithulgoda Gamage" userId="8130ac14-9727-4963-a006-512f362f8357" providerId="ADAL" clId="{2ABD6058-C98B-4957-B401-B3EC03A37107}" dt="2023-11-04T13:42:29.274" v="3" actId="1076"/>
        <pc:sldMkLst>
          <pc:docMk/>
          <pc:sldMk cId="1354642661" sldId="394"/>
        </pc:sldMkLst>
        <pc:spChg chg="mod">
          <ac:chgData name="Piyumika Kithulgoda Gamage" userId="8130ac14-9727-4963-a006-512f362f8357" providerId="ADAL" clId="{2ABD6058-C98B-4957-B401-B3EC03A37107}" dt="2023-11-04T13:42:29.274" v="3" actId="1076"/>
          <ac:spMkLst>
            <pc:docMk/>
            <pc:sldMk cId="1354642661" sldId="394"/>
            <ac:spMk id="7172" creationId="{0724A76E-155B-47DE-A1DF-4361EF20C5CA}"/>
          </ac:spMkLst>
        </pc:spChg>
      </pc:sldChg>
    </pc:docChg>
  </pc:docChgLst>
  <pc:docChgLst>
    <pc:chgData name="Piyumika Kithulgoda Gamage" userId="8130ac14-9727-4963-a006-512f362f8357" providerId="ADAL" clId="{7605A86B-99E0-4A83-85AB-BB3B28C690CA}"/>
    <pc:docChg chg="undo custSel addSld modSld">
      <pc:chgData name="Piyumika Kithulgoda Gamage" userId="8130ac14-9727-4963-a006-512f362f8357" providerId="ADAL" clId="{7605A86B-99E0-4A83-85AB-BB3B28C690CA}" dt="2024-10-14T12:13:36.334" v="184" actId="20577"/>
      <pc:docMkLst>
        <pc:docMk/>
      </pc:docMkLst>
      <pc:sldChg chg="modSp mod">
        <pc:chgData name="Piyumika Kithulgoda Gamage" userId="8130ac14-9727-4963-a006-512f362f8357" providerId="ADAL" clId="{7605A86B-99E0-4A83-85AB-BB3B28C690CA}" dt="2024-10-14T12:13:36.334" v="184" actId="20577"/>
        <pc:sldMkLst>
          <pc:docMk/>
          <pc:sldMk cId="2370100439" sldId="363"/>
        </pc:sldMkLst>
        <pc:spChg chg="mod">
          <ac:chgData name="Piyumika Kithulgoda Gamage" userId="8130ac14-9727-4963-a006-512f362f8357" providerId="ADAL" clId="{7605A86B-99E0-4A83-85AB-BB3B28C690CA}" dt="2024-10-14T12:13:36.334" v="184" actId="20577"/>
          <ac:spMkLst>
            <pc:docMk/>
            <pc:sldMk cId="2370100439" sldId="363"/>
            <ac:spMk id="5" creationId="{E8FBFAA6-7D53-4F46-B4FA-B6E25AA48337}"/>
          </ac:spMkLst>
        </pc:spChg>
      </pc:sldChg>
      <pc:sldChg chg="addSp modSp new mod modClrScheme chgLayout">
        <pc:chgData name="Piyumika Kithulgoda Gamage" userId="8130ac14-9727-4963-a006-512f362f8357" providerId="ADAL" clId="{7605A86B-99E0-4A83-85AB-BB3B28C690CA}" dt="2024-10-14T11:41:19.413" v="8" actId="255"/>
        <pc:sldMkLst>
          <pc:docMk/>
          <pc:sldMk cId="3862070972" sldId="411"/>
        </pc:sldMkLst>
        <pc:spChg chg="add mod">
          <ac:chgData name="Piyumika Kithulgoda Gamage" userId="8130ac14-9727-4963-a006-512f362f8357" providerId="ADAL" clId="{7605A86B-99E0-4A83-85AB-BB3B28C690CA}" dt="2024-10-14T11:40:55.346" v="4" actId="113"/>
          <ac:spMkLst>
            <pc:docMk/>
            <pc:sldMk cId="3862070972" sldId="411"/>
            <ac:spMk id="2" creationId="{75AC5EC3-7263-BF5D-3588-E7BB83211004}"/>
          </ac:spMkLst>
        </pc:spChg>
        <pc:spChg chg="add mod">
          <ac:chgData name="Piyumika Kithulgoda Gamage" userId="8130ac14-9727-4963-a006-512f362f8357" providerId="ADAL" clId="{7605A86B-99E0-4A83-85AB-BB3B28C690CA}" dt="2024-10-14T11:41:19.413" v="8" actId="255"/>
          <ac:spMkLst>
            <pc:docMk/>
            <pc:sldMk cId="3862070972" sldId="411"/>
            <ac:spMk id="3" creationId="{0F26D614-2515-2B19-8E9B-752DFB341698}"/>
          </ac:spMkLst>
        </pc:spChg>
      </pc:sldChg>
      <pc:sldChg chg="addSp modSp add mod">
        <pc:chgData name="Piyumika Kithulgoda Gamage" userId="8130ac14-9727-4963-a006-512f362f8357" providerId="ADAL" clId="{7605A86B-99E0-4A83-85AB-BB3B28C690CA}" dt="2024-10-14T11:44:03.069" v="58" actId="255"/>
        <pc:sldMkLst>
          <pc:docMk/>
          <pc:sldMk cId="1934165262" sldId="412"/>
        </pc:sldMkLst>
        <pc:spChg chg="mod">
          <ac:chgData name="Piyumika Kithulgoda Gamage" userId="8130ac14-9727-4963-a006-512f362f8357" providerId="ADAL" clId="{7605A86B-99E0-4A83-85AB-BB3B28C690CA}" dt="2024-10-14T11:41:55.388" v="33" actId="20577"/>
          <ac:spMkLst>
            <pc:docMk/>
            <pc:sldMk cId="1934165262" sldId="412"/>
            <ac:spMk id="2" creationId="{75AC5EC3-7263-BF5D-3588-E7BB83211004}"/>
          </ac:spMkLst>
        </pc:spChg>
        <pc:spChg chg="mod">
          <ac:chgData name="Piyumika Kithulgoda Gamage" userId="8130ac14-9727-4963-a006-512f362f8357" providerId="ADAL" clId="{7605A86B-99E0-4A83-85AB-BB3B28C690CA}" dt="2024-10-14T11:44:03.069" v="58" actId="255"/>
          <ac:spMkLst>
            <pc:docMk/>
            <pc:sldMk cId="1934165262" sldId="412"/>
            <ac:spMk id="3" creationId="{0F26D614-2515-2B19-8E9B-752DFB341698}"/>
          </ac:spMkLst>
        </pc:spChg>
        <pc:spChg chg="add">
          <ac:chgData name="Piyumika Kithulgoda Gamage" userId="8130ac14-9727-4963-a006-512f362f8357" providerId="ADAL" clId="{7605A86B-99E0-4A83-85AB-BB3B28C690CA}" dt="2024-10-14T11:41:38.611" v="10"/>
          <ac:spMkLst>
            <pc:docMk/>
            <pc:sldMk cId="1934165262" sldId="412"/>
            <ac:spMk id="4" creationId="{192EA86D-09A9-7033-4CED-07F2EF4D1B81}"/>
          </ac:spMkLst>
        </pc:spChg>
      </pc:sldChg>
      <pc:sldChg chg="modSp add mod">
        <pc:chgData name="Piyumika Kithulgoda Gamage" userId="8130ac14-9727-4963-a006-512f362f8357" providerId="ADAL" clId="{7605A86B-99E0-4A83-85AB-BB3B28C690CA}" dt="2024-10-14T11:45:06.552" v="74" actId="403"/>
        <pc:sldMkLst>
          <pc:docMk/>
          <pc:sldMk cId="2663018657" sldId="413"/>
        </pc:sldMkLst>
        <pc:spChg chg="mod">
          <ac:chgData name="Piyumika Kithulgoda Gamage" userId="8130ac14-9727-4963-a006-512f362f8357" providerId="ADAL" clId="{7605A86B-99E0-4A83-85AB-BB3B28C690CA}" dt="2024-10-14T11:44:36.740" v="67" actId="113"/>
          <ac:spMkLst>
            <pc:docMk/>
            <pc:sldMk cId="2663018657" sldId="413"/>
            <ac:spMk id="2" creationId="{75AC5EC3-7263-BF5D-3588-E7BB83211004}"/>
          </ac:spMkLst>
        </pc:spChg>
        <pc:spChg chg="mod">
          <ac:chgData name="Piyumika Kithulgoda Gamage" userId="8130ac14-9727-4963-a006-512f362f8357" providerId="ADAL" clId="{7605A86B-99E0-4A83-85AB-BB3B28C690CA}" dt="2024-10-14T11:45:06.552" v="74" actId="403"/>
          <ac:spMkLst>
            <pc:docMk/>
            <pc:sldMk cId="2663018657" sldId="413"/>
            <ac:spMk id="3" creationId="{0F26D614-2515-2B19-8E9B-752DFB341698}"/>
          </ac:spMkLst>
        </pc:spChg>
      </pc:sldChg>
      <pc:sldChg chg="modSp add mod">
        <pc:chgData name="Piyumika Kithulgoda Gamage" userId="8130ac14-9727-4963-a006-512f362f8357" providerId="ADAL" clId="{7605A86B-99E0-4A83-85AB-BB3B28C690CA}" dt="2024-10-14T11:48:13.962" v="133" actId="113"/>
        <pc:sldMkLst>
          <pc:docMk/>
          <pc:sldMk cId="3727363048" sldId="414"/>
        </pc:sldMkLst>
        <pc:spChg chg="mod">
          <ac:chgData name="Piyumika Kithulgoda Gamage" userId="8130ac14-9727-4963-a006-512f362f8357" providerId="ADAL" clId="{7605A86B-99E0-4A83-85AB-BB3B28C690CA}" dt="2024-10-14T11:45:39.809" v="86" actId="113"/>
          <ac:spMkLst>
            <pc:docMk/>
            <pc:sldMk cId="3727363048" sldId="414"/>
            <ac:spMk id="2" creationId="{75AC5EC3-7263-BF5D-3588-E7BB83211004}"/>
          </ac:spMkLst>
        </pc:spChg>
        <pc:spChg chg="mod">
          <ac:chgData name="Piyumika Kithulgoda Gamage" userId="8130ac14-9727-4963-a006-512f362f8357" providerId="ADAL" clId="{7605A86B-99E0-4A83-85AB-BB3B28C690CA}" dt="2024-10-14T11:48:13.962" v="133" actId="113"/>
          <ac:spMkLst>
            <pc:docMk/>
            <pc:sldMk cId="3727363048" sldId="414"/>
            <ac:spMk id="3" creationId="{0F26D614-2515-2B19-8E9B-752DFB341698}"/>
          </ac:spMkLst>
        </pc:spChg>
      </pc:sldChg>
      <pc:sldChg chg="modSp new mod">
        <pc:chgData name="Piyumika Kithulgoda Gamage" userId="8130ac14-9727-4963-a006-512f362f8357" providerId="ADAL" clId="{7605A86B-99E0-4A83-85AB-BB3B28C690CA}" dt="2024-10-14T11:51:09.657" v="153" actId="20577"/>
        <pc:sldMkLst>
          <pc:docMk/>
          <pc:sldMk cId="3853625039" sldId="415"/>
        </pc:sldMkLst>
        <pc:spChg chg="mod">
          <ac:chgData name="Piyumika Kithulgoda Gamage" userId="8130ac14-9727-4963-a006-512f362f8357" providerId="ADAL" clId="{7605A86B-99E0-4A83-85AB-BB3B28C690CA}" dt="2024-10-14T11:50:35.505" v="141" actId="255"/>
          <ac:spMkLst>
            <pc:docMk/>
            <pc:sldMk cId="3853625039" sldId="415"/>
            <ac:spMk id="2" creationId="{1BEC49EB-4709-8060-11EB-A08310D2FB6D}"/>
          </ac:spMkLst>
        </pc:spChg>
        <pc:spChg chg="mod">
          <ac:chgData name="Piyumika Kithulgoda Gamage" userId="8130ac14-9727-4963-a006-512f362f8357" providerId="ADAL" clId="{7605A86B-99E0-4A83-85AB-BB3B28C690CA}" dt="2024-10-14T11:51:09.657" v="153" actId="20577"/>
          <ac:spMkLst>
            <pc:docMk/>
            <pc:sldMk cId="3853625039" sldId="415"/>
            <ac:spMk id="3" creationId="{93329211-547E-B3C8-48CA-FA63BBF582AA}"/>
          </ac:spMkLst>
        </pc:spChg>
      </pc:sldChg>
      <pc:sldChg chg="addSp modSp new mod modClrScheme chgLayout">
        <pc:chgData name="Piyumika Kithulgoda Gamage" userId="8130ac14-9727-4963-a006-512f362f8357" providerId="ADAL" clId="{7605A86B-99E0-4A83-85AB-BB3B28C690CA}" dt="2024-10-14T11:52:31.860" v="165" actId="20577"/>
        <pc:sldMkLst>
          <pc:docMk/>
          <pc:sldMk cId="1153480363" sldId="416"/>
        </pc:sldMkLst>
        <pc:spChg chg="add mod">
          <ac:chgData name="Piyumika Kithulgoda Gamage" userId="8130ac14-9727-4963-a006-512f362f8357" providerId="ADAL" clId="{7605A86B-99E0-4A83-85AB-BB3B28C690CA}" dt="2024-10-14T11:52:19.395" v="161" actId="113"/>
          <ac:spMkLst>
            <pc:docMk/>
            <pc:sldMk cId="1153480363" sldId="416"/>
            <ac:spMk id="2" creationId="{32847417-B18D-C648-0E63-7E04913F20CD}"/>
          </ac:spMkLst>
        </pc:spChg>
        <pc:spChg chg="add mod">
          <ac:chgData name="Piyumika Kithulgoda Gamage" userId="8130ac14-9727-4963-a006-512f362f8357" providerId="ADAL" clId="{7605A86B-99E0-4A83-85AB-BB3B28C690CA}" dt="2024-10-14T11:52:31.860" v="165" actId="20577"/>
          <ac:spMkLst>
            <pc:docMk/>
            <pc:sldMk cId="1153480363" sldId="416"/>
            <ac:spMk id="3" creationId="{F5FE7322-B48A-61F6-63CE-D58F4D3A5DE7}"/>
          </ac:spMkLst>
        </pc:spChg>
      </pc:sldChg>
      <pc:sldChg chg="addSp modSp new mod modClrScheme chgLayout">
        <pc:chgData name="Piyumika Kithulgoda Gamage" userId="8130ac14-9727-4963-a006-512f362f8357" providerId="ADAL" clId="{7605A86B-99E0-4A83-85AB-BB3B28C690CA}" dt="2024-10-14T11:53:50.277" v="182" actId="20577"/>
        <pc:sldMkLst>
          <pc:docMk/>
          <pc:sldMk cId="119275067" sldId="417"/>
        </pc:sldMkLst>
        <pc:spChg chg="add mod">
          <ac:chgData name="Piyumika Kithulgoda Gamage" userId="8130ac14-9727-4963-a006-512f362f8357" providerId="ADAL" clId="{7605A86B-99E0-4A83-85AB-BB3B28C690CA}" dt="2024-10-14T11:53:26.312" v="171" actId="255"/>
          <ac:spMkLst>
            <pc:docMk/>
            <pc:sldMk cId="119275067" sldId="417"/>
            <ac:spMk id="2" creationId="{5A013BED-A977-F1ED-5DE3-31C26C1E84C9}"/>
          </ac:spMkLst>
        </pc:spChg>
        <pc:spChg chg="add mod">
          <ac:chgData name="Piyumika Kithulgoda Gamage" userId="8130ac14-9727-4963-a006-512f362f8357" providerId="ADAL" clId="{7605A86B-99E0-4A83-85AB-BB3B28C690CA}" dt="2024-10-14T11:53:50.277" v="182" actId="20577"/>
          <ac:spMkLst>
            <pc:docMk/>
            <pc:sldMk cId="119275067" sldId="417"/>
            <ac:spMk id="3" creationId="{4867621C-94C7-C008-830C-8A8812A5FC01}"/>
          </ac:spMkLst>
        </pc:spChg>
      </pc:sldChg>
    </pc:docChg>
  </pc:docChgLst>
  <pc:docChgLst>
    <pc:chgData name="Piyumika Kithulgoda Gamage" userId="8130ac14-9727-4963-a006-512f362f8357" providerId="ADAL" clId="{C2F4CDFC-F7F2-43BB-BA12-1881ADDBA69B}"/>
    <pc:docChg chg="modSld">
      <pc:chgData name="Piyumika Kithulgoda Gamage" userId="8130ac14-9727-4963-a006-512f362f8357" providerId="ADAL" clId="{C2F4CDFC-F7F2-43BB-BA12-1881ADDBA69B}" dt="2023-11-03T13:42:44.103" v="0" actId="1036"/>
      <pc:docMkLst>
        <pc:docMk/>
      </pc:docMkLst>
      <pc:sldChg chg="modSp mod">
        <pc:chgData name="Piyumika Kithulgoda Gamage" userId="8130ac14-9727-4963-a006-512f362f8357" providerId="ADAL" clId="{C2F4CDFC-F7F2-43BB-BA12-1881ADDBA69B}" dt="2023-11-03T13:42:44.103" v="0" actId="1036"/>
        <pc:sldMkLst>
          <pc:docMk/>
          <pc:sldMk cId="1473351453" sldId="409"/>
        </pc:sldMkLst>
        <pc:picChg chg="mod">
          <ac:chgData name="Piyumika Kithulgoda Gamage" userId="8130ac14-9727-4963-a006-512f362f8357" providerId="ADAL" clId="{C2F4CDFC-F7F2-43BB-BA12-1881ADDBA69B}" dt="2023-11-03T13:42:44.103" v="0" actId="1036"/>
          <ac:picMkLst>
            <pc:docMk/>
            <pc:sldMk cId="1473351453" sldId="409"/>
            <ac:picMk id="6" creationId="{5BFB76A0-912F-9301-0460-19DB43B7102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2168008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3002754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3017019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1510920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25431049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a:p>
        </p:txBody>
      </p:sp>
    </p:spTree>
    <p:extLst>
      <p:ext uri="{BB962C8B-B14F-4D97-AF65-F5344CB8AC3E}">
        <p14:creationId xmlns:p14="http://schemas.microsoft.com/office/powerpoint/2010/main" val="2920329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14840461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259207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2097145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1353336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1492989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a:p>
        </p:txBody>
      </p:sp>
    </p:spTree>
    <p:extLst>
      <p:ext uri="{BB962C8B-B14F-4D97-AF65-F5344CB8AC3E}">
        <p14:creationId xmlns:p14="http://schemas.microsoft.com/office/powerpoint/2010/main" val="1005234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a:p>
        </p:txBody>
      </p:sp>
    </p:spTree>
    <p:extLst>
      <p:ext uri="{BB962C8B-B14F-4D97-AF65-F5344CB8AC3E}">
        <p14:creationId xmlns:p14="http://schemas.microsoft.com/office/powerpoint/2010/main" val="2598917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a:p>
        </p:txBody>
      </p:sp>
    </p:spTree>
    <p:extLst>
      <p:ext uri="{BB962C8B-B14F-4D97-AF65-F5344CB8AC3E}">
        <p14:creationId xmlns:p14="http://schemas.microsoft.com/office/powerpoint/2010/main" val="28983197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24</a:t>
            </a:fld>
            <a:endParaRPr kumimoji="0" lang="en-GB" altLang="en-US"/>
          </a:p>
        </p:txBody>
      </p:sp>
    </p:spTree>
    <p:extLst>
      <p:ext uri="{BB962C8B-B14F-4D97-AF65-F5344CB8AC3E}">
        <p14:creationId xmlns:p14="http://schemas.microsoft.com/office/powerpoint/2010/main" val="173137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25</a:t>
            </a:fld>
            <a:endParaRPr kumimoji="0" lang="en-GB" altLang="en-US"/>
          </a:p>
        </p:txBody>
      </p:sp>
    </p:spTree>
    <p:extLst>
      <p:ext uri="{BB962C8B-B14F-4D97-AF65-F5344CB8AC3E}">
        <p14:creationId xmlns:p14="http://schemas.microsoft.com/office/powerpoint/2010/main" val="1764971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27</a:t>
            </a:fld>
            <a:endParaRPr kumimoji="0" lang="en-GB" altLang="en-US"/>
          </a:p>
        </p:txBody>
      </p:sp>
    </p:spTree>
    <p:extLst>
      <p:ext uri="{BB962C8B-B14F-4D97-AF65-F5344CB8AC3E}">
        <p14:creationId xmlns:p14="http://schemas.microsoft.com/office/powerpoint/2010/main" val="3483751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28</a:t>
            </a:fld>
            <a:endParaRPr kumimoji="0" lang="en-GB" altLang="en-US"/>
          </a:p>
        </p:txBody>
      </p:sp>
    </p:spTree>
    <p:extLst>
      <p:ext uri="{BB962C8B-B14F-4D97-AF65-F5344CB8AC3E}">
        <p14:creationId xmlns:p14="http://schemas.microsoft.com/office/powerpoint/2010/main" val="42066221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29</a:t>
            </a:fld>
            <a:endParaRPr kumimoji="0" lang="en-GB" altLang="en-US"/>
          </a:p>
        </p:txBody>
      </p:sp>
    </p:spTree>
    <p:extLst>
      <p:ext uri="{BB962C8B-B14F-4D97-AF65-F5344CB8AC3E}">
        <p14:creationId xmlns:p14="http://schemas.microsoft.com/office/powerpoint/2010/main" val="552178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30</a:t>
            </a:fld>
            <a:endParaRPr kumimoji="0" lang="en-GB" altLang="en-US"/>
          </a:p>
        </p:txBody>
      </p:sp>
    </p:spTree>
    <p:extLst>
      <p:ext uri="{BB962C8B-B14F-4D97-AF65-F5344CB8AC3E}">
        <p14:creationId xmlns:p14="http://schemas.microsoft.com/office/powerpoint/2010/main" val="5416673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31</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32</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14/10/2024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14/10/2024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14/10/2024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14/10/2024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14/10/2024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14/10/2024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14/10/2024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14/10/2024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ideo" Target="https://www.youtube.com/embed/0lCz29oaSG0?start=9&amp;feature=oembed" TargetMode="External"/><Relationship Id="rId5" Type="http://schemas.openxmlformats.org/officeDocument/2006/relationships/image" Target="../media/image8.jpeg"/><Relationship Id="rId4" Type="http://schemas.openxmlformats.org/officeDocument/2006/relationships/hyperlink" Target="https://youtu.be/0lCz29oaSG0?t=9"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hyperlink" Target="https://www.groupon.co.uk/"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g8p2H7EvoGM"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hyperlink" Target="https://www.youtube.com/watch?v=QU3dRhXmC_8"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a:t>LCBB6004 </a:t>
            </a:r>
            <a:endParaRPr lang="en-GB" altLang="en-US"/>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717032"/>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a:solidFill>
                  <a:srgbClr val="FFFF00"/>
                </a:solidFill>
              </a:rPr>
              <a:t>Week 3</a:t>
            </a:r>
          </a:p>
          <a:p>
            <a:pPr eaLnBrk="1" hangingPunct="1"/>
            <a:r>
              <a:rPr lang="en-GB" altLang="en-US" sz="4000" dirty="0">
                <a:solidFill>
                  <a:srgbClr val="FFFF00"/>
                </a:solidFill>
              </a:rPr>
              <a:t>Analysing </a:t>
            </a:r>
            <a:r>
              <a:rPr lang="en-GB" altLang="en-US" sz="3600" dirty="0">
                <a:solidFill>
                  <a:srgbClr val="FFFF00"/>
                </a:solidFill>
              </a:rPr>
              <a:t>Resources and Capabilities</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and Sustainability</a:t>
            </a:r>
            <a:endParaRPr lang="en-GB" altLang="en-US" sz="3600" b="1">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340768"/>
            <a:ext cx="10729191" cy="4392488"/>
          </a:xfrm>
        </p:spPr>
        <p:txBody>
          <a:bodyPr/>
          <a:lstStyle/>
          <a:p>
            <a:pPr algn="just"/>
            <a:r>
              <a:rPr lang="en-GB" sz="3000"/>
              <a:t>Identify organisational resources and capabilities and how these relate to the strategies of organisations.</a:t>
            </a:r>
          </a:p>
          <a:p>
            <a:pPr algn="just"/>
            <a:r>
              <a:rPr lang="en-GB" sz="3000"/>
              <a:t>Analyse how resources and capabilities might provide sustainable competitive advantage on the basis of their Value, Rarity, Inimitability and Organisational support (VRIO).</a:t>
            </a:r>
          </a:p>
          <a:p>
            <a:pPr algn="just"/>
            <a:r>
              <a:rPr lang="en-GB" sz="3000"/>
              <a:t>Diagnose resources and capabilities by means of VRIO analysis, value chain analysis, activity systems mapping, benchmarking and SWOT analysis.</a:t>
            </a:r>
          </a:p>
          <a:p>
            <a:pPr algn="just"/>
            <a:endParaRPr lang="en-GB"/>
          </a:p>
          <a:p>
            <a:endParaRPr lang="en-US" sz="2800"/>
          </a:p>
          <a:p>
            <a:pPr marL="0" indent="0" eaLnBrk="1" hangingPunct="1">
              <a:buNone/>
              <a:defRPr/>
            </a:pPr>
            <a:endParaRPr lang="en-GB"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000"/>
                                        <p:tgtEl>
                                          <p:spTgt spid="7172">
                                            <p:txEl>
                                              <p:pRg st="1" end="1"/>
                                            </p:txEl>
                                          </p:spTgt>
                                        </p:tgtEl>
                                      </p:cBhvr>
                                    </p:animEffect>
                                    <p:anim calcmode="lin" valueType="num">
                                      <p:cBhvr>
                                        <p:cTn id="14"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grpId="0"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Layers of the Business Environment</a:t>
            </a:r>
          </a:p>
        </p:txBody>
      </p:sp>
      <p:pic>
        <p:nvPicPr>
          <p:cNvPr id="3" name="Picture 2">
            <a:extLst>
              <a:ext uri="{FF2B5EF4-FFF2-40B4-BE49-F238E27FC236}">
                <a16:creationId xmlns:a16="http://schemas.microsoft.com/office/drawing/2014/main" id="{B7B17D24-817A-4238-9C6B-65BC9073D2BA}"/>
              </a:ext>
            </a:extLst>
          </p:cNvPr>
          <p:cNvPicPr>
            <a:picLocks noChangeAspect="1"/>
          </p:cNvPicPr>
          <p:nvPr/>
        </p:nvPicPr>
        <p:blipFill>
          <a:blip r:embed="rId3"/>
          <a:stretch>
            <a:fillRect/>
          </a:stretch>
        </p:blipFill>
        <p:spPr>
          <a:xfrm>
            <a:off x="6096000" y="980728"/>
            <a:ext cx="5472608" cy="4661253"/>
          </a:xfrm>
          <a:prstGeom prst="rect">
            <a:avLst/>
          </a:prstGeom>
        </p:spPr>
      </p:pic>
      <p:sp>
        <p:nvSpPr>
          <p:cNvPr id="6" name="Content Placeholder 2">
            <a:extLst>
              <a:ext uri="{FF2B5EF4-FFF2-40B4-BE49-F238E27FC236}">
                <a16:creationId xmlns:a16="http://schemas.microsoft.com/office/drawing/2014/main" id="{C9682EC4-58F7-4600-93FD-C496C6372630}"/>
              </a:ext>
            </a:extLst>
          </p:cNvPr>
          <p:cNvSpPr txBox="1">
            <a:spLocks/>
          </p:cNvSpPr>
          <p:nvPr/>
        </p:nvSpPr>
        <p:spPr bwMode="auto">
          <a:xfrm>
            <a:off x="676151" y="1174050"/>
            <a:ext cx="5328591" cy="427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200"/>
              <a:t>So far, our emphasis has been on the external environment of the firm to evaluate opportunities and threats. </a:t>
            </a:r>
          </a:p>
          <a:p>
            <a:pPr algn="just"/>
            <a:r>
              <a:rPr lang="en-GB" sz="2200"/>
              <a:t>In this session, our emphasis shifts to the internal environment of the firm - specifically, with the resources and capabilities of the firm.</a:t>
            </a:r>
          </a:p>
          <a:p>
            <a:pPr algn="just"/>
            <a:r>
              <a:rPr lang="en-GB" altLang="en-US" sz="2200"/>
              <a:t>The external environment is not the only force that affects company’s performance. Within any given industry some companies are more profitable than others.</a:t>
            </a:r>
          </a:p>
        </p:txBody>
      </p:sp>
      <p:cxnSp>
        <p:nvCxnSpPr>
          <p:cNvPr id="5" name="Straight Arrow Connector 4">
            <a:extLst>
              <a:ext uri="{FF2B5EF4-FFF2-40B4-BE49-F238E27FC236}">
                <a16:creationId xmlns:a16="http://schemas.microsoft.com/office/drawing/2014/main" id="{A3BF348B-9F7D-4C9F-B654-D5CBED8B8071}"/>
              </a:ext>
            </a:extLst>
          </p:cNvPr>
          <p:cNvCxnSpPr/>
          <p:nvPr/>
        </p:nvCxnSpPr>
        <p:spPr>
          <a:xfrm>
            <a:off x="4007768" y="3501008"/>
            <a:ext cx="4176464" cy="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8" name="Straight Arrow Connector 7">
            <a:extLst>
              <a:ext uri="{FF2B5EF4-FFF2-40B4-BE49-F238E27FC236}">
                <a16:creationId xmlns:a16="http://schemas.microsoft.com/office/drawing/2014/main" id="{A1110B22-15BB-4B13-A37E-C4494404BDE5}"/>
              </a:ext>
            </a:extLst>
          </p:cNvPr>
          <p:cNvCxnSpPr/>
          <p:nvPr/>
        </p:nvCxnSpPr>
        <p:spPr>
          <a:xfrm flipV="1">
            <a:off x="5519936" y="1772816"/>
            <a:ext cx="1728192" cy="36004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0" name="Straight Arrow Connector 9">
            <a:extLst>
              <a:ext uri="{FF2B5EF4-FFF2-40B4-BE49-F238E27FC236}">
                <a16:creationId xmlns:a16="http://schemas.microsoft.com/office/drawing/2014/main" id="{31B27141-C68F-40E3-B6CF-01DABE738CBE}"/>
              </a:ext>
            </a:extLst>
          </p:cNvPr>
          <p:cNvCxnSpPr>
            <a:cxnSpLocks/>
          </p:cNvCxnSpPr>
          <p:nvPr/>
        </p:nvCxnSpPr>
        <p:spPr>
          <a:xfrm>
            <a:off x="5519936" y="2132856"/>
            <a:ext cx="1872208" cy="216024"/>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3" name="Straight Arrow Connector 12">
            <a:extLst>
              <a:ext uri="{FF2B5EF4-FFF2-40B4-BE49-F238E27FC236}">
                <a16:creationId xmlns:a16="http://schemas.microsoft.com/office/drawing/2014/main" id="{9DDFDC2C-2CC7-4346-8A3A-8D35D64F7F40}"/>
              </a:ext>
            </a:extLst>
          </p:cNvPr>
          <p:cNvCxnSpPr>
            <a:cxnSpLocks/>
          </p:cNvCxnSpPr>
          <p:nvPr/>
        </p:nvCxnSpPr>
        <p:spPr>
          <a:xfrm>
            <a:off x="5519936" y="2132856"/>
            <a:ext cx="2088232" cy="899594"/>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90612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469751" y="2310642"/>
            <a:ext cx="11089232" cy="1611560"/>
          </a:xfrm>
        </p:spPr>
        <p:txBody>
          <a:bodyPr/>
          <a:lstStyle/>
          <a:p>
            <a:pPr eaLnBrk="1" hangingPunct="1"/>
            <a:r>
              <a:rPr lang="en-GB" altLang="en-US" sz="3200" b="1">
                <a:latin typeface="Arial" panose="020B0604020202020204" pitchFamily="34" charset="0"/>
                <a:cs typeface="Arial" panose="020B0604020202020204" pitchFamily="34" charset="0"/>
              </a:rPr>
              <a:t>Why within a particular industry do some companies outperform others? What is the basis of their competitive advantage?</a:t>
            </a:r>
          </a:p>
        </p:txBody>
      </p:sp>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a:solidFill>
                  <a:schemeClr val="tx2">
                    <a:lumMod val="75000"/>
                  </a:schemeClr>
                </a:solidFill>
              </a:rPr>
              <a:t>Question?</a:t>
            </a:r>
          </a:p>
        </p:txBody>
      </p:sp>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8328" y="153751"/>
            <a:ext cx="2254560" cy="2132856"/>
          </a:xfrm>
          <a:prstGeom prst="rect">
            <a:avLst/>
          </a:prstGeom>
        </p:spPr>
      </p:pic>
      <p:sp>
        <p:nvSpPr>
          <p:cNvPr id="6" name="Content Placeholder 2">
            <a:extLst>
              <a:ext uri="{FF2B5EF4-FFF2-40B4-BE49-F238E27FC236}">
                <a16:creationId xmlns:a16="http://schemas.microsoft.com/office/drawing/2014/main" id="{7F423A7D-C2DF-4314-B125-573906F5663A}"/>
              </a:ext>
            </a:extLst>
          </p:cNvPr>
          <p:cNvSpPr txBox="1">
            <a:spLocks/>
          </p:cNvSpPr>
          <p:nvPr/>
        </p:nvSpPr>
        <p:spPr bwMode="auto">
          <a:xfrm>
            <a:off x="676150" y="4293096"/>
            <a:ext cx="10676433"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2200"/>
              <a:t>The answer is that companies which outperform their rivals do so because they are </a:t>
            </a:r>
            <a:r>
              <a:rPr lang="en-GB" sz="2200" b="1">
                <a:solidFill>
                  <a:srgbClr val="FF0000"/>
                </a:solidFill>
              </a:rPr>
              <a:t>more efficient</a:t>
            </a:r>
            <a:r>
              <a:rPr lang="en-GB" sz="2200"/>
              <a:t>, have </a:t>
            </a:r>
            <a:r>
              <a:rPr lang="en-GB" sz="2200" b="1">
                <a:solidFill>
                  <a:schemeClr val="accent2">
                    <a:lumMod val="50000"/>
                  </a:schemeClr>
                </a:solidFill>
              </a:rPr>
              <a:t>higher product quality</a:t>
            </a:r>
            <a:r>
              <a:rPr lang="en-GB" sz="2200"/>
              <a:t>, are </a:t>
            </a:r>
            <a:r>
              <a:rPr lang="en-GB" sz="2200" b="1">
                <a:solidFill>
                  <a:srgbClr val="7030A0"/>
                </a:solidFill>
              </a:rPr>
              <a:t>more innovative</a:t>
            </a:r>
            <a:r>
              <a:rPr lang="en-GB" sz="2200"/>
              <a:t> or are </a:t>
            </a:r>
            <a:r>
              <a:rPr lang="en-GB" sz="2200" b="1">
                <a:solidFill>
                  <a:schemeClr val="accent1">
                    <a:lumMod val="75000"/>
                  </a:schemeClr>
                </a:solidFill>
              </a:rPr>
              <a:t>more responsive to their customers</a:t>
            </a:r>
            <a:r>
              <a:rPr lang="en-GB" sz="2200"/>
              <a:t> than their rivals.</a:t>
            </a:r>
          </a:p>
        </p:txBody>
      </p:sp>
    </p:spTree>
    <p:extLst>
      <p:ext uri="{BB962C8B-B14F-4D97-AF65-F5344CB8AC3E}">
        <p14:creationId xmlns:p14="http://schemas.microsoft.com/office/powerpoint/2010/main" val="4018339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7171"/>
                                        </p:tgtEl>
                                        <p:attrNameLst>
                                          <p:attrName>style.visibility</p:attrName>
                                        </p:attrNameLst>
                                      </p:cBhvr>
                                      <p:to>
                                        <p:strVal val="visible"/>
                                      </p:to>
                                    </p:set>
                                    <p:animEffect transition="in" filter="fade">
                                      <p:cBhvr>
                                        <p:cTn id="14" dur="1000"/>
                                        <p:tgtEl>
                                          <p:spTgt spid="7171"/>
                                        </p:tgtEl>
                                      </p:cBhvr>
                                    </p:animEffect>
                                    <p:anim calcmode="lin" valueType="num">
                                      <p:cBhvr>
                                        <p:cTn id="15" dur="1000" fill="hold"/>
                                        <p:tgtEl>
                                          <p:spTgt spid="7171"/>
                                        </p:tgtEl>
                                        <p:attrNameLst>
                                          <p:attrName>ppt_x</p:attrName>
                                        </p:attrNameLst>
                                      </p:cBhvr>
                                      <p:tavLst>
                                        <p:tav tm="0">
                                          <p:val>
                                            <p:strVal val="#ppt_x"/>
                                          </p:val>
                                        </p:tav>
                                        <p:tav tm="100000">
                                          <p:val>
                                            <p:strVal val="#ppt_x"/>
                                          </p:val>
                                        </p:tav>
                                      </p:tavLst>
                                    </p:anim>
                                    <p:anim calcmode="lin" valueType="num">
                                      <p:cBhvr>
                                        <p:cTn id="16" dur="1000" fill="hold"/>
                                        <p:tgtEl>
                                          <p:spTgt spid="7171"/>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The Basic Framework for Strategy Analysis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80728"/>
            <a:ext cx="10765195" cy="648072"/>
          </a:xfrm>
        </p:spPr>
        <p:txBody>
          <a:bodyPr/>
          <a:lstStyle/>
          <a:p>
            <a:pPr algn="just"/>
            <a:r>
              <a:rPr lang="en-GB" sz="3000"/>
              <a:t>Strategy as a link between the firm and its environment.</a:t>
            </a:r>
          </a:p>
          <a:p>
            <a:pPr marL="0" indent="0" eaLnBrk="1" hangingPunct="1">
              <a:buNone/>
              <a:defRPr/>
            </a:pPr>
            <a:endParaRPr lang="en-GB" altLang="en-US" sz="2400"/>
          </a:p>
        </p:txBody>
      </p:sp>
      <p:pic>
        <p:nvPicPr>
          <p:cNvPr id="2" name="Picture 1">
            <a:extLst>
              <a:ext uri="{FF2B5EF4-FFF2-40B4-BE49-F238E27FC236}">
                <a16:creationId xmlns:a16="http://schemas.microsoft.com/office/drawing/2014/main" id="{328C0127-C628-4917-8D0B-94D2AC3276BF}"/>
              </a:ext>
            </a:extLst>
          </p:cNvPr>
          <p:cNvPicPr>
            <a:picLocks noChangeAspect="1"/>
          </p:cNvPicPr>
          <p:nvPr/>
        </p:nvPicPr>
        <p:blipFill>
          <a:blip r:embed="rId3"/>
          <a:stretch>
            <a:fillRect/>
          </a:stretch>
        </p:blipFill>
        <p:spPr>
          <a:xfrm>
            <a:off x="1199456" y="1700808"/>
            <a:ext cx="9192344" cy="2304281"/>
          </a:xfrm>
          <a:prstGeom prst="rect">
            <a:avLst/>
          </a:prstGeom>
        </p:spPr>
      </p:pic>
      <p:sp>
        <p:nvSpPr>
          <p:cNvPr id="5" name="Content Placeholder 2">
            <a:extLst>
              <a:ext uri="{FF2B5EF4-FFF2-40B4-BE49-F238E27FC236}">
                <a16:creationId xmlns:a16="http://schemas.microsoft.com/office/drawing/2014/main" id="{808603F4-8C5F-48BC-9B62-D7EED3D2691B}"/>
              </a:ext>
            </a:extLst>
          </p:cNvPr>
          <p:cNvSpPr txBox="1">
            <a:spLocks/>
          </p:cNvSpPr>
          <p:nvPr/>
        </p:nvSpPr>
        <p:spPr bwMode="auto">
          <a:xfrm>
            <a:off x="713401" y="4023296"/>
            <a:ext cx="10765195" cy="156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3000"/>
              <a:t>Strategy is concerned with matching a firm’s resources and capabilities to the opportunities that arise in the external environment. </a:t>
            </a:r>
            <a:endParaRPr lang="en-GB" altLang="en-US" sz="2400"/>
          </a:p>
        </p:txBody>
      </p:sp>
    </p:spTree>
    <p:extLst>
      <p:ext uri="{BB962C8B-B14F-4D97-AF65-F5344CB8AC3E}">
        <p14:creationId xmlns:p14="http://schemas.microsoft.com/office/powerpoint/2010/main" val="1786836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fltVal val="0"/>
                                          </p:val>
                                        </p:tav>
                                        <p:tav tm="100000">
                                          <p:val>
                                            <p:strVal val="#ppt_h"/>
                                          </p:val>
                                        </p:tav>
                                      </p:tavLst>
                                    </p:anim>
                                    <p:animEffect transition="in" filter="fade">
                                      <p:cBhvr>
                                        <p:cTn id="15" dur="3000"/>
                                        <p:tgtEl>
                                          <p:spTgt spid="2"/>
                                        </p:tgtEl>
                                      </p:cBhvr>
                                    </p:animEffect>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ppt_x</p:attrName>
                                        </p:attrNameLst>
                                      </p:cBhvr>
                                      <p:tavLst>
                                        <p:tav tm="0">
                                          <p:val>
                                            <p:strVal val="#ppt_x"/>
                                          </p:val>
                                        </p:tav>
                                        <p:tav tm="100000">
                                          <p:val>
                                            <p:strVal val="#ppt_x"/>
                                          </p:val>
                                        </p:tav>
                                      </p:tavLst>
                                    </p:anim>
                                    <p:anim calcmode="lin" valueType="num">
                                      <p:cBhvr>
                                        <p:cTn id="21"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Analysing Resources and Capabilities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1384" y="980728"/>
            <a:ext cx="10765195" cy="4464496"/>
          </a:xfrm>
        </p:spPr>
        <p:txBody>
          <a:bodyPr/>
          <a:lstStyle/>
          <a:p>
            <a:pPr algn="just"/>
            <a:r>
              <a:rPr lang="en-GB" sz="2700"/>
              <a:t>The </a:t>
            </a:r>
            <a:r>
              <a:rPr lang="en-GB" sz="2700" b="1">
                <a:solidFill>
                  <a:srgbClr val="FF0000"/>
                </a:solidFill>
              </a:rPr>
              <a:t>resources and capabilities</a:t>
            </a:r>
            <a:r>
              <a:rPr lang="en-GB" sz="2700"/>
              <a:t> of an organisation contribute to its long-term survival and potentially to competitive advantage.</a:t>
            </a:r>
          </a:p>
          <a:p>
            <a:pPr algn="just"/>
            <a:r>
              <a:rPr lang="en-GB" sz="2700"/>
              <a:t>The </a:t>
            </a:r>
            <a:r>
              <a:rPr lang="en-GB" sz="2700" b="1">
                <a:solidFill>
                  <a:srgbClr val="FF0000"/>
                </a:solidFill>
              </a:rPr>
              <a:t>resources</a:t>
            </a:r>
            <a:r>
              <a:rPr lang="en-GB" sz="2700"/>
              <a:t> of an organisation are those </a:t>
            </a:r>
            <a:r>
              <a:rPr lang="en-GB" sz="2700" b="1"/>
              <a:t>assets that deliver value added in the organisation</a:t>
            </a:r>
            <a:r>
              <a:rPr lang="en-GB" sz="2700"/>
              <a:t>. The </a:t>
            </a:r>
            <a:r>
              <a:rPr lang="en-GB" sz="2700" b="1">
                <a:solidFill>
                  <a:srgbClr val="FF0000"/>
                </a:solidFill>
              </a:rPr>
              <a:t>capabilities</a:t>
            </a:r>
            <a:r>
              <a:rPr lang="en-GB" sz="2700"/>
              <a:t> of an organisation are those </a:t>
            </a:r>
            <a:r>
              <a:rPr lang="en-GB" sz="2700" b="1"/>
              <a:t>management skills, routines and leadership that deploy</a:t>
            </a:r>
            <a:r>
              <a:rPr lang="en-GB" sz="2700"/>
              <a:t>, share and generate value from the resources of the organisation.</a:t>
            </a:r>
          </a:p>
          <a:p>
            <a:pPr algn="just"/>
            <a:r>
              <a:rPr lang="en-GB" sz="2700"/>
              <a:t>Analysing the resources and capabilities of an organisation has a dual purpose:</a:t>
            </a:r>
          </a:p>
          <a:p>
            <a:pPr lvl="1" algn="just"/>
            <a:r>
              <a:rPr lang="en-GB" sz="2100"/>
              <a:t>to identify where value is added in the organisation</a:t>
            </a:r>
          </a:p>
          <a:p>
            <a:pPr lvl="1" algn="just"/>
            <a:r>
              <a:rPr lang="en-GB" sz="2100"/>
              <a:t>to explore and enhance the competitive advantages of the organisation’s resources</a:t>
            </a:r>
          </a:p>
          <a:p>
            <a:pPr algn="just"/>
            <a:endParaRPr lang="en-GB" sz="2700"/>
          </a:p>
          <a:p>
            <a:pPr marL="0" indent="0" algn="just">
              <a:buNone/>
            </a:pPr>
            <a:endParaRPr lang="en-GB" sz="2700"/>
          </a:p>
        </p:txBody>
      </p:sp>
    </p:spTree>
    <p:extLst>
      <p:ext uri="{BB962C8B-B14F-4D97-AF65-F5344CB8AC3E}">
        <p14:creationId xmlns:p14="http://schemas.microsoft.com/office/powerpoint/2010/main" val="135464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000"/>
                                        <p:tgtEl>
                                          <p:spTgt spid="7172">
                                            <p:txEl>
                                              <p:pRg st="1" end="1"/>
                                            </p:txEl>
                                          </p:spTgt>
                                        </p:tgtEl>
                                      </p:cBhvr>
                                    </p:animEffect>
                                    <p:anim calcmode="lin" valueType="num">
                                      <p:cBhvr>
                                        <p:cTn id="14"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nodeType="afterEffect">
                                  <p:stCondLst>
                                    <p:cond delay="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2000"/>
                                        <p:tgtEl>
                                          <p:spTgt spid="7172">
                                            <p:txEl>
                                              <p:pRg st="3" end="3"/>
                                            </p:txEl>
                                          </p:spTgt>
                                        </p:tgtEl>
                                      </p:cBhvr>
                                    </p:animEffect>
                                    <p:anim calcmode="lin" valueType="num">
                                      <p:cBhvr>
                                        <p:cTn id="26"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nodeType="afterEffect">
                                  <p:stCondLst>
                                    <p:cond delay="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2000"/>
                                        <p:tgtEl>
                                          <p:spTgt spid="7172">
                                            <p:txEl>
                                              <p:pRg st="4" end="4"/>
                                            </p:txEl>
                                          </p:spTgt>
                                        </p:tgtEl>
                                      </p:cBhvr>
                                    </p:animEffect>
                                    <p:anim calcmode="lin" valueType="num">
                                      <p:cBhvr>
                                        <p:cTn id="32"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Resources and Capabilities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17908" y="1006011"/>
            <a:ext cx="11072344" cy="14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2700"/>
              <a:t>Resources and capabilities are typically related. Resources are certainly important, but how an organisation employs and deploys its resources matters at least as much. </a:t>
            </a:r>
          </a:p>
        </p:txBody>
      </p:sp>
      <p:pic>
        <p:nvPicPr>
          <p:cNvPr id="4" name="Picture 3">
            <a:extLst>
              <a:ext uri="{FF2B5EF4-FFF2-40B4-BE49-F238E27FC236}">
                <a16:creationId xmlns:a16="http://schemas.microsoft.com/office/drawing/2014/main" id="{E6005BBD-BC24-F004-676F-C8FB73308067}"/>
              </a:ext>
            </a:extLst>
          </p:cNvPr>
          <p:cNvPicPr>
            <a:picLocks noChangeAspect="1"/>
          </p:cNvPicPr>
          <p:nvPr/>
        </p:nvPicPr>
        <p:blipFill>
          <a:blip r:embed="rId3"/>
          <a:stretch>
            <a:fillRect/>
          </a:stretch>
        </p:blipFill>
        <p:spPr>
          <a:xfrm>
            <a:off x="569797" y="2420887"/>
            <a:ext cx="11104295" cy="3294113"/>
          </a:xfrm>
          <a:prstGeom prst="rect">
            <a:avLst/>
          </a:prstGeom>
        </p:spPr>
      </p:pic>
    </p:spTree>
    <p:extLst>
      <p:ext uri="{BB962C8B-B14F-4D97-AF65-F5344CB8AC3E}">
        <p14:creationId xmlns:p14="http://schemas.microsoft.com/office/powerpoint/2010/main" val="407396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Categories of Resources and Capabilities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9828" y="980728"/>
            <a:ext cx="11072344" cy="4752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700" b="1">
                <a:solidFill>
                  <a:srgbClr val="FF0000"/>
                </a:solidFill>
              </a:rPr>
              <a:t>Tangible Resources </a:t>
            </a:r>
            <a:r>
              <a:rPr lang="en-GB" sz="2700"/>
              <a:t>- are the physical resources of the organisation that contribute to its value added. Plant, Building, Equipment, …</a:t>
            </a:r>
          </a:p>
          <a:p>
            <a:pPr algn="just">
              <a:buClr>
                <a:schemeClr val="tx1"/>
              </a:buClr>
            </a:pPr>
            <a:r>
              <a:rPr lang="en-GB" sz="2700" b="1">
                <a:solidFill>
                  <a:srgbClr val="FF0000"/>
                </a:solidFill>
              </a:rPr>
              <a:t>Intangible Resources </a:t>
            </a:r>
            <a:r>
              <a:rPr lang="en-GB" sz="2700"/>
              <a:t>- are those resources that have no physical presence but represent real benefit to the organisation. Brand name, Patent, Technology, Service Level, …</a:t>
            </a:r>
          </a:p>
          <a:p>
            <a:pPr algn="just">
              <a:buClr>
                <a:schemeClr val="tx1"/>
              </a:buClr>
            </a:pPr>
            <a:r>
              <a:rPr lang="en-GB" sz="2700" b="1">
                <a:solidFill>
                  <a:srgbClr val="FF0000"/>
                </a:solidFill>
              </a:rPr>
              <a:t>Organisational Capabilities </a:t>
            </a:r>
            <a:r>
              <a:rPr lang="en-GB" sz="2700"/>
              <a:t>- are the skills, routines, management and leadership of the organisation. Having tangible and intangible resources is not enough: the organisation must also be able to deploy and share these resources, to link various parts of the organisation together and to co-ordinate the many activities effectively across the organisation.</a:t>
            </a:r>
          </a:p>
          <a:p>
            <a:pPr algn="just">
              <a:buClr>
                <a:schemeClr val="tx1"/>
              </a:buClr>
            </a:pPr>
            <a:endParaRPr lang="en-GB" sz="2700"/>
          </a:p>
        </p:txBody>
      </p:sp>
    </p:spTree>
    <p:extLst>
      <p:ext uri="{BB962C8B-B14F-4D97-AF65-F5344CB8AC3E}">
        <p14:creationId xmlns:p14="http://schemas.microsoft.com/office/powerpoint/2010/main" val="294770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Threshold and Distinctive Resources and Capabilities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8384" y="1143000"/>
            <a:ext cx="11072344"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700" b="1">
                <a:solidFill>
                  <a:srgbClr val="FF0000"/>
                </a:solidFill>
              </a:rPr>
              <a:t>Threshold resources and capabilities </a:t>
            </a:r>
            <a:r>
              <a:rPr lang="en-GB" sz="2700"/>
              <a:t>are those needed for an organisation to meet the necessary requirements to compete in a given market and achieve parity with competitors in that market. Without these, the organisation could not survive over time.</a:t>
            </a:r>
          </a:p>
          <a:p>
            <a:pPr algn="just">
              <a:buClr>
                <a:schemeClr val="tx1"/>
              </a:buClr>
            </a:pPr>
            <a:r>
              <a:rPr lang="en-GB" sz="2700" b="1">
                <a:solidFill>
                  <a:srgbClr val="FF0000"/>
                </a:solidFill>
              </a:rPr>
              <a:t>Distinctive resources and capabilities </a:t>
            </a:r>
            <a:r>
              <a:rPr lang="en-GB" sz="2700"/>
              <a:t>are required to achieve competitive advantage. These are dependent on an organisation having a distinctiveness or uniqueness that are of value to customers and which competitors find difficult to imitate or obtain.</a:t>
            </a:r>
          </a:p>
          <a:p>
            <a:pPr lvl="2" indent="-342900" algn="just">
              <a:buClr>
                <a:schemeClr val="tx1"/>
              </a:buClr>
              <a:buFont typeface="Wingdings" panose="05000000000000000000" pitchFamily="2" charset="2"/>
              <a:buChar char="Ø"/>
            </a:pPr>
            <a:r>
              <a:rPr lang="en-GB" sz="1900"/>
              <a:t>Distinctive resources: e.g. a long-established brand </a:t>
            </a:r>
          </a:p>
          <a:p>
            <a:pPr lvl="2" indent="-342900" algn="just">
              <a:buClr>
                <a:schemeClr val="tx1"/>
              </a:buClr>
              <a:buFont typeface="Wingdings" panose="05000000000000000000" pitchFamily="2" charset="2"/>
              <a:buChar char="Ø"/>
            </a:pPr>
            <a:r>
              <a:rPr lang="en-GB" sz="1900"/>
              <a:t>Distinctive capabilities: ways of doing things that are unique to that organisation and valuable to customers and difficult for rivals to obtain or imitate, e.g. R&amp;D capabilities</a:t>
            </a:r>
          </a:p>
        </p:txBody>
      </p:sp>
    </p:spTree>
    <p:extLst>
      <p:ext uri="{BB962C8B-B14F-4D97-AF65-F5344CB8AC3E}">
        <p14:creationId xmlns:p14="http://schemas.microsoft.com/office/powerpoint/2010/main" val="4050875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fade">
                                      <p:cBhvr>
                                        <p:cTn id="25" dur="1000"/>
                                        <p:tgtEl>
                                          <p:spTgt spid="5">
                                            <p:txEl>
                                              <p:pRg st="3" end="3"/>
                                            </p:txEl>
                                          </p:spTgt>
                                        </p:tgtEl>
                                      </p:cBhvr>
                                    </p:animEffect>
                                    <p:anim calcmode="lin" valueType="num">
                                      <p:cBhvr>
                                        <p:cTn id="26"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Distinctive Resources and Capabilities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8384" y="1143000"/>
            <a:ext cx="11072344" cy="199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400" b="1">
                <a:solidFill>
                  <a:srgbClr val="FF0000"/>
                </a:solidFill>
              </a:rPr>
              <a:t>Distinctive resources and capabilities </a:t>
            </a:r>
            <a:r>
              <a:rPr lang="en-GB" sz="2400"/>
              <a:t>are necessary for sustainable competitive advantage and superior economic performance.</a:t>
            </a:r>
          </a:p>
          <a:p>
            <a:pPr algn="just">
              <a:buClr>
                <a:schemeClr val="tx1"/>
              </a:buClr>
            </a:pPr>
            <a:r>
              <a:rPr lang="en-GB" sz="2400"/>
              <a:t>Four key criteria by which resources and capabilities can be assessed in terms of them providing a basis for achieving such competitive advantage: value, rarity, inimitability and organisational support – or </a:t>
            </a:r>
            <a:r>
              <a:rPr lang="en-GB" sz="2400" b="1">
                <a:solidFill>
                  <a:schemeClr val="accent3">
                    <a:lumMod val="50000"/>
                  </a:schemeClr>
                </a:solidFill>
              </a:rPr>
              <a:t>VRIO</a:t>
            </a:r>
            <a:r>
              <a:rPr lang="en-GB" sz="2400"/>
              <a:t>.</a:t>
            </a:r>
          </a:p>
        </p:txBody>
      </p:sp>
      <p:pic>
        <p:nvPicPr>
          <p:cNvPr id="2" name="Picture 1">
            <a:extLst>
              <a:ext uri="{FF2B5EF4-FFF2-40B4-BE49-F238E27FC236}">
                <a16:creationId xmlns:a16="http://schemas.microsoft.com/office/drawing/2014/main" id="{26C809DF-84BC-4E17-AAA3-2655775142F1}"/>
              </a:ext>
            </a:extLst>
          </p:cNvPr>
          <p:cNvPicPr>
            <a:picLocks noChangeAspect="1"/>
          </p:cNvPicPr>
          <p:nvPr/>
        </p:nvPicPr>
        <p:blipFill>
          <a:blip r:embed="rId3"/>
          <a:stretch>
            <a:fillRect/>
          </a:stretch>
        </p:blipFill>
        <p:spPr>
          <a:xfrm>
            <a:off x="1702068" y="3140968"/>
            <a:ext cx="8784976" cy="2552700"/>
          </a:xfrm>
          <a:prstGeom prst="rect">
            <a:avLst/>
          </a:prstGeom>
        </p:spPr>
      </p:pic>
    </p:spTree>
    <p:extLst>
      <p:ext uri="{BB962C8B-B14F-4D97-AF65-F5344CB8AC3E}">
        <p14:creationId xmlns:p14="http://schemas.microsoft.com/office/powerpoint/2010/main" val="86270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6" presetID="31"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5EC3-7263-BF5D-3588-E7BB83211004}"/>
              </a:ext>
            </a:extLst>
          </p:cNvPr>
          <p:cNvSpPr>
            <a:spLocks noGrp="1"/>
          </p:cNvSpPr>
          <p:nvPr>
            <p:ph type="title"/>
          </p:nvPr>
        </p:nvSpPr>
        <p:spPr/>
        <p:txBody>
          <a:bodyPr/>
          <a:lstStyle/>
          <a:p>
            <a:r>
              <a:rPr lang="en-GB" sz="3200" b="1" dirty="0"/>
              <a:t>What is the Resource-Based View (RBV)?</a:t>
            </a:r>
          </a:p>
        </p:txBody>
      </p:sp>
      <p:sp>
        <p:nvSpPr>
          <p:cNvPr id="3" name="Content Placeholder 2">
            <a:extLst>
              <a:ext uri="{FF2B5EF4-FFF2-40B4-BE49-F238E27FC236}">
                <a16:creationId xmlns:a16="http://schemas.microsoft.com/office/drawing/2014/main" id="{0F26D614-2515-2B19-8E9B-752DFB341698}"/>
              </a:ext>
            </a:extLst>
          </p:cNvPr>
          <p:cNvSpPr>
            <a:spLocks noGrp="1"/>
          </p:cNvSpPr>
          <p:nvPr>
            <p:ph idx="1"/>
          </p:nvPr>
        </p:nvSpPr>
        <p:spPr/>
        <p:txBody>
          <a:bodyPr/>
          <a:lstStyle/>
          <a:p>
            <a:r>
              <a:rPr lang="en-GB" sz="2400" dirty="0"/>
              <a:t>The Resource-Based View (RBV) is a strategic management framework that focuses on the importance of a firm’s internal resources in achieving sustainable competitive advantage. According to RBV, external market conditions are less critical than the firm's internal capabilities and assets.</a:t>
            </a:r>
          </a:p>
          <a:p>
            <a:r>
              <a:rPr lang="en-GB" sz="2400" dirty="0"/>
              <a:t>Firms differ from one another because they control unique sets of resources, which can lead to variations in performance and competitive positioning. Unlike industry structure-based approaches like Porter’s Five Forces, RBV emphasizes </a:t>
            </a:r>
            <a:r>
              <a:rPr lang="en-GB" sz="2400" b="1" dirty="0"/>
              <a:t>internal</a:t>
            </a:r>
            <a:r>
              <a:rPr lang="en-GB" sz="2400" dirty="0"/>
              <a:t> resources as the foundation of strategy.</a:t>
            </a:r>
          </a:p>
        </p:txBody>
      </p:sp>
    </p:spTree>
    <p:extLst>
      <p:ext uri="{BB962C8B-B14F-4D97-AF65-F5344CB8AC3E}">
        <p14:creationId xmlns:p14="http://schemas.microsoft.com/office/powerpoint/2010/main" val="3862070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5EC3-7263-BF5D-3588-E7BB83211004}"/>
              </a:ext>
            </a:extLst>
          </p:cNvPr>
          <p:cNvSpPr>
            <a:spLocks noGrp="1"/>
          </p:cNvSpPr>
          <p:nvPr>
            <p:ph type="title"/>
          </p:nvPr>
        </p:nvSpPr>
        <p:spPr/>
        <p:txBody>
          <a:bodyPr/>
          <a:lstStyle/>
          <a:p>
            <a:r>
              <a:rPr lang="en-GB" sz="3200" b="1" dirty="0"/>
              <a:t>Resource-Based View (RBV) Cont. </a:t>
            </a:r>
          </a:p>
        </p:txBody>
      </p:sp>
      <p:sp>
        <p:nvSpPr>
          <p:cNvPr id="3" name="Content Placeholder 2">
            <a:extLst>
              <a:ext uri="{FF2B5EF4-FFF2-40B4-BE49-F238E27FC236}">
                <a16:creationId xmlns:a16="http://schemas.microsoft.com/office/drawing/2014/main" id="{0F26D614-2515-2B19-8E9B-752DFB341698}"/>
              </a:ext>
            </a:extLst>
          </p:cNvPr>
          <p:cNvSpPr>
            <a:spLocks noGrp="1"/>
          </p:cNvSpPr>
          <p:nvPr>
            <p:ph idx="1"/>
          </p:nvPr>
        </p:nvSpPr>
        <p:spPr>
          <a:xfrm>
            <a:off x="609600" y="1468192"/>
            <a:ext cx="10972800" cy="4140557"/>
          </a:xfrm>
        </p:spPr>
        <p:txBody>
          <a:bodyPr/>
          <a:lstStyle/>
          <a:p>
            <a:pPr marL="0" indent="0">
              <a:buNone/>
            </a:pPr>
            <a:r>
              <a:rPr lang="en-GB" sz="2400" dirty="0"/>
              <a:t>Types of Resources:</a:t>
            </a:r>
          </a:p>
          <a:p>
            <a:r>
              <a:rPr lang="en-GB" sz="2400" b="1" dirty="0"/>
              <a:t>Tangible Resources</a:t>
            </a:r>
            <a:r>
              <a:rPr lang="en-GB" sz="2400" dirty="0"/>
              <a:t>: Physical assets such as equipment, buildings, inventory, and financial resources (e.g., cash, stocks).</a:t>
            </a:r>
          </a:p>
          <a:p>
            <a:pPr lvl="1"/>
            <a:r>
              <a:rPr lang="en-GB" sz="2400" dirty="0"/>
              <a:t>Example: A manufacturing company’s advanced robotics system.</a:t>
            </a:r>
          </a:p>
          <a:p>
            <a:r>
              <a:rPr lang="en-GB" sz="2400" b="1" dirty="0"/>
              <a:t>Intangible Resources: </a:t>
            </a:r>
            <a:r>
              <a:rPr lang="en-GB" sz="2400" dirty="0"/>
              <a:t>Non-physical assets like brand reputation, intellectual property, company culture, technical know-how, and networks.</a:t>
            </a:r>
          </a:p>
          <a:p>
            <a:pPr lvl="1"/>
            <a:r>
              <a:rPr lang="en-GB" sz="2400" dirty="0"/>
              <a:t>Example: Google’s proprietary algorithms or Apple’s design expertise. </a:t>
            </a:r>
          </a:p>
          <a:p>
            <a:pPr marL="0" indent="0">
              <a:buNone/>
            </a:pPr>
            <a:r>
              <a:rPr lang="en-GB" sz="2400" dirty="0"/>
              <a:t>Why It Matters:</a:t>
            </a:r>
          </a:p>
          <a:p>
            <a:r>
              <a:rPr lang="en-GB" sz="2400" dirty="0"/>
              <a:t>Understanding what makes a resource strategically valuable helps firms focus on building and protecting the most important assets for long-term success.</a:t>
            </a:r>
          </a:p>
        </p:txBody>
      </p:sp>
    </p:spTree>
    <p:extLst>
      <p:ext uri="{BB962C8B-B14F-4D97-AF65-F5344CB8AC3E}">
        <p14:creationId xmlns:p14="http://schemas.microsoft.com/office/powerpoint/2010/main" val="1934165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5EC3-7263-BF5D-3588-E7BB83211004}"/>
              </a:ext>
            </a:extLst>
          </p:cNvPr>
          <p:cNvSpPr>
            <a:spLocks noGrp="1"/>
          </p:cNvSpPr>
          <p:nvPr>
            <p:ph type="title"/>
          </p:nvPr>
        </p:nvSpPr>
        <p:spPr/>
        <p:txBody>
          <a:bodyPr/>
          <a:lstStyle/>
          <a:p>
            <a:pPr marL="0" indent="0">
              <a:buNone/>
            </a:pPr>
            <a:r>
              <a:rPr lang="en-GB" sz="3200" b="1" dirty="0"/>
              <a:t>VRIO Framework – Analysing Resources </a:t>
            </a:r>
          </a:p>
        </p:txBody>
      </p:sp>
      <p:sp>
        <p:nvSpPr>
          <p:cNvPr id="3" name="Content Placeholder 2">
            <a:extLst>
              <a:ext uri="{FF2B5EF4-FFF2-40B4-BE49-F238E27FC236}">
                <a16:creationId xmlns:a16="http://schemas.microsoft.com/office/drawing/2014/main" id="{0F26D614-2515-2B19-8E9B-752DFB341698}"/>
              </a:ext>
            </a:extLst>
          </p:cNvPr>
          <p:cNvSpPr>
            <a:spLocks noGrp="1"/>
          </p:cNvSpPr>
          <p:nvPr>
            <p:ph idx="1"/>
          </p:nvPr>
        </p:nvSpPr>
        <p:spPr>
          <a:xfrm>
            <a:off x="609600" y="1468192"/>
            <a:ext cx="10972800" cy="4140557"/>
          </a:xfrm>
        </p:spPr>
        <p:txBody>
          <a:bodyPr/>
          <a:lstStyle/>
          <a:p>
            <a:pPr marL="0" indent="0">
              <a:buNone/>
            </a:pPr>
            <a:r>
              <a:rPr lang="en-GB" sz="2800" dirty="0"/>
              <a:t>The VRIO framework is a tool to analyse and evaluate a firm’s resources and capabilities to determine if they can provide a sustainable competitive advantage. Whittington emphasizes this framework as part of RBV’s deeper analysis.</a:t>
            </a:r>
          </a:p>
          <a:p>
            <a:pPr marL="0" indent="0">
              <a:buNone/>
            </a:pPr>
            <a:endParaRPr lang="en-GB" sz="2400" dirty="0"/>
          </a:p>
        </p:txBody>
      </p:sp>
    </p:spTree>
    <p:extLst>
      <p:ext uri="{BB962C8B-B14F-4D97-AF65-F5344CB8AC3E}">
        <p14:creationId xmlns:p14="http://schemas.microsoft.com/office/powerpoint/2010/main" val="2663018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5EC3-7263-BF5D-3588-E7BB83211004}"/>
              </a:ext>
            </a:extLst>
          </p:cNvPr>
          <p:cNvSpPr>
            <a:spLocks noGrp="1"/>
          </p:cNvSpPr>
          <p:nvPr>
            <p:ph type="title"/>
          </p:nvPr>
        </p:nvSpPr>
        <p:spPr/>
        <p:txBody>
          <a:bodyPr/>
          <a:lstStyle/>
          <a:p>
            <a:pPr marL="0" indent="0">
              <a:buNone/>
            </a:pPr>
            <a:r>
              <a:rPr lang="en-GB" sz="3200" b="1" dirty="0"/>
              <a:t>VRIO Framework – Components of VRIO</a:t>
            </a:r>
          </a:p>
        </p:txBody>
      </p:sp>
      <p:sp>
        <p:nvSpPr>
          <p:cNvPr id="3" name="Content Placeholder 2">
            <a:extLst>
              <a:ext uri="{FF2B5EF4-FFF2-40B4-BE49-F238E27FC236}">
                <a16:creationId xmlns:a16="http://schemas.microsoft.com/office/drawing/2014/main" id="{0F26D614-2515-2B19-8E9B-752DFB341698}"/>
              </a:ext>
            </a:extLst>
          </p:cNvPr>
          <p:cNvSpPr>
            <a:spLocks noGrp="1"/>
          </p:cNvSpPr>
          <p:nvPr>
            <p:ph idx="1"/>
          </p:nvPr>
        </p:nvSpPr>
        <p:spPr>
          <a:xfrm>
            <a:off x="609600" y="1468192"/>
            <a:ext cx="10972800" cy="4140557"/>
          </a:xfrm>
        </p:spPr>
        <p:txBody>
          <a:bodyPr/>
          <a:lstStyle/>
          <a:p>
            <a:pPr marL="0" indent="0">
              <a:buNone/>
            </a:pPr>
            <a:r>
              <a:rPr lang="en-GB" sz="2000" b="1" dirty="0"/>
              <a:t>Valuable</a:t>
            </a:r>
            <a:r>
              <a:rPr lang="en-GB" sz="2000" dirty="0"/>
              <a:t> - Does the resource or capability allow the firm to exploit opportunities or neutralize threats?</a:t>
            </a:r>
          </a:p>
          <a:p>
            <a:pPr lvl="1"/>
            <a:r>
              <a:rPr lang="en-GB" sz="2000" dirty="0"/>
              <a:t>Example: A patent that protects a profitable technology.</a:t>
            </a:r>
          </a:p>
          <a:p>
            <a:pPr marL="0" indent="0">
              <a:buNone/>
            </a:pPr>
            <a:r>
              <a:rPr lang="en-GB" sz="2000" b="1" dirty="0"/>
              <a:t>Rare</a:t>
            </a:r>
            <a:r>
              <a:rPr lang="en-GB" sz="2000" dirty="0"/>
              <a:t> - Is the resource scarce in the industry, or do competitors also possess it?</a:t>
            </a:r>
          </a:p>
          <a:p>
            <a:pPr lvl="1"/>
            <a:r>
              <a:rPr lang="en-GB" sz="2000" dirty="0"/>
              <a:t>Example: A unique manufacturing process used by only one firm.</a:t>
            </a:r>
          </a:p>
          <a:p>
            <a:pPr marL="0" indent="0">
              <a:buNone/>
            </a:pPr>
            <a:r>
              <a:rPr lang="en-GB" sz="2000" b="1" dirty="0"/>
              <a:t>Inimitable</a:t>
            </a:r>
            <a:r>
              <a:rPr lang="en-GB" sz="2000" dirty="0"/>
              <a:t> - Is it difficult or costly for competitors to duplicate or substitute this resource?</a:t>
            </a:r>
          </a:p>
          <a:p>
            <a:pPr lvl="1"/>
            <a:r>
              <a:rPr lang="en-GB" sz="2000" dirty="0"/>
              <a:t>Example: Company culture or tacit knowledge that is hard to replicate.</a:t>
            </a:r>
          </a:p>
          <a:p>
            <a:pPr marL="0" indent="0">
              <a:buNone/>
            </a:pPr>
            <a:r>
              <a:rPr lang="en-GB" sz="2000" b="1" dirty="0"/>
              <a:t>Organised-</a:t>
            </a:r>
            <a:r>
              <a:rPr lang="en-GB" sz="2000" dirty="0"/>
              <a:t> Is the firm organized to capture value from the resource? This includes having the right management systems, structures, and processes in place.</a:t>
            </a:r>
          </a:p>
          <a:p>
            <a:pPr lvl="1"/>
            <a:r>
              <a:rPr lang="en-GB" sz="2000" dirty="0"/>
              <a:t>Example: A company having the right distribution systems to capitalize on a rare and valuable resource.</a:t>
            </a:r>
          </a:p>
        </p:txBody>
      </p:sp>
    </p:spTree>
    <p:extLst>
      <p:ext uri="{BB962C8B-B14F-4D97-AF65-F5344CB8AC3E}">
        <p14:creationId xmlns:p14="http://schemas.microsoft.com/office/powerpoint/2010/main" val="3727363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VRIO Analysis</a:t>
            </a:r>
          </a:p>
        </p:txBody>
      </p:sp>
      <p:sp>
        <p:nvSpPr>
          <p:cNvPr id="4" name="TextBox 3">
            <a:extLst>
              <a:ext uri="{FF2B5EF4-FFF2-40B4-BE49-F238E27FC236}">
                <a16:creationId xmlns:a16="http://schemas.microsoft.com/office/drawing/2014/main" id="{3EF847AE-3D51-77FC-F46A-C6DC7ED5B9A0}"/>
              </a:ext>
            </a:extLst>
          </p:cNvPr>
          <p:cNvSpPr txBox="1"/>
          <p:nvPr/>
        </p:nvSpPr>
        <p:spPr>
          <a:xfrm>
            <a:off x="3046927" y="5373216"/>
            <a:ext cx="6098146" cy="369332"/>
          </a:xfrm>
          <a:prstGeom prst="rect">
            <a:avLst/>
          </a:prstGeom>
          <a:noFill/>
        </p:spPr>
        <p:txBody>
          <a:bodyPr wrap="square">
            <a:spAutoFit/>
          </a:bodyPr>
          <a:lstStyle/>
          <a:p>
            <a:pPr algn="ctr"/>
            <a:r>
              <a:rPr lang="en-GB">
                <a:hlinkClick r:id="rId4"/>
              </a:rPr>
              <a:t>https://youtu.be/0lCz29oaSG0?t=9</a:t>
            </a:r>
            <a:r>
              <a:rPr lang="en-GB"/>
              <a:t> </a:t>
            </a:r>
          </a:p>
        </p:txBody>
      </p:sp>
      <p:pic>
        <p:nvPicPr>
          <p:cNvPr id="6" name="Online Media 5" title="VRIO Analysis Explained | Internal Analysis Course">
            <a:hlinkClick r:id="" action="ppaction://media"/>
            <a:extLst>
              <a:ext uri="{FF2B5EF4-FFF2-40B4-BE49-F238E27FC236}">
                <a16:creationId xmlns:a16="http://schemas.microsoft.com/office/drawing/2014/main" id="{5BFB76A0-912F-9301-0460-19DB43B71021}"/>
              </a:ext>
            </a:extLst>
          </p:cNvPr>
          <p:cNvPicPr>
            <a:picLocks noRot="1" noChangeAspect="1"/>
          </p:cNvPicPr>
          <p:nvPr>
            <a:videoFile r:link="rId1"/>
          </p:nvPr>
        </p:nvPicPr>
        <p:blipFill>
          <a:blip r:embed="rId5"/>
          <a:stretch>
            <a:fillRect/>
          </a:stretch>
        </p:blipFill>
        <p:spPr>
          <a:xfrm>
            <a:off x="2171564" y="1021497"/>
            <a:ext cx="7848872" cy="4434613"/>
          </a:xfrm>
          <a:prstGeom prst="rect">
            <a:avLst/>
          </a:prstGeom>
        </p:spPr>
      </p:pic>
    </p:spTree>
    <p:extLst>
      <p:ext uri="{BB962C8B-B14F-4D97-AF65-F5344CB8AC3E}">
        <p14:creationId xmlns:p14="http://schemas.microsoft.com/office/powerpoint/2010/main" val="1473351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RIO Framework EXPLAINED with EXAMPLES | B2U">
            <a:extLst>
              <a:ext uri="{FF2B5EF4-FFF2-40B4-BE49-F238E27FC236}">
                <a16:creationId xmlns:a16="http://schemas.microsoft.com/office/drawing/2014/main" id="{63A9C535-A4B8-AAF7-9232-87CEB09808B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7" b="3"/>
          <a:stretch/>
        </p:blipFill>
        <p:spPr bwMode="auto">
          <a:xfrm>
            <a:off x="20" y="10"/>
            <a:ext cx="12191980" cy="6857990"/>
          </a:xfrm>
          <a:prstGeom prst="rect">
            <a:avLst/>
          </a:prstGeom>
          <a:solidFill>
            <a:srgbClr val="FFFFFF"/>
          </a:solidFill>
        </p:spPr>
      </p:pic>
    </p:spTree>
    <p:extLst>
      <p:ext uri="{BB962C8B-B14F-4D97-AF65-F5344CB8AC3E}">
        <p14:creationId xmlns:p14="http://schemas.microsoft.com/office/powerpoint/2010/main" val="668409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C49EB-4709-8060-11EB-A08310D2FB6D}"/>
              </a:ext>
            </a:extLst>
          </p:cNvPr>
          <p:cNvSpPr>
            <a:spLocks noGrp="1"/>
          </p:cNvSpPr>
          <p:nvPr>
            <p:ph type="title"/>
          </p:nvPr>
        </p:nvSpPr>
        <p:spPr/>
        <p:txBody>
          <a:bodyPr/>
          <a:lstStyle/>
          <a:p>
            <a:r>
              <a:rPr lang="en-GB" sz="3200" b="1" dirty="0"/>
              <a:t>Strategic Implications of RBV</a:t>
            </a:r>
            <a:endParaRPr lang="en-GB" sz="3200" dirty="0"/>
          </a:p>
        </p:txBody>
      </p:sp>
      <p:sp>
        <p:nvSpPr>
          <p:cNvPr id="3" name="Content Placeholder 2">
            <a:extLst>
              <a:ext uri="{FF2B5EF4-FFF2-40B4-BE49-F238E27FC236}">
                <a16:creationId xmlns:a16="http://schemas.microsoft.com/office/drawing/2014/main" id="{93329211-547E-B3C8-48CA-FA63BBF582AA}"/>
              </a:ext>
            </a:extLst>
          </p:cNvPr>
          <p:cNvSpPr>
            <a:spLocks noGrp="1"/>
          </p:cNvSpPr>
          <p:nvPr>
            <p:ph idx="1"/>
          </p:nvPr>
        </p:nvSpPr>
        <p:spPr>
          <a:xfrm>
            <a:off x="609600" y="1352282"/>
            <a:ext cx="10972800" cy="4164951"/>
          </a:xfrm>
        </p:spPr>
        <p:txBody>
          <a:bodyPr/>
          <a:lstStyle/>
          <a:p>
            <a:pPr>
              <a:buFont typeface="Arial" panose="020B0604020202020204" pitchFamily="34" charset="0"/>
              <a:buChar char="•"/>
            </a:pPr>
            <a:r>
              <a:rPr lang="en-GB" sz="2000" b="1" dirty="0"/>
              <a:t>Sustained Competitive Advantage: </a:t>
            </a:r>
            <a:r>
              <a:rPr lang="en-GB" sz="2000" dirty="0"/>
              <a:t>Unique, valuable, rare, inimitable, and organised resources lead to long-term success.</a:t>
            </a:r>
          </a:p>
          <a:p>
            <a:pPr>
              <a:buFont typeface="Arial" panose="020B0604020202020204" pitchFamily="34" charset="0"/>
              <a:buChar char="•"/>
            </a:pPr>
            <a:r>
              <a:rPr lang="en-GB" sz="2000" b="1" dirty="0"/>
              <a:t>Dynamic Capabilities: </a:t>
            </a:r>
            <a:r>
              <a:rPr lang="en-GB" sz="2000" dirty="0"/>
              <a:t>Firms must adapt and reconfigure resources in changing environments.</a:t>
            </a:r>
          </a:p>
          <a:p>
            <a:pPr>
              <a:buFont typeface="Arial" panose="020B0604020202020204" pitchFamily="34" charset="0"/>
              <a:buChar char="•"/>
            </a:pPr>
            <a:r>
              <a:rPr lang="en-GB" sz="2000" b="1" dirty="0"/>
              <a:t>Limitations of RBV:</a:t>
            </a:r>
            <a:endParaRPr lang="en-GB" sz="2000" dirty="0"/>
          </a:p>
          <a:p>
            <a:pPr marL="742950" lvl="1" indent="-285750">
              <a:buFont typeface="Arial" panose="020B0604020202020204" pitchFamily="34" charset="0"/>
              <a:buChar char="•"/>
            </a:pPr>
            <a:r>
              <a:rPr lang="en-GB" sz="2000" b="1" dirty="0"/>
              <a:t>External Factors:</a:t>
            </a:r>
            <a:r>
              <a:rPr lang="en-GB" sz="2000" dirty="0"/>
              <a:t> Can neglect market changes and disruptions.</a:t>
            </a:r>
          </a:p>
          <a:p>
            <a:pPr marL="742950" lvl="1" indent="-285750">
              <a:buFont typeface="Arial" panose="020B0604020202020204" pitchFamily="34" charset="0"/>
              <a:buChar char="•"/>
            </a:pPr>
            <a:r>
              <a:rPr lang="en-GB" sz="2000" b="1" dirty="0"/>
              <a:t>Resource Obsolescence:</a:t>
            </a:r>
            <a:r>
              <a:rPr lang="en-GB" sz="2000" dirty="0"/>
              <a:t> Resources lose value over time.</a:t>
            </a:r>
          </a:p>
          <a:p>
            <a:pPr>
              <a:buFont typeface="Arial" panose="020B0604020202020204" pitchFamily="34" charset="0"/>
              <a:buChar char="•"/>
            </a:pPr>
            <a:r>
              <a:rPr lang="en-GB" sz="2000" b="1" dirty="0"/>
              <a:t>Strategy Formulation:</a:t>
            </a:r>
            <a:endParaRPr lang="en-GB" sz="2000" dirty="0"/>
          </a:p>
          <a:p>
            <a:pPr marL="742950" lvl="1" indent="-285750">
              <a:buFont typeface="Arial" panose="020B0604020202020204" pitchFamily="34" charset="0"/>
              <a:buChar char="•"/>
            </a:pPr>
            <a:r>
              <a:rPr lang="en-GB" sz="2000" dirty="0"/>
              <a:t>Conduct regular VRIO analyses.</a:t>
            </a:r>
          </a:p>
          <a:p>
            <a:pPr marL="742950" lvl="1" indent="-285750">
              <a:buFont typeface="Arial" panose="020B0604020202020204" pitchFamily="34" charset="0"/>
              <a:buChar char="•"/>
            </a:pPr>
            <a:r>
              <a:rPr lang="en-GB" sz="2000" dirty="0"/>
              <a:t>Develop dynamic capabilities.</a:t>
            </a:r>
          </a:p>
          <a:p>
            <a:pPr marL="742950" lvl="1" indent="-285750">
              <a:buFont typeface="Arial" panose="020B0604020202020204" pitchFamily="34" charset="0"/>
              <a:buChar char="•"/>
            </a:pPr>
            <a:r>
              <a:rPr lang="en-GB" sz="2000" dirty="0"/>
              <a:t>Build core competencies for long-term goals.</a:t>
            </a:r>
          </a:p>
          <a:p>
            <a:endParaRPr lang="en-GB" sz="2000" dirty="0"/>
          </a:p>
        </p:txBody>
      </p:sp>
    </p:spTree>
    <p:extLst>
      <p:ext uri="{BB962C8B-B14F-4D97-AF65-F5344CB8AC3E}">
        <p14:creationId xmlns:p14="http://schemas.microsoft.com/office/powerpoint/2010/main" val="3853625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2DF20C10-B617-459E-9061-22CAC17434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164" y="1694013"/>
            <a:ext cx="7056784" cy="3914195"/>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8384" y="1143000"/>
            <a:ext cx="1107234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dirty="0"/>
              <a:t>Read the case study and assess the bases of Groupon’s resources and capabilities using the VRIO criteria. </a:t>
            </a:r>
          </a:p>
        </p:txBody>
      </p:sp>
      <p:sp>
        <p:nvSpPr>
          <p:cNvPr id="6" name="Content Placeholder 2">
            <a:extLst>
              <a:ext uri="{FF2B5EF4-FFF2-40B4-BE49-F238E27FC236}">
                <a16:creationId xmlns:a16="http://schemas.microsoft.com/office/drawing/2014/main" id="{996CC39F-5202-4526-A7D3-58989B671603}"/>
              </a:ext>
            </a:extLst>
          </p:cNvPr>
          <p:cNvSpPr txBox="1">
            <a:spLocks/>
          </p:cNvSpPr>
          <p:nvPr/>
        </p:nvSpPr>
        <p:spPr bwMode="auto">
          <a:xfrm>
            <a:off x="695400" y="5085184"/>
            <a:ext cx="11072344" cy="494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400">
                <a:hlinkClick r:id="rId4"/>
              </a:rPr>
              <a:t>https://www.groupon.co.uk/</a:t>
            </a:r>
            <a:endParaRPr lang="en-GB" sz="2400"/>
          </a:p>
          <a:p>
            <a:pPr marL="0" indent="0" algn="ctr">
              <a:buClr>
                <a:schemeClr val="tx1"/>
              </a:buClr>
              <a:buNone/>
            </a:pPr>
            <a:endParaRPr lang="en-GB" sz="2400"/>
          </a:p>
        </p:txBody>
      </p:sp>
    </p:spTree>
    <p:extLst>
      <p:ext uri="{BB962C8B-B14F-4D97-AF65-F5344CB8AC3E}">
        <p14:creationId xmlns:p14="http://schemas.microsoft.com/office/powerpoint/2010/main" val="30291020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The Value Chain</a:t>
            </a:r>
          </a:p>
        </p:txBody>
      </p:sp>
      <p:pic>
        <p:nvPicPr>
          <p:cNvPr id="3" name="Picture 2" descr="A picture containing drawing&#10;&#10;Description automatically generated">
            <a:extLst>
              <a:ext uri="{FF2B5EF4-FFF2-40B4-BE49-F238E27FC236}">
                <a16:creationId xmlns:a16="http://schemas.microsoft.com/office/drawing/2014/main" id="{9FE0ED7B-1EA0-45D1-B29A-DE980E101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2128" y="3530014"/>
            <a:ext cx="7704856" cy="2184175"/>
          </a:xfrm>
          <a:prstGeom prst="rect">
            <a:avLst/>
          </a:prstGeom>
        </p:spPr>
      </p:pic>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8384" y="1143000"/>
            <a:ext cx="11072344" cy="2646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600"/>
              <a:t>The </a:t>
            </a:r>
            <a:r>
              <a:rPr lang="en-GB" sz="2600" b="1">
                <a:solidFill>
                  <a:srgbClr val="FF0000"/>
                </a:solidFill>
              </a:rPr>
              <a:t>value chain </a:t>
            </a:r>
            <a:r>
              <a:rPr lang="en-GB" sz="2600"/>
              <a:t>describes the categories of activities within an organisation which, together, create a product or service. </a:t>
            </a:r>
          </a:p>
          <a:p>
            <a:pPr algn="just">
              <a:buClr>
                <a:schemeClr val="tx1"/>
              </a:buClr>
            </a:pPr>
            <a:r>
              <a:rPr lang="en-GB" sz="2600"/>
              <a:t>If organisations are to achieve competitive advantage by delivering value to customers, managers need to understand which activities their organisation undertakes that are especially important in creating that value and which are not. </a:t>
            </a:r>
          </a:p>
          <a:p>
            <a:pPr algn="just">
              <a:buClr>
                <a:schemeClr val="tx1"/>
              </a:buClr>
            </a:pPr>
            <a:endParaRPr lang="en-GB" sz="2800"/>
          </a:p>
        </p:txBody>
      </p:sp>
    </p:spTree>
    <p:extLst>
      <p:ext uri="{BB962C8B-B14F-4D97-AF65-F5344CB8AC3E}">
        <p14:creationId xmlns:p14="http://schemas.microsoft.com/office/powerpoint/2010/main" val="290258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3000"/>
                                        <p:tgtEl>
                                          <p:spTgt spid="5">
                                            <p:txEl>
                                              <p:pRg st="1" end="1"/>
                                            </p:txEl>
                                          </p:spTgt>
                                        </p:tgtEl>
                                      </p:cBhvr>
                                    </p:animEffect>
                                    <p:anim calcmode="lin" valueType="num">
                                      <p:cBhvr>
                                        <p:cTn id="14" dur="3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3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Effect transition="in" filter="fade">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47417-B18D-C648-0E63-7E04913F20CD}"/>
              </a:ext>
            </a:extLst>
          </p:cNvPr>
          <p:cNvSpPr>
            <a:spLocks noGrp="1"/>
          </p:cNvSpPr>
          <p:nvPr>
            <p:ph type="title"/>
          </p:nvPr>
        </p:nvSpPr>
        <p:spPr/>
        <p:txBody>
          <a:bodyPr/>
          <a:lstStyle/>
          <a:p>
            <a:r>
              <a:rPr lang="en-GB" sz="3200" b="1" dirty="0"/>
              <a:t>Porter's Value Chain Analysis</a:t>
            </a:r>
          </a:p>
        </p:txBody>
      </p:sp>
      <p:sp>
        <p:nvSpPr>
          <p:cNvPr id="3" name="Content Placeholder 2">
            <a:extLst>
              <a:ext uri="{FF2B5EF4-FFF2-40B4-BE49-F238E27FC236}">
                <a16:creationId xmlns:a16="http://schemas.microsoft.com/office/drawing/2014/main" id="{F5FE7322-B48A-61F6-63CE-D58F4D3A5DE7}"/>
              </a:ext>
            </a:extLst>
          </p:cNvPr>
          <p:cNvSpPr>
            <a:spLocks noGrp="1"/>
          </p:cNvSpPr>
          <p:nvPr>
            <p:ph idx="1"/>
          </p:nvPr>
        </p:nvSpPr>
        <p:spPr/>
        <p:txBody>
          <a:bodyPr/>
          <a:lstStyle/>
          <a:p>
            <a:pPr marL="0" indent="0">
              <a:buNone/>
            </a:pPr>
            <a:r>
              <a:rPr lang="en-GB" dirty="0"/>
              <a:t>Porter’s Value Chain is a strategic tool used to analyse a firm’s internal activities and understand how they contribute to competitive advantage. It helps identify which activities are valuable, and how to optimize or reconfigure them to reduce costs or increase differentiation.</a:t>
            </a:r>
          </a:p>
        </p:txBody>
      </p:sp>
    </p:spTree>
    <p:extLst>
      <p:ext uri="{BB962C8B-B14F-4D97-AF65-F5344CB8AC3E}">
        <p14:creationId xmlns:p14="http://schemas.microsoft.com/office/powerpoint/2010/main" val="1153480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The Value Chain</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1384" y="1169369"/>
            <a:ext cx="3809424" cy="429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a:solidFill>
                  <a:srgbClr val="FF0000"/>
                </a:solidFill>
                <a:hlinkClick r:id="rId3"/>
              </a:rPr>
              <a:t>Porter’s Value Chain Model</a:t>
            </a:r>
            <a:endParaRPr lang="en-GB" sz="2200" b="1">
              <a:solidFill>
                <a:srgbClr val="FF0000"/>
              </a:solidFill>
            </a:endParaRPr>
          </a:p>
          <a:p>
            <a:pPr marL="0" indent="0" algn="just">
              <a:buClr>
                <a:schemeClr val="tx1"/>
              </a:buClr>
              <a:buNone/>
            </a:pPr>
            <a:endParaRPr lang="en-GB" sz="2200" b="1">
              <a:solidFill>
                <a:srgbClr val="FF0000"/>
              </a:solidFill>
            </a:endParaRPr>
          </a:p>
          <a:p>
            <a:pPr algn="just">
              <a:buClr>
                <a:schemeClr val="tx1"/>
              </a:buClr>
            </a:pPr>
            <a:r>
              <a:rPr lang="en-GB" sz="2200" b="1">
                <a:solidFill>
                  <a:srgbClr val="FF0000"/>
                </a:solidFill>
              </a:rPr>
              <a:t>Primary activities</a:t>
            </a:r>
            <a:r>
              <a:rPr lang="en-GB" sz="2200"/>
              <a:t> are directly concerned with the creation or delivery of a product or service.</a:t>
            </a:r>
          </a:p>
          <a:p>
            <a:pPr algn="just">
              <a:buClr>
                <a:schemeClr val="tx1"/>
              </a:buClr>
            </a:pPr>
            <a:r>
              <a:rPr lang="en-GB" sz="2200" b="1">
                <a:solidFill>
                  <a:srgbClr val="FF0000"/>
                </a:solidFill>
              </a:rPr>
              <a:t>Support activities</a:t>
            </a:r>
            <a:r>
              <a:rPr lang="en-GB" sz="2200"/>
              <a:t> help to improve the effectiveness or efficiency of primary activities.</a:t>
            </a:r>
          </a:p>
        </p:txBody>
      </p:sp>
      <p:pic>
        <p:nvPicPr>
          <p:cNvPr id="4" name="Picture 3">
            <a:extLst>
              <a:ext uri="{FF2B5EF4-FFF2-40B4-BE49-F238E27FC236}">
                <a16:creationId xmlns:a16="http://schemas.microsoft.com/office/drawing/2014/main" id="{DC07421F-2E53-9AA8-1E15-3F4047C60572}"/>
              </a:ext>
            </a:extLst>
          </p:cNvPr>
          <p:cNvPicPr>
            <a:picLocks noChangeAspect="1"/>
          </p:cNvPicPr>
          <p:nvPr/>
        </p:nvPicPr>
        <p:blipFill>
          <a:blip r:embed="rId4"/>
          <a:stretch>
            <a:fillRect/>
          </a:stretch>
        </p:blipFill>
        <p:spPr>
          <a:xfrm>
            <a:off x="4511824" y="1212701"/>
            <a:ext cx="7572375" cy="4432598"/>
          </a:xfrm>
          <a:prstGeom prst="rect">
            <a:avLst/>
          </a:prstGeom>
        </p:spPr>
      </p:pic>
    </p:spTree>
    <p:extLst>
      <p:ext uri="{BB962C8B-B14F-4D97-AF65-F5344CB8AC3E}">
        <p14:creationId xmlns:p14="http://schemas.microsoft.com/office/powerpoint/2010/main" val="7930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animEffect transition="in" filter="fade">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The Value Chain</a:t>
            </a:r>
          </a:p>
        </p:txBody>
      </p:sp>
      <p:pic>
        <p:nvPicPr>
          <p:cNvPr id="9" name="Picture 8" descr="A close up of a basketball hoop&#10;&#10;Description automatically generated">
            <a:extLst>
              <a:ext uri="{FF2B5EF4-FFF2-40B4-BE49-F238E27FC236}">
                <a16:creationId xmlns:a16="http://schemas.microsoft.com/office/drawing/2014/main" id="{1346F06E-6F37-4654-A326-9A7D778F82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7448" y="4140733"/>
            <a:ext cx="3394632" cy="1559257"/>
          </a:xfrm>
          <a:prstGeom prst="rect">
            <a:avLst/>
          </a:prstGeom>
        </p:spPr>
      </p:pic>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1384" y="1169369"/>
            <a:ext cx="4392488" cy="333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a:t>All functions of a company - production, marketing, product development, service, information systems, materials management, and human resources - have a role in lowering the cost structure and increasing the perceived value of products through differentiation.</a:t>
            </a:r>
          </a:p>
          <a:p>
            <a:pPr algn="just">
              <a:buClr>
                <a:schemeClr val="tx1"/>
              </a:buClr>
            </a:pPr>
            <a:r>
              <a:rPr lang="en-GB" sz="1800">
                <a:hlinkClick r:id="rId4"/>
              </a:rPr>
              <a:t>McDonald's Value Chain</a:t>
            </a:r>
            <a:endParaRPr lang="en-GB" sz="1800"/>
          </a:p>
          <a:p>
            <a:pPr algn="just">
              <a:buClr>
                <a:schemeClr val="tx1"/>
              </a:buClr>
            </a:pPr>
            <a:r>
              <a:rPr lang="en-GB" sz="1800"/>
              <a:t>Case study - Value Creation at Burberry</a:t>
            </a:r>
          </a:p>
        </p:txBody>
      </p:sp>
      <p:pic>
        <p:nvPicPr>
          <p:cNvPr id="4" name="Picture 3">
            <a:extLst>
              <a:ext uri="{FF2B5EF4-FFF2-40B4-BE49-F238E27FC236}">
                <a16:creationId xmlns:a16="http://schemas.microsoft.com/office/drawing/2014/main" id="{D3FDA959-2A44-49A0-859E-199117F4517B}"/>
              </a:ext>
            </a:extLst>
          </p:cNvPr>
          <p:cNvPicPr>
            <a:picLocks noChangeAspect="1"/>
          </p:cNvPicPr>
          <p:nvPr/>
        </p:nvPicPr>
        <p:blipFill>
          <a:blip r:embed="rId5"/>
          <a:stretch>
            <a:fillRect/>
          </a:stretch>
        </p:blipFill>
        <p:spPr>
          <a:xfrm>
            <a:off x="5098144" y="1268759"/>
            <a:ext cx="6542472" cy="4295773"/>
          </a:xfrm>
          <a:prstGeom prst="rect">
            <a:avLst/>
          </a:prstGeom>
        </p:spPr>
      </p:pic>
    </p:spTree>
    <p:extLst>
      <p:ext uri="{BB962C8B-B14F-4D97-AF65-F5344CB8AC3E}">
        <p14:creationId xmlns:p14="http://schemas.microsoft.com/office/powerpoint/2010/main" val="3190612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animEffect transition="in" filter="fade">
                                      <p:cBhvr>
                                        <p:cTn id="14" dur="3000"/>
                                        <p:tgtEl>
                                          <p:spTgt spid="4"/>
                                        </p:tgtEl>
                                      </p:cBhvr>
                                    </p:animEffect>
                                  </p:childTnLst>
                                </p:cTn>
                              </p:par>
                            </p:childTnLst>
                          </p:cTn>
                        </p:par>
                        <p:par>
                          <p:cTn id="15" fill="hold">
                            <p:stCondLst>
                              <p:cond delay="3000"/>
                            </p:stCondLst>
                            <p:childTnLst>
                              <p:par>
                                <p:cTn id="16" presetID="42" presetClass="entr" presetSubtype="0" fill="hold" nodeType="after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fade">
                                      <p:cBhvr>
                                        <p:cTn id="18" dur="1000"/>
                                        <p:tgtEl>
                                          <p:spTgt spid="5">
                                            <p:txEl>
                                              <p:pRg st="1" end="1"/>
                                            </p:txEl>
                                          </p:spTgt>
                                        </p:tgtEl>
                                      </p:cBhvr>
                                    </p:animEffect>
                                    <p:anim calcmode="lin" valueType="num">
                                      <p:cBhvr>
                                        <p:cTn id="1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2" presetClass="entr" presetSubtype="0" fill="hold" nodeType="after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Effect transition="in" filter="fade">
                                      <p:cBhvr>
                                        <p:cTn id="24" dur="1000"/>
                                        <p:tgtEl>
                                          <p:spTgt spid="5">
                                            <p:txEl>
                                              <p:pRg st="2" end="2"/>
                                            </p:txEl>
                                          </p:spTgt>
                                        </p:tgtEl>
                                      </p:cBhvr>
                                    </p:animEffect>
                                    <p:anim calcmode="lin" valueType="num">
                                      <p:cBhvr>
                                        <p:cTn id="2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5000"/>
                            </p:stCondLst>
                            <p:childTnLst>
                              <p:par>
                                <p:cTn id="28" presetID="53" presetClass="entr" presetSubtype="16"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The Value System</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558384" y="1143000"/>
            <a:ext cx="481753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400"/>
              <a:t>A single organisation rarely undertakes in-house all of the value activities from design through to the delivery of the final product or service to the final consumer. Most organisations are part of a wider </a:t>
            </a:r>
            <a:r>
              <a:rPr lang="en-GB" sz="2400" b="1">
                <a:solidFill>
                  <a:srgbClr val="FF0000"/>
                </a:solidFill>
              </a:rPr>
              <a:t>value system</a:t>
            </a:r>
            <a:r>
              <a:rPr lang="en-GB" sz="2400"/>
              <a:t>, the set of inter-organisational links and relationships that are necessary to create a product or service. </a:t>
            </a:r>
          </a:p>
          <a:p>
            <a:pPr algn="just">
              <a:buClr>
                <a:schemeClr val="tx1"/>
              </a:buClr>
            </a:pPr>
            <a:endParaRPr lang="en-GB" sz="2800"/>
          </a:p>
        </p:txBody>
      </p:sp>
      <p:pic>
        <p:nvPicPr>
          <p:cNvPr id="3" name="Picture 2">
            <a:extLst>
              <a:ext uri="{FF2B5EF4-FFF2-40B4-BE49-F238E27FC236}">
                <a16:creationId xmlns:a16="http://schemas.microsoft.com/office/drawing/2014/main" id="{846624FA-56C3-4CEC-8DDF-02D2020E9311}"/>
              </a:ext>
            </a:extLst>
          </p:cNvPr>
          <p:cNvPicPr>
            <a:picLocks noChangeAspect="1"/>
          </p:cNvPicPr>
          <p:nvPr/>
        </p:nvPicPr>
        <p:blipFill>
          <a:blip r:embed="rId3"/>
          <a:stretch>
            <a:fillRect/>
          </a:stretch>
        </p:blipFill>
        <p:spPr>
          <a:xfrm>
            <a:off x="5382920" y="1268760"/>
            <a:ext cx="6047011" cy="4029075"/>
          </a:xfrm>
          <a:prstGeom prst="rect">
            <a:avLst/>
          </a:prstGeom>
        </p:spPr>
      </p:pic>
    </p:spTree>
    <p:extLst>
      <p:ext uri="{BB962C8B-B14F-4D97-AF65-F5344CB8AC3E}">
        <p14:creationId xmlns:p14="http://schemas.microsoft.com/office/powerpoint/2010/main" val="385174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SWOT Analysis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80728"/>
            <a:ext cx="10765195" cy="648072"/>
          </a:xfrm>
        </p:spPr>
        <p:txBody>
          <a:bodyPr/>
          <a:lstStyle/>
          <a:p>
            <a:pPr algn="just"/>
            <a:r>
              <a:rPr lang="en-GB" sz="3000"/>
              <a:t>Strategy as a link between the firm and its environment.</a:t>
            </a:r>
          </a:p>
          <a:p>
            <a:pPr marL="0" indent="0" eaLnBrk="1" hangingPunct="1">
              <a:buNone/>
              <a:defRPr/>
            </a:pPr>
            <a:endParaRPr lang="en-GB" altLang="en-US" sz="2400"/>
          </a:p>
        </p:txBody>
      </p:sp>
      <p:pic>
        <p:nvPicPr>
          <p:cNvPr id="2" name="Picture 1">
            <a:extLst>
              <a:ext uri="{FF2B5EF4-FFF2-40B4-BE49-F238E27FC236}">
                <a16:creationId xmlns:a16="http://schemas.microsoft.com/office/drawing/2014/main" id="{328C0127-C628-4917-8D0B-94D2AC3276BF}"/>
              </a:ext>
            </a:extLst>
          </p:cNvPr>
          <p:cNvPicPr>
            <a:picLocks noChangeAspect="1"/>
          </p:cNvPicPr>
          <p:nvPr/>
        </p:nvPicPr>
        <p:blipFill>
          <a:blip r:embed="rId3"/>
          <a:stretch>
            <a:fillRect/>
          </a:stretch>
        </p:blipFill>
        <p:spPr>
          <a:xfrm>
            <a:off x="1199456" y="1700808"/>
            <a:ext cx="9192344" cy="2304281"/>
          </a:xfrm>
          <a:prstGeom prst="rect">
            <a:avLst/>
          </a:prstGeom>
        </p:spPr>
      </p:pic>
      <p:sp>
        <p:nvSpPr>
          <p:cNvPr id="5" name="Content Placeholder 2">
            <a:extLst>
              <a:ext uri="{FF2B5EF4-FFF2-40B4-BE49-F238E27FC236}">
                <a16:creationId xmlns:a16="http://schemas.microsoft.com/office/drawing/2014/main" id="{808603F4-8C5F-48BC-9B62-D7EED3D2691B}"/>
              </a:ext>
            </a:extLst>
          </p:cNvPr>
          <p:cNvSpPr txBox="1">
            <a:spLocks/>
          </p:cNvSpPr>
          <p:nvPr/>
        </p:nvSpPr>
        <p:spPr bwMode="auto">
          <a:xfrm>
            <a:off x="713401" y="4023296"/>
            <a:ext cx="10765195" cy="156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3000"/>
              <a:t>This view of strategy as a link between the firm and its industry environment has close similarities with the widely used </a:t>
            </a:r>
            <a:r>
              <a:rPr lang="en-GB" sz="3000" b="1">
                <a:solidFill>
                  <a:srgbClr val="FF0000"/>
                </a:solidFill>
              </a:rPr>
              <a:t>SWOT</a:t>
            </a:r>
            <a:r>
              <a:rPr lang="en-GB" sz="3000"/>
              <a:t> framework. </a:t>
            </a:r>
            <a:endParaRPr lang="en-GB" altLang="en-US" sz="2400"/>
          </a:p>
        </p:txBody>
      </p:sp>
    </p:spTree>
    <p:extLst>
      <p:ext uri="{BB962C8B-B14F-4D97-AF65-F5344CB8AC3E}">
        <p14:creationId xmlns:p14="http://schemas.microsoft.com/office/powerpoint/2010/main" val="1863228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SWOT Analysis</a:t>
            </a:r>
          </a:p>
        </p:txBody>
      </p:sp>
      <p:pic>
        <p:nvPicPr>
          <p:cNvPr id="3" name="Picture 2">
            <a:extLst>
              <a:ext uri="{FF2B5EF4-FFF2-40B4-BE49-F238E27FC236}">
                <a16:creationId xmlns:a16="http://schemas.microsoft.com/office/drawing/2014/main" id="{4C27A745-4FAC-40A1-B335-BD95DD07BBCE}"/>
              </a:ext>
            </a:extLst>
          </p:cNvPr>
          <p:cNvPicPr>
            <a:picLocks noChangeAspect="1"/>
          </p:cNvPicPr>
          <p:nvPr/>
        </p:nvPicPr>
        <p:blipFill>
          <a:blip r:embed="rId3"/>
          <a:stretch>
            <a:fillRect/>
          </a:stretch>
        </p:blipFill>
        <p:spPr>
          <a:xfrm>
            <a:off x="1666427" y="1772817"/>
            <a:ext cx="8859144" cy="3888432"/>
          </a:xfrm>
          <a:prstGeom prst="rect">
            <a:avLst/>
          </a:prstGeom>
        </p:spPr>
      </p:pic>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80728"/>
            <a:ext cx="10765195" cy="4680520"/>
          </a:xfrm>
        </p:spPr>
        <p:txBody>
          <a:bodyPr/>
          <a:lstStyle/>
          <a:p>
            <a:pPr marL="0" indent="0" algn="just" eaLnBrk="1" hangingPunct="1">
              <a:buNone/>
              <a:defRPr/>
            </a:pPr>
            <a:r>
              <a:rPr lang="en-GB" altLang="en-US" sz="2400"/>
              <a:t>A </a:t>
            </a:r>
            <a:r>
              <a:rPr lang="en-GB" altLang="en-US" sz="2400" b="1">
                <a:solidFill>
                  <a:srgbClr val="FF0000"/>
                </a:solidFill>
              </a:rPr>
              <a:t>SWOT</a:t>
            </a:r>
            <a:r>
              <a:rPr lang="en-GB" altLang="en-US" sz="2400"/>
              <a:t> analysis explores the relationship between the environmental influences and the resources and capabilities of an organisation compared with its competitors.</a:t>
            </a:r>
          </a:p>
        </p:txBody>
      </p:sp>
    </p:spTree>
    <p:extLst>
      <p:ext uri="{BB962C8B-B14F-4D97-AF65-F5344CB8AC3E}">
        <p14:creationId xmlns:p14="http://schemas.microsoft.com/office/powerpoint/2010/main" val="3335617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13BED-A977-F1ED-5DE3-31C26C1E84C9}"/>
              </a:ext>
            </a:extLst>
          </p:cNvPr>
          <p:cNvSpPr>
            <a:spLocks noGrp="1"/>
          </p:cNvSpPr>
          <p:nvPr>
            <p:ph type="title"/>
          </p:nvPr>
        </p:nvSpPr>
        <p:spPr/>
        <p:txBody>
          <a:bodyPr/>
          <a:lstStyle/>
          <a:p>
            <a:r>
              <a:rPr lang="en-GB" sz="3200" b="1" dirty="0"/>
              <a:t>Competitive Advantage through the Value Chain</a:t>
            </a:r>
            <a:endParaRPr lang="en-GB" sz="3200" dirty="0"/>
          </a:p>
        </p:txBody>
      </p:sp>
      <p:sp>
        <p:nvSpPr>
          <p:cNvPr id="3" name="Content Placeholder 2">
            <a:extLst>
              <a:ext uri="{FF2B5EF4-FFF2-40B4-BE49-F238E27FC236}">
                <a16:creationId xmlns:a16="http://schemas.microsoft.com/office/drawing/2014/main" id="{4867621C-94C7-C008-830C-8A8812A5FC01}"/>
              </a:ext>
            </a:extLst>
          </p:cNvPr>
          <p:cNvSpPr>
            <a:spLocks noGrp="1"/>
          </p:cNvSpPr>
          <p:nvPr>
            <p:ph idx="1"/>
          </p:nvPr>
        </p:nvSpPr>
        <p:spPr>
          <a:xfrm>
            <a:off x="609600" y="1339403"/>
            <a:ext cx="10972800" cy="4177830"/>
          </a:xfrm>
        </p:spPr>
        <p:txBody>
          <a:bodyPr/>
          <a:lstStyle/>
          <a:p>
            <a:r>
              <a:rPr lang="en-GB" sz="2400" b="1" dirty="0"/>
              <a:t>Cost Advantage: </a:t>
            </a:r>
            <a:r>
              <a:rPr lang="en-GB" sz="2400" dirty="0"/>
              <a:t>Firms can gain cost advantage by optimizing each activity in the value chain to reduce costs, without compromising quality.</a:t>
            </a:r>
          </a:p>
          <a:p>
            <a:pPr marL="742950" lvl="1" indent="-285750">
              <a:buFont typeface="Arial" panose="020B0604020202020204" pitchFamily="34" charset="0"/>
              <a:buChar char="•"/>
            </a:pPr>
            <a:r>
              <a:rPr lang="en-GB" sz="2400" i="1" dirty="0"/>
              <a:t>Example:</a:t>
            </a:r>
            <a:r>
              <a:rPr lang="en-GB" sz="2400" dirty="0"/>
              <a:t> Walmart’s focus on efficient inbound logistics and procurement to offer low prices.</a:t>
            </a:r>
          </a:p>
          <a:p>
            <a:pPr>
              <a:buFont typeface="Arial" panose="020B0604020202020204" pitchFamily="34" charset="0"/>
              <a:buChar char="•"/>
            </a:pPr>
            <a:r>
              <a:rPr lang="en-GB" sz="2400" b="1" dirty="0"/>
              <a:t>Differentiation Advantage: </a:t>
            </a:r>
            <a:r>
              <a:rPr lang="en-GB" sz="2400" dirty="0"/>
              <a:t>By creating more value in each activity (e.g., better marketing, superior service, innovative technology), firms can differentiate themselves and charge premium prices.</a:t>
            </a:r>
          </a:p>
          <a:p>
            <a:pPr marL="742950" lvl="1" indent="-285750">
              <a:buFont typeface="Arial" panose="020B0604020202020204" pitchFamily="34" charset="0"/>
              <a:buChar char="•"/>
            </a:pPr>
            <a:r>
              <a:rPr lang="en-GB" sz="2400" i="1" dirty="0"/>
              <a:t>Example:</a:t>
            </a:r>
            <a:r>
              <a:rPr lang="en-GB" sz="2400" dirty="0"/>
              <a:t> Apple’s attention to detail in operations, product design, and marketing results in strong brand loyalty.</a:t>
            </a:r>
          </a:p>
          <a:p>
            <a:endParaRPr lang="en-GB" sz="2400" dirty="0"/>
          </a:p>
        </p:txBody>
      </p:sp>
    </p:spTree>
    <p:extLst>
      <p:ext uri="{BB962C8B-B14F-4D97-AF65-F5344CB8AC3E}">
        <p14:creationId xmlns:p14="http://schemas.microsoft.com/office/powerpoint/2010/main" val="119275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SWOT Analysis Allows Businesses to…</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3" y="1700808"/>
            <a:ext cx="4878542" cy="3960440"/>
          </a:xfrm>
        </p:spPr>
        <p:txBody>
          <a:bodyPr/>
          <a:lstStyle/>
          <a:p>
            <a:pPr algn="just" eaLnBrk="1" hangingPunct="1">
              <a:defRPr/>
            </a:pPr>
            <a:r>
              <a:rPr lang="en-GB" altLang="en-US" sz="2800"/>
              <a:t>Define realistic goals</a:t>
            </a:r>
          </a:p>
          <a:p>
            <a:pPr algn="just" eaLnBrk="1" hangingPunct="1">
              <a:defRPr/>
            </a:pPr>
            <a:r>
              <a:rPr lang="en-GB" altLang="en-US" sz="2800"/>
              <a:t>Improve capability</a:t>
            </a:r>
          </a:p>
          <a:p>
            <a:pPr algn="just" eaLnBrk="1" hangingPunct="1">
              <a:defRPr/>
            </a:pPr>
            <a:r>
              <a:rPr lang="en-GB" altLang="en-US" sz="2800"/>
              <a:t>Overcome weaknesses with strengths</a:t>
            </a:r>
          </a:p>
          <a:p>
            <a:pPr algn="just" eaLnBrk="1" hangingPunct="1">
              <a:defRPr/>
            </a:pPr>
            <a:r>
              <a:rPr lang="en-GB" altLang="en-US" sz="2800"/>
              <a:t>Identify threats than can be turned into opportunities</a:t>
            </a:r>
          </a:p>
        </p:txBody>
      </p:sp>
      <p:pic>
        <p:nvPicPr>
          <p:cNvPr id="5" name="Picture 2">
            <a:extLst>
              <a:ext uri="{FF2B5EF4-FFF2-40B4-BE49-F238E27FC236}">
                <a16:creationId xmlns:a16="http://schemas.microsoft.com/office/drawing/2014/main" id="{8A037D7F-6DF8-4D46-AAC5-A2CBF38162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1904" y="1448780"/>
            <a:ext cx="6768752" cy="3960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279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Effect transition="in" filter="fade">
                                      <p:cBhvr>
                                        <p:cTn id="16" dur="2000"/>
                                        <p:tgtEl>
                                          <p:spTgt spid="5"/>
                                        </p:tgtEl>
                                      </p:cBhvr>
                                    </p:animEffect>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7172">
                                            <p:txEl>
                                              <p:pRg st="1" end="1"/>
                                            </p:txEl>
                                          </p:spTgt>
                                        </p:tgtEl>
                                        <p:attrNameLst>
                                          <p:attrName>style.visibility</p:attrName>
                                        </p:attrNameLst>
                                      </p:cBhvr>
                                      <p:to>
                                        <p:strVal val="visible"/>
                                      </p:to>
                                    </p:set>
                                    <p:animEffect transition="in" filter="fade">
                                      <p:cBhvr>
                                        <p:cTn id="20" dur="1000"/>
                                        <p:tgtEl>
                                          <p:spTgt spid="7172">
                                            <p:txEl>
                                              <p:pRg st="1" end="1"/>
                                            </p:txEl>
                                          </p:spTgt>
                                        </p:tgtEl>
                                      </p:cBhvr>
                                    </p:animEffect>
                                    <p:anim calcmode="lin" valueType="num">
                                      <p:cBhvr>
                                        <p:cTn id="21"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172">
                                            <p:txEl>
                                              <p:pRg st="2" end="2"/>
                                            </p:txEl>
                                          </p:spTgt>
                                        </p:tgtEl>
                                        <p:attrNameLst>
                                          <p:attrName>style.visibility</p:attrName>
                                        </p:attrNameLst>
                                      </p:cBhvr>
                                      <p:to>
                                        <p:strVal val="visible"/>
                                      </p:to>
                                    </p:set>
                                    <p:animEffect transition="in" filter="fade">
                                      <p:cBhvr>
                                        <p:cTn id="26" dur="1000"/>
                                        <p:tgtEl>
                                          <p:spTgt spid="7172">
                                            <p:txEl>
                                              <p:pRg st="2" end="2"/>
                                            </p:txEl>
                                          </p:spTgt>
                                        </p:tgtEl>
                                      </p:cBhvr>
                                    </p:animEffect>
                                    <p:anim calcmode="lin" valueType="num">
                                      <p:cBhvr>
                                        <p:cTn id="27"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7172">
                                            <p:txEl>
                                              <p:pRg st="3" end="3"/>
                                            </p:txEl>
                                          </p:spTgt>
                                        </p:tgtEl>
                                        <p:attrNameLst>
                                          <p:attrName>style.visibility</p:attrName>
                                        </p:attrNameLst>
                                      </p:cBhvr>
                                      <p:to>
                                        <p:strVal val="visible"/>
                                      </p:to>
                                    </p:set>
                                    <p:animEffect transition="in" filter="fade">
                                      <p:cBhvr>
                                        <p:cTn id="32" dur="1000"/>
                                        <p:tgtEl>
                                          <p:spTgt spid="7172">
                                            <p:txEl>
                                              <p:pRg st="3" end="3"/>
                                            </p:txEl>
                                          </p:spTgt>
                                        </p:tgtEl>
                                      </p:cBhvr>
                                    </p:animEffect>
                                    <p:anim calcmode="lin" valueType="num">
                                      <p:cBhvr>
                                        <p:cTn id="3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SWOT Analysis</a:t>
            </a:r>
          </a:p>
        </p:txBody>
      </p:sp>
      <p:sp>
        <p:nvSpPr>
          <p:cNvPr id="8" name="Wave 7">
            <a:extLst>
              <a:ext uri="{FF2B5EF4-FFF2-40B4-BE49-F238E27FC236}">
                <a16:creationId xmlns:a16="http://schemas.microsoft.com/office/drawing/2014/main" id="{79739F01-1A2B-4C31-959F-A5D6491464AA}"/>
              </a:ext>
            </a:extLst>
          </p:cNvPr>
          <p:cNvSpPr/>
          <p:nvPr/>
        </p:nvSpPr>
        <p:spPr>
          <a:xfrm>
            <a:off x="540695" y="2530809"/>
            <a:ext cx="2520725" cy="158417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3">
            <a:extLst>
              <a:ext uri="{FF2B5EF4-FFF2-40B4-BE49-F238E27FC236}">
                <a16:creationId xmlns:a16="http://schemas.microsoft.com/office/drawing/2014/main" id="{7C9259FA-45CE-472F-8892-7ED397F79EBD}"/>
              </a:ext>
            </a:extLst>
          </p:cNvPr>
          <p:cNvSpPr txBox="1">
            <a:spLocks noChangeArrowheads="1"/>
          </p:cNvSpPr>
          <p:nvPr/>
        </p:nvSpPr>
        <p:spPr bwMode="auto">
          <a:xfrm>
            <a:off x="502900" y="4216734"/>
            <a:ext cx="2520725" cy="137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sz="1300">
                <a:solidFill>
                  <a:srgbClr val="002060"/>
                </a:solidFill>
                <a:latin typeface="Arial" panose="020B0604020202020204" pitchFamily="34" charset="0"/>
              </a:rPr>
              <a:t>Superior product quality</a:t>
            </a:r>
          </a:p>
          <a:p>
            <a:pPr algn="just" eaLnBrk="1" hangingPunct="1"/>
            <a:r>
              <a:rPr lang="en-GB" altLang="en-US" sz="1300">
                <a:solidFill>
                  <a:srgbClr val="002060"/>
                </a:solidFill>
                <a:latin typeface="Arial" panose="020B0604020202020204" pitchFamily="34" charset="0"/>
              </a:rPr>
              <a:t>Lowest price</a:t>
            </a:r>
          </a:p>
          <a:p>
            <a:pPr algn="just" eaLnBrk="1" hangingPunct="1"/>
            <a:r>
              <a:rPr lang="en-GB" altLang="en-US" sz="1300">
                <a:solidFill>
                  <a:srgbClr val="002060"/>
                </a:solidFill>
                <a:latin typeface="Arial" panose="020B0604020202020204" pitchFamily="34" charset="0"/>
              </a:rPr>
              <a:t>Best expertise</a:t>
            </a:r>
          </a:p>
          <a:p>
            <a:pPr algn="just" eaLnBrk="1" hangingPunct="1"/>
            <a:r>
              <a:rPr lang="en-GB" altLang="en-US" sz="1300">
                <a:solidFill>
                  <a:srgbClr val="002060"/>
                </a:solidFill>
                <a:latin typeface="Arial" panose="020B0604020202020204" pitchFamily="34" charset="0"/>
              </a:rPr>
              <a:t>Location</a:t>
            </a:r>
            <a:endParaRPr lang="en-GB" altLang="en-US" sz="1300">
              <a:solidFill>
                <a:srgbClr val="002060"/>
              </a:solidFill>
            </a:endParaRPr>
          </a:p>
        </p:txBody>
      </p:sp>
      <p:pic>
        <p:nvPicPr>
          <p:cNvPr id="11" name="Picture 3">
            <a:extLst>
              <a:ext uri="{FF2B5EF4-FFF2-40B4-BE49-F238E27FC236}">
                <a16:creationId xmlns:a16="http://schemas.microsoft.com/office/drawing/2014/main" id="{F99E9B71-D76C-4050-9924-75DE65B891E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89236" y="1108765"/>
            <a:ext cx="1235467" cy="1409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Wave 11">
            <a:extLst>
              <a:ext uri="{FF2B5EF4-FFF2-40B4-BE49-F238E27FC236}">
                <a16:creationId xmlns:a16="http://schemas.microsoft.com/office/drawing/2014/main" id="{76FB08E9-A561-40A8-B0C8-263DAF44C206}"/>
              </a:ext>
            </a:extLst>
          </p:cNvPr>
          <p:cNvSpPr/>
          <p:nvPr/>
        </p:nvSpPr>
        <p:spPr>
          <a:xfrm>
            <a:off x="3418323" y="2530809"/>
            <a:ext cx="2520725" cy="158417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Wave 13">
            <a:extLst>
              <a:ext uri="{FF2B5EF4-FFF2-40B4-BE49-F238E27FC236}">
                <a16:creationId xmlns:a16="http://schemas.microsoft.com/office/drawing/2014/main" id="{9BDFE874-9BF2-4E7C-8A25-85B962C02105}"/>
              </a:ext>
            </a:extLst>
          </p:cNvPr>
          <p:cNvSpPr/>
          <p:nvPr/>
        </p:nvSpPr>
        <p:spPr>
          <a:xfrm>
            <a:off x="6295951" y="2530809"/>
            <a:ext cx="2520725" cy="158417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Wave 15">
            <a:extLst>
              <a:ext uri="{FF2B5EF4-FFF2-40B4-BE49-F238E27FC236}">
                <a16:creationId xmlns:a16="http://schemas.microsoft.com/office/drawing/2014/main" id="{90B8BC95-44EA-4D31-893E-1C1EA24CC63D}"/>
              </a:ext>
            </a:extLst>
          </p:cNvPr>
          <p:cNvSpPr/>
          <p:nvPr/>
        </p:nvSpPr>
        <p:spPr>
          <a:xfrm>
            <a:off x="9173580" y="2530809"/>
            <a:ext cx="2520725" cy="1584177"/>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8" name="Picture 3">
            <a:extLst>
              <a:ext uri="{FF2B5EF4-FFF2-40B4-BE49-F238E27FC236}">
                <a16:creationId xmlns:a16="http://schemas.microsoft.com/office/drawing/2014/main" id="{7B28F618-14B8-4BFC-B04E-9B1A50F6E10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66865" y="1167175"/>
            <a:ext cx="1235467" cy="1329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
            <a:extLst>
              <a:ext uri="{FF2B5EF4-FFF2-40B4-BE49-F238E27FC236}">
                <a16:creationId xmlns:a16="http://schemas.microsoft.com/office/drawing/2014/main" id="{7535F3FB-03A2-4473-94CC-78247DAAAA0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44493" y="1143000"/>
            <a:ext cx="1235467" cy="1341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
            <a:extLst>
              <a:ext uri="{FF2B5EF4-FFF2-40B4-BE49-F238E27FC236}">
                <a16:creationId xmlns:a16="http://schemas.microsoft.com/office/drawing/2014/main" id="{C2852519-49EF-4F3D-BBCE-153F7063B42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822122" y="1120976"/>
            <a:ext cx="1235467" cy="1347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3">
            <a:extLst>
              <a:ext uri="{FF2B5EF4-FFF2-40B4-BE49-F238E27FC236}">
                <a16:creationId xmlns:a16="http://schemas.microsoft.com/office/drawing/2014/main" id="{DF3938DA-FD1A-489D-9DD0-DD39E8C6D375}"/>
              </a:ext>
            </a:extLst>
          </p:cNvPr>
          <p:cNvSpPr txBox="1">
            <a:spLocks noChangeArrowheads="1"/>
          </p:cNvSpPr>
          <p:nvPr/>
        </p:nvSpPr>
        <p:spPr bwMode="auto">
          <a:xfrm>
            <a:off x="9098398" y="4216734"/>
            <a:ext cx="2689582" cy="1484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sz="1300">
                <a:solidFill>
                  <a:srgbClr val="002060"/>
                </a:solidFill>
                <a:latin typeface="Arial" panose="020B0604020202020204" pitchFamily="34" charset="0"/>
                <a:cs typeface="Arial" panose="020B0604020202020204" pitchFamily="34" charset="0"/>
              </a:rPr>
              <a:t>Unfavourable regulation changes</a:t>
            </a:r>
          </a:p>
          <a:p>
            <a:pPr algn="just" eaLnBrk="1" hangingPunct="1"/>
            <a:r>
              <a:rPr lang="en-GB" altLang="en-US" sz="1300">
                <a:solidFill>
                  <a:srgbClr val="002060"/>
                </a:solidFill>
                <a:latin typeface="Arial" panose="020B0604020202020204" pitchFamily="34" charset="0"/>
                <a:cs typeface="Arial" panose="020B0604020202020204" pitchFamily="34" charset="0"/>
              </a:rPr>
              <a:t>A new entrant into the market</a:t>
            </a:r>
          </a:p>
          <a:p>
            <a:pPr algn="just" eaLnBrk="1" hangingPunct="1"/>
            <a:r>
              <a:rPr lang="en-GB" altLang="en-US" sz="1300">
                <a:solidFill>
                  <a:srgbClr val="002060"/>
                </a:solidFill>
                <a:latin typeface="Arial" panose="020B0604020202020204" pitchFamily="34" charset="0"/>
                <a:cs typeface="Arial" panose="020B0604020202020204" pitchFamily="34" charset="0"/>
              </a:rPr>
              <a:t>Problems with the economy</a:t>
            </a:r>
          </a:p>
          <a:p>
            <a:pPr algn="just" eaLnBrk="1" hangingPunct="1"/>
            <a:r>
              <a:rPr lang="en-GB" altLang="en-US" sz="1300">
                <a:solidFill>
                  <a:srgbClr val="002060"/>
                </a:solidFill>
                <a:latin typeface="Arial" panose="020B0604020202020204" pitchFamily="34" charset="0"/>
                <a:cs typeface="Arial" panose="020B0604020202020204" pitchFamily="34" charset="0"/>
              </a:rPr>
              <a:t>Market shrinkage</a:t>
            </a:r>
          </a:p>
        </p:txBody>
      </p:sp>
      <p:sp>
        <p:nvSpPr>
          <p:cNvPr id="22" name="Rectangle 3">
            <a:extLst>
              <a:ext uri="{FF2B5EF4-FFF2-40B4-BE49-F238E27FC236}">
                <a16:creationId xmlns:a16="http://schemas.microsoft.com/office/drawing/2014/main" id="{7CC06D2A-1EF6-4284-BA19-B25B46CF4250}"/>
              </a:ext>
            </a:extLst>
          </p:cNvPr>
          <p:cNvSpPr txBox="1">
            <a:spLocks noChangeArrowheads="1"/>
          </p:cNvSpPr>
          <p:nvPr/>
        </p:nvSpPr>
        <p:spPr bwMode="auto">
          <a:xfrm>
            <a:off x="6211521" y="4216734"/>
            <a:ext cx="2689583" cy="1739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sz="1300">
                <a:solidFill>
                  <a:srgbClr val="002060"/>
                </a:solidFill>
                <a:latin typeface="Arial" panose="020B0604020202020204" pitchFamily="34" charset="0"/>
                <a:cs typeface="Arial" panose="020B0604020202020204" pitchFamily="34" charset="0"/>
              </a:rPr>
              <a:t>A regulatory or tax change</a:t>
            </a:r>
          </a:p>
          <a:p>
            <a:pPr algn="just" eaLnBrk="1" hangingPunct="1"/>
            <a:r>
              <a:rPr lang="en-GB" altLang="en-US" sz="1300">
                <a:solidFill>
                  <a:srgbClr val="002060"/>
                </a:solidFill>
                <a:latin typeface="Arial" panose="020B0604020202020204" pitchFamily="34" charset="0"/>
                <a:cs typeface="Arial" panose="020B0604020202020204" pitchFamily="34" charset="0"/>
              </a:rPr>
              <a:t>A high-profile event (marketing opportunity)</a:t>
            </a:r>
          </a:p>
          <a:p>
            <a:pPr algn="just" eaLnBrk="1" hangingPunct="1"/>
            <a:r>
              <a:rPr lang="en-GB" altLang="en-US" sz="1300">
                <a:solidFill>
                  <a:srgbClr val="002060"/>
                </a:solidFill>
                <a:latin typeface="Arial" panose="020B0604020202020204" pitchFamily="34" charset="0"/>
                <a:cs typeface="Arial" panose="020B0604020202020204" pitchFamily="34" charset="0"/>
              </a:rPr>
              <a:t>An untapped market </a:t>
            </a:r>
          </a:p>
          <a:p>
            <a:pPr algn="just" eaLnBrk="1" hangingPunct="1"/>
            <a:r>
              <a:rPr lang="en-GB" altLang="en-US" sz="1300">
                <a:solidFill>
                  <a:srgbClr val="002060"/>
                </a:solidFill>
                <a:latin typeface="Arial" panose="020B0604020202020204" pitchFamily="34" charset="0"/>
                <a:cs typeface="Arial" panose="020B0604020202020204" pitchFamily="34" charset="0"/>
              </a:rPr>
              <a:t>A gap left by a failed competitor</a:t>
            </a:r>
          </a:p>
        </p:txBody>
      </p:sp>
      <p:sp>
        <p:nvSpPr>
          <p:cNvPr id="23" name="Rectangle 3">
            <a:extLst>
              <a:ext uri="{FF2B5EF4-FFF2-40B4-BE49-F238E27FC236}">
                <a16:creationId xmlns:a16="http://schemas.microsoft.com/office/drawing/2014/main" id="{0B2424C1-EB95-4B3D-AE36-C355EE74C050}"/>
              </a:ext>
            </a:extLst>
          </p:cNvPr>
          <p:cNvSpPr txBox="1">
            <a:spLocks noChangeArrowheads="1"/>
          </p:cNvSpPr>
          <p:nvPr/>
        </p:nvSpPr>
        <p:spPr bwMode="auto">
          <a:xfrm>
            <a:off x="3418323" y="4216734"/>
            <a:ext cx="2562157" cy="1858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sz="1300">
                <a:solidFill>
                  <a:srgbClr val="002060"/>
                </a:solidFill>
                <a:latin typeface="Arial" panose="020B0604020202020204" pitchFamily="34" charset="0"/>
                <a:cs typeface="Arial" panose="020B0604020202020204" pitchFamily="34" charset="0"/>
              </a:rPr>
              <a:t>A tired brand</a:t>
            </a:r>
          </a:p>
          <a:p>
            <a:pPr algn="just" eaLnBrk="1" hangingPunct="1"/>
            <a:r>
              <a:rPr lang="en-GB" altLang="en-US" sz="1300">
                <a:solidFill>
                  <a:srgbClr val="002060"/>
                </a:solidFill>
                <a:latin typeface="Arial" panose="020B0604020202020204" pitchFamily="34" charset="0"/>
                <a:cs typeface="Arial" panose="020B0604020202020204" pitchFamily="34" charset="0"/>
              </a:rPr>
              <a:t>Inferior location</a:t>
            </a:r>
          </a:p>
          <a:p>
            <a:pPr algn="just" eaLnBrk="1" hangingPunct="1"/>
            <a:r>
              <a:rPr lang="en-GB" altLang="en-US" sz="1300">
                <a:solidFill>
                  <a:srgbClr val="002060"/>
                </a:solidFill>
                <a:latin typeface="Arial" panose="020B0604020202020204" pitchFamily="34" charset="0"/>
                <a:cs typeface="Arial" panose="020B0604020202020204" pitchFamily="34" charset="0"/>
              </a:rPr>
              <a:t>High overheads</a:t>
            </a:r>
          </a:p>
          <a:p>
            <a:pPr algn="just" eaLnBrk="1" hangingPunct="1"/>
            <a:r>
              <a:rPr lang="en-GB" altLang="en-US" sz="1300">
                <a:solidFill>
                  <a:srgbClr val="002060"/>
                </a:solidFill>
                <a:latin typeface="Arial" panose="020B0604020202020204" pitchFamily="34" charset="0"/>
                <a:cs typeface="Arial" panose="020B0604020202020204" pitchFamily="34" charset="0"/>
              </a:rPr>
              <a:t>A lack of R&amp;D</a:t>
            </a:r>
          </a:p>
        </p:txBody>
      </p:sp>
      <p:sp>
        <p:nvSpPr>
          <p:cNvPr id="24" name="Title 2">
            <a:extLst>
              <a:ext uri="{FF2B5EF4-FFF2-40B4-BE49-F238E27FC236}">
                <a16:creationId xmlns:a16="http://schemas.microsoft.com/office/drawing/2014/main" id="{A00D0A71-3ECB-4BC1-B343-CFB214823CF7}"/>
              </a:ext>
            </a:extLst>
          </p:cNvPr>
          <p:cNvSpPr txBox="1">
            <a:spLocks/>
          </p:cNvSpPr>
          <p:nvPr/>
        </p:nvSpPr>
        <p:spPr bwMode="auto">
          <a:xfrm>
            <a:off x="3392526" y="2468758"/>
            <a:ext cx="2546521"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a:solidFill>
                  <a:schemeClr val="bg1"/>
                </a:solidFill>
                <a:latin typeface="Calibri" panose="020F0502020204030204" pitchFamily="34" charset="0"/>
                <a:ea typeface="ＭＳ Ｐゴシック" panose="020B0600070205080204" pitchFamily="34" charset="-128"/>
              </a:rPr>
              <a:t>Can be a disadvantage such as…</a:t>
            </a:r>
          </a:p>
        </p:txBody>
      </p:sp>
      <p:sp>
        <p:nvSpPr>
          <p:cNvPr id="25" name="Title 2">
            <a:extLst>
              <a:ext uri="{FF2B5EF4-FFF2-40B4-BE49-F238E27FC236}">
                <a16:creationId xmlns:a16="http://schemas.microsoft.com/office/drawing/2014/main" id="{C6F23C29-9869-4F09-908C-6C866C6EF282}"/>
              </a:ext>
            </a:extLst>
          </p:cNvPr>
          <p:cNvSpPr txBox="1">
            <a:spLocks/>
          </p:cNvSpPr>
          <p:nvPr/>
        </p:nvSpPr>
        <p:spPr bwMode="auto">
          <a:xfrm>
            <a:off x="502900" y="2471577"/>
            <a:ext cx="2546521"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a:solidFill>
                  <a:schemeClr val="bg1"/>
                </a:solidFill>
                <a:latin typeface="Calibri" panose="020F0502020204030204" pitchFamily="34" charset="0"/>
                <a:ea typeface="ＭＳ Ｐゴシック" panose="020B0600070205080204" pitchFamily="34" charset="-128"/>
              </a:rPr>
              <a:t>Can be a competitive advantage such as…</a:t>
            </a:r>
          </a:p>
        </p:txBody>
      </p:sp>
      <p:sp>
        <p:nvSpPr>
          <p:cNvPr id="26" name="Title 2">
            <a:extLst>
              <a:ext uri="{FF2B5EF4-FFF2-40B4-BE49-F238E27FC236}">
                <a16:creationId xmlns:a16="http://schemas.microsoft.com/office/drawing/2014/main" id="{0A908F48-FB34-4388-9C57-18EA3D08FE39}"/>
              </a:ext>
            </a:extLst>
          </p:cNvPr>
          <p:cNvSpPr txBox="1">
            <a:spLocks/>
          </p:cNvSpPr>
          <p:nvPr/>
        </p:nvSpPr>
        <p:spPr bwMode="auto">
          <a:xfrm>
            <a:off x="6270153" y="2468757"/>
            <a:ext cx="2546521"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a:solidFill>
                  <a:schemeClr val="bg1"/>
                </a:solidFill>
                <a:latin typeface="Calibri" panose="020F0502020204030204" pitchFamily="34" charset="0"/>
                <a:ea typeface="ＭＳ Ｐゴシック" panose="020B0600070205080204" pitchFamily="34" charset="-128"/>
              </a:rPr>
              <a:t>An opportunity can be…</a:t>
            </a:r>
          </a:p>
        </p:txBody>
      </p:sp>
      <p:sp>
        <p:nvSpPr>
          <p:cNvPr id="27" name="Title 2">
            <a:extLst>
              <a:ext uri="{FF2B5EF4-FFF2-40B4-BE49-F238E27FC236}">
                <a16:creationId xmlns:a16="http://schemas.microsoft.com/office/drawing/2014/main" id="{97B75232-38FB-4E1F-BC7C-5CCD4108918F}"/>
              </a:ext>
            </a:extLst>
          </p:cNvPr>
          <p:cNvSpPr txBox="1">
            <a:spLocks/>
          </p:cNvSpPr>
          <p:nvPr/>
        </p:nvSpPr>
        <p:spPr bwMode="auto">
          <a:xfrm>
            <a:off x="9173580" y="2383705"/>
            <a:ext cx="2546521"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a:solidFill>
                  <a:schemeClr val="bg1"/>
                </a:solidFill>
                <a:latin typeface="Calibri" panose="020F0502020204030204" pitchFamily="34" charset="0"/>
                <a:ea typeface="ＭＳ Ｐゴシック" panose="020B0600070205080204" pitchFamily="34" charset="-128"/>
              </a:rPr>
              <a:t>A threat can be…</a:t>
            </a:r>
          </a:p>
        </p:txBody>
      </p:sp>
    </p:spTree>
    <p:extLst>
      <p:ext uri="{BB962C8B-B14F-4D97-AF65-F5344CB8AC3E}">
        <p14:creationId xmlns:p14="http://schemas.microsoft.com/office/powerpoint/2010/main" val="1677121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Some Other Possible Factors in a SWOT Analysis</a:t>
            </a:r>
          </a:p>
        </p:txBody>
      </p:sp>
      <p:sp>
        <p:nvSpPr>
          <p:cNvPr id="22" name="Rectangle 3">
            <a:extLst>
              <a:ext uri="{FF2B5EF4-FFF2-40B4-BE49-F238E27FC236}">
                <a16:creationId xmlns:a16="http://schemas.microsoft.com/office/drawing/2014/main" id="{7CC06D2A-1EF6-4284-BA19-B25B46CF4250}"/>
              </a:ext>
            </a:extLst>
          </p:cNvPr>
          <p:cNvSpPr txBox="1">
            <a:spLocks noChangeArrowheads="1"/>
          </p:cNvSpPr>
          <p:nvPr/>
        </p:nvSpPr>
        <p:spPr bwMode="auto">
          <a:xfrm>
            <a:off x="719916" y="915011"/>
            <a:ext cx="4007932" cy="481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marL="0" indent="0" algn="just" eaLnBrk="1" hangingPunct="1">
              <a:buNone/>
            </a:pPr>
            <a:r>
              <a:rPr lang="en-GB" altLang="en-US" sz="1700" b="1">
                <a:solidFill>
                  <a:srgbClr val="002060"/>
                </a:solidFill>
                <a:latin typeface="Arial" panose="020B0604020202020204" pitchFamily="34" charset="0"/>
              </a:rPr>
              <a:t>In devising a SWOT analysis, there are several factors that will enhance the quality of the material:</a:t>
            </a:r>
          </a:p>
          <a:p>
            <a:pPr marL="0" indent="0" algn="just" eaLnBrk="1" hangingPunct="1">
              <a:buNone/>
            </a:pPr>
            <a:endParaRPr lang="en-GB" altLang="en-US" sz="1200" b="1">
              <a:solidFill>
                <a:srgbClr val="002060"/>
              </a:solidFill>
              <a:latin typeface="Arial" panose="020B0604020202020204" pitchFamily="34" charset="0"/>
            </a:endParaRPr>
          </a:p>
          <a:p>
            <a:pPr algn="just" eaLnBrk="1" hangingPunct="1"/>
            <a:r>
              <a:rPr lang="en-GB" altLang="en-US" sz="1500">
                <a:solidFill>
                  <a:srgbClr val="002060"/>
                </a:solidFill>
                <a:latin typeface="Arial" panose="020B0604020202020204" pitchFamily="34" charset="0"/>
              </a:rPr>
              <a:t>Keep it brief – pages of analysis are usually not required.</a:t>
            </a:r>
          </a:p>
          <a:p>
            <a:pPr algn="just" eaLnBrk="1" hangingPunct="1"/>
            <a:r>
              <a:rPr lang="en-GB" altLang="en-US" sz="1500">
                <a:solidFill>
                  <a:srgbClr val="002060"/>
                </a:solidFill>
                <a:latin typeface="Arial" panose="020B0604020202020204" pitchFamily="34" charset="0"/>
              </a:rPr>
              <a:t>Relate strengths and weaknesses, wherever possible, to industry key factors for success.</a:t>
            </a:r>
          </a:p>
          <a:p>
            <a:pPr algn="just" eaLnBrk="1" hangingPunct="1"/>
            <a:r>
              <a:rPr lang="en-GB" altLang="en-US" sz="1500">
                <a:solidFill>
                  <a:srgbClr val="002060"/>
                </a:solidFill>
                <a:latin typeface="Arial" panose="020B0604020202020204" pitchFamily="34" charset="0"/>
              </a:rPr>
              <a:t>Strengths and weaknesses should also be stated in competitive terms, if possible. </a:t>
            </a:r>
          </a:p>
          <a:p>
            <a:pPr algn="just" eaLnBrk="1" hangingPunct="1"/>
            <a:r>
              <a:rPr lang="en-GB" altLang="en-US" sz="1500">
                <a:solidFill>
                  <a:srgbClr val="002060"/>
                </a:solidFill>
                <a:latin typeface="Arial" panose="020B0604020202020204" pitchFamily="34" charset="0"/>
              </a:rPr>
              <a:t>Statements should be specific and avoid blandness.</a:t>
            </a:r>
          </a:p>
          <a:p>
            <a:pPr algn="just" eaLnBrk="1" hangingPunct="1"/>
            <a:r>
              <a:rPr lang="en-GB" altLang="en-US" sz="1500">
                <a:solidFill>
                  <a:srgbClr val="002060"/>
                </a:solidFill>
                <a:latin typeface="Arial" panose="020B0604020202020204" pitchFamily="34" charset="0"/>
              </a:rPr>
              <a:t>Analysis should distinguish between where the company wishes to be and where it is now.</a:t>
            </a:r>
          </a:p>
          <a:p>
            <a:pPr algn="just" eaLnBrk="1" hangingPunct="1"/>
            <a:r>
              <a:rPr lang="en-GB" altLang="en-US" sz="1500">
                <a:solidFill>
                  <a:srgbClr val="002060"/>
                </a:solidFill>
                <a:latin typeface="Arial" panose="020B0604020202020204" pitchFamily="34" charset="0"/>
              </a:rPr>
              <a:t>It is important to be realistic about the strengths and weaknesses of one’s own and competitive organisations.</a:t>
            </a:r>
            <a:endParaRPr lang="en-GB" altLang="en-US" sz="1500">
              <a:solidFill>
                <a:srgbClr val="002060"/>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C929227B-9AD6-4368-9755-F7ABDC3C8AFB}"/>
              </a:ext>
            </a:extLst>
          </p:cNvPr>
          <p:cNvPicPr>
            <a:picLocks noChangeAspect="1"/>
          </p:cNvPicPr>
          <p:nvPr/>
        </p:nvPicPr>
        <p:blipFill>
          <a:blip r:embed="rId3"/>
          <a:stretch>
            <a:fillRect/>
          </a:stretch>
        </p:blipFill>
        <p:spPr>
          <a:xfrm>
            <a:off x="4799856" y="908720"/>
            <a:ext cx="6672228" cy="4752528"/>
          </a:xfrm>
          <a:prstGeom prst="rect">
            <a:avLst/>
          </a:prstGeom>
        </p:spPr>
      </p:pic>
    </p:spTree>
    <p:extLst>
      <p:ext uri="{BB962C8B-B14F-4D97-AF65-F5344CB8AC3E}">
        <p14:creationId xmlns:p14="http://schemas.microsoft.com/office/powerpoint/2010/main" val="415688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a:solidFill>
                  <a:schemeClr val="tx2">
                    <a:lumMod val="75000"/>
                  </a:schemeClr>
                </a:solidFill>
              </a:rPr>
              <a:t>Class Activity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1224136"/>
          </a:xfrm>
        </p:spPr>
        <p:txBody>
          <a:bodyPr/>
          <a:lstStyle/>
          <a:p>
            <a:pPr marL="0" indent="0" algn="just">
              <a:buNone/>
            </a:pPr>
            <a:r>
              <a:rPr lang="en-GB"/>
              <a:t>In group, think about two possible strength, opportunity, weakness, and threat of Zara. </a:t>
            </a:r>
          </a:p>
        </p:txBody>
      </p:sp>
      <p:pic>
        <p:nvPicPr>
          <p:cNvPr id="8" name="Picture 7" descr="A crowd of people in a room&#10;&#10;Description automatically generated">
            <a:extLst>
              <a:ext uri="{FF2B5EF4-FFF2-40B4-BE49-F238E27FC236}">
                <a16:creationId xmlns:a16="http://schemas.microsoft.com/office/drawing/2014/main" id="{925191E9-C375-4EF3-9EAC-60A68055E7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6987" y="2348880"/>
            <a:ext cx="8978025" cy="3191588"/>
          </a:xfrm>
          <a:prstGeom prst="rect">
            <a:avLst/>
          </a:prstGeom>
        </p:spPr>
      </p:pic>
    </p:spTree>
    <p:extLst>
      <p:ext uri="{BB962C8B-B14F-4D97-AF65-F5344CB8AC3E}">
        <p14:creationId xmlns:p14="http://schemas.microsoft.com/office/powerpoint/2010/main" val="1014671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a:solidFill>
                  <a:schemeClr val="tx1"/>
                </a:solidFill>
              </a:rPr>
              <a:t>Thank You </a:t>
            </a:r>
            <a:r>
              <a:rPr lang="en-GB" altLang="en-US" sz="440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a:p>
          <a:p>
            <a:pPr algn="just" eaLnBrk="1" hangingPunct="1">
              <a:buFont typeface="Symbol" panose="05050102010706020507" pitchFamily="18" charset="2"/>
              <a:buNone/>
            </a:pPr>
            <a:endParaRPr lang="en-GB" altLang="en-US" sz="3200" b="1"/>
          </a:p>
          <a:p>
            <a:pPr algn="just" eaLnBrk="1" hangingPunct="1">
              <a:buFont typeface="Symbol" panose="05050102010706020507" pitchFamily="18" charset="2"/>
              <a:buNone/>
            </a:pPr>
            <a:endParaRPr lang="en-US" altLang="en-US" sz="2800" b="1"/>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641394" y="908720"/>
            <a:ext cx="10909211" cy="4680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a:t>BBC, 2018. SWOT analysis. [Online] Available at: https://www.bbc.com/bitesize/guides/z3csycw/revision/3 [Accessed 12 11 2018].</a:t>
            </a:r>
          </a:p>
          <a:p>
            <a:r>
              <a:rPr lang="en-GB" sz="2000"/>
              <a:t>Barney, J. B. &amp; </a:t>
            </a:r>
            <a:r>
              <a:rPr lang="en-GB" sz="2000" err="1"/>
              <a:t>Hesterly</a:t>
            </a:r>
            <a:r>
              <a:rPr lang="en-GB" sz="2000"/>
              <a:t>, W. S., 2015. </a:t>
            </a:r>
            <a:r>
              <a:rPr lang="en-GB" sz="2000" i="1"/>
              <a:t>Strategic Management and Competitive Advantage: Concepts and Cases</a:t>
            </a:r>
            <a:r>
              <a:rPr lang="en-GB" sz="2000"/>
              <a:t>. 5 ed. Essex: Pearson Education Limited.</a:t>
            </a:r>
          </a:p>
          <a:p>
            <a:r>
              <a:rPr lang="en-GB" sz="2000"/>
              <a:t>Grant, R. M., 2018. </a:t>
            </a:r>
            <a:r>
              <a:rPr lang="en-GB" sz="2000" i="1"/>
              <a:t>Contemporary Strategy Analysis</a:t>
            </a:r>
            <a:r>
              <a:rPr lang="en-GB" sz="2000"/>
              <a:t>. 10 ed. NJ : John Wiley &amp; Sons, Inc.</a:t>
            </a:r>
          </a:p>
          <a:p>
            <a:r>
              <a:rPr lang="en-GB" sz="2000"/>
              <a:t>Hill, C. W. L., Schilling, M. A. &amp; Jones, G. R., 2017. </a:t>
            </a:r>
            <a:r>
              <a:rPr lang="en-GB" sz="2000" i="1"/>
              <a:t>Strategic Management, Theory</a:t>
            </a:r>
            <a:r>
              <a:rPr lang="en-GB" sz="2000"/>
              <a:t>. 12 ed. Boston: Cengage Learning.</a:t>
            </a:r>
          </a:p>
          <a:p>
            <a:r>
              <a:rPr lang="en-GB" sz="2000"/>
              <a:t>Johnson, G. et al., 2017. </a:t>
            </a:r>
            <a:r>
              <a:rPr lang="en-GB" sz="2000" i="1"/>
              <a:t>Exploring Corporate: Text and Cases</a:t>
            </a:r>
            <a:r>
              <a:rPr lang="en-GB" sz="2000"/>
              <a:t>. 11 ed. Harlow: Pearson Education Limited.</a:t>
            </a:r>
          </a:p>
          <a:p>
            <a:r>
              <a:rPr lang="en-GB" sz="2000"/>
              <a:t>Lynch, R., 2015. </a:t>
            </a:r>
            <a:r>
              <a:rPr lang="en-GB" sz="2000" i="1"/>
              <a:t>Strategic Management</a:t>
            </a:r>
            <a:r>
              <a:rPr lang="en-GB" sz="2000"/>
              <a:t>. 7 ed. Harlow: Pearson Education Limited.</a:t>
            </a:r>
          </a:p>
          <a:p>
            <a:r>
              <a:rPr lang="en-GB" sz="2000"/>
              <a:t>Unicef, 2015. SWOT and PESTEL: Understanding your external and internal context for better planning. [Online] Available at: https://www.unicef.org/knowledge-exchange/files/SWOT_and_PESTEL_production.pdf [Accessed 18 11 2018].</a:t>
            </a:r>
          </a:p>
          <a:p>
            <a:r>
              <a:rPr lang="en-GB" sz="2000"/>
              <a:t>Whittington, R. et al., 2020. </a:t>
            </a:r>
            <a:r>
              <a:rPr lang="en-GB" sz="2000" i="1"/>
              <a:t>Exploring Strategy</a:t>
            </a:r>
            <a:r>
              <a:rPr lang="en-GB" sz="2000"/>
              <a:t>. 12 ed. Harlow: Pearson Education Limited.</a:t>
            </a:r>
          </a:p>
          <a:p>
            <a:endParaRPr lang="en-GB" sz="1700"/>
          </a:p>
          <a:p>
            <a:endParaRPr lang="en-GB" sz="1700"/>
          </a:p>
          <a:p>
            <a:endParaRPr lang="en-GB" sz="1700"/>
          </a:p>
          <a:p>
            <a:pPr algn="just"/>
            <a:endParaRPr lang="en-GB"/>
          </a:p>
          <a:p>
            <a:endParaRPr lang="en-US" sz="2800"/>
          </a:p>
          <a:p>
            <a:pPr marL="0" indent="0" eaLnBrk="1" hangingPunct="1">
              <a:buFont typeface="Arial" panose="020B0604020202020204" pitchFamily="34" charset="0"/>
              <a:buNone/>
              <a:defRPr/>
            </a:pPr>
            <a:endParaRPr lang="en-GB" altLang="en-US" sz="240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2107</Words>
  <Application>Microsoft Office PowerPoint</Application>
  <PresentationFormat>Widescreen</PresentationFormat>
  <Paragraphs>178</Paragraphs>
  <Slides>32</Slides>
  <Notes>23</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Aharoni</vt:lpstr>
      <vt:lpstr>Arial</vt:lpstr>
      <vt:lpstr>Calibri</vt:lpstr>
      <vt:lpstr>Myriad Pro</vt:lpstr>
      <vt:lpstr>Symbol</vt:lpstr>
      <vt:lpstr>Verdana</vt:lpstr>
      <vt:lpstr>Wingdings</vt:lpstr>
      <vt:lpstr>20140311PresentationUWTSDTemplate</vt:lpstr>
      <vt:lpstr>LCBB6004 </vt:lpstr>
      <vt:lpstr>Learning Objectives</vt:lpstr>
      <vt:lpstr>Layers of the Business Environment</vt:lpstr>
      <vt:lpstr>Why within a particular industry do some companies outperform others? What is the basis of their competitive advantage?</vt:lpstr>
      <vt:lpstr>The Basic Framework for Strategy Analysis</vt:lpstr>
      <vt:lpstr>Analysing Resources and Capabilities</vt:lpstr>
      <vt:lpstr>Resources and Capabilities</vt:lpstr>
      <vt:lpstr>Categories of Resources and Capabilities</vt:lpstr>
      <vt:lpstr>Threshold and Distinctive Resources and Capabilities</vt:lpstr>
      <vt:lpstr>Distinctive Resources and Capabilities</vt:lpstr>
      <vt:lpstr>What is the Resource-Based View (RBV)?</vt:lpstr>
      <vt:lpstr>Resource-Based View (RBV) Cont. </vt:lpstr>
      <vt:lpstr>VRIO Framework – Analysing Resources </vt:lpstr>
      <vt:lpstr>VRIO Framework – Components of VRIO</vt:lpstr>
      <vt:lpstr>VRIO Analysis</vt:lpstr>
      <vt:lpstr>PowerPoint Presentation</vt:lpstr>
      <vt:lpstr>Strategic Implications of RBV</vt:lpstr>
      <vt:lpstr>Case Study</vt:lpstr>
      <vt:lpstr>The Value Chain</vt:lpstr>
      <vt:lpstr>Porter's Value Chain Analysis</vt:lpstr>
      <vt:lpstr>The Value Chain</vt:lpstr>
      <vt:lpstr>The Value Chain</vt:lpstr>
      <vt:lpstr>The Value System</vt:lpstr>
      <vt:lpstr>SWOT Analysis</vt:lpstr>
      <vt:lpstr>SWOT Analysis</vt:lpstr>
      <vt:lpstr>Competitive Advantage through the Value Chain</vt:lpstr>
      <vt:lpstr>SWOT Analysis Allows Businesses to…</vt:lpstr>
      <vt:lpstr>SWOT Analysis</vt:lpstr>
      <vt:lpstr>Some Other Possible Factors in a SWOT Analysis</vt:lpstr>
      <vt:lpstr>Class Activity</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Piyumika Kithulgoda Gamage</cp:lastModifiedBy>
  <cp:revision>2</cp:revision>
  <cp:lastPrinted>2018-07-09T15:27:01Z</cp:lastPrinted>
  <dcterms:created xsi:type="dcterms:W3CDTF">2002-10-07T19:43:58Z</dcterms:created>
  <dcterms:modified xsi:type="dcterms:W3CDTF">2024-10-14T12:13:44Z</dcterms:modified>
</cp:coreProperties>
</file>