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455" r:id="rId2"/>
    <p:sldId id="414" r:id="rId3"/>
    <p:sldId id="422" r:id="rId4"/>
    <p:sldId id="424" r:id="rId5"/>
    <p:sldId id="428" r:id="rId6"/>
    <p:sldId id="430" r:id="rId7"/>
    <p:sldId id="297" r:id="rId8"/>
    <p:sldId id="457" r:id="rId9"/>
    <p:sldId id="458" r:id="rId10"/>
    <p:sldId id="45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CC9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34294A-CAF5-46E5-9DC2-D8596AE9F04F}" v="9" dt="2018-11-20T12:17:49.6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9"/>
    <p:restoredTop sz="94643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86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1415FA-1004-45A8-B7AF-18A0E14C816C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D1E5B7-D1EC-4AF9-9A59-45F9AD5B848D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1. Collect cash as soon as possible</a:t>
          </a:r>
        </a:p>
      </dgm:t>
    </dgm:pt>
    <dgm:pt modelId="{DAC9170E-07D6-43C4-ABA7-8D8A3C6C2016}" type="parTrans" cxnId="{DE0FF077-099E-4173-85AB-F3E586F38412}">
      <dgm:prSet/>
      <dgm:spPr/>
      <dgm:t>
        <a:bodyPr/>
        <a:lstStyle/>
        <a:p>
          <a:endParaRPr lang="en-US"/>
        </a:p>
      </dgm:t>
    </dgm:pt>
    <dgm:pt modelId="{28C7D6FD-455B-4206-9E79-6BFDE9391274}" type="sibTrans" cxnId="{DE0FF077-099E-4173-85AB-F3E586F38412}">
      <dgm:prSet/>
      <dgm:spPr/>
      <dgm:t>
        <a:bodyPr/>
        <a:lstStyle/>
        <a:p>
          <a:endParaRPr lang="en-US"/>
        </a:p>
      </dgm:t>
    </dgm:pt>
    <dgm:pt modelId="{DFFFF4EC-C93B-44C0-A9CD-A8982DCF3BE6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2. Pay your bills by the due date, not earlier</a:t>
          </a:r>
        </a:p>
      </dgm:t>
    </dgm:pt>
    <dgm:pt modelId="{9910E441-F457-4C29-9273-1692FF58C4C7}" type="parTrans" cxnId="{ABEC7D45-FDA8-4DA2-8CF6-C5CC5C62B5D8}">
      <dgm:prSet/>
      <dgm:spPr/>
      <dgm:t>
        <a:bodyPr/>
        <a:lstStyle/>
        <a:p>
          <a:endParaRPr lang="en-US"/>
        </a:p>
      </dgm:t>
    </dgm:pt>
    <dgm:pt modelId="{6730AE7F-8DBC-4053-B45E-FD70D2F39C10}" type="sibTrans" cxnId="{ABEC7D45-FDA8-4DA2-8CF6-C5CC5C62B5D8}">
      <dgm:prSet/>
      <dgm:spPr/>
      <dgm:t>
        <a:bodyPr/>
        <a:lstStyle/>
        <a:p>
          <a:endParaRPr lang="en-US"/>
        </a:p>
      </dgm:t>
    </dgm:pt>
    <dgm:pt modelId="{3BB386CD-1D77-45DE-B1FB-DEDBCB78509B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4. Lease or finance instead of buying equipment where practical.</a:t>
          </a:r>
        </a:p>
      </dgm:t>
    </dgm:pt>
    <dgm:pt modelId="{05235F61-1735-439E-971A-1908A47D3C06}" type="parTrans" cxnId="{C0F9FEAA-5638-4934-8376-4A1525CE67E6}">
      <dgm:prSet/>
      <dgm:spPr/>
      <dgm:t>
        <a:bodyPr/>
        <a:lstStyle/>
        <a:p>
          <a:endParaRPr lang="en-US"/>
        </a:p>
      </dgm:t>
    </dgm:pt>
    <dgm:pt modelId="{B6E0FE59-2A2C-4D13-BAFE-94CB2DA29718}" type="sibTrans" cxnId="{C0F9FEAA-5638-4934-8376-4A1525CE67E6}">
      <dgm:prSet/>
      <dgm:spPr/>
      <dgm:t>
        <a:bodyPr/>
        <a:lstStyle/>
        <a:p>
          <a:endParaRPr lang="en-US"/>
        </a:p>
      </dgm:t>
    </dgm:pt>
    <dgm:pt modelId="{67823CBE-A896-4DA5-A066-7FAAAA27F495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5. Avoid buying inventory you do not need.</a:t>
          </a:r>
        </a:p>
      </dgm:t>
    </dgm:pt>
    <dgm:pt modelId="{D2EA09A1-9826-46D8-A489-777F87B7DAA7}" type="parTrans" cxnId="{A17A5870-6836-42EC-8482-1DC518283214}">
      <dgm:prSet/>
      <dgm:spPr/>
      <dgm:t>
        <a:bodyPr/>
        <a:lstStyle/>
        <a:p>
          <a:endParaRPr lang="en-US"/>
        </a:p>
      </dgm:t>
    </dgm:pt>
    <dgm:pt modelId="{B89ADAB8-471D-4B25-BBCD-5F774D774A6D}" type="sibTrans" cxnId="{A17A5870-6836-42EC-8482-1DC518283214}">
      <dgm:prSet/>
      <dgm:spPr/>
      <dgm:t>
        <a:bodyPr/>
        <a:lstStyle/>
        <a:p>
          <a:endParaRPr lang="en-US"/>
        </a:p>
      </dgm:t>
    </dgm:pt>
    <dgm:pt modelId="{D917C200-B826-4852-8036-1F666E973CAD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3. Check your available cash daily.</a:t>
          </a:r>
        </a:p>
      </dgm:t>
    </dgm:pt>
    <dgm:pt modelId="{30BBE26A-3185-4601-B64E-A89A1F2115A6}" type="parTrans" cxnId="{85648858-3592-4240-8D73-1A5A7BA10707}">
      <dgm:prSet/>
      <dgm:spPr/>
      <dgm:t>
        <a:bodyPr/>
        <a:lstStyle/>
        <a:p>
          <a:endParaRPr lang="en-US"/>
        </a:p>
      </dgm:t>
    </dgm:pt>
    <dgm:pt modelId="{9DAF2CB4-919D-4490-9C0F-84747564BE00}" type="sibTrans" cxnId="{85648858-3592-4240-8D73-1A5A7BA10707}">
      <dgm:prSet/>
      <dgm:spPr/>
      <dgm:t>
        <a:bodyPr/>
        <a:lstStyle/>
        <a:p>
          <a:endParaRPr lang="en-US"/>
        </a:p>
      </dgm:t>
    </dgm:pt>
    <dgm:pt modelId="{D920489D-EDDB-49D9-83D4-6F3B73ED5F78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6. Plan ahead for seasonal or contractual needs by seeking financing early.</a:t>
          </a:r>
        </a:p>
      </dgm:t>
    </dgm:pt>
    <dgm:pt modelId="{946A4D09-D90D-46D9-9070-39A170C10F55}" type="parTrans" cxnId="{A4A4DA89-DDAB-4895-83BC-444F6064D466}">
      <dgm:prSet/>
      <dgm:spPr/>
      <dgm:t>
        <a:bodyPr/>
        <a:lstStyle/>
        <a:p>
          <a:endParaRPr lang="en-US"/>
        </a:p>
      </dgm:t>
    </dgm:pt>
    <dgm:pt modelId="{E797EC84-0502-4C5C-8031-57A65260407E}" type="sibTrans" cxnId="{A4A4DA89-DDAB-4895-83BC-444F6064D466}">
      <dgm:prSet/>
      <dgm:spPr/>
      <dgm:t>
        <a:bodyPr/>
        <a:lstStyle/>
        <a:p>
          <a:endParaRPr lang="en-US"/>
        </a:p>
      </dgm:t>
    </dgm:pt>
    <dgm:pt modelId="{5C7E76A3-B7FB-4665-AB44-C14F958D3124}" type="pres">
      <dgm:prSet presAssocID="{421415FA-1004-45A8-B7AF-18A0E14C816C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56901A7-461C-4C2A-8D59-895CB4BFCA8C}" type="pres">
      <dgm:prSet presAssocID="{CED1E5B7-D1EC-4AF9-9A59-45F9AD5B848D}" presName="vertOne" presStyleCnt="0"/>
      <dgm:spPr/>
    </dgm:pt>
    <dgm:pt modelId="{4FC292D5-A635-465E-98DA-786731748968}" type="pres">
      <dgm:prSet presAssocID="{CED1E5B7-D1EC-4AF9-9A59-45F9AD5B848D}" presName="txOne" presStyleLbl="node0" presStyleIdx="0" presStyleCnt="1" custScaleX="99996" custScaleY="45305" custLinFactNeighborX="-60" custLinFactNeighborY="44021">
        <dgm:presLayoutVars>
          <dgm:chPref val="3"/>
        </dgm:presLayoutVars>
      </dgm:prSet>
      <dgm:spPr/>
    </dgm:pt>
    <dgm:pt modelId="{39906C83-D9A3-42E9-8A71-065E04B3FA43}" type="pres">
      <dgm:prSet presAssocID="{CED1E5B7-D1EC-4AF9-9A59-45F9AD5B848D}" presName="parTransOne" presStyleCnt="0"/>
      <dgm:spPr/>
    </dgm:pt>
    <dgm:pt modelId="{19110B7C-0371-4F6D-8EEF-A6C14D8D400C}" type="pres">
      <dgm:prSet presAssocID="{CED1E5B7-D1EC-4AF9-9A59-45F9AD5B848D}" presName="horzOne" presStyleCnt="0"/>
      <dgm:spPr/>
    </dgm:pt>
    <dgm:pt modelId="{62697D3A-5F1E-40E8-8A2F-BD704804383E}" type="pres">
      <dgm:prSet presAssocID="{DFFFF4EC-C93B-44C0-A9CD-A8982DCF3BE6}" presName="vertTwo" presStyleCnt="0"/>
      <dgm:spPr/>
    </dgm:pt>
    <dgm:pt modelId="{85D7FC30-573C-44E8-95A6-5D27B2EF21C8}" type="pres">
      <dgm:prSet presAssocID="{DFFFF4EC-C93B-44C0-A9CD-A8982DCF3BE6}" presName="txTwo" presStyleLbl="node2" presStyleIdx="0" presStyleCnt="2" custScaleX="92254" custScaleY="59321" custLinFactNeighborX="-4158" custLinFactNeighborY="-8201">
        <dgm:presLayoutVars>
          <dgm:chPref val="3"/>
        </dgm:presLayoutVars>
      </dgm:prSet>
      <dgm:spPr/>
    </dgm:pt>
    <dgm:pt modelId="{39116344-F9CA-4727-9291-C6E83636D241}" type="pres">
      <dgm:prSet presAssocID="{DFFFF4EC-C93B-44C0-A9CD-A8982DCF3BE6}" presName="parTransTwo" presStyleCnt="0"/>
      <dgm:spPr/>
    </dgm:pt>
    <dgm:pt modelId="{C07B8783-DC84-4F94-9BB5-B715595ADBAD}" type="pres">
      <dgm:prSet presAssocID="{DFFFF4EC-C93B-44C0-A9CD-A8982DCF3BE6}" presName="horzTwo" presStyleCnt="0"/>
      <dgm:spPr/>
    </dgm:pt>
    <dgm:pt modelId="{84922538-C090-4EA9-B240-0FDC609CD426}" type="pres">
      <dgm:prSet presAssocID="{3BB386CD-1D77-45DE-B1FB-DEDBCB78509B}" presName="vertThree" presStyleCnt="0"/>
      <dgm:spPr/>
    </dgm:pt>
    <dgm:pt modelId="{C872ED02-85F9-455B-B0D7-8A76C8A84AC9}" type="pres">
      <dgm:prSet presAssocID="{3BB386CD-1D77-45DE-B1FB-DEDBCB78509B}" presName="txThree" presStyleLbl="node3" presStyleIdx="0" presStyleCnt="3" custLinFactNeighborX="453" custLinFactNeighborY="-5178">
        <dgm:presLayoutVars>
          <dgm:chPref val="3"/>
        </dgm:presLayoutVars>
      </dgm:prSet>
      <dgm:spPr/>
    </dgm:pt>
    <dgm:pt modelId="{1A03E77E-5C2C-40AA-84EC-CF717297004B}" type="pres">
      <dgm:prSet presAssocID="{3BB386CD-1D77-45DE-B1FB-DEDBCB78509B}" presName="horzThree" presStyleCnt="0"/>
      <dgm:spPr/>
    </dgm:pt>
    <dgm:pt modelId="{F057665D-B4E1-4D1A-BBFA-A095AD69E60F}" type="pres">
      <dgm:prSet presAssocID="{B6E0FE59-2A2C-4D13-BAFE-94CB2DA29718}" presName="sibSpaceThree" presStyleCnt="0"/>
      <dgm:spPr/>
    </dgm:pt>
    <dgm:pt modelId="{E137A4A8-D401-4DC1-958A-0097528EA349}" type="pres">
      <dgm:prSet presAssocID="{67823CBE-A896-4DA5-A066-7FAAAA27F495}" presName="vertThree" presStyleCnt="0"/>
      <dgm:spPr/>
    </dgm:pt>
    <dgm:pt modelId="{A0A67E01-4329-4EE5-AB65-FCD6FE4614B2}" type="pres">
      <dgm:prSet presAssocID="{67823CBE-A896-4DA5-A066-7FAAAA27F495}" presName="txThree" presStyleLbl="node3" presStyleIdx="1" presStyleCnt="3" custLinFactNeighborX="22307" custLinFactNeighborY="-5178">
        <dgm:presLayoutVars>
          <dgm:chPref val="3"/>
        </dgm:presLayoutVars>
      </dgm:prSet>
      <dgm:spPr/>
    </dgm:pt>
    <dgm:pt modelId="{6E807ABF-3768-4DE0-9917-608E8F6F6C0C}" type="pres">
      <dgm:prSet presAssocID="{67823CBE-A896-4DA5-A066-7FAAAA27F495}" presName="horzThree" presStyleCnt="0"/>
      <dgm:spPr/>
    </dgm:pt>
    <dgm:pt modelId="{77B87CCF-229A-4C78-8726-B7954CE1CD35}" type="pres">
      <dgm:prSet presAssocID="{6730AE7F-8DBC-4053-B45E-FD70D2F39C10}" presName="sibSpaceTwo" presStyleCnt="0"/>
      <dgm:spPr/>
    </dgm:pt>
    <dgm:pt modelId="{57CAF11E-5A78-46C3-91FC-EECBC85E3E5F}" type="pres">
      <dgm:prSet presAssocID="{D917C200-B826-4852-8036-1F666E973CAD}" presName="vertTwo" presStyleCnt="0"/>
      <dgm:spPr/>
    </dgm:pt>
    <dgm:pt modelId="{7B4036C8-E423-40B6-AF05-1AC71CDB7227}" type="pres">
      <dgm:prSet presAssocID="{D917C200-B826-4852-8036-1F666E973CAD}" presName="txTwo" presStyleLbl="node2" presStyleIdx="1" presStyleCnt="2" custScaleX="134477" custScaleY="56861" custLinFactNeighborX="487" custLinFactNeighborY="14706">
        <dgm:presLayoutVars>
          <dgm:chPref val="3"/>
        </dgm:presLayoutVars>
      </dgm:prSet>
      <dgm:spPr/>
    </dgm:pt>
    <dgm:pt modelId="{4E241255-189A-4533-B240-F085CE1BD81D}" type="pres">
      <dgm:prSet presAssocID="{D917C200-B826-4852-8036-1F666E973CAD}" presName="parTransTwo" presStyleCnt="0"/>
      <dgm:spPr/>
    </dgm:pt>
    <dgm:pt modelId="{28B68BBB-4F90-4D61-B939-91311FB4E5F7}" type="pres">
      <dgm:prSet presAssocID="{D917C200-B826-4852-8036-1F666E973CAD}" presName="horzTwo" presStyleCnt="0"/>
      <dgm:spPr/>
    </dgm:pt>
    <dgm:pt modelId="{EDB8558D-2284-4718-9153-9BE5AABD05B5}" type="pres">
      <dgm:prSet presAssocID="{D920489D-EDDB-49D9-83D4-6F3B73ED5F78}" presName="vertThree" presStyleCnt="0"/>
      <dgm:spPr/>
    </dgm:pt>
    <dgm:pt modelId="{5988A8A9-3D69-4115-8DEF-76F809539689}" type="pres">
      <dgm:prSet presAssocID="{D920489D-EDDB-49D9-83D4-6F3B73ED5F78}" presName="txThree" presStyleLbl="node3" presStyleIdx="2" presStyleCnt="3" custScaleX="119493" custLinFactNeighborX="18508" custLinFactNeighborY="-3886">
        <dgm:presLayoutVars>
          <dgm:chPref val="3"/>
        </dgm:presLayoutVars>
      </dgm:prSet>
      <dgm:spPr/>
    </dgm:pt>
    <dgm:pt modelId="{F2AAD15A-0E6F-4A3A-B4CA-8C02B941C1AF}" type="pres">
      <dgm:prSet presAssocID="{D920489D-EDDB-49D9-83D4-6F3B73ED5F78}" presName="horzThree" presStyleCnt="0"/>
      <dgm:spPr/>
    </dgm:pt>
  </dgm:ptLst>
  <dgm:cxnLst>
    <dgm:cxn modelId="{2CCBB02B-B955-4694-B04B-E4CB863ADFD9}" type="presOf" srcId="{DFFFF4EC-C93B-44C0-A9CD-A8982DCF3BE6}" destId="{85D7FC30-573C-44E8-95A6-5D27B2EF21C8}" srcOrd="0" destOrd="0" presId="urn:microsoft.com/office/officeart/2005/8/layout/hierarchy4"/>
    <dgm:cxn modelId="{5CC42840-53B2-4CB5-8C12-5EFA59EFE523}" type="presOf" srcId="{D917C200-B826-4852-8036-1F666E973CAD}" destId="{7B4036C8-E423-40B6-AF05-1AC71CDB7227}" srcOrd="0" destOrd="0" presId="urn:microsoft.com/office/officeart/2005/8/layout/hierarchy4"/>
    <dgm:cxn modelId="{ABEC7D45-FDA8-4DA2-8CF6-C5CC5C62B5D8}" srcId="{CED1E5B7-D1EC-4AF9-9A59-45F9AD5B848D}" destId="{DFFFF4EC-C93B-44C0-A9CD-A8982DCF3BE6}" srcOrd="0" destOrd="0" parTransId="{9910E441-F457-4C29-9273-1692FF58C4C7}" sibTransId="{6730AE7F-8DBC-4053-B45E-FD70D2F39C10}"/>
    <dgm:cxn modelId="{B195154C-A062-47A0-801C-5347E3283A2F}" type="presOf" srcId="{3BB386CD-1D77-45DE-B1FB-DEDBCB78509B}" destId="{C872ED02-85F9-455B-B0D7-8A76C8A84AC9}" srcOrd="0" destOrd="0" presId="urn:microsoft.com/office/officeart/2005/8/layout/hierarchy4"/>
    <dgm:cxn modelId="{A17A5870-6836-42EC-8482-1DC518283214}" srcId="{DFFFF4EC-C93B-44C0-A9CD-A8982DCF3BE6}" destId="{67823CBE-A896-4DA5-A066-7FAAAA27F495}" srcOrd="1" destOrd="0" parTransId="{D2EA09A1-9826-46D8-A489-777F87B7DAA7}" sibTransId="{B89ADAB8-471D-4B25-BBCD-5F774D774A6D}"/>
    <dgm:cxn modelId="{DE0FF077-099E-4173-85AB-F3E586F38412}" srcId="{421415FA-1004-45A8-B7AF-18A0E14C816C}" destId="{CED1E5B7-D1EC-4AF9-9A59-45F9AD5B848D}" srcOrd="0" destOrd="0" parTransId="{DAC9170E-07D6-43C4-ABA7-8D8A3C6C2016}" sibTransId="{28C7D6FD-455B-4206-9E79-6BFDE9391274}"/>
    <dgm:cxn modelId="{85648858-3592-4240-8D73-1A5A7BA10707}" srcId="{CED1E5B7-D1EC-4AF9-9A59-45F9AD5B848D}" destId="{D917C200-B826-4852-8036-1F666E973CAD}" srcOrd="1" destOrd="0" parTransId="{30BBE26A-3185-4601-B64E-A89A1F2115A6}" sibTransId="{9DAF2CB4-919D-4490-9C0F-84747564BE00}"/>
    <dgm:cxn modelId="{A4A4DA89-DDAB-4895-83BC-444F6064D466}" srcId="{D917C200-B826-4852-8036-1F666E973CAD}" destId="{D920489D-EDDB-49D9-83D4-6F3B73ED5F78}" srcOrd="0" destOrd="0" parTransId="{946A4D09-D90D-46D9-9070-39A170C10F55}" sibTransId="{E797EC84-0502-4C5C-8031-57A65260407E}"/>
    <dgm:cxn modelId="{C0F9FEAA-5638-4934-8376-4A1525CE67E6}" srcId="{DFFFF4EC-C93B-44C0-A9CD-A8982DCF3BE6}" destId="{3BB386CD-1D77-45DE-B1FB-DEDBCB78509B}" srcOrd="0" destOrd="0" parTransId="{05235F61-1735-439E-971A-1908A47D3C06}" sibTransId="{B6E0FE59-2A2C-4D13-BAFE-94CB2DA29718}"/>
    <dgm:cxn modelId="{415C9EB1-A5F8-400E-B372-30C886F955C1}" type="presOf" srcId="{CED1E5B7-D1EC-4AF9-9A59-45F9AD5B848D}" destId="{4FC292D5-A635-465E-98DA-786731748968}" srcOrd="0" destOrd="0" presId="urn:microsoft.com/office/officeart/2005/8/layout/hierarchy4"/>
    <dgm:cxn modelId="{66A27CD8-00D6-4DFB-B166-A9509656C9F6}" type="presOf" srcId="{421415FA-1004-45A8-B7AF-18A0E14C816C}" destId="{5C7E76A3-B7FB-4665-AB44-C14F958D3124}" srcOrd="0" destOrd="0" presId="urn:microsoft.com/office/officeart/2005/8/layout/hierarchy4"/>
    <dgm:cxn modelId="{2AD207E3-DBA6-4C45-8930-7DFE7501D43F}" type="presOf" srcId="{67823CBE-A896-4DA5-A066-7FAAAA27F495}" destId="{A0A67E01-4329-4EE5-AB65-FCD6FE4614B2}" srcOrd="0" destOrd="0" presId="urn:microsoft.com/office/officeart/2005/8/layout/hierarchy4"/>
    <dgm:cxn modelId="{97A630F0-04E6-4A5A-B422-836E861A8564}" type="presOf" srcId="{D920489D-EDDB-49D9-83D4-6F3B73ED5F78}" destId="{5988A8A9-3D69-4115-8DEF-76F809539689}" srcOrd="0" destOrd="0" presId="urn:microsoft.com/office/officeart/2005/8/layout/hierarchy4"/>
    <dgm:cxn modelId="{C946747D-0B8D-403C-94EB-B4D1A14969A9}" type="presParOf" srcId="{5C7E76A3-B7FB-4665-AB44-C14F958D3124}" destId="{D56901A7-461C-4C2A-8D59-895CB4BFCA8C}" srcOrd="0" destOrd="0" presId="urn:microsoft.com/office/officeart/2005/8/layout/hierarchy4"/>
    <dgm:cxn modelId="{841E7643-A961-426E-8348-749A4F649896}" type="presParOf" srcId="{D56901A7-461C-4C2A-8D59-895CB4BFCA8C}" destId="{4FC292D5-A635-465E-98DA-786731748968}" srcOrd="0" destOrd="0" presId="urn:microsoft.com/office/officeart/2005/8/layout/hierarchy4"/>
    <dgm:cxn modelId="{44B7F537-EE3F-4917-8255-4BFFE7B9BFB3}" type="presParOf" srcId="{D56901A7-461C-4C2A-8D59-895CB4BFCA8C}" destId="{39906C83-D9A3-42E9-8A71-065E04B3FA43}" srcOrd="1" destOrd="0" presId="urn:microsoft.com/office/officeart/2005/8/layout/hierarchy4"/>
    <dgm:cxn modelId="{6DE528BF-0143-449C-96E6-56BB94B4F56F}" type="presParOf" srcId="{D56901A7-461C-4C2A-8D59-895CB4BFCA8C}" destId="{19110B7C-0371-4F6D-8EEF-A6C14D8D400C}" srcOrd="2" destOrd="0" presId="urn:microsoft.com/office/officeart/2005/8/layout/hierarchy4"/>
    <dgm:cxn modelId="{7FC23023-A95B-4A73-9708-E8A035EB5A35}" type="presParOf" srcId="{19110B7C-0371-4F6D-8EEF-A6C14D8D400C}" destId="{62697D3A-5F1E-40E8-8A2F-BD704804383E}" srcOrd="0" destOrd="0" presId="urn:microsoft.com/office/officeart/2005/8/layout/hierarchy4"/>
    <dgm:cxn modelId="{57E6ABF4-52A3-4966-8647-02C998CAA31C}" type="presParOf" srcId="{62697D3A-5F1E-40E8-8A2F-BD704804383E}" destId="{85D7FC30-573C-44E8-95A6-5D27B2EF21C8}" srcOrd="0" destOrd="0" presId="urn:microsoft.com/office/officeart/2005/8/layout/hierarchy4"/>
    <dgm:cxn modelId="{346F8363-41A2-40B1-A060-FE36E344970C}" type="presParOf" srcId="{62697D3A-5F1E-40E8-8A2F-BD704804383E}" destId="{39116344-F9CA-4727-9291-C6E83636D241}" srcOrd="1" destOrd="0" presId="urn:microsoft.com/office/officeart/2005/8/layout/hierarchy4"/>
    <dgm:cxn modelId="{9C9F526D-5636-4498-9279-58DFDCBD1412}" type="presParOf" srcId="{62697D3A-5F1E-40E8-8A2F-BD704804383E}" destId="{C07B8783-DC84-4F94-9BB5-B715595ADBAD}" srcOrd="2" destOrd="0" presId="urn:microsoft.com/office/officeart/2005/8/layout/hierarchy4"/>
    <dgm:cxn modelId="{BD0C9685-AA25-47AF-B51E-3274B1174D97}" type="presParOf" srcId="{C07B8783-DC84-4F94-9BB5-B715595ADBAD}" destId="{84922538-C090-4EA9-B240-0FDC609CD426}" srcOrd="0" destOrd="0" presId="urn:microsoft.com/office/officeart/2005/8/layout/hierarchy4"/>
    <dgm:cxn modelId="{EE4B0E8F-DCE2-4196-99EB-ADC4E542B4A4}" type="presParOf" srcId="{84922538-C090-4EA9-B240-0FDC609CD426}" destId="{C872ED02-85F9-455B-B0D7-8A76C8A84AC9}" srcOrd="0" destOrd="0" presId="urn:microsoft.com/office/officeart/2005/8/layout/hierarchy4"/>
    <dgm:cxn modelId="{111F317A-B0AD-48FA-A698-610C3F0EA675}" type="presParOf" srcId="{84922538-C090-4EA9-B240-0FDC609CD426}" destId="{1A03E77E-5C2C-40AA-84EC-CF717297004B}" srcOrd="1" destOrd="0" presId="urn:microsoft.com/office/officeart/2005/8/layout/hierarchy4"/>
    <dgm:cxn modelId="{7B5E25D7-27B9-4F10-93BD-4A832D47B9B4}" type="presParOf" srcId="{C07B8783-DC84-4F94-9BB5-B715595ADBAD}" destId="{F057665D-B4E1-4D1A-BBFA-A095AD69E60F}" srcOrd="1" destOrd="0" presId="urn:microsoft.com/office/officeart/2005/8/layout/hierarchy4"/>
    <dgm:cxn modelId="{BEE49C64-2CBB-4AB0-8010-E5DFF3FC9762}" type="presParOf" srcId="{C07B8783-DC84-4F94-9BB5-B715595ADBAD}" destId="{E137A4A8-D401-4DC1-958A-0097528EA349}" srcOrd="2" destOrd="0" presId="urn:microsoft.com/office/officeart/2005/8/layout/hierarchy4"/>
    <dgm:cxn modelId="{13F7C5AE-51FB-4162-B2E0-C2A368D96E44}" type="presParOf" srcId="{E137A4A8-D401-4DC1-958A-0097528EA349}" destId="{A0A67E01-4329-4EE5-AB65-FCD6FE4614B2}" srcOrd="0" destOrd="0" presId="urn:microsoft.com/office/officeart/2005/8/layout/hierarchy4"/>
    <dgm:cxn modelId="{92718B51-227F-4AF4-900C-61D28849F1CC}" type="presParOf" srcId="{E137A4A8-D401-4DC1-958A-0097528EA349}" destId="{6E807ABF-3768-4DE0-9917-608E8F6F6C0C}" srcOrd="1" destOrd="0" presId="urn:microsoft.com/office/officeart/2005/8/layout/hierarchy4"/>
    <dgm:cxn modelId="{C526DEFC-EA3E-4EF9-BAE0-3B269ADC10C5}" type="presParOf" srcId="{19110B7C-0371-4F6D-8EEF-A6C14D8D400C}" destId="{77B87CCF-229A-4C78-8726-B7954CE1CD35}" srcOrd="1" destOrd="0" presId="urn:microsoft.com/office/officeart/2005/8/layout/hierarchy4"/>
    <dgm:cxn modelId="{0A3C3073-E502-4B10-B788-3C5DB8AA2E8E}" type="presParOf" srcId="{19110B7C-0371-4F6D-8EEF-A6C14D8D400C}" destId="{57CAF11E-5A78-46C3-91FC-EECBC85E3E5F}" srcOrd="2" destOrd="0" presId="urn:microsoft.com/office/officeart/2005/8/layout/hierarchy4"/>
    <dgm:cxn modelId="{26F1EFF8-60FD-4B76-B665-FB7259A3E2F0}" type="presParOf" srcId="{57CAF11E-5A78-46C3-91FC-EECBC85E3E5F}" destId="{7B4036C8-E423-40B6-AF05-1AC71CDB7227}" srcOrd="0" destOrd="0" presId="urn:microsoft.com/office/officeart/2005/8/layout/hierarchy4"/>
    <dgm:cxn modelId="{F02A302E-48C8-4915-ABA2-B8B268A254DA}" type="presParOf" srcId="{57CAF11E-5A78-46C3-91FC-EECBC85E3E5F}" destId="{4E241255-189A-4533-B240-F085CE1BD81D}" srcOrd="1" destOrd="0" presId="urn:microsoft.com/office/officeart/2005/8/layout/hierarchy4"/>
    <dgm:cxn modelId="{852429F4-47B0-4B93-8E62-255317B87E3A}" type="presParOf" srcId="{57CAF11E-5A78-46C3-91FC-EECBC85E3E5F}" destId="{28B68BBB-4F90-4D61-B939-91311FB4E5F7}" srcOrd="2" destOrd="0" presId="urn:microsoft.com/office/officeart/2005/8/layout/hierarchy4"/>
    <dgm:cxn modelId="{68E8C600-7B97-4B0D-B2DC-41B13CF946A9}" type="presParOf" srcId="{28B68BBB-4F90-4D61-B939-91311FB4E5F7}" destId="{EDB8558D-2284-4718-9153-9BE5AABD05B5}" srcOrd="0" destOrd="0" presId="urn:microsoft.com/office/officeart/2005/8/layout/hierarchy4"/>
    <dgm:cxn modelId="{6121BFF6-6C1D-41E4-8A02-CF1285695CB3}" type="presParOf" srcId="{EDB8558D-2284-4718-9153-9BE5AABD05B5}" destId="{5988A8A9-3D69-4115-8DEF-76F809539689}" srcOrd="0" destOrd="0" presId="urn:microsoft.com/office/officeart/2005/8/layout/hierarchy4"/>
    <dgm:cxn modelId="{A9C2D73A-46F3-4FC0-827E-46A1AC787A80}" type="presParOf" srcId="{EDB8558D-2284-4718-9153-9BE5AABD05B5}" destId="{F2AAD15A-0E6F-4A3A-B4CA-8C02B941C1A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C292D5-A635-465E-98DA-786731748968}">
      <dsp:nvSpPr>
        <dsp:cNvPr id="0" name=""/>
        <dsp:cNvSpPr/>
      </dsp:nvSpPr>
      <dsp:spPr>
        <a:xfrm>
          <a:off x="0" y="85222"/>
          <a:ext cx="7686995" cy="792397"/>
        </a:xfrm>
        <a:prstGeom prst="roundRect">
          <a:avLst>
            <a:gd name="adj" fmla="val 10000"/>
          </a:avLst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1. Collect cash as soon as possible</a:t>
          </a:r>
        </a:p>
      </dsp:txBody>
      <dsp:txXfrm>
        <a:off x="23209" y="108431"/>
        <a:ext cx="7640577" cy="745979"/>
      </dsp:txXfrm>
    </dsp:sp>
    <dsp:sp modelId="{85D7FC30-573C-44E8-95A6-5D27B2EF21C8}">
      <dsp:nvSpPr>
        <dsp:cNvPr id="0" name=""/>
        <dsp:cNvSpPr/>
      </dsp:nvSpPr>
      <dsp:spPr>
        <a:xfrm>
          <a:off x="0" y="968512"/>
          <a:ext cx="3871856" cy="1037540"/>
        </a:xfrm>
        <a:prstGeom prst="roundRect">
          <a:avLst>
            <a:gd name="adj" fmla="val 10000"/>
          </a:avLst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2. Pay your bills by the due date, not earlier</a:t>
          </a:r>
        </a:p>
      </dsp:txBody>
      <dsp:txXfrm>
        <a:off x="30389" y="998901"/>
        <a:ext cx="3811078" cy="976762"/>
      </dsp:txXfrm>
    </dsp:sp>
    <dsp:sp modelId="{C872ED02-85F9-455B-B0D7-8A76C8A84AC9}">
      <dsp:nvSpPr>
        <dsp:cNvPr id="0" name=""/>
        <dsp:cNvSpPr/>
      </dsp:nvSpPr>
      <dsp:spPr>
        <a:xfrm>
          <a:off x="21262" y="2121330"/>
          <a:ext cx="2055314" cy="1749028"/>
        </a:xfrm>
        <a:prstGeom prst="roundRect">
          <a:avLst>
            <a:gd name="adj" fmla="val 10000"/>
          </a:avLst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4. Lease or finance instead of buying equipment where practical.</a:t>
          </a:r>
        </a:p>
      </dsp:txBody>
      <dsp:txXfrm>
        <a:off x="72489" y="2172557"/>
        <a:ext cx="1952860" cy="1646574"/>
      </dsp:txXfrm>
    </dsp:sp>
    <dsp:sp modelId="{A0A67E01-4329-4EE5-AB65-FCD6FE4614B2}">
      <dsp:nvSpPr>
        <dsp:cNvPr id="0" name=""/>
        <dsp:cNvSpPr/>
      </dsp:nvSpPr>
      <dsp:spPr>
        <a:xfrm>
          <a:off x="2612068" y="2121330"/>
          <a:ext cx="2055314" cy="1749028"/>
        </a:xfrm>
        <a:prstGeom prst="roundRect">
          <a:avLst>
            <a:gd name="adj" fmla="val 10000"/>
          </a:avLst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5. Avoid buying inventory you do not need.</a:t>
          </a:r>
        </a:p>
      </dsp:txBody>
      <dsp:txXfrm>
        <a:off x="2663295" y="2172557"/>
        <a:ext cx="1952860" cy="1646574"/>
      </dsp:txXfrm>
    </dsp:sp>
    <dsp:sp modelId="{7B4036C8-E423-40B6-AF05-1AC71CDB7227}">
      <dsp:nvSpPr>
        <dsp:cNvPr id="0" name=""/>
        <dsp:cNvSpPr/>
      </dsp:nvSpPr>
      <dsp:spPr>
        <a:xfrm>
          <a:off x="4393502" y="1012090"/>
          <a:ext cx="3302697" cy="994514"/>
        </a:xfrm>
        <a:prstGeom prst="roundRect">
          <a:avLst>
            <a:gd name="adj" fmla="val 10000"/>
          </a:avLst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3. Check your available cash daily.</a:t>
          </a:r>
        </a:p>
      </dsp:txBody>
      <dsp:txXfrm>
        <a:off x="4422630" y="1041218"/>
        <a:ext cx="3244441" cy="936258"/>
      </dsp:txXfrm>
    </dsp:sp>
    <dsp:sp modelId="{5988A8A9-3D69-4115-8DEF-76F809539689}">
      <dsp:nvSpPr>
        <dsp:cNvPr id="0" name=""/>
        <dsp:cNvSpPr/>
      </dsp:nvSpPr>
      <dsp:spPr>
        <a:xfrm>
          <a:off x="5185318" y="2100902"/>
          <a:ext cx="2455957" cy="1749028"/>
        </a:xfrm>
        <a:prstGeom prst="roundRect">
          <a:avLst>
            <a:gd name="adj" fmla="val 10000"/>
          </a:avLst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6. Plan ahead for seasonal or contractual needs by seeking financing early.</a:t>
          </a:r>
        </a:p>
      </dsp:txBody>
      <dsp:txXfrm>
        <a:off x="5236545" y="2152129"/>
        <a:ext cx="2353503" cy="16465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EE9C1-9492-46F9-8D81-D702689AF0C5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2658B-B819-4A28-B67F-EDDC796631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5442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A858B-AB5F-4461-99EF-18D3CC6F0C6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74DA1-48A7-4104-9F43-65059D6B61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019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747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5EE762A1-66F5-4FEC-8438-68D7D57002C2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98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F649-8A49-4283-A66F-03EC4EFA02CC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49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A7CED-8CE9-4626-A4D8-1400145BC75C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783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DDE70-47EA-40CC-B25D-BD2EB7B8DED0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312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74E1-3A2B-45DC-8E7C-1D9ADB525AA1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944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FABD6-37A6-428B-A12A-8BA443F6C591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723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1145A-1E73-41F4-9696-369534A6B462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274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702DD-7AD0-495B-9FDF-8B8E7BB2B1EA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75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4E18-0160-470C-A7CF-F509DCD27558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015D-26B9-4B93-B1DD-0BCB263F82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13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3894-1E61-4962-B689-6DF632F84B02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406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56CC-FB30-4AFB-A806-300E6283D089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597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ed bar - 100%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6"/>
          <p:cNvSpPr txBox="1"/>
          <p:nvPr userDrawn="1"/>
        </p:nvSpPr>
        <p:spPr>
          <a:xfrm>
            <a:off x="-85725" y="-261938"/>
            <a:ext cx="2497138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nl-NL"/>
            </a:defPPr>
            <a:lvl1pPr>
              <a:defRPr sz="1000" b="1">
                <a:solidFill>
                  <a:schemeClr val="accent3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3D7EDB"/>
                </a:solidFill>
                <a:latin typeface="Arial"/>
              </a:rPr>
              <a:t>Colored bar - 100% text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5584" y="263001"/>
            <a:ext cx="8229600" cy="1143000"/>
          </a:xfrm>
        </p:spPr>
        <p:txBody>
          <a:bodyPr>
            <a:norm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5584" y="1586673"/>
            <a:ext cx="8318832" cy="3930559"/>
          </a:xfrm>
        </p:spPr>
        <p:txBody>
          <a:bodyPr tIns="108000" rIns="72000" bIns="72000"/>
          <a:lstStyle>
            <a:lvl2pPr>
              <a:defRPr/>
            </a:lvl2pPr>
            <a:lvl3pPr>
              <a:defRPr baseline="0"/>
            </a:lvl3pPr>
            <a:lvl4pPr>
              <a:defRPr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1" name="Tijdelijke aanduiding voor verticale tekst 2"/>
          <p:cNvSpPr>
            <a:spLocks noGrp="1"/>
          </p:cNvSpPr>
          <p:nvPr>
            <p:ph type="body" orient="vert" idx="13"/>
          </p:nvPr>
        </p:nvSpPr>
        <p:spPr>
          <a:xfrm>
            <a:off x="406146" y="1210043"/>
            <a:ext cx="8317230" cy="369741"/>
          </a:xfrm>
          <a:solidFill>
            <a:schemeClr val="accent1"/>
          </a:solidFill>
        </p:spPr>
        <p:txBody>
          <a:bodyPr wrap="none" lIns="180000" tIns="72000" rIns="216000" anchor="ctr">
            <a:no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FAEC5DD-68FC-4E9C-9587-DBB16356B9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937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AE242-8DFE-48F5-AF92-B571EED5F7E2}" type="datetime1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8AB143-A3C6-4C20-9B80-ACCD796FAD40}"/>
              </a:ext>
            </a:extLst>
          </p:cNvPr>
          <p:cNvSpPr txBox="1"/>
          <p:nvPr userDrawn="1"/>
        </p:nvSpPr>
        <p:spPr>
          <a:xfrm>
            <a:off x="7553195" y="6400800"/>
            <a:ext cx="120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9-</a:t>
            </a:r>
            <a:fld id="{A6E5DDE0-9F6E-4E24-9DA3-BA478DA39C0B}" type="slidenum">
              <a:rPr lang="en-US" sz="1200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577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6144F-29EB-4825-BEEC-0D8F6654A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143000"/>
            <a:ext cx="7772400" cy="1371599"/>
          </a:xfrm>
        </p:spPr>
        <p:txBody>
          <a:bodyPr>
            <a:normAutofit/>
          </a:bodyPr>
          <a:lstStyle/>
          <a:p>
            <a:r>
              <a:rPr lang="en-US" sz="4000" b="1"/>
              <a:t>BMSW 4006 </a:t>
            </a:r>
            <a:r>
              <a:rPr lang="en-US" sz="4000" b="1" dirty="0"/>
              <a:t>Managing Enterprise in the 21</a:t>
            </a:r>
            <a:r>
              <a:rPr lang="en-US" sz="4000" b="1" baseline="30000" dirty="0"/>
              <a:t>st</a:t>
            </a:r>
            <a:r>
              <a:rPr lang="en-US" sz="4000" b="1" dirty="0"/>
              <a:t> Century</a:t>
            </a:r>
            <a:endParaRPr lang="en-GB" sz="40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86F20-D384-4EA3-89D0-2FE7ECD020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2895600"/>
            <a:ext cx="6400800" cy="762000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FF0000"/>
                </a:solidFill>
                <a:highlight>
                  <a:srgbClr val="FFFF00"/>
                </a:highlight>
              </a:rPr>
              <a:t>Financial Plan</a:t>
            </a:r>
          </a:p>
        </p:txBody>
      </p:sp>
    </p:spTree>
    <p:extLst>
      <p:ext uri="{BB962C8B-B14F-4D97-AF65-F5344CB8AC3E}">
        <p14:creationId xmlns:p14="http://schemas.microsoft.com/office/powerpoint/2010/main" val="344580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en-US" sz="3600" b="1" u="sng" dirty="0">
                <a:solidFill>
                  <a:srgbClr val="00CC99"/>
                </a:solidFill>
              </a:rPr>
              <a:t>Learning Objectives</a:t>
            </a:r>
          </a:p>
        </p:txBody>
      </p:sp>
      <p:sp>
        <p:nvSpPr>
          <p:cNvPr id="3" name="Rectangle 2"/>
          <p:cNvSpPr/>
          <p:nvPr/>
        </p:nvSpPr>
        <p:spPr>
          <a:xfrm>
            <a:off x="685800" y="1582341"/>
            <a:ext cx="7848600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Understand the importance of cash flow management.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Read a cashflow statement.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Create a cashflow statement.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Understand an income statement.</a:t>
            </a:r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eriod" startAt="5"/>
            </a:pPr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984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335" y="228600"/>
            <a:ext cx="8229600" cy="457200"/>
          </a:xfrm>
        </p:spPr>
        <p:txBody>
          <a:bodyPr>
            <a:noAutofit/>
          </a:bodyPr>
          <a:lstStyle/>
          <a:p>
            <a:r>
              <a:rPr lang="en-US" sz="3200" b="1" dirty="0"/>
              <a:t>Cash Flow: The Lifeblood of a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876800"/>
          </a:xfrm>
        </p:spPr>
        <p:txBody>
          <a:bodyPr>
            <a:noAutofit/>
          </a:bodyPr>
          <a:lstStyle/>
          <a:p>
            <a:r>
              <a:rPr lang="en-US" sz="2400" dirty="0"/>
              <a:t>Cash is the energy that keeps your business flowing.</a:t>
            </a:r>
          </a:p>
          <a:p>
            <a:endParaRPr lang="en-US" sz="2400" dirty="0"/>
          </a:p>
          <a:p>
            <a:r>
              <a:rPr lang="en-US" sz="2400" dirty="0"/>
              <a:t>Without cash on hand, you will not be able to pay essential expenses, even while the income statement says you are earning a profit.</a:t>
            </a:r>
          </a:p>
          <a:p>
            <a:endParaRPr lang="en-US" sz="2400" dirty="0"/>
          </a:p>
          <a:p>
            <a:r>
              <a:rPr lang="en-US" sz="2400" dirty="0"/>
              <a:t>The success of your business will depend on cash from start-up through its entire existence.</a:t>
            </a:r>
          </a:p>
          <a:p>
            <a:endParaRPr lang="en-US" sz="2400" dirty="0"/>
          </a:p>
          <a:p>
            <a:r>
              <a:rPr lang="en-US" sz="2400" dirty="0"/>
              <a:t>Managing cash is more critical than managing sales, because sales without cash receipts are a recipe for disaster.</a:t>
            </a:r>
          </a:p>
        </p:txBody>
      </p:sp>
    </p:spTree>
    <p:extLst>
      <p:ext uri="{BB962C8B-B14F-4D97-AF65-F5344CB8AC3E}">
        <p14:creationId xmlns:p14="http://schemas.microsoft.com/office/powerpoint/2010/main" val="3026690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2191"/>
            <a:ext cx="8229600" cy="609599"/>
          </a:xfrm>
        </p:spPr>
        <p:txBody>
          <a:bodyPr>
            <a:normAutofit/>
          </a:bodyPr>
          <a:lstStyle/>
          <a:p>
            <a:r>
              <a:rPr lang="en-US" sz="3200" b="1" dirty="0"/>
              <a:t>Rules to Keep Cash Flowing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1790"/>
            <a:ext cx="8229600" cy="104081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6600"/>
                </a:solidFill>
              </a:rPr>
              <a:t>cash flow statement -</a:t>
            </a:r>
            <a:r>
              <a:rPr lang="en-US" sz="2000" dirty="0"/>
              <a:t> financial report that shows the money coming into and going out of an organization.</a:t>
            </a:r>
          </a:p>
          <a:p>
            <a:pPr marL="0" indent="0">
              <a:buNone/>
            </a:pPr>
            <a:r>
              <a:rPr lang="en-US" sz="2000" dirty="0"/>
              <a:t>To avoid getting caught with insufficient cash, follow these rules: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616714202"/>
              </p:ext>
            </p:extLst>
          </p:nvPr>
        </p:nvGraphicFramePr>
        <p:xfrm>
          <a:off x="969335" y="1752600"/>
          <a:ext cx="7696200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6116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/>
          </a:bodyPr>
          <a:lstStyle/>
          <a:p>
            <a:r>
              <a:rPr lang="en-US" sz="3600" b="1" dirty="0"/>
              <a:t>Reading a Cash Flow Statement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610600" cy="4038600"/>
          </a:xfrm>
        </p:spPr>
        <p:txBody>
          <a:bodyPr>
            <a:noAutofit/>
          </a:bodyPr>
          <a:lstStyle/>
          <a:p>
            <a:r>
              <a:rPr lang="en-US" sz="2400" dirty="0"/>
              <a:t>Knowing how to read a cash flow statement will be a valuable skill for any businessperson. The cash flow statement gives a clear picture of its cash position.</a:t>
            </a:r>
          </a:p>
          <a:p>
            <a:endParaRPr lang="en-US" sz="2400" dirty="0"/>
          </a:p>
          <a:p>
            <a:r>
              <a:rPr lang="en-US" sz="2400" dirty="0"/>
              <a:t>The first function of a cash flow statement is to record all sources of income.</a:t>
            </a:r>
          </a:p>
          <a:p>
            <a:endParaRPr lang="en-US" sz="2400" dirty="0"/>
          </a:p>
          <a:p>
            <a:r>
              <a:rPr lang="en-US" sz="2400" dirty="0"/>
              <a:t>Cash flow statements break down inflows and outflows according to whether they are related to operations, investing, or financing.</a:t>
            </a:r>
          </a:p>
        </p:txBody>
      </p:sp>
    </p:spTree>
    <p:extLst>
      <p:ext uri="{BB962C8B-B14F-4D97-AF65-F5344CB8AC3E}">
        <p14:creationId xmlns:p14="http://schemas.microsoft.com/office/powerpoint/2010/main" val="3233764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229600" cy="609600"/>
          </a:xfrm>
        </p:spPr>
        <p:txBody>
          <a:bodyPr>
            <a:noAutofit/>
          </a:bodyPr>
          <a:lstStyle/>
          <a:p>
            <a:r>
              <a:rPr lang="en-US" sz="3600" b="1" dirty="0"/>
              <a:t>Forecasting Cash Flow: The Cash Budget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90600"/>
            <a:ext cx="7848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There are two steps to forecasting cash flow receipts: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r>
              <a:rPr lang="en-US" sz="2400" b="1" dirty="0"/>
              <a:t>Step 1. </a:t>
            </a:r>
            <a:r>
              <a:rPr lang="en-US" sz="2400" dirty="0"/>
              <a:t>Project cash receipts from all possible sources.</a:t>
            </a:r>
          </a:p>
          <a:p>
            <a:pPr marL="0" indent="0">
              <a:buNone/>
            </a:pPr>
            <a:r>
              <a:rPr lang="en-US" sz="2400" dirty="0"/>
              <a:t>             Remember, orders are not cash receipts,   </a:t>
            </a:r>
            <a:br>
              <a:rPr lang="en-US" sz="2400" dirty="0"/>
            </a:br>
            <a:r>
              <a:rPr lang="en-US" sz="2400" dirty="0"/>
              <a:t>             because they may not become cash.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Step 2. </a:t>
            </a:r>
            <a:r>
              <a:rPr lang="en-US" sz="2400" dirty="0"/>
              <a:t>Subtract expenditures that would need to be  </a:t>
            </a:r>
            <a:br>
              <a:rPr lang="en-US" sz="2400" dirty="0"/>
            </a:br>
            <a:r>
              <a:rPr lang="en-US" sz="2400" dirty="0"/>
              <a:t>             deducted to meet this level of cash receipts.          </a:t>
            </a:r>
            <a:br>
              <a:rPr lang="en-US" sz="2400" dirty="0"/>
            </a:br>
            <a:r>
              <a:rPr lang="en-US" sz="2400" dirty="0"/>
              <a:t>             Cash expenditures are only those expenses and   </a:t>
            </a:r>
            <a:br>
              <a:rPr lang="en-US" sz="2400" dirty="0"/>
            </a:br>
            <a:r>
              <a:rPr lang="en-US" sz="2400" dirty="0"/>
              <a:t>             purchases you will actually have to pay during  </a:t>
            </a:r>
            <a:br>
              <a:rPr lang="en-US" sz="2400" dirty="0"/>
            </a:br>
            <a:r>
              <a:rPr lang="en-US" sz="2400" dirty="0"/>
              <a:t>             the projected time period.</a:t>
            </a:r>
          </a:p>
        </p:txBody>
      </p:sp>
    </p:spTree>
    <p:extLst>
      <p:ext uri="{BB962C8B-B14F-4D97-AF65-F5344CB8AC3E}">
        <p14:creationId xmlns:p14="http://schemas.microsoft.com/office/powerpoint/2010/main" val="3214305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85A7AF-0FEC-4EEB-A168-F714E72F68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Vertical Text Placeholder 3">
            <a:extLst>
              <a:ext uri="{FF2B5EF4-FFF2-40B4-BE49-F238E27FC236}">
                <a16:creationId xmlns:a16="http://schemas.microsoft.com/office/drawing/2014/main" id="{DCECA4FF-0B0E-47C3-A4C9-89D83ADC56CD}"/>
              </a:ext>
            </a:extLst>
          </p:cNvPr>
          <p:cNvSpPr>
            <a:spLocks noGrp="1"/>
          </p:cNvSpPr>
          <p:nvPr>
            <p:ph type="body" orient="vert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30B1BF-FAB3-4F05-BDF9-3603520B15D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" y="116632"/>
            <a:ext cx="8863330" cy="551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97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ADEE43-9AFF-B04B-902F-00AAC6FFB0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8839201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562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599B1EA-E1B7-3E44-AB23-D53A98A009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883920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48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13611"/>
            <a:ext cx="8229600" cy="4903622"/>
          </a:xfrm>
        </p:spPr>
        <p:txBody>
          <a:bodyPr/>
          <a:lstStyle/>
          <a:p>
            <a:pPr>
              <a:buNone/>
            </a:pPr>
            <a:endParaRPr lang="en-GB" dirty="0"/>
          </a:p>
          <a:p>
            <a:pPr lvl="1">
              <a:buNone/>
            </a:pPr>
            <a:r>
              <a:rPr lang="en-GB"/>
              <a:t>                      Group  Activity </a:t>
            </a:r>
            <a:endParaRPr lang="en-GB" dirty="0"/>
          </a:p>
          <a:p>
            <a:pPr lvl="1">
              <a:buNone/>
            </a:pPr>
            <a:endParaRPr lang="en-GB" dirty="0"/>
          </a:p>
          <a:p>
            <a:pPr lvl="1">
              <a:buNone/>
            </a:pPr>
            <a:r>
              <a:rPr lang="en-GB" dirty="0"/>
              <a:t> Complete the Cash flow Forecast and Profit &amp; Loss  sections of your business plan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temp.</Template>
  <TotalTime>7136</TotalTime>
  <Words>355</Words>
  <Application>Microsoft Office PowerPoint</Application>
  <PresentationFormat>On-screen Show (4:3)</PresentationFormat>
  <Paragraphs>43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Myriad Pro</vt:lpstr>
      <vt:lpstr>20140311PresentationUWTSDTemplate</vt:lpstr>
      <vt:lpstr>BMSW 4006 Managing Enterprise in the 21st Century</vt:lpstr>
      <vt:lpstr>Learning Objectives</vt:lpstr>
      <vt:lpstr>Cash Flow: The Lifeblood of a Business</vt:lpstr>
      <vt:lpstr>Rules to Keep Cash Flowing</vt:lpstr>
      <vt:lpstr>Reading a Cash Flow Statement</vt:lpstr>
      <vt:lpstr>Forecasting Cash Flow: The Cash Budget</vt:lpstr>
      <vt:lpstr>PowerPoint Presentation</vt:lpstr>
      <vt:lpstr>PowerPoint Presentation</vt:lpstr>
      <vt:lpstr>PowerPoint Presentation</vt:lpstr>
      <vt:lpstr>PowerPoint Presentation</vt:lpstr>
    </vt:vector>
  </TitlesOfParts>
  <Company>Des Moines Area Community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Grantham, Vada</dc:creator>
  <cp:lastModifiedBy>Brynach Heffernan</cp:lastModifiedBy>
  <cp:revision>620</cp:revision>
  <dcterms:created xsi:type="dcterms:W3CDTF">2014-09-25T22:51:55Z</dcterms:created>
  <dcterms:modified xsi:type="dcterms:W3CDTF">2020-04-27T09:46:38Z</dcterms:modified>
</cp:coreProperties>
</file>