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257" r:id="rId2"/>
    <p:sldId id="311" r:id="rId3"/>
    <p:sldId id="259" r:id="rId4"/>
    <p:sldId id="314" r:id="rId5"/>
    <p:sldId id="299" r:id="rId6"/>
    <p:sldId id="261" r:id="rId7"/>
    <p:sldId id="262" r:id="rId8"/>
    <p:sldId id="315" r:id="rId9"/>
    <p:sldId id="300" r:id="rId10"/>
    <p:sldId id="265" r:id="rId11"/>
    <p:sldId id="268" r:id="rId12"/>
    <p:sldId id="269" r:id="rId13"/>
    <p:sldId id="270" r:id="rId14"/>
    <p:sldId id="271" r:id="rId15"/>
    <p:sldId id="273" r:id="rId16"/>
    <p:sldId id="274" r:id="rId17"/>
    <p:sldId id="275" r:id="rId18"/>
    <p:sldId id="301" r:id="rId19"/>
    <p:sldId id="326" r:id="rId20"/>
    <p:sldId id="302" r:id="rId21"/>
    <p:sldId id="303" r:id="rId22"/>
    <p:sldId id="281" r:id="rId23"/>
    <p:sldId id="282" r:id="rId24"/>
    <p:sldId id="284" r:id="rId25"/>
    <p:sldId id="304" r:id="rId26"/>
    <p:sldId id="305" r:id="rId27"/>
    <p:sldId id="306" r:id="rId28"/>
    <p:sldId id="288" r:id="rId29"/>
    <p:sldId id="307" r:id="rId30"/>
    <p:sldId id="290" r:id="rId31"/>
    <p:sldId id="291" r:id="rId32"/>
    <p:sldId id="292" r:id="rId33"/>
    <p:sldId id="294" r:id="rId34"/>
    <p:sldId id="308" r:id="rId35"/>
    <p:sldId id="296" r:id="rId36"/>
    <p:sldId id="309" r:id="rId37"/>
    <p:sldId id="310" r:id="rId38"/>
    <p:sldId id="312" r:id="rId39"/>
    <p:sldId id="313" r:id="rId40"/>
    <p:sldId id="316" r:id="rId41"/>
    <p:sldId id="317" r:id="rId42"/>
    <p:sldId id="318" r:id="rId43"/>
    <p:sldId id="324" r:id="rId44"/>
    <p:sldId id="325" r:id="rId45"/>
    <p:sldId id="320" r:id="rId46"/>
    <p:sldId id="321" r:id="rId47"/>
    <p:sldId id="322" r:id="rId48"/>
    <p:sldId id="323"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0" d="100"/>
          <a:sy n="110" d="100"/>
        </p:scale>
        <p:origin x="852" y="-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EF4375-3388-4F84-AD0A-5B72953A6374}" type="datetimeFigureOut">
              <a:rPr lang="en-GB" smtClean="0"/>
              <a:t>12/05/2021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4847DF-12DA-4DE4-9B8F-D748AAEDB97E}" type="slidenum">
              <a:rPr lang="en-GB" smtClean="0"/>
              <a:t>‹#›</a:t>
            </a:fld>
            <a:endParaRPr lang="en-GB"/>
          </a:p>
        </p:txBody>
      </p:sp>
    </p:spTree>
    <p:extLst>
      <p:ext uri="{BB962C8B-B14F-4D97-AF65-F5344CB8AC3E}">
        <p14:creationId xmlns:p14="http://schemas.microsoft.com/office/powerpoint/2010/main" val="2357579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13130B54-D535-2D46-A36D-9262BDF811BA}" type="slidenum">
              <a:rPr lang="zh-CN" altLang="en-GB"/>
              <a:pPr>
                <a:defRPr/>
              </a:pPr>
              <a:t>3</a:t>
            </a:fld>
            <a:endParaRPr lang="en-GB" altLang="zh-CN"/>
          </a:p>
        </p:txBody>
      </p:sp>
      <p:sp>
        <p:nvSpPr>
          <p:cNvPr id="9011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90115"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2823345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7EFF6BDF-9A9A-BF4B-82A3-2787F9120C44}" type="slidenum">
              <a:rPr lang="zh-CN" altLang="en-GB"/>
              <a:pPr>
                <a:defRPr/>
              </a:pPr>
              <a:t>6</a:t>
            </a:fld>
            <a:endParaRPr lang="en-GB" altLang="zh-CN"/>
          </a:p>
        </p:txBody>
      </p:sp>
      <p:sp>
        <p:nvSpPr>
          <p:cNvPr id="9625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96259"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3594150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0BCB87E-BD47-CA45-9FC0-D85DBB590D16}" type="slidenum">
              <a:rPr lang="zh-CN" altLang="en-GB"/>
              <a:pPr>
                <a:defRPr/>
              </a:pPr>
              <a:t>7</a:t>
            </a:fld>
            <a:endParaRPr lang="en-GB" altLang="zh-CN"/>
          </a:p>
        </p:txBody>
      </p:sp>
      <p:sp>
        <p:nvSpPr>
          <p:cNvPr id="10035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00355"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844581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F7D1654-35D2-D74A-8F71-941E3D539EFA}" type="slidenum">
              <a:rPr lang="zh-CN" altLang="en-GB"/>
              <a:pPr>
                <a:defRPr/>
              </a:pPr>
              <a:t>8</a:t>
            </a:fld>
            <a:endParaRPr lang="en-GB" altLang="zh-CN"/>
          </a:p>
        </p:txBody>
      </p:sp>
      <p:sp>
        <p:nvSpPr>
          <p:cNvPr id="10240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02403"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4097139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5677D46C-672D-1D42-8183-462AF3AA26F7}" type="slidenum">
              <a:rPr lang="zh-CN" altLang="en-GB"/>
              <a:pPr>
                <a:defRPr/>
              </a:pPr>
              <a:t>10</a:t>
            </a:fld>
            <a:endParaRPr lang="en-GB" altLang="zh-CN"/>
          </a:p>
        </p:txBody>
      </p:sp>
      <p:sp>
        <p:nvSpPr>
          <p:cNvPr id="3686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6867"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3936437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41409214-552E-FC47-89DB-2C4C2CE74107}" type="slidenum">
              <a:rPr lang="zh-CN" altLang="en-GB"/>
              <a:pPr>
                <a:defRPr/>
              </a:pPr>
              <a:t>11</a:t>
            </a:fld>
            <a:endParaRPr lang="en-GB" altLang="zh-CN"/>
          </a:p>
        </p:txBody>
      </p:sp>
      <p:sp>
        <p:nvSpPr>
          <p:cNvPr id="3891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8915"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1713602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28A49B62-FD16-114C-8794-7C4C417E0C2B}" type="slidenum">
              <a:rPr lang="zh-CN" altLang="en-GB"/>
              <a:pPr>
                <a:defRPr/>
              </a:pPr>
              <a:t>12</a:t>
            </a:fld>
            <a:endParaRPr lang="en-GB" altLang="zh-CN"/>
          </a:p>
        </p:txBody>
      </p:sp>
      <p:sp>
        <p:nvSpPr>
          <p:cNvPr id="3993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9939"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1481379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385A020-1C00-8D4D-B939-254A2C158142}" type="slidenum">
              <a:rPr lang="zh-CN" altLang="en-GB"/>
              <a:pPr>
                <a:defRPr/>
              </a:pPr>
              <a:t>13</a:t>
            </a:fld>
            <a:endParaRPr lang="en-GB" altLang="zh-CN"/>
          </a:p>
        </p:txBody>
      </p:sp>
      <p:sp>
        <p:nvSpPr>
          <p:cNvPr id="4096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40963"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921670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BEBB1DB-7F34-FF4E-A55B-7F1FA050F3F8}" type="slidenum">
              <a:rPr lang="zh-CN" altLang="en-GB"/>
              <a:pPr>
                <a:defRPr/>
              </a:pPr>
              <a:t>14</a:t>
            </a:fld>
            <a:endParaRPr lang="en-GB" altLang="zh-CN"/>
          </a:p>
        </p:txBody>
      </p:sp>
      <p:sp>
        <p:nvSpPr>
          <p:cNvPr id="4198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41987"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3168405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08A3995E-0655-FB40-9830-CBF7228E71E1}" type="slidenum">
              <a:rPr lang="zh-CN" altLang="en-GB"/>
              <a:pPr>
                <a:defRPr/>
              </a:pPr>
              <a:t>15</a:t>
            </a:fld>
            <a:endParaRPr lang="en-GB" altLang="zh-CN"/>
          </a:p>
        </p:txBody>
      </p:sp>
      <p:sp>
        <p:nvSpPr>
          <p:cNvPr id="4301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43011"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34006931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F872ECE9-C5F2-A044-8836-3C3B236B7C01}" type="slidenum">
              <a:rPr lang="zh-CN" altLang="en-GB"/>
              <a:pPr>
                <a:defRPr/>
              </a:pPr>
              <a:t>16</a:t>
            </a:fld>
            <a:endParaRPr lang="en-GB" altLang="zh-CN"/>
          </a:p>
        </p:txBody>
      </p:sp>
      <p:sp>
        <p:nvSpPr>
          <p:cNvPr id="5837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58371"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16920152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41F7BE99-D840-3B49-B060-C9249BD5D7E2}" type="slidenum">
              <a:rPr lang="zh-CN" altLang="en-GB"/>
              <a:pPr>
                <a:defRPr/>
              </a:pPr>
              <a:t>17</a:t>
            </a:fld>
            <a:endParaRPr lang="en-GB" altLang="zh-CN"/>
          </a:p>
        </p:txBody>
      </p:sp>
      <p:sp>
        <p:nvSpPr>
          <p:cNvPr id="6041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60419"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1217779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41E10016-39FD-6143-8EF8-4CB9BF8B2294}" type="slidenum">
              <a:rPr lang="zh-CN" altLang="en-GB"/>
              <a:pPr>
                <a:defRPr/>
              </a:pPr>
              <a:t>22</a:t>
            </a:fld>
            <a:endParaRPr lang="en-GB" altLang="zh-CN"/>
          </a:p>
        </p:txBody>
      </p:sp>
      <p:sp>
        <p:nvSpPr>
          <p:cNvPr id="4403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44035"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38964145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C9C67E34-CF04-1F47-A261-6A145C7FA5B3}" type="slidenum">
              <a:rPr lang="zh-CN" altLang="en-GB"/>
              <a:pPr>
                <a:defRPr/>
              </a:pPr>
              <a:t>32</a:t>
            </a:fld>
            <a:endParaRPr lang="en-GB" altLang="zh-CN"/>
          </a:p>
        </p:txBody>
      </p:sp>
      <p:sp>
        <p:nvSpPr>
          <p:cNvPr id="11673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16739"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8185858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3E5F82C-FC22-F44D-B74A-1A00EED510E2}" type="slidenum">
              <a:rPr lang="zh-CN" altLang="en-GB"/>
              <a:pPr>
                <a:defRPr/>
              </a:pPr>
              <a:t>33</a:t>
            </a:fld>
            <a:endParaRPr lang="en-GB" altLang="zh-CN"/>
          </a:p>
        </p:txBody>
      </p:sp>
      <p:sp>
        <p:nvSpPr>
          <p:cNvPr id="7782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77827"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13034191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7C623421-24EF-2E4F-B35C-4F9FF4325E83}" type="slidenum">
              <a:rPr lang="zh-CN" altLang="en-GB"/>
              <a:pPr>
                <a:defRPr/>
              </a:pPr>
              <a:t>35</a:t>
            </a:fld>
            <a:endParaRPr lang="en-GB" altLang="zh-CN"/>
          </a:p>
        </p:txBody>
      </p:sp>
      <p:sp>
        <p:nvSpPr>
          <p:cNvPr id="4710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47107" name="Rectangle 3"/>
          <p:cNvSpPr>
            <a:spLocks noGrp="1" noChangeArrowheads="1"/>
          </p:cNvSpPr>
          <p:nvPr>
            <p:ph type="body" idx="1"/>
          </p:nvPr>
        </p:nvSpPr>
        <p:spPr/>
        <p:txBody>
          <a:bodyPr/>
          <a:lstStyle/>
          <a:p>
            <a:pPr eaLnBrk="1" hangingPunct="1">
              <a:defRPr/>
            </a:pPr>
            <a:endParaRPr lang="zh-CN" altLang="en-US">
              <a:ea typeface="宋体" charset="0"/>
              <a:cs typeface="宋体" charset="0"/>
            </a:endParaRPr>
          </a:p>
        </p:txBody>
      </p:sp>
    </p:spTree>
    <p:extLst>
      <p:ext uri="{BB962C8B-B14F-4D97-AF65-F5344CB8AC3E}">
        <p14:creationId xmlns:p14="http://schemas.microsoft.com/office/powerpoint/2010/main" val="11233915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5256" y="1447802"/>
            <a:ext cx="8827957"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5256" y="4777380"/>
            <a:ext cx="8827957"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56E028-AFB9-4362-888A-540A32032FD4}" type="datetime1">
              <a:rPr lang="en-GB" smtClean="0"/>
              <a:pPr/>
              <a:t>12/05/2021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69133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9F27A44-D976-4882-88C3-55897F011664}" type="datetime1">
              <a:rPr lang="en-GB" smtClean="0"/>
              <a:pPr/>
              <a:t>12/05/2021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3091143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5258" y="2861735"/>
            <a:ext cx="8827956"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5256" y="4777381"/>
            <a:ext cx="8827957"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7BF176-E44D-4736-92E1-15DE8F73E798}" type="datetime1">
              <a:rPr lang="en-GB" smtClean="0"/>
              <a:pPr/>
              <a:t>12/05/2021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3593262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601" y="2060577"/>
            <a:ext cx="4397484"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5967" y="2056093"/>
            <a:ext cx="4397487"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ADB2CC-2093-4CF4-8D4F-7D23D26EA6D5}" type="datetime1">
              <a:rPr lang="en-GB" smtClean="0"/>
              <a:pPr/>
              <a:t>12/05/2021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65418535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600" y="1905000"/>
            <a:ext cx="439748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601" y="2514600"/>
            <a:ext cx="4397484"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5969" y="1905000"/>
            <a:ext cx="439748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5969" y="2514600"/>
            <a:ext cx="4397484"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38F9FB-6F59-4123-893E-BFCC83A7779A}" type="datetime1">
              <a:rPr lang="en-GB" smtClean="0"/>
              <a:pPr/>
              <a:t>12/05/2021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841989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5E4A0F4-F8B1-474A-9E9D-07C642E6C0CE}" type="datetime1">
              <a:rPr lang="en-GB" smtClean="0"/>
              <a:pPr/>
              <a:t>12/05/2021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4165540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DF4E5FA-FFC8-436D-A36F-F72227F3FFF0}" type="datetime1">
              <a:rPr lang="en-GB" smtClean="0"/>
              <a:pPr/>
              <a:t>12/05/2021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2884294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5" y="1447800"/>
            <a:ext cx="3401949"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5863" y="1447800"/>
            <a:ext cx="5197351"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5255" y="3129282"/>
            <a:ext cx="3401949"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4CE97D8-E532-42DF-A669-0B96EB441379}" type="datetime1">
              <a:rPr lang="en-GB" smtClean="0"/>
              <a:pPr/>
              <a:t>12/05/2021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4247560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208" y="1854192"/>
            <a:ext cx="5094232"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51357" y="1143000"/>
            <a:ext cx="320123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5255" y="3657600"/>
            <a:ext cx="5086304"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ADB2CC-2093-4CF4-8D4F-7D23D26EA6D5}" type="datetime1">
              <a:rPr lang="en-GB" smtClean="0"/>
              <a:pPr/>
              <a:t>12/05/2021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1953142716"/>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8" y="4800587"/>
            <a:ext cx="8827956"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5256" y="685800"/>
            <a:ext cx="8827957"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5257" y="5367325"/>
            <a:ext cx="882795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ADB2CC-2093-4CF4-8D4F-7D23D26EA6D5}" type="datetime1">
              <a:rPr lang="en-GB" smtClean="0"/>
              <a:pPr/>
              <a:t>12/05/2021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41034277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6" y="1447800"/>
            <a:ext cx="8827957"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5256" y="3657600"/>
            <a:ext cx="8827957"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BADB2CC-2093-4CF4-8D4F-7D23D26EA6D5}" type="datetime1">
              <a:rPr lang="en-GB" smtClean="0"/>
              <a:pPr/>
              <a:t>12/05/2021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2405707217"/>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5213" y="1447800"/>
            <a:ext cx="800139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904" y="3771174"/>
            <a:ext cx="7281545"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5256" y="4350657"/>
            <a:ext cx="8827957"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BADB2CC-2093-4CF4-8D4F-7D23D26EA6D5}" type="datetime1">
              <a:rPr lang="en-GB" smtClean="0"/>
              <a:pPr/>
              <a:t>12/05/2021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
        <p:nvSpPr>
          <p:cNvPr id="12" name="TextBox 11"/>
          <p:cNvSpPr txBox="1"/>
          <p:nvPr/>
        </p:nvSpPr>
        <p:spPr>
          <a:xfrm>
            <a:off x="898530" y="971253"/>
            <a:ext cx="80212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9332921" y="2613787"/>
            <a:ext cx="80212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81243654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5255" y="3124201"/>
            <a:ext cx="88279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5256" y="4777381"/>
            <a:ext cx="8827957"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ADB2CC-2093-4CF4-8D4F-7D23D26EA6D5}" type="datetime1">
              <a:rPr lang="en-GB" smtClean="0"/>
              <a:pPr/>
              <a:t>12/05/2021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128776827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3113" y="1981200"/>
            <a:ext cx="294763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633" y="2667000"/>
            <a:ext cx="2928112"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4672" y="1981200"/>
            <a:ext cx="293700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4116" y="2667000"/>
            <a:ext cx="294756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6556" y="1981200"/>
            <a:ext cx="2932877"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6556" y="2667000"/>
            <a:ext cx="2932877"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711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404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BADB2CC-2093-4CF4-8D4F-7D23D26EA6D5}" type="datetime1">
              <a:rPr lang="en-GB" smtClean="0"/>
              <a:pPr/>
              <a:t>12/05/2021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236734314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633" y="4250949"/>
            <a:ext cx="294081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633" y="2209800"/>
            <a:ext cx="294081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633" y="4827213"/>
            <a:ext cx="294081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90389" y="4250949"/>
            <a:ext cx="293128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90388" y="2209800"/>
            <a:ext cx="293128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9035" y="4827212"/>
            <a:ext cx="29351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6556" y="4250949"/>
            <a:ext cx="2932877"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6555" y="2209800"/>
            <a:ext cx="2932877"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6433" y="4827210"/>
            <a:ext cx="293676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711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404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BADB2CC-2093-4CF4-8D4F-7D23D26EA6D5}" type="datetime1">
              <a:rPr lang="en-GB" smtClean="0"/>
              <a:pPr/>
              <a:t>12/05/2021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3490234212"/>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5A1EFD-3BB4-4923-9C5C-EB0E1FB2F28A}" type="datetime1">
              <a:rPr lang="en-GB" smtClean="0"/>
              <a:pPr/>
              <a:t>12/05/2021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12459212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6377" y="430215"/>
            <a:ext cx="1753057"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633" y="773205"/>
            <a:ext cx="7425083"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5AB819-D40A-4350-81DF-B203EC79AEF6}" type="datetime1">
              <a:rPr lang="en-GB" smtClean="0"/>
              <a:pPr/>
              <a:t>12/05/2021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3663779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8399243" y="1676400"/>
            <a:ext cx="37592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7586443" y="-457200"/>
            <a:ext cx="21336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399243" y="6096000"/>
            <a:ext cx="13208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205317" y="2667000"/>
            <a:ext cx="5588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119717" y="2895600"/>
            <a:ext cx="31496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280" y="452718"/>
            <a:ext cx="940717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600" y="2052925"/>
            <a:ext cx="8948872"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8419" y="1790661"/>
            <a:ext cx="990599" cy="30487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BADB2CC-2093-4CF4-8D4F-7D23D26EA6D5}" type="datetime1">
              <a:rPr lang="en-GB" smtClean="0"/>
              <a:pPr/>
              <a:t>12/05/2021</a:t>
            </a:fld>
            <a:endParaRPr lang="en-US" dirty="0"/>
          </a:p>
        </p:txBody>
      </p:sp>
      <p:sp>
        <p:nvSpPr>
          <p:cNvPr id="5" name="Footer Placeholder 4"/>
          <p:cNvSpPr>
            <a:spLocks noGrp="1"/>
          </p:cNvSpPr>
          <p:nvPr>
            <p:ph type="ftr" sz="quarter" idx="3"/>
          </p:nvPr>
        </p:nvSpPr>
        <p:spPr>
          <a:xfrm rot="5400000">
            <a:off x="8954413" y="3225261"/>
            <a:ext cx="3859795" cy="30488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5242" y="295737"/>
            <a:ext cx="838417"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116668185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www.spaceandmotion.com/Philosophy-David-Hume-Philosopher.ht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p:cNvCxnSpPr/>
          <p:nvPr/>
        </p:nvCxnSpPr>
        <p:spPr>
          <a:xfrm>
            <a:off x="1865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9" name="TextBox 8"/>
          <p:cNvSpPr txBox="1"/>
          <p:nvPr/>
        </p:nvSpPr>
        <p:spPr>
          <a:xfrm>
            <a:off x="8689893" y="6340154"/>
            <a:ext cx="1622560" cy="230832"/>
          </a:xfrm>
          <a:prstGeom prst="rect">
            <a:avLst/>
          </a:prstGeom>
          <a:noFill/>
        </p:spPr>
        <p:txBody>
          <a:bodyPr wrap="none" rtlCol="0">
            <a:spAutoFit/>
          </a:bodyPr>
          <a:lstStyle/>
          <a:p>
            <a:pPr algn="r" defTabSz="457200"/>
            <a:r>
              <a:rPr lang="en-US" sz="900" dirty="0">
                <a:solidFill>
                  <a:srgbClr val="313133"/>
                </a:solidFill>
                <a:latin typeface="Arial"/>
                <a:cs typeface="Arial"/>
              </a:rPr>
              <a:t>© University of South Wales</a:t>
            </a:r>
          </a:p>
        </p:txBody>
      </p:sp>
      <p:sp>
        <p:nvSpPr>
          <p:cNvPr id="13" name="TextBox 12"/>
          <p:cNvSpPr txBox="1"/>
          <p:nvPr/>
        </p:nvSpPr>
        <p:spPr>
          <a:xfrm>
            <a:off x="5403196" y="898072"/>
            <a:ext cx="4894065" cy="2616101"/>
          </a:xfrm>
          <a:prstGeom prst="rect">
            <a:avLst/>
          </a:prstGeom>
          <a:noFill/>
        </p:spPr>
        <p:txBody>
          <a:bodyPr wrap="square" rtlCol="0">
            <a:spAutoFit/>
          </a:bodyPr>
          <a:lstStyle/>
          <a:p>
            <a:pPr defTabSz="457200"/>
            <a:r>
              <a:rPr lang="en-US" sz="3200" dirty="0">
                <a:solidFill>
                  <a:prstClr val="black"/>
                </a:solidFill>
                <a:latin typeface="Arial"/>
                <a:cs typeface="Arial"/>
              </a:rPr>
              <a:t>Research Methods for Business</a:t>
            </a:r>
          </a:p>
          <a:p>
            <a:pPr defTabSz="457200"/>
            <a:r>
              <a:rPr lang="en-US" sz="3200" dirty="0">
                <a:solidFill>
                  <a:prstClr val="black"/>
                </a:solidFill>
                <a:latin typeface="Arial"/>
                <a:cs typeface="Arial"/>
              </a:rPr>
              <a:t>Lecture 2 – </a:t>
            </a:r>
            <a:r>
              <a:rPr lang="en-US" sz="3200" dirty="0">
                <a:solidFill>
                  <a:prstClr val="white"/>
                </a:solidFill>
                <a:latin typeface="Arial"/>
                <a:cs typeface="Arial"/>
              </a:rPr>
              <a:t>Research Philosophy</a:t>
            </a:r>
            <a:endParaRPr lang="en-GB" sz="3200" dirty="0">
              <a:solidFill>
                <a:prstClr val="white"/>
              </a:solidFill>
              <a:latin typeface="Arial"/>
              <a:cs typeface="Arial"/>
            </a:endParaRPr>
          </a:p>
          <a:p>
            <a:pPr defTabSz="457200"/>
            <a:endParaRPr lang="en-US" sz="3600" dirty="0">
              <a:solidFill>
                <a:srgbClr val="313133"/>
              </a:solidFill>
              <a:latin typeface="Arial"/>
              <a:cs typeface="Arial"/>
            </a:endParaRPr>
          </a:p>
        </p:txBody>
      </p:sp>
      <p:sp>
        <p:nvSpPr>
          <p:cNvPr id="7" name="TextBox 6"/>
          <p:cNvSpPr txBox="1"/>
          <p:nvPr/>
        </p:nvSpPr>
        <p:spPr>
          <a:xfrm>
            <a:off x="2678628" y="4461537"/>
            <a:ext cx="7090696" cy="1384995"/>
          </a:xfrm>
          <a:prstGeom prst="rect">
            <a:avLst/>
          </a:prstGeom>
          <a:noFill/>
        </p:spPr>
        <p:txBody>
          <a:bodyPr wrap="square" rtlCol="0">
            <a:spAutoFit/>
          </a:bodyPr>
          <a:lstStyle/>
          <a:p>
            <a:pPr defTabSz="457200"/>
            <a:endParaRPr lang="en-GB" sz="3600" dirty="0">
              <a:solidFill>
                <a:prstClr val="white"/>
              </a:solidFill>
              <a:latin typeface="Century Gothic" panose="020B0502020202020204"/>
            </a:endParaRPr>
          </a:p>
          <a:p>
            <a:pPr algn="ctr" defTabSz="457200"/>
            <a:r>
              <a:rPr lang="en-GB" sz="2400" dirty="0">
                <a:solidFill>
                  <a:prstClr val="white"/>
                </a:solidFill>
                <a:latin typeface="Arial"/>
                <a:cs typeface="Arial"/>
              </a:rPr>
              <a:t>Stuart Milligan </a:t>
            </a:r>
          </a:p>
          <a:p>
            <a:pPr algn="ctr" defTabSz="457200"/>
            <a:r>
              <a:rPr lang="en-GB" sz="2400" dirty="0">
                <a:solidFill>
                  <a:prstClr val="white"/>
                </a:solidFill>
                <a:latin typeface="Arial"/>
                <a:cs typeface="Arial"/>
              </a:rPr>
              <a:t>s.milligan@uwtsd.ac.uk</a:t>
            </a:r>
          </a:p>
        </p:txBody>
      </p:sp>
    </p:spTree>
    <p:extLst>
      <p:ext uri="{BB962C8B-B14F-4D97-AF65-F5344CB8AC3E}">
        <p14:creationId xmlns:p14="http://schemas.microsoft.com/office/powerpoint/2010/main" val="3412348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dirty="0">
                <a:solidFill>
                  <a:schemeClr val="bg1"/>
                </a:solidFill>
              </a:rPr>
              <a:t>The content of today’s lecture</a:t>
            </a:r>
            <a:endParaRPr lang="el-GR" altLang="en-US" dirty="0">
              <a:solidFill>
                <a:schemeClr val="bg1"/>
              </a:solidFill>
            </a:endParaRPr>
          </a:p>
        </p:txBody>
      </p:sp>
      <p:sp>
        <p:nvSpPr>
          <p:cNvPr id="7171" name="Rectangle 3"/>
          <p:cNvSpPr>
            <a:spLocks noGrp="1" noChangeArrowheads="1"/>
          </p:cNvSpPr>
          <p:nvPr>
            <p:ph type="body" idx="1"/>
          </p:nvPr>
        </p:nvSpPr>
        <p:spPr>
          <a:xfrm>
            <a:off x="129396" y="1513366"/>
            <a:ext cx="11964838" cy="4114800"/>
          </a:xfrm>
        </p:spPr>
        <p:txBody>
          <a:bodyPr/>
          <a:lstStyle/>
          <a:p>
            <a:pPr>
              <a:lnSpc>
                <a:spcPct val="90000"/>
              </a:lnSpc>
            </a:pPr>
            <a:r>
              <a:rPr lang="en-GB" altLang="en-US" sz="2400" dirty="0">
                <a:solidFill>
                  <a:schemeClr val="tx1"/>
                </a:solidFill>
              </a:rPr>
              <a:t>To look at the concepts of paradigm and discourse and identify some of their uses in management theorizing</a:t>
            </a:r>
          </a:p>
          <a:p>
            <a:pPr>
              <a:lnSpc>
                <a:spcPct val="90000"/>
              </a:lnSpc>
            </a:pPr>
            <a:r>
              <a:rPr lang="en-GB" altLang="en-US" sz="2400" dirty="0">
                <a:solidFill>
                  <a:schemeClr val="tx1"/>
                </a:solidFill>
              </a:rPr>
              <a:t>To look at some of the institutional arrangements behind specific management paradigms and discourses</a:t>
            </a:r>
          </a:p>
          <a:p>
            <a:pPr>
              <a:lnSpc>
                <a:spcPct val="90000"/>
              </a:lnSpc>
            </a:pPr>
            <a:r>
              <a:rPr lang="en-GB" altLang="en-US" sz="2400" dirty="0">
                <a:solidFill>
                  <a:schemeClr val="tx1"/>
                </a:solidFill>
              </a:rPr>
              <a:t>To consider some ‘approaches’ to management and organizational research and examine some of the relations between them</a:t>
            </a:r>
          </a:p>
          <a:p>
            <a:pPr>
              <a:lnSpc>
                <a:spcPct val="90000"/>
              </a:lnSpc>
            </a:pPr>
            <a:r>
              <a:rPr lang="en-GB" altLang="en-US" sz="2400" dirty="0">
                <a:solidFill>
                  <a:schemeClr val="tx1"/>
                </a:solidFill>
              </a:rPr>
              <a:t>To dispense with some of the issues on ontology and epistemology</a:t>
            </a:r>
          </a:p>
          <a:p>
            <a:pPr>
              <a:lnSpc>
                <a:spcPct val="90000"/>
              </a:lnSpc>
            </a:pPr>
            <a:r>
              <a:rPr lang="en-GB" altLang="en-US" sz="2400" dirty="0">
                <a:solidFill>
                  <a:schemeClr val="tx1"/>
                </a:solidFill>
              </a:rPr>
              <a:t>To deal with some practical issues of researching – the practice of management research</a:t>
            </a:r>
            <a:endParaRPr lang="el-GR" altLang="en-US" sz="2400" dirty="0">
              <a:solidFill>
                <a:schemeClr val="tx1"/>
              </a:solidFill>
            </a:endParaRPr>
          </a:p>
        </p:txBody>
      </p:sp>
    </p:spTree>
    <p:extLst>
      <p:ext uri="{BB962C8B-B14F-4D97-AF65-F5344CB8AC3E}">
        <p14:creationId xmlns:p14="http://schemas.microsoft.com/office/powerpoint/2010/main" val="618432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r>
              <a:rPr lang="en-GB" altLang="zh-CN" dirty="0">
                <a:solidFill>
                  <a:schemeClr val="bg1"/>
                </a:solidFill>
                <a:ea typeface="宋体" charset="0"/>
              </a:rPr>
              <a:t>Jargon of Research</a:t>
            </a:r>
          </a:p>
        </p:txBody>
      </p:sp>
      <p:sp>
        <p:nvSpPr>
          <p:cNvPr id="89091" name="Rectangle 3"/>
          <p:cNvSpPr>
            <a:spLocks noGrp="1" noChangeArrowheads="1"/>
          </p:cNvSpPr>
          <p:nvPr>
            <p:ph type="body" idx="1"/>
          </p:nvPr>
        </p:nvSpPr>
        <p:spPr>
          <a:xfrm>
            <a:off x="0" y="1524000"/>
            <a:ext cx="12025223" cy="5145088"/>
          </a:xfrm>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r>
              <a:rPr lang="en-GB" altLang="zh-CN" sz="2800" dirty="0">
                <a:solidFill>
                  <a:schemeClr val="tx1"/>
                </a:solidFill>
                <a:ea typeface="宋体" charset="0"/>
              </a:rPr>
              <a:t>Positivism, Constructivism, Post-positivism, Pragmatism, Realism, Critical theory, Feminism, etc.</a:t>
            </a:r>
          </a:p>
          <a:p>
            <a:pPr>
              <a:defRPr/>
            </a:pPr>
            <a:r>
              <a:rPr lang="en-GB" altLang="zh-CN" sz="2800" dirty="0">
                <a:solidFill>
                  <a:schemeClr val="tx1"/>
                </a:solidFill>
                <a:ea typeface="宋体" charset="0"/>
              </a:rPr>
              <a:t>Ontology – a view of the world</a:t>
            </a:r>
          </a:p>
          <a:p>
            <a:pPr>
              <a:defRPr/>
            </a:pPr>
            <a:r>
              <a:rPr lang="en-GB" altLang="zh-CN" sz="2800" dirty="0">
                <a:solidFill>
                  <a:schemeClr val="tx1"/>
                </a:solidFill>
                <a:ea typeface="宋体" charset="0"/>
              </a:rPr>
              <a:t>Axiology – Philosophy of worth or value - ethics</a:t>
            </a:r>
          </a:p>
          <a:p>
            <a:pPr>
              <a:defRPr/>
            </a:pPr>
            <a:r>
              <a:rPr lang="en-GB" altLang="zh-CN" sz="2800" dirty="0">
                <a:solidFill>
                  <a:schemeClr val="tx1"/>
                </a:solidFill>
                <a:ea typeface="宋体" charset="0"/>
              </a:rPr>
              <a:t>Epistemology – the theory of knowledge. How a researchers applies their view of the world.</a:t>
            </a:r>
          </a:p>
          <a:p>
            <a:pPr>
              <a:defRPr/>
            </a:pPr>
            <a:r>
              <a:rPr lang="en-GB" altLang="zh-CN" sz="2800" dirty="0">
                <a:solidFill>
                  <a:schemeClr val="tx1"/>
                </a:solidFill>
                <a:ea typeface="宋体" charset="0"/>
              </a:rPr>
              <a:t>Causality</a:t>
            </a:r>
          </a:p>
          <a:p>
            <a:pPr>
              <a:defRPr/>
            </a:pPr>
            <a:r>
              <a:rPr lang="en-GB" altLang="zh-CN" sz="2800" dirty="0">
                <a:solidFill>
                  <a:schemeClr val="tx1"/>
                </a:solidFill>
                <a:ea typeface="宋体" charset="0"/>
              </a:rPr>
              <a:t>Theory - Theorem</a:t>
            </a:r>
          </a:p>
          <a:p>
            <a:pPr>
              <a:defRPr/>
            </a:pPr>
            <a:r>
              <a:rPr lang="en-GB" altLang="zh-CN" sz="2800" dirty="0">
                <a:solidFill>
                  <a:schemeClr val="tx1"/>
                </a:solidFill>
                <a:ea typeface="宋体" charset="0"/>
              </a:rPr>
              <a:t>Inductive (starts with observation)/Deductive (Starts with a theory)/</a:t>
            </a:r>
            <a:r>
              <a:rPr lang="en-GB" altLang="zh-CN" sz="2800" dirty="0" err="1">
                <a:solidFill>
                  <a:schemeClr val="tx1"/>
                </a:solidFill>
                <a:ea typeface="宋体" charset="0"/>
              </a:rPr>
              <a:t>Hypothetico</a:t>
            </a:r>
            <a:r>
              <a:rPr lang="en-GB" altLang="zh-CN" sz="2800" dirty="0">
                <a:solidFill>
                  <a:schemeClr val="tx1"/>
                </a:solidFill>
                <a:ea typeface="宋体" charset="0"/>
              </a:rPr>
              <a:t>-deductive logic	</a:t>
            </a:r>
            <a:r>
              <a:rPr lang="en-GB" altLang="zh-CN" dirty="0">
                <a:solidFill>
                  <a:schemeClr val="tx1"/>
                </a:solidFill>
                <a:ea typeface="宋体" charset="0"/>
              </a:rPr>
              <a:t>	</a:t>
            </a:r>
          </a:p>
        </p:txBody>
      </p:sp>
    </p:spTree>
    <p:extLst>
      <p:ext uri="{BB962C8B-B14F-4D97-AF65-F5344CB8AC3E}">
        <p14:creationId xmlns:p14="http://schemas.microsoft.com/office/powerpoint/2010/main" val="301041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sz="3600" dirty="0">
                <a:solidFill>
                  <a:schemeClr val="bg1"/>
                </a:solidFill>
              </a:rPr>
              <a:t>Social Research - Clough &amp; </a:t>
            </a:r>
            <a:r>
              <a:rPr lang="en-GB" altLang="en-US" sz="3600" dirty="0" err="1">
                <a:solidFill>
                  <a:schemeClr val="bg1"/>
                </a:solidFill>
              </a:rPr>
              <a:t>Nutbrown</a:t>
            </a:r>
            <a:endParaRPr lang="en-GB" altLang="en-US" sz="5400" dirty="0">
              <a:solidFill>
                <a:schemeClr val="bg1"/>
              </a:solidFill>
            </a:endParaRPr>
          </a:p>
        </p:txBody>
      </p:sp>
      <p:sp>
        <p:nvSpPr>
          <p:cNvPr id="4099" name="Rectangle 3"/>
          <p:cNvSpPr>
            <a:spLocks noGrp="1" noChangeArrowheads="1"/>
          </p:cNvSpPr>
          <p:nvPr>
            <p:ph type="body" idx="1"/>
          </p:nvPr>
        </p:nvSpPr>
        <p:spPr/>
        <p:txBody>
          <a:bodyPr>
            <a:normAutofit lnSpcReduction="10000"/>
          </a:bodyPr>
          <a:lstStyle/>
          <a:p>
            <a:pPr eaLnBrk="1" hangingPunct="1"/>
            <a:r>
              <a:rPr lang="en-GB" altLang="en-US" sz="2800" dirty="0"/>
              <a:t>Social research is persuasive. Persuading the audience of the value of the research</a:t>
            </a:r>
          </a:p>
          <a:p>
            <a:pPr eaLnBrk="1" hangingPunct="1"/>
            <a:r>
              <a:rPr lang="en-GB" altLang="en-US" sz="2800" dirty="0"/>
              <a:t>Social research is purposive. It should make a difference</a:t>
            </a:r>
          </a:p>
          <a:p>
            <a:pPr eaLnBrk="1" hangingPunct="1"/>
            <a:r>
              <a:rPr lang="en-GB" altLang="en-US" sz="2800" dirty="0"/>
              <a:t>Social research is positional. The context in which the research is conducted and reported</a:t>
            </a:r>
          </a:p>
          <a:p>
            <a:pPr eaLnBrk="1" hangingPunct="1"/>
            <a:r>
              <a:rPr lang="en-GB" altLang="en-US" sz="2800" dirty="0"/>
              <a:t>Social research is political. Research which changes nothing - not even the researcher - is not research at all</a:t>
            </a:r>
          </a:p>
        </p:txBody>
      </p:sp>
    </p:spTree>
    <p:extLst>
      <p:ext uri="{BB962C8B-B14F-4D97-AF65-F5344CB8AC3E}">
        <p14:creationId xmlns:p14="http://schemas.microsoft.com/office/powerpoint/2010/main" val="474791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Paradigms</a:t>
            </a:r>
          </a:p>
        </p:txBody>
      </p:sp>
      <p:graphicFrame>
        <p:nvGraphicFramePr>
          <p:cNvPr id="4" name="Group 52"/>
          <p:cNvGraphicFramePr>
            <a:graphicFrameLocks noGrp="1"/>
          </p:cNvGraphicFramePr>
          <p:nvPr>
            <p:extLst>
              <p:ext uri="{D42A27DB-BD31-4B8C-83A1-F6EECF244321}">
                <p14:modId xmlns:p14="http://schemas.microsoft.com/office/powerpoint/2010/main" val="774528733"/>
              </p:ext>
            </p:extLst>
          </p:nvPr>
        </p:nvGraphicFramePr>
        <p:xfrm>
          <a:off x="966157" y="1341438"/>
          <a:ext cx="9476418" cy="4899028"/>
        </p:xfrm>
        <a:graphic>
          <a:graphicData uri="http://schemas.openxmlformats.org/drawingml/2006/table">
            <a:tbl>
              <a:tblPr/>
              <a:tblGrid>
                <a:gridCol w="91845">
                  <a:extLst>
                    <a:ext uri="{9D8B030D-6E8A-4147-A177-3AD203B41FA5}">
                      <a16:colId xmlns:a16="http://schemas.microsoft.com/office/drawing/2014/main" val="20000"/>
                    </a:ext>
                  </a:extLst>
                </a:gridCol>
                <a:gridCol w="2961509">
                  <a:extLst>
                    <a:ext uri="{9D8B030D-6E8A-4147-A177-3AD203B41FA5}">
                      <a16:colId xmlns:a16="http://schemas.microsoft.com/office/drawing/2014/main" val="20001"/>
                    </a:ext>
                  </a:extLst>
                </a:gridCol>
                <a:gridCol w="2963549">
                  <a:extLst>
                    <a:ext uri="{9D8B030D-6E8A-4147-A177-3AD203B41FA5}">
                      <a16:colId xmlns:a16="http://schemas.microsoft.com/office/drawing/2014/main" val="20002"/>
                    </a:ext>
                  </a:extLst>
                </a:gridCol>
                <a:gridCol w="3332972">
                  <a:extLst>
                    <a:ext uri="{9D8B030D-6E8A-4147-A177-3AD203B41FA5}">
                      <a16:colId xmlns:a16="http://schemas.microsoft.com/office/drawing/2014/main" val="20003"/>
                    </a:ext>
                  </a:extLst>
                </a:gridCol>
                <a:gridCol w="126543">
                  <a:extLst>
                    <a:ext uri="{9D8B030D-6E8A-4147-A177-3AD203B41FA5}">
                      <a16:colId xmlns:a16="http://schemas.microsoft.com/office/drawing/2014/main" val="20004"/>
                    </a:ext>
                  </a:extLst>
                </a:gridCol>
              </a:tblGrid>
              <a:tr h="646113">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dirty="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200" b="0" i="0" u="none" strike="noStrike" cap="none" normalizeH="0" baseline="0" dirty="0">
                          <a:ln>
                            <a:noFill/>
                          </a:ln>
                          <a:solidFill>
                            <a:schemeClr val="tx1"/>
                          </a:solidFill>
                          <a:effectLst/>
                          <a:latin typeface="Calligraph421 BT" charset="0"/>
                          <a:ea typeface="宋体" charset="0"/>
                          <a:cs typeface="宋体" charset="0"/>
                        </a:rPr>
                        <a:t>Positivism</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200" b="0" i="0" u="none" strike="noStrike" cap="none" normalizeH="0" baseline="0">
                          <a:ln>
                            <a:noFill/>
                          </a:ln>
                          <a:solidFill>
                            <a:schemeClr val="tx1"/>
                          </a:solidFill>
                          <a:effectLst/>
                          <a:latin typeface="Calligraph421 BT" charset="0"/>
                          <a:ea typeface="宋体" charset="0"/>
                          <a:cs typeface="宋体" charset="0"/>
                        </a:rPr>
                        <a:t>Constructivism</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0"/>
                  </a:ext>
                </a:extLst>
              </a:tr>
              <a:tr h="754063">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000" b="0" i="0" u="none" strike="noStrike" cap="none" normalizeH="0" baseline="0" dirty="0">
                          <a:ln>
                            <a:noFill/>
                          </a:ln>
                          <a:solidFill>
                            <a:schemeClr val="tx1"/>
                          </a:solidFill>
                          <a:effectLst/>
                          <a:latin typeface="Calligraph421 BT" charset="0"/>
                          <a:ea typeface="宋体" charset="0"/>
                          <a:cs typeface="宋体" charset="0"/>
                        </a:rPr>
                        <a:t>Approach</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a:ln>
                          <a:noFill/>
                        </a:ln>
                        <a:solidFill>
                          <a:schemeClr val="tx1"/>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a:ln>
                          <a:noFill/>
                        </a:ln>
                        <a:solidFill>
                          <a:schemeClr val="tx1"/>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1"/>
                  </a:ext>
                </a:extLst>
              </a:tr>
              <a:tr h="703263">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000" b="0" i="0" u="none" strike="noStrike" cap="none" normalizeH="0" baseline="0" dirty="0">
                          <a:ln>
                            <a:noFill/>
                          </a:ln>
                          <a:solidFill>
                            <a:schemeClr val="tx1"/>
                          </a:solidFill>
                          <a:effectLst/>
                          <a:latin typeface="Calligraph421 BT" charset="0"/>
                          <a:ea typeface="宋体" charset="0"/>
                          <a:cs typeface="宋体" charset="0"/>
                        </a:rPr>
                        <a:t>Ontology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dirty="0">
                        <a:ln>
                          <a:noFill/>
                        </a:ln>
                        <a:solidFill>
                          <a:schemeClr val="tx1"/>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a:ln>
                          <a:noFill/>
                        </a:ln>
                        <a:solidFill>
                          <a:schemeClr val="tx1"/>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2"/>
                  </a:ext>
                </a:extLst>
              </a:tr>
              <a:tr h="701675">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000" b="0" i="0" u="none" strike="noStrike" cap="none" normalizeH="0" baseline="0">
                          <a:ln>
                            <a:noFill/>
                          </a:ln>
                          <a:solidFill>
                            <a:schemeClr val="tx1"/>
                          </a:solidFill>
                          <a:effectLst/>
                          <a:latin typeface="Calligraph421 BT" charset="0"/>
                          <a:ea typeface="宋体" charset="0"/>
                          <a:cs typeface="宋体" charset="0"/>
                        </a:rPr>
                        <a:t>Epistemology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dirty="0">
                        <a:ln>
                          <a:noFill/>
                        </a:ln>
                        <a:solidFill>
                          <a:schemeClr val="tx1"/>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dirty="0">
                        <a:ln>
                          <a:noFill/>
                        </a:ln>
                        <a:solidFill>
                          <a:schemeClr val="tx1"/>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3"/>
                  </a:ext>
                </a:extLst>
              </a:tr>
              <a:tr h="703263">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000" b="0" i="0" u="none" strike="noStrike" cap="none" normalizeH="0" baseline="0">
                          <a:ln>
                            <a:noFill/>
                          </a:ln>
                          <a:solidFill>
                            <a:schemeClr val="tx1"/>
                          </a:solidFill>
                          <a:effectLst/>
                          <a:latin typeface="Calligraph421 BT" charset="0"/>
                          <a:ea typeface="宋体" charset="0"/>
                          <a:cs typeface="宋体" charset="0"/>
                        </a:rPr>
                        <a:t>Axiology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a:ln>
                          <a:noFill/>
                        </a:ln>
                        <a:solidFill>
                          <a:schemeClr val="tx1"/>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dirty="0">
                        <a:ln>
                          <a:noFill/>
                        </a:ln>
                        <a:solidFill>
                          <a:schemeClr val="tx1"/>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4"/>
                  </a:ext>
                </a:extLst>
              </a:tr>
              <a:tr h="700088">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000" b="0" i="0" u="none" strike="noStrike" cap="none" normalizeH="0" baseline="0">
                          <a:ln>
                            <a:noFill/>
                          </a:ln>
                          <a:solidFill>
                            <a:schemeClr val="tx1"/>
                          </a:solidFill>
                          <a:effectLst/>
                          <a:latin typeface="Calligraph421 BT" charset="0"/>
                          <a:ea typeface="宋体" charset="0"/>
                          <a:cs typeface="宋体" charset="0"/>
                        </a:rPr>
                        <a:t>Causality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a:ln>
                          <a:noFill/>
                        </a:ln>
                        <a:solidFill>
                          <a:schemeClr val="tx1"/>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dirty="0">
                        <a:ln>
                          <a:noFill/>
                        </a:ln>
                        <a:solidFill>
                          <a:schemeClr val="tx1"/>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5"/>
                  </a:ext>
                </a:extLst>
              </a:tr>
              <a:tr h="690563">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000" b="0" i="0" u="none" strike="noStrike" cap="none" normalizeH="0" baseline="0">
                          <a:ln>
                            <a:noFill/>
                          </a:ln>
                          <a:solidFill>
                            <a:schemeClr val="tx1"/>
                          </a:solidFill>
                          <a:effectLst/>
                          <a:latin typeface="Calligraph421 BT" charset="0"/>
                          <a:ea typeface="宋体" charset="0"/>
                          <a:cs typeface="宋体" charset="0"/>
                        </a:rPr>
                        <a:t>Logic</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a:ln>
                          <a:noFill/>
                        </a:ln>
                        <a:solidFill>
                          <a:schemeClr val="tx1"/>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dirty="0">
                        <a:ln>
                          <a:noFill/>
                        </a:ln>
                        <a:solidFill>
                          <a:schemeClr val="tx1"/>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dirty="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76417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2063751" y="188913"/>
            <a:ext cx="8221663" cy="1223962"/>
          </a:xfrm>
        </p:spPr>
        <p:txBody>
          <a:bodyPr/>
          <a:lstStyle/>
          <a:p>
            <a:pPr>
              <a:defRPr/>
            </a:pPr>
            <a:r>
              <a:rPr lang="en-GB" altLang="zh-CN" sz="4800" dirty="0">
                <a:solidFill>
                  <a:schemeClr val="bg1"/>
                </a:solidFill>
                <a:ea typeface="宋体" charset="0"/>
                <a:cs typeface="Apple Chancery"/>
              </a:rPr>
              <a:t>The Nature of Data</a:t>
            </a:r>
            <a:br>
              <a:rPr lang="en-GB" altLang="zh-CN" sz="4800" dirty="0">
                <a:solidFill>
                  <a:schemeClr val="bg1"/>
                </a:solidFill>
                <a:ea typeface="宋体" charset="0"/>
                <a:cs typeface="Apple Chancery"/>
              </a:rPr>
            </a:br>
            <a:endParaRPr lang="en-GB" altLang="zh-CN" sz="4800" dirty="0">
              <a:solidFill>
                <a:schemeClr val="bg1"/>
              </a:solidFill>
              <a:ea typeface="宋体" charset="0"/>
              <a:cs typeface="Apple Chancery"/>
            </a:endParaRPr>
          </a:p>
        </p:txBody>
      </p:sp>
      <p:sp>
        <p:nvSpPr>
          <p:cNvPr id="10242" name="Rectangle 3"/>
          <p:cNvSpPr>
            <a:spLocks noGrp="1" noChangeArrowheads="1"/>
          </p:cNvSpPr>
          <p:nvPr>
            <p:ph type="body" idx="1"/>
          </p:nvPr>
        </p:nvSpPr>
        <p:spPr>
          <a:xfrm>
            <a:off x="181155" y="1412875"/>
            <a:ext cx="11826815" cy="4895850"/>
          </a:xfrm>
        </p:spPr>
        <p:txBody>
          <a:bodyPr/>
          <a:lstStyle/>
          <a:p>
            <a:pPr algn="just">
              <a:lnSpc>
                <a:spcPct val="90000"/>
              </a:lnSpc>
              <a:buFont typeface="Wingdings" charset="0"/>
              <a:buNone/>
              <a:defRPr/>
            </a:pPr>
            <a:r>
              <a:rPr lang="en-GB" altLang="zh-CN" sz="2800" b="1" dirty="0">
                <a:solidFill>
                  <a:schemeClr val="tx1"/>
                </a:solidFill>
                <a:ea typeface="宋体" charset="0"/>
                <a:cs typeface="Times New Roman"/>
              </a:rPr>
              <a:t>Quantitative data</a:t>
            </a:r>
            <a:r>
              <a:rPr lang="en-GB" altLang="zh-CN" sz="2800" dirty="0">
                <a:solidFill>
                  <a:schemeClr val="tx1"/>
                </a:solidFill>
                <a:ea typeface="宋体" charset="0"/>
                <a:cs typeface="Times New Roman"/>
              </a:rPr>
              <a:t> are numbers, such as kg, cm, number of answers in categories of closed-ended questionnaires and number of structured observations, and can be analysed using statistics. Random sampling is typically used in data collection. (Nominal, ordinal, interval or ratio data)</a:t>
            </a:r>
          </a:p>
          <a:p>
            <a:pPr algn="just">
              <a:lnSpc>
                <a:spcPct val="90000"/>
              </a:lnSpc>
              <a:buFont typeface="Wingdings" charset="0"/>
              <a:buNone/>
              <a:defRPr/>
            </a:pPr>
            <a:endParaRPr lang="en-GB" altLang="zh-CN" sz="2800" b="1" dirty="0">
              <a:solidFill>
                <a:schemeClr val="tx1"/>
              </a:solidFill>
              <a:ea typeface="宋体" charset="0"/>
              <a:cs typeface="Times New Roman"/>
            </a:endParaRPr>
          </a:p>
          <a:p>
            <a:pPr algn="just">
              <a:lnSpc>
                <a:spcPct val="90000"/>
              </a:lnSpc>
              <a:buFont typeface="Wingdings" charset="0"/>
              <a:buNone/>
              <a:defRPr/>
            </a:pPr>
            <a:r>
              <a:rPr lang="en-GB" altLang="zh-CN" sz="2800" b="1" dirty="0">
                <a:solidFill>
                  <a:schemeClr val="tx1"/>
                </a:solidFill>
                <a:ea typeface="宋体" charset="0"/>
                <a:cs typeface="Times New Roman"/>
              </a:rPr>
              <a:t>Qualitative data</a:t>
            </a:r>
            <a:r>
              <a:rPr lang="en-GB" altLang="zh-CN" sz="2800" dirty="0">
                <a:solidFill>
                  <a:schemeClr val="tx1"/>
                </a:solidFill>
                <a:ea typeface="宋体" charset="0"/>
                <a:cs typeface="Times New Roman"/>
              </a:rPr>
              <a:t> are words expressing people’s understanding, opinions, preferences, etc., and can be analysed in terms of meaning. Theoretical sampling is typically used in data collection</a:t>
            </a:r>
            <a:endParaRPr lang="en-GB" altLang="zh-CN" sz="2800" b="1" dirty="0">
              <a:solidFill>
                <a:schemeClr val="tx1"/>
              </a:solidFill>
              <a:ea typeface="宋体" charset="0"/>
              <a:cs typeface="Times New Roman"/>
            </a:endParaRPr>
          </a:p>
          <a:p>
            <a:pPr>
              <a:lnSpc>
                <a:spcPct val="90000"/>
              </a:lnSpc>
              <a:buFont typeface="Wingdings" charset="0"/>
              <a:buNone/>
              <a:defRPr/>
            </a:pPr>
            <a:endParaRPr lang="zh-CN" altLang="en-GB" sz="2800" dirty="0">
              <a:solidFill>
                <a:schemeClr val="tx1"/>
              </a:solidFill>
              <a:ea typeface="宋体" charset="0"/>
              <a:cs typeface="Times New Roman"/>
            </a:endParaRPr>
          </a:p>
        </p:txBody>
      </p:sp>
    </p:spTree>
    <p:extLst>
      <p:ext uri="{BB962C8B-B14F-4D97-AF65-F5344CB8AC3E}">
        <p14:creationId xmlns:p14="http://schemas.microsoft.com/office/powerpoint/2010/main" val="2793869512"/>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1254364" y="341314"/>
            <a:ext cx="8337550" cy="433387"/>
          </a:xfrm>
        </p:spPr>
        <p:txBody>
          <a:bodyPr/>
          <a:lstStyle/>
          <a:p>
            <a:pPr>
              <a:defRPr/>
            </a:pPr>
            <a:r>
              <a:rPr lang="en-US" sz="3600" dirty="0">
                <a:solidFill>
                  <a:schemeClr val="bg1"/>
                </a:solidFill>
              </a:rPr>
              <a:t>Quantitative research – an example</a:t>
            </a:r>
          </a:p>
        </p:txBody>
      </p:sp>
      <p:sp>
        <p:nvSpPr>
          <p:cNvPr id="11266" name="Rectangle 3"/>
          <p:cNvSpPr>
            <a:spLocks noGrp="1" noChangeArrowheads="1"/>
          </p:cNvSpPr>
          <p:nvPr>
            <p:ph type="body" idx="1"/>
          </p:nvPr>
        </p:nvSpPr>
        <p:spPr>
          <a:xfrm>
            <a:off x="276045" y="1412876"/>
            <a:ext cx="11757804" cy="5184775"/>
          </a:xfrm>
        </p:spPr>
        <p:txBody>
          <a:bodyPr>
            <a:normAutofit fontScale="92500" lnSpcReduction="20000"/>
          </a:bodyPr>
          <a:lstStyle/>
          <a:p>
            <a:pPr algn="just"/>
            <a:r>
              <a:rPr lang="en-US" b="1" dirty="0">
                <a:solidFill>
                  <a:schemeClr val="tx1"/>
                </a:solidFill>
                <a:ea typeface="ＭＳ Ｐゴシック" charset="0"/>
                <a:cs typeface="Times New Roman" charset="0"/>
              </a:rPr>
              <a:t>ABSTRACT</a:t>
            </a:r>
            <a:r>
              <a:rPr lang="en-US" dirty="0">
                <a:solidFill>
                  <a:schemeClr val="tx1"/>
                </a:solidFill>
                <a:ea typeface="ＭＳ Ｐゴシック" charset="0"/>
                <a:cs typeface="Times New Roman" charset="0"/>
              </a:rPr>
              <a:t>:  </a:t>
            </a:r>
            <a:r>
              <a:rPr lang="en-US" sz="2400" dirty="0">
                <a:solidFill>
                  <a:schemeClr val="tx1"/>
                </a:solidFill>
                <a:cs typeface="Times New Roman"/>
              </a:rPr>
              <a:t>In this study, we compared perceived discrimination and its influence on psychological stress symptoms, and general health status in a nation-wide probability sample of immigrants in Finland (N1⁄43595, 42% males, 58% females). The study represents an expansion of a previous work by drawing on a representative sample of the adult immigrant population (age group 18–65), and by assessing not only perceived ethnic discrimination but also experiences of racist crimes. The results obtained regarding group differences in perceived discrimination were consistent with previous studies, with results from attitude surveys indicating the hierarchy among the host population regarding preferred immigrant groups, and with our predictions based on the length of residence, cultural distance and visibility of the different immigrant groups studied. Perceived racism and discrimination, especially everyday racism, was highly predictive of the psychological well- being and general health status of the immigrants. The differences between grouping are discussed in the light of additional factors potentially mediating and moderating the effects of perceived discrimination on well-being and general health. </a:t>
            </a:r>
          </a:p>
          <a:p>
            <a:pPr marL="0" indent="0" algn="just">
              <a:lnSpc>
                <a:spcPct val="80000"/>
              </a:lnSpc>
              <a:buNone/>
            </a:pPr>
            <a:endParaRPr lang="en-ZA" altLang="zh-CN" sz="1600" dirty="0">
              <a:solidFill>
                <a:schemeClr val="tx1"/>
              </a:solidFill>
              <a:ea typeface="ＭＳ Ｐゴシック" charset="0"/>
              <a:cs typeface="Times New Roman" charset="0"/>
            </a:endParaRPr>
          </a:p>
          <a:p>
            <a:pPr marL="0" indent="0" algn="just">
              <a:lnSpc>
                <a:spcPct val="80000"/>
              </a:lnSpc>
              <a:buNone/>
            </a:pPr>
            <a:r>
              <a:rPr lang="en-ZA" sz="1100" dirty="0">
                <a:solidFill>
                  <a:schemeClr val="tx1"/>
                </a:solidFill>
                <a:cs typeface="Times New Roman"/>
              </a:rPr>
              <a:t>		Jasinkaja-Lahti et al. </a:t>
            </a:r>
            <a:r>
              <a:rPr lang="en-ZA" sz="1100" dirty="0">
                <a:solidFill>
                  <a:schemeClr val="tx1"/>
                </a:solidFill>
                <a:ea typeface="ＭＳ Ｐゴシック" charset="0"/>
                <a:cs typeface="Times New Roman"/>
              </a:rPr>
              <a:t>(2006). </a:t>
            </a:r>
            <a:r>
              <a:rPr lang="en-ZA" sz="1100" dirty="0">
                <a:solidFill>
                  <a:schemeClr val="tx1"/>
                </a:solidFill>
                <a:cs typeface="Times New Roman"/>
              </a:rPr>
              <a:t>Perceived Discrimination and Well-Being: A Victim Study of Different Immigrant Groups.</a:t>
            </a:r>
            <a:r>
              <a:rPr lang="en-ZA" sz="1100" dirty="0">
                <a:solidFill>
                  <a:schemeClr val="tx1"/>
                </a:solidFill>
                <a:ea typeface="ＭＳ Ｐゴシック" charset="0"/>
                <a:cs typeface="Times New Roman"/>
              </a:rPr>
              <a:t> </a:t>
            </a:r>
            <a:r>
              <a:rPr lang="en-ZA" sz="1100" i="1" dirty="0">
                <a:solidFill>
                  <a:schemeClr val="tx1"/>
                </a:solidFill>
                <a:cs typeface="Times New Roman"/>
              </a:rPr>
              <a:t>Journal of 		Community &amp; Applied Social Psychology</a:t>
            </a:r>
            <a:r>
              <a:rPr lang="en-ZA" sz="1100" dirty="0">
                <a:solidFill>
                  <a:schemeClr val="tx1"/>
                </a:solidFill>
                <a:cs typeface="Times New Roman"/>
              </a:rPr>
              <a:t>, 16: 267–284.</a:t>
            </a:r>
          </a:p>
        </p:txBody>
      </p:sp>
    </p:spTree>
    <p:extLst>
      <p:ext uri="{BB962C8B-B14F-4D97-AF65-F5344CB8AC3E}">
        <p14:creationId xmlns:p14="http://schemas.microsoft.com/office/powerpoint/2010/main" val="1336881502"/>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1524000" y="333375"/>
            <a:ext cx="9144000" cy="808038"/>
          </a:xfrm>
        </p:spPr>
        <p:txBody>
          <a:bodyPr/>
          <a:lstStyle/>
          <a:p>
            <a:pPr>
              <a:defRPr/>
            </a:pPr>
            <a:r>
              <a:rPr lang="en-GB" altLang="zh-CN" sz="3200" dirty="0">
                <a:solidFill>
                  <a:schemeClr val="bg1"/>
                </a:solidFill>
                <a:ea typeface="宋体" charset="0"/>
              </a:rPr>
              <a:t>Extract from a Qualitative Study</a:t>
            </a:r>
          </a:p>
        </p:txBody>
      </p:sp>
      <p:sp>
        <p:nvSpPr>
          <p:cNvPr id="13314" name="Rectangle 3"/>
          <p:cNvSpPr>
            <a:spLocks noGrp="1" noChangeArrowheads="1"/>
          </p:cNvSpPr>
          <p:nvPr>
            <p:ph type="body" idx="1"/>
          </p:nvPr>
        </p:nvSpPr>
        <p:spPr>
          <a:xfrm>
            <a:off x="60386" y="1257864"/>
            <a:ext cx="12025222" cy="5358595"/>
          </a:xfrm>
        </p:spPr>
        <p:txBody>
          <a:bodyPr>
            <a:normAutofit lnSpcReduction="10000"/>
          </a:bodyPr>
          <a:lstStyle/>
          <a:p>
            <a:pPr>
              <a:lnSpc>
                <a:spcPct val="80000"/>
              </a:lnSpc>
              <a:buClr>
                <a:schemeClr val="tx1"/>
              </a:buClr>
              <a:buFont typeface="Wingdings" charset="0"/>
              <a:buNone/>
            </a:pPr>
            <a:r>
              <a:rPr lang="en-GB" altLang="zh-CN" sz="2400" dirty="0">
                <a:solidFill>
                  <a:schemeClr val="tx1"/>
                </a:solidFill>
                <a:ea typeface="宋体" charset="0"/>
                <a:cs typeface="宋体" charset="0"/>
              </a:rPr>
              <a:t>I: </a:t>
            </a:r>
            <a:r>
              <a:rPr lang="en-GB" altLang="zh-CN" sz="2400" dirty="0">
                <a:solidFill>
                  <a:schemeClr val="tx1"/>
                </a:solidFill>
                <a:ea typeface="Apple Chancery" charset="0"/>
                <a:cs typeface="Apple Chancery" charset="0"/>
              </a:rPr>
              <a:t>Something puzzles me about this cockroach thing. It seems so central to your thinking, and yet it is such an ugly thing. I mean why choose cockroaches?</a:t>
            </a:r>
          </a:p>
          <a:p>
            <a:pPr>
              <a:lnSpc>
                <a:spcPct val="80000"/>
              </a:lnSpc>
              <a:buClr>
                <a:schemeClr val="tx1"/>
              </a:buClr>
              <a:buFont typeface="Wingdings" charset="0"/>
              <a:buNone/>
            </a:pPr>
            <a:endParaRPr lang="en-GB" altLang="zh-CN" sz="2400" dirty="0">
              <a:solidFill>
                <a:schemeClr val="tx1"/>
              </a:solidFill>
              <a:ea typeface="Apple Chancery" charset="0"/>
              <a:cs typeface="Apple Chancery" charset="0"/>
            </a:endParaRPr>
          </a:p>
          <a:p>
            <a:pPr>
              <a:lnSpc>
                <a:spcPct val="80000"/>
              </a:lnSpc>
              <a:buClr>
                <a:schemeClr val="tx1"/>
              </a:buClr>
              <a:buFont typeface="Wingdings" charset="0"/>
              <a:buNone/>
            </a:pPr>
            <a:r>
              <a:rPr lang="en-GB" altLang="zh-CN" sz="2800" dirty="0">
                <a:solidFill>
                  <a:schemeClr val="tx1"/>
                </a:solidFill>
                <a:ea typeface="ＭＳ Ｐゴシック" charset="0"/>
                <a:cs typeface="Bradley Hand Bold" charset="0"/>
              </a:rPr>
              <a:t>P: </a:t>
            </a:r>
            <a:r>
              <a:rPr lang="en-GB" altLang="zh-CN" sz="2400" dirty="0">
                <a:solidFill>
                  <a:schemeClr val="tx1"/>
                </a:solidFill>
                <a:ea typeface="Al Tarikh" charset="0"/>
                <a:cs typeface="Al Tarikh" charset="0"/>
              </a:rPr>
              <a:t>You say they are ugly. (</a:t>
            </a:r>
            <a:r>
              <a:rPr lang="en-GB" altLang="zh-CN" sz="2400" i="1" dirty="0">
                <a:solidFill>
                  <a:schemeClr val="tx1"/>
                </a:solidFill>
                <a:ea typeface="Al Tarikh" charset="0"/>
                <a:cs typeface="Al Tarikh" charset="0"/>
              </a:rPr>
              <a:t>He grins</a:t>
            </a:r>
            <a:r>
              <a:rPr lang="en-GB" altLang="zh-CN" sz="2400" dirty="0">
                <a:solidFill>
                  <a:schemeClr val="tx1"/>
                </a:solidFill>
                <a:ea typeface="Al Tarikh" charset="0"/>
                <a:cs typeface="Al Tarikh" charset="0"/>
              </a:rPr>
              <a:t>.)...But I don’t look at them as ugly. They are like traffic cops. They are ugly, but really when you look at it objectively, a traffic cop, when he tickets you, is not ugly, he is protecting you from your own - what? From your own recklessness. Yet there is nothing ugly about the traffic cop, yet we hate traffic cops. But they are helping us. Cockroaches to me are like health inspectors sent from heaven to come and check against our hygiene. Because you’d never find a cockroach in clean environments. Cockroaches thrive where there’s filth. That’s why I like a cockroach. The cockroach taught me cleanliness. And a cockroach is a symbol of physical, concrete inspection. It’s an inspectorate of neatness. And who doesn’t like neatness. Have I answered you why?</a:t>
            </a:r>
          </a:p>
          <a:p>
            <a:pPr>
              <a:lnSpc>
                <a:spcPct val="80000"/>
              </a:lnSpc>
              <a:buClr>
                <a:schemeClr val="tx1"/>
              </a:buClr>
              <a:buFont typeface="Wingdings" charset="0"/>
              <a:buNone/>
            </a:pPr>
            <a:r>
              <a:rPr lang="en-GB" altLang="zh-CN" sz="1600" dirty="0">
                <a:solidFill>
                  <a:schemeClr val="tx1"/>
                </a:solidFill>
                <a:ea typeface="宋体" charset="0"/>
                <a:cs typeface="宋体" charset="0"/>
              </a:rPr>
              <a:t>			</a:t>
            </a:r>
          </a:p>
          <a:p>
            <a:pPr>
              <a:lnSpc>
                <a:spcPct val="80000"/>
              </a:lnSpc>
              <a:buClr>
                <a:schemeClr val="tx1"/>
              </a:buClr>
              <a:buFont typeface="Wingdings" charset="0"/>
              <a:buNone/>
            </a:pPr>
            <a:endParaRPr lang="en-GB" altLang="zh-CN" sz="1600" dirty="0">
              <a:solidFill>
                <a:schemeClr val="tx1"/>
              </a:solidFill>
              <a:ea typeface="宋体" charset="0"/>
              <a:cs typeface="宋体" charset="0"/>
            </a:endParaRPr>
          </a:p>
          <a:p>
            <a:pPr>
              <a:lnSpc>
                <a:spcPct val="80000"/>
              </a:lnSpc>
              <a:buClr>
                <a:schemeClr val="tx1"/>
              </a:buClr>
              <a:buFont typeface="Wingdings" charset="0"/>
              <a:buNone/>
            </a:pPr>
            <a:r>
              <a:rPr lang="en-GB" altLang="zh-CN" sz="1600" dirty="0">
                <a:solidFill>
                  <a:schemeClr val="tx1"/>
                </a:solidFill>
                <a:ea typeface="宋体" charset="0"/>
                <a:cs typeface="宋体" charset="0"/>
              </a:rPr>
              <a:t>			</a:t>
            </a:r>
            <a:r>
              <a:rPr lang="en-GB" altLang="zh-CN" sz="1050" dirty="0" err="1">
                <a:solidFill>
                  <a:schemeClr val="tx1"/>
                </a:solidFill>
                <a:ea typeface="宋体" charset="0"/>
                <a:cs typeface="宋体" charset="0"/>
              </a:rPr>
              <a:t>Fordred</a:t>
            </a:r>
            <a:r>
              <a:rPr lang="en-GB" altLang="zh-CN" sz="1050" dirty="0">
                <a:solidFill>
                  <a:schemeClr val="tx1"/>
                </a:solidFill>
                <a:ea typeface="宋体" charset="0"/>
                <a:cs typeface="宋体" charset="0"/>
              </a:rPr>
              <a:t>, L. (1997). Natal cockroaches fly. In Cultural producers in perilous states, Marcus, G.E. (</a:t>
            </a:r>
            <a:r>
              <a:rPr lang="en-GB" altLang="zh-CN" sz="1050" dirty="0" err="1">
                <a:solidFill>
                  <a:schemeClr val="tx1"/>
                </a:solidFill>
                <a:ea typeface="宋体" charset="0"/>
                <a:cs typeface="宋体" charset="0"/>
              </a:rPr>
              <a:t>ed</a:t>
            </a:r>
            <a:r>
              <a:rPr lang="en-GB" altLang="zh-CN" sz="1050" dirty="0">
                <a:solidFill>
                  <a:schemeClr val="tx1"/>
                </a:solidFill>
                <a:ea typeface="宋体" charset="0"/>
                <a:cs typeface="宋体" charset="0"/>
              </a:rPr>
              <a:t>). UCP: London</a:t>
            </a:r>
          </a:p>
        </p:txBody>
      </p:sp>
    </p:spTree>
    <p:extLst>
      <p:ext uri="{BB962C8B-B14F-4D97-AF65-F5344CB8AC3E}">
        <p14:creationId xmlns:p14="http://schemas.microsoft.com/office/powerpoint/2010/main" val="4085696945"/>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Paradigms</a:t>
            </a:r>
          </a:p>
        </p:txBody>
      </p:sp>
      <p:graphicFrame>
        <p:nvGraphicFramePr>
          <p:cNvPr id="4" name="Group 52"/>
          <p:cNvGraphicFramePr>
            <a:graphicFrameLocks noGrp="1"/>
          </p:cNvGraphicFramePr>
          <p:nvPr>
            <p:extLst>
              <p:ext uri="{D42A27DB-BD31-4B8C-83A1-F6EECF244321}">
                <p14:modId xmlns:p14="http://schemas.microsoft.com/office/powerpoint/2010/main" val="3645925073"/>
              </p:ext>
            </p:extLst>
          </p:nvPr>
        </p:nvGraphicFramePr>
        <p:xfrm>
          <a:off x="414877" y="1410448"/>
          <a:ext cx="7728458" cy="5033483"/>
        </p:xfrm>
        <a:graphic>
          <a:graphicData uri="http://schemas.openxmlformats.org/drawingml/2006/table">
            <a:tbl>
              <a:tblPr/>
              <a:tblGrid>
                <a:gridCol w="74904">
                  <a:extLst>
                    <a:ext uri="{9D8B030D-6E8A-4147-A177-3AD203B41FA5}">
                      <a16:colId xmlns:a16="http://schemas.microsoft.com/office/drawing/2014/main" val="20000"/>
                    </a:ext>
                  </a:extLst>
                </a:gridCol>
                <a:gridCol w="2415248">
                  <a:extLst>
                    <a:ext uri="{9D8B030D-6E8A-4147-A177-3AD203B41FA5}">
                      <a16:colId xmlns:a16="http://schemas.microsoft.com/office/drawing/2014/main" val="20001"/>
                    </a:ext>
                  </a:extLst>
                </a:gridCol>
                <a:gridCol w="2416912">
                  <a:extLst>
                    <a:ext uri="{9D8B030D-6E8A-4147-A177-3AD203B41FA5}">
                      <a16:colId xmlns:a16="http://schemas.microsoft.com/office/drawing/2014/main" val="20002"/>
                    </a:ext>
                  </a:extLst>
                </a:gridCol>
                <a:gridCol w="2718193">
                  <a:extLst>
                    <a:ext uri="{9D8B030D-6E8A-4147-A177-3AD203B41FA5}">
                      <a16:colId xmlns:a16="http://schemas.microsoft.com/office/drawing/2014/main" val="20003"/>
                    </a:ext>
                  </a:extLst>
                </a:gridCol>
                <a:gridCol w="103201">
                  <a:extLst>
                    <a:ext uri="{9D8B030D-6E8A-4147-A177-3AD203B41FA5}">
                      <a16:colId xmlns:a16="http://schemas.microsoft.com/office/drawing/2014/main" val="20004"/>
                    </a:ext>
                  </a:extLst>
                </a:gridCol>
              </a:tblGrid>
              <a:tr h="663846">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dirty="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a:ln>
                            <a:noFill/>
                          </a:ln>
                          <a:solidFill>
                            <a:schemeClr val="tx1"/>
                          </a:solidFill>
                          <a:effectLst/>
                          <a:latin typeface="Monotype Corsiva" charset="0"/>
                          <a:ea typeface="宋体" charset="0"/>
                          <a:cs typeface="宋体" charset="0"/>
                        </a:rPr>
                        <a:t>Positivism</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Constructivism</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0"/>
                  </a:ext>
                </a:extLst>
              </a:tr>
              <a:tr h="774758">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Approach</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dirty="0">
                          <a:ln>
                            <a:noFill/>
                          </a:ln>
                          <a:solidFill>
                            <a:schemeClr val="bg1"/>
                          </a:solidFill>
                          <a:effectLst/>
                          <a:latin typeface="Palatino Linotype" charset="0"/>
                          <a:ea typeface="宋体" charset="0"/>
                          <a:cs typeface="宋体" charset="0"/>
                        </a:rPr>
                        <a:t> </a:t>
                      </a:r>
                      <a:r>
                        <a:rPr kumimoji="1" lang="en-GB" altLang="zh-CN" sz="2400" b="0" i="0" u="none" strike="noStrike" cap="none" normalizeH="0" baseline="0" dirty="0">
                          <a:ln>
                            <a:noFill/>
                          </a:ln>
                          <a:solidFill>
                            <a:schemeClr val="bg1"/>
                          </a:solidFill>
                          <a:effectLst/>
                          <a:latin typeface="Palatino Linotype" charset="0"/>
                          <a:ea typeface="宋体" charset="0"/>
                          <a:cs typeface="宋体" charset="0"/>
                        </a:rPr>
                        <a:t>Quantitative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dirty="0">
                          <a:ln>
                            <a:noFill/>
                          </a:ln>
                          <a:solidFill>
                            <a:schemeClr val="bg1"/>
                          </a:solidFill>
                          <a:effectLst/>
                          <a:latin typeface="Palatino Linotype" charset="0"/>
                          <a:ea typeface="宋体" charset="0"/>
                          <a:cs typeface="宋体" charset="0"/>
                        </a:rPr>
                        <a:t> </a:t>
                      </a:r>
                      <a:r>
                        <a:rPr kumimoji="1" lang="en-GB" altLang="zh-CN" sz="2400" b="0" i="0" u="none" strike="noStrike" cap="none" normalizeH="0" baseline="0" dirty="0">
                          <a:ln>
                            <a:noFill/>
                          </a:ln>
                          <a:solidFill>
                            <a:schemeClr val="bg1"/>
                          </a:solidFill>
                          <a:effectLst/>
                          <a:latin typeface="Palatino Linotype" charset="0"/>
                          <a:ea typeface="宋体" charset="0"/>
                          <a:cs typeface="宋体" charset="0"/>
                        </a:rPr>
                        <a:t>Qualitative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1"/>
                  </a:ext>
                </a:extLst>
              </a:tr>
              <a:tr h="722564">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3600" b="0" i="0" u="none" strike="noStrike" cap="none" normalizeH="0" baseline="0" dirty="0">
                          <a:ln>
                            <a:noFill/>
                          </a:ln>
                          <a:solidFill>
                            <a:schemeClr val="tx1"/>
                          </a:solidFill>
                          <a:effectLst/>
                          <a:latin typeface="Monotype Corsiva" charset="0"/>
                          <a:ea typeface="宋体" charset="0"/>
                          <a:cs typeface="宋体" charset="0"/>
                        </a:rPr>
                        <a:t>Ontology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dirty="0">
                        <a:ln>
                          <a:noFill/>
                        </a:ln>
                        <a:solidFill>
                          <a:srgbClr val="990000"/>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dirty="0">
                        <a:ln>
                          <a:noFill/>
                        </a:ln>
                        <a:solidFill>
                          <a:srgbClr val="990000"/>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2"/>
                  </a:ext>
                </a:extLst>
              </a:tr>
              <a:tr h="720933">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000" b="0" i="0" u="none" strike="noStrike" cap="none" normalizeH="0" baseline="0">
                        <a:ln>
                          <a:noFill/>
                        </a:ln>
                        <a:solidFill>
                          <a:srgbClr val="0000FF"/>
                        </a:solidFill>
                        <a:effectLst/>
                        <a:latin typeface="Calligraph421 BT"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a:ln>
                          <a:noFill/>
                        </a:ln>
                        <a:solidFill>
                          <a:srgbClr val="990000"/>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dirty="0">
                        <a:ln>
                          <a:noFill/>
                        </a:ln>
                        <a:solidFill>
                          <a:srgbClr val="990000"/>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3"/>
                  </a:ext>
                </a:extLst>
              </a:tr>
              <a:tr h="722564">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000" b="0" i="0" u="none" strike="noStrike" cap="none" normalizeH="0" baseline="0">
                        <a:ln>
                          <a:noFill/>
                        </a:ln>
                        <a:solidFill>
                          <a:srgbClr val="0000FF"/>
                        </a:solidFill>
                        <a:effectLst/>
                        <a:latin typeface="Calligraph421 BT"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a:ln>
                          <a:noFill/>
                        </a:ln>
                        <a:solidFill>
                          <a:srgbClr val="990000"/>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dirty="0">
                        <a:ln>
                          <a:noFill/>
                        </a:ln>
                        <a:solidFill>
                          <a:srgbClr val="990000"/>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4"/>
                  </a:ext>
                </a:extLst>
              </a:tr>
              <a:tr h="719302">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000" b="0" i="0" u="none" strike="noStrike" cap="none" normalizeH="0" baseline="0">
                        <a:ln>
                          <a:noFill/>
                        </a:ln>
                        <a:solidFill>
                          <a:srgbClr val="0000FF"/>
                        </a:solidFill>
                        <a:effectLst/>
                        <a:latin typeface="Calligraph421 BT"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a:ln>
                          <a:noFill/>
                        </a:ln>
                        <a:solidFill>
                          <a:srgbClr val="990000"/>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dirty="0">
                        <a:ln>
                          <a:noFill/>
                        </a:ln>
                        <a:solidFill>
                          <a:srgbClr val="990000"/>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5"/>
                  </a:ext>
                </a:extLst>
              </a:tr>
              <a:tr h="709516">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000" b="0" i="0" u="none" strike="noStrike" cap="none" normalizeH="0" baseline="0">
                        <a:ln>
                          <a:noFill/>
                        </a:ln>
                        <a:solidFill>
                          <a:srgbClr val="0000FF"/>
                        </a:solidFill>
                        <a:effectLst/>
                        <a:latin typeface="Calligraph421 BT"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a:ln>
                          <a:noFill/>
                        </a:ln>
                        <a:solidFill>
                          <a:srgbClr val="990000"/>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1800" b="0" i="0" u="none" strike="noStrike" cap="none" normalizeH="0" baseline="0" dirty="0">
                        <a:ln>
                          <a:noFill/>
                        </a:ln>
                        <a:solidFill>
                          <a:srgbClr val="990000"/>
                        </a:solidFill>
                        <a:effectLst/>
                        <a:latin typeface="Batang"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dirty="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721431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6" descr="b&amp;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1493" y="1403077"/>
            <a:ext cx="6899215" cy="50558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286203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4" descr="0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8861" y="1283898"/>
            <a:ext cx="5445095" cy="544509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p:cNvSpPr txBox="1"/>
          <p:nvPr/>
        </p:nvSpPr>
        <p:spPr>
          <a:xfrm>
            <a:off x="1482811" y="222422"/>
            <a:ext cx="10379675"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Can We Trust What We See?</a:t>
            </a:r>
          </a:p>
        </p:txBody>
      </p:sp>
    </p:spTree>
    <p:extLst>
      <p:ext uri="{BB962C8B-B14F-4D97-AF65-F5344CB8AC3E}">
        <p14:creationId xmlns:p14="http://schemas.microsoft.com/office/powerpoint/2010/main" val="3990962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701919" y="1313252"/>
            <a:ext cx="7670801" cy="5402264"/>
            <a:chOff x="2495550" y="692150"/>
            <a:chExt cx="7670801" cy="5402264"/>
          </a:xfrm>
        </p:grpSpPr>
        <p:pic>
          <p:nvPicPr>
            <p:cNvPr id="25602" name="Picture 4" descr="impossi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6589" y="692150"/>
              <a:ext cx="1876425" cy="25717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3" name="Picture 5" descr="straigh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5550" y="4437064"/>
              <a:ext cx="2686050" cy="16287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4" name="Picture 6" descr="tal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5550" y="692150"/>
              <a:ext cx="3810000" cy="2381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5" name="Picture 7" descr="crazyillusio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32626" y="3284539"/>
              <a:ext cx="3133725" cy="2809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spTree>
    <p:extLst>
      <p:ext uri="{BB962C8B-B14F-4D97-AF65-F5344CB8AC3E}">
        <p14:creationId xmlns:p14="http://schemas.microsoft.com/office/powerpoint/2010/main" val="893575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4" descr="possi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1827" y="1209237"/>
            <a:ext cx="6121280" cy="55315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346321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7" name="Picture 4" descr="almo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8579" y="1397937"/>
            <a:ext cx="8017865" cy="536969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6051938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3" name="Picture 5" descr="eyetri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3971" y="1477240"/>
            <a:ext cx="6676844" cy="50583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8588960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4" descr="mg1932597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3976" y="1234642"/>
            <a:ext cx="4259173" cy="562335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599032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a:defRPr/>
            </a:pPr>
            <a:r>
              <a:rPr lang="en-GB" altLang="zh-CN" sz="3200" dirty="0">
                <a:solidFill>
                  <a:schemeClr val="bg1"/>
                </a:solidFill>
                <a:ea typeface="宋体" charset="0"/>
                <a:cs typeface="宋体" charset="0"/>
              </a:rPr>
              <a:t>How reliable is our observation?</a:t>
            </a:r>
          </a:p>
        </p:txBody>
      </p:sp>
      <p:pic>
        <p:nvPicPr>
          <p:cNvPr id="37890" name="Picture 3"/>
          <p:cNvPicPr>
            <a:picLocks noGrp="1" noChangeAspect="1" noChangeArrowheads="1"/>
          </p:cNvPicPr>
          <p:nvPr>
            <p:ph type="body" idx="1"/>
          </p:nvPr>
        </p:nvPicPr>
        <p:blipFill>
          <a:blip r:embed="rId3">
            <a:extLst>
              <a:ext uri="{28A0092B-C50C-407E-A947-70E740481C1C}">
                <a14:useLocalDpi xmlns:a14="http://schemas.microsoft.com/office/drawing/2010/main" val="0"/>
              </a:ext>
            </a:extLst>
          </a:blip>
          <a:srcRect/>
          <a:stretch>
            <a:fillRect/>
          </a:stretch>
        </p:blipFill>
        <p:spPr>
          <a:xfrm>
            <a:off x="1905000" y="1524000"/>
            <a:ext cx="3543300" cy="4032250"/>
          </a:xfrm>
        </p:spPr>
      </p:pic>
      <p:pic>
        <p:nvPicPr>
          <p:cNvPr id="5939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1" y="1557339"/>
            <a:ext cx="4297363" cy="40528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sq">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234450693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9397"/>
                                        </p:tgtEl>
                                        <p:attrNameLst>
                                          <p:attrName>style.visibility</p:attrName>
                                        </p:attrNameLst>
                                      </p:cBhvr>
                                      <p:to>
                                        <p:strVal val="visible"/>
                                      </p:to>
                                    </p:set>
                                    <p:anim calcmode="lin" valueType="num">
                                      <p:cBhvr additive="base">
                                        <p:cTn id="7" dur="500" fill="hold"/>
                                        <p:tgtEl>
                                          <p:spTgt spid="59397"/>
                                        </p:tgtEl>
                                        <p:attrNameLst>
                                          <p:attrName>ppt_x</p:attrName>
                                        </p:attrNameLst>
                                      </p:cBhvr>
                                      <p:tavLst>
                                        <p:tav tm="0">
                                          <p:val>
                                            <p:strVal val="#ppt_x"/>
                                          </p:val>
                                        </p:tav>
                                        <p:tav tm="100000">
                                          <p:val>
                                            <p:strVal val="#ppt_x"/>
                                          </p:val>
                                        </p:tav>
                                      </p:tavLst>
                                    </p:anim>
                                    <p:anim calcmode="lin" valueType="num">
                                      <p:cBhvr additive="base">
                                        <p:cTn id="8" dur="500" fill="hold"/>
                                        <p:tgtEl>
                                          <p:spTgt spid="5939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Paradigms</a:t>
            </a:r>
          </a:p>
        </p:txBody>
      </p:sp>
      <p:graphicFrame>
        <p:nvGraphicFramePr>
          <p:cNvPr id="4" name="Group 60"/>
          <p:cNvGraphicFramePr>
            <a:graphicFrameLocks noGrp="1"/>
          </p:cNvGraphicFramePr>
          <p:nvPr>
            <p:extLst>
              <p:ext uri="{D42A27DB-BD31-4B8C-83A1-F6EECF244321}">
                <p14:modId xmlns:p14="http://schemas.microsoft.com/office/powerpoint/2010/main" val="3885006255"/>
              </p:ext>
            </p:extLst>
          </p:nvPr>
        </p:nvGraphicFramePr>
        <p:xfrm>
          <a:off x="1777852" y="1505340"/>
          <a:ext cx="7596187" cy="4584702"/>
        </p:xfrm>
        <a:graphic>
          <a:graphicData uri="http://schemas.openxmlformats.org/drawingml/2006/table">
            <a:tbl>
              <a:tblPr/>
              <a:tblGrid>
                <a:gridCol w="73025">
                  <a:extLst>
                    <a:ext uri="{9D8B030D-6E8A-4147-A177-3AD203B41FA5}">
                      <a16:colId xmlns:a16="http://schemas.microsoft.com/office/drawing/2014/main" val="20000"/>
                    </a:ext>
                  </a:extLst>
                </a:gridCol>
                <a:gridCol w="2078037">
                  <a:extLst>
                    <a:ext uri="{9D8B030D-6E8A-4147-A177-3AD203B41FA5}">
                      <a16:colId xmlns:a16="http://schemas.microsoft.com/office/drawing/2014/main" val="20001"/>
                    </a:ext>
                  </a:extLst>
                </a:gridCol>
                <a:gridCol w="2671763">
                  <a:extLst>
                    <a:ext uri="{9D8B030D-6E8A-4147-A177-3AD203B41FA5}">
                      <a16:colId xmlns:a16="http://schemas.microsoft.com/office/drawing/2014/main" val="20002"/>
                    </a:ext>
                  </a:extLst>
                </a:gridCol>
                <a:gridCol w="2671762">
                  <a:extLst>
                    <a:ext uri="{9D8B030D-6E8A-4147-A177-3AD203B41FA5}">
                      <a16:colId xmlns:a16="http://schemas.microsoft.com/office/drawing/2014/main" val="20003"/>
                    </a:ext>
                  </a:extLst>
                </a:gridCol>
                <a:gridCol w="101600">
                  <a:extLst>
                    <a:ext uri="{9D8B030D-6E8A-4147-A177-3AD203B41FA5}">
                      <a16:colId xmlns:a16="http://schemas.microsoft.com/office/drawing/2014/main" val="20004"/>
                    </a:ext>
                  </a:extLst>
                </a:gridCol>
              </a:tblGrid>
              <a:tr h="646113">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dirty="0">
                        <a:ln>
                          <a:noFill/>
                        </a:ln>
                        <a:solidFill>
                          <a:srgbClr val="0000FF"/>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Positivism</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Constructivism</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0"/>
                  </a:ext>
                </a:extLst>
              </a:tr>
              <a:tr h="649288">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Approach</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dirty="0">
                          <a:ln>
                            <a:noFill/>
                          </a:ln>
                          <a:solidFill>
                            <a:schemeClr val="bg1"/>
                          </a:solidFill>
                          <a:effectLst/>
                          <a:latin typeface="Palatino Linotype" charset="0"/>
                          <a:ea typeface="宋体" charset="0"/>
                          <a:cs typeface="宋体" charset="0"/>
                        </a:rPr>
                        <a:t> </a:t>
                      </a:r>
                      <a:r>
                        <a:rPr kumimoji="1" lang="en-GB" altLang="zh-CN" sz="2400" b="0" i="0" u="none" strike="noStrike" cap="none" normalizeH="0" baseline="0" dirty="0">
                          <a:ln>
                            <a:noFill/>
                          </a:ln>
                          <a:solidFill>
                            <a:schemeClr val="bg1"/>
                          </a:solidFill>
                          <a:effectLst/>
                          <a:latin typeface="Palatino Linotype" charset="0"/>
                          <a:ea typeface="宋体" charset="0"/>
                          <a:cs typeface="宋体" charset="0"/>
                        </a:rPr>
                        <a:t>Quantitative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a:ln>
                            <a:noFill/>
                          </a:ln>
                          <a:solidFill>
                            <a:schemeClr val="bg1"/>
                          </a:solidFill>
                          <a:effectLst/>
                          <a:latin typeface="Palatino Linotype" charset="0"/>
                          <a:ea typeface="宋体" charset="0"/>
                          <a:cs typeface="宋体" charset="0"/>
                        </a:rPr>
                        <a:t> </a:t>
                      </a:r>
                      <a:r>
                        <a:rPr kumimoji="1" lang="en-GB" altLang="zh-CN" sz="2400" b="0" i="0" u="none" strike="noStrike" cap="none" normalizeH="0" baseline="0">
                          <a:ln>
                            <a:noFill/>
                          </a:ln>
                          <a:solidFill>
                            <a:schemeClr val="bg1"/>
                          </a:solidFill>
                          <a:effectLst/>
                          <a:latin typeface="Palatino Linotype" charset="0"/>
                          <a:ea typeface="宋体" charset="0"/>
                          <a:cs typeface="宋体" charset="0"/>
                        </a:rPr>
                        <a:t>Qualitative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1"/>
                  </a:ext>
                </a:extLst>
              </a:tr>
              <a:tr h="647700">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Ontology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dirty="0">
                          <a:ln>
                            <a:noFill/>
                          </a:ln>
                          <a:solidFill>
                            <a:schemeClr val="bg1"/>
                          </a:solidFill>
                          <a:effectLst/>
                          <a:latin typeface="Palatino Linotype" charset="0"/>
                          <a:ea typeface="宋体" charset="0"/>
                          <a:cs typeface="宋体" charset="0"/>
                        </a:rPr>
                        <a:t> </a:t>
                      </a:r>
                      <a:r>
                        <a:rPr kumimoji="1" lang="en-GB" altLang="zh-CN" sz="2400" b="0" i="0" u="none" strike="noStrike" cap="none" normalizeH="0" baseline="0" dirty="0">
                          <a:ln>
                            <a:noFill/>
                          </a:ln>
                          <a:solidFill>
                            <a:schemeClr val="bg1"/>
                          </a:solidFill>
                          <a:effectLst/>
                          <a:latin typeface="Palatino Linotype" charset="0"/>
                          <a:ea typeface="宋体" charset="0"/>
                          <a:cs typeface="宋体" charset="0"/>
                        </a:rPr>
                        <a:t>Single reality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dirty="0">
                          <a:ln>
                            <a:noFill/>
                          </a:ln>
                          <a:solidFill>
                            <a:schemeClr val="bg1"/>
                          </a:solidFill>
                          <a:effectLst/>
                          <a:latin typeface="Palatino Linotype" charset="0"/>
                          <a:ea typeface="宋体" charset="0"/>
                          <a:cs typeface="宋体" charset="0"/>
                        </a:rPr>
                        <a:t> </a:t>
                      </a:r>
                      <a:r>
                        <a:rPr kumimoji="1" lang="en-GB" altLang="zh-CN" sz="2400" b="0" i="0" u="none" strike="noStrike" cap="none" normalizeH="0" baseline="0" dirty="0">
                          <a:ln>
                            <a:noFill/>
                          </a:ln>
                          <a:solidFill>
                            <a:schemeClr val="bg1"/>
                          </a:solidFill>
                          <a:effectLst/>
                          <a:latin typeface="Palatino Linotype" charset="0"/>
                          <a:ea typeface="宋体" charset="0"/>
                          <a:cs typeface="宋体" charset="0"/>
                        </a:rPr>
                        <a:t>Multiple realities</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2"/>
                  </a:ext>
                </a:extLst>
              </a:tr>
              <a:tr h="701675">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3200" b="0" i="0" u="none" strike="noStrike" cap="none" normalizeH="0" baseline="0" dirty="0">
                          <a:ln>
                            <a:noFill/>
                          </a:ln>
                          <a:solidFill>
                            <a:schemeClr val="tx1"/>
                          </a:solidFill>
                          <a:effectLst/>
                          <a:latin typeface="Monotype Corsiva" charset="0"/>
                          <a:ea typeface="宋体" charset="0"/>
                          <a:cs typeface="宋体" charset="0"/>
                        </a:rPr>
                        <a:t>Epistemology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a:ln>
                          <a:noFill/>
                        </a:ln>
                        <a:solidFill>
                          <a:srgbClr val="990000"/>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a:ln>
                          <a:noFill/>
                        </a:ln>
                        <a:solidFill>
                          <a:srgbClr val="990000"/>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3"/>
                  </a:ext>
                </a:extLst>
              </a:tr>
              <a:tr h="703263">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3200" b="0" i="0" u="none" strike="noStrike" cap="none" normalizeH="0" baseline="0" dirty="0">
                          <a:ln>
                            <a:noFill/>
                          </a:ln>
                          <a:solidFill>
                            <a:schemeClr val="tx1"/>
                          </a:solidFill>
                          <a:effectLst/>
                          <a:latin typeface="Monotype Corsiva" charset="0"/>
                          <a:ea typeface="宋体" charset="0"/>
                          <a:cs typeface="宋体" charset="0"/>
                        </a:rPr>
                        <a:t>Axiology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a:ln>
                          <a:noFill/>
                        </a:ln>
                        <a:solidFill>
                          <a:srgbClr val="990000"/>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a:ln>
                          <a:noFill/>
                        </a:ln>
                        <a:solidFill>
                          <a:srgbClr val="990000"/>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4"/>
                  </a:ext>
                </a:extLst>
              </a:tr>
              <a:tr h="700088">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Causality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a:ln>
                          <a:noFill/>
                        </a:ln>
                        <a:solidFill>
                          <a:srgbClr val="990000"/>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a:ln>
                          <a:noFill/>
                        </a:ln>
                        <a:solidFill>
                          <a:srgbClr val="990000"/>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5"/>
                  </a:ext>
                </a:extLst>
              </a:tr>
              <a:tr h="536575">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Logic</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a:ln>
                          <a:noFill/>
                        </a:ln>
                        <a:solidFill>
                          <a:srgbClr val="990000"/>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a:ln>
                          <a:noFill/>
                        </a:ln>
                        <a:solidFill>
                          <a:srgbClr val="990000"/>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dirty="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0556637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7D2A0-69AC-47E6-9B07-88053425276D}"/>
              </a:ext>
            </a:extLst>
          </p:cNvPr>
          <p:cNvSpPr>
            <a:spLocks noGrp="1"/>
          </p:cNvSpPr>
          <p:nvPr>
            <p:ph type="title"/>
          </p:nvPr>
        </p:nvSpPr>
        <p:spPr/>
        <p:txBody>
          <a:bodyPr/>
          <a:lstStyle/>
          <a:p>
            <a:r>
              <a:rPr lang="en-GB" dirty="0"/>
              <a:t>Break</a:t>
            </a:r>
          </a:p>
        </p:txBody>
      </p:sp>
      <p:pic>
        <p:nvPicPr>
          <p:cNvPr id="5" name="Content Placeholder 4">
            <a:extLst>
              <a:ext uri="{FF2B5EF4-FFF2-40B4-BE49-F238E27FC236}">
                <a16:creationId xmlns:a16="http://schemas.microsoft.com/office/drawing/2014/main" id="{B2E3C1FF-3CC2-4DA8-801B-5C6154532B28}"/>
              </a:ext>
            </a:extLst>
          </p:cNvPr>
          <p:cNvPicPr>
            <a:picLocks noGrp="1" noChangeAspect="1"/>
          </p:cNvPicPr>
          <p:nvPr>
            <p:ph idx="1"/>
          </p:nvPr>
        </p:nvPicPr>
        <p:blipFill>
          <a:blip r:embed="rId2"/>
          <a:stretch>
            <a:fillRect/>
          </a:stretch>
        </p:blipFill>
        <p:spPr>
          <a:xfrm>
            <a:off x="1881483" y="2309217"/>
            <a:ext cx="8307546" cy="3006753"/>
          </a:xfrm>
          <a:prstGeom prst="rect">
            <a:avLst/>
          </a:prstGeom>
        </p:spPr>
      </p:pic>
    </p:spTree>
    <p:extLst>
      <p:ext uri="{BB962C8B-B14F-4D97-AF65-F5344CB8AC3E}">
        <p14:creationId xmlns:p14="http://schemas.microsoft.com/office/powerpoint/2010/main" val="2127412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Paradigms</a:t>
            </a:r>
          </a:p>
        </p:txBody>
      </p:sp>
      <p:graphicFrame>
        <p:nvGraphicFramePr>
          <p:cNvPr id="4" name="Group 52"/>
          <p:cNvGraphicFramePr>
            <a:graphicFrameLocks noGrp="1"/>
          </p:cNvGraphicFramePr>
          <p:nvPr>
            <p:extLst>
              <p:ext uri="{D42A27DB-BD31-4B8C-83A1-F6EECF244321}">
                <p14:modId xmlns:p14="http://schemas.microsoft.com/office/powerpoint/2010/main" val="3265732394"/>
              </p:ext>
            </p:extLst>
          </p:nvPr>
        </p:nvGraphicFramePr>
        <p:xfrm>
          <a:off x="3071814" y="1341438"/>
          <a:ext cx="7596187" cy="5008564"/>
        </p:xfrm>
        <a:graphic>
          <a:graphicData uri="http://schemas.openxmlformats.org/drawingml/2006/table">
            <a:tbl>
              <a:tblPr/>
              <a:tblGrid>
                <a:gridCol w="73025">
                  <a:extLst>
                    <a:ext uri="{9D8B030D-6E8A-4147-A177-3AD203B41FA5}">
                      <a16:colId xmlns:a16="http://schemas.microsoft.com/office/drawing/2014/main" val="20000"/>
                    </a:ext>
                  </a:extLst>
                </a:gridCol>
                <a:gridCol w="2078037">
                  <a:extLst>
                    <a:ext uri="{9D8B030D-6E8A-4147-A177-3AD203B41FA5}">
                      <a16:colId xmlns:a16="http://schemas.microsoft.com/office/drawing/2014/main" val="20001"/>
                    </a:ext>
                  </a:extLst>
                </a:gridCol>
                <a:gridCol w="2671763">
                  <a:extLst>
                    <a:ext uri="{9D8B030D-6E8A-4147-A177-3AD203B41FA5}">
                      <a16:colId xmlns:a16="http://schemas.microsoft.com/office/drawing/2014/main" val="20002"/>
                    </a:ext>
                  </a:extLst>
                </a:gridCol>
                <a:gridCol w="2671762">
                  <a:extLst>
                    <a:ext uri="{9D8B030D-6E8A-4147-A177-3AD203B41FA5}">
                      <a16:colId xmlns:a16="http://schemas.microsoft.com/office/drawing/2014/main" val="20003"/>
                    </a:ext>
                  </a:extLst>
                </a:gridCol>
                <a:gridCol w="101600">
                  <a:extLst>
                    <a:ext uri="{9D8B030D-6E8A-4147-A177-3AD203B41FA5}">
                      <a16:colId xmlns:a16="http://schemas.microsoft.com/office/drawing/2014/main" val="20004"/>
                    </a:ext>
                  </a:extLst>
                </a:gridCol>
              </a:tblGrid>
              <a:tr h="646113">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rgbClr val="0000FF"/>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Positivism</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Constructivism</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0"/>
                  </a:ext>
                </a:extLst>
              </a:tr>
              <a:tr h="649288">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Approach</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dirty="0">
                          <a:ln>
                            <a:noFill/>
                          </a:ln>
                          <a:solidFill>
                            <a:schemeClr val="bg1"/>
                          </a:solidFill>
                          <a:effectLst/>
                          <a:latin typeface="Times New Roman"/>
                          <a:ea typeface="宋体" charset="0"/>
                          <a:cs typeface="Times New Roman"/>
                        </a:rPr>
                        <a:t> </a:t>
                      </a:r>
                      <a:r>
                        <a:rPr kumimoji="1" lang="en-GB" altLang="zh-CN" sz="2400" b="0" i="0" u="none" strike="noStrike" cap="none" normalizeH="0" baseline="0" dirty="0">
                          <a:ln>
                            <a:noFill/>
                          </a:ln>
                          <a:solidFill>
                            <a:schemeClr val="bg1"/>
                          </a:solidFill>
                          <a:effectLst/>
                          <a:latin typeface="Times New Roman"/>
                          <a:ea typeface="宋体" charset="0"/>
                          <a:cs typeface="Times New Roman"/>
                        </a:rPr>
                        <a:t>Quantitative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a:ln>
                            <a:noFill/>
                          </a:ln>
                          <a:solidFill>
                            <a:schemeClr val="bg1"/>
                          </a:solidFill>
                          <a:effectLst/>
                          <a:latin typeface="Times New Roman"/>
                          <a:ea typeface="宋体" charset="0"/>
                          <a:cs typeface="Times New Roman"/>
                        </a:rPr>
                        <a:t> </a:t>
                      </a:r>
                      <a:r>
                        <a:rPr kumimoji="1" lang="en-GB" altLang="zh-CN" sz="2400" b="0" i="0" u="none" strike="noStrike" cap="none" normalizeH="0" baseline="0">
                          <a:ln>
                            <a:noFill/>
                          </a:ln>
                          <a:solidFill>
                            <a:schemeClr val="bg1"/>
                          </a:solidFill>
                          <a:effectLst/>
                          <a:latin typeface="Times New Roman"/>
                          <a:ea typeface="宋体" charset="0"/>
                          <a:cs typeface="Times New Roman"/>
                        </a:rPr>
                        <a:t>Qualitative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1"/>
                  </a:ext>
                </a:extLst>
              </a:tr>
              <a:tr h="647700">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Ontology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dirty="0">
                          <a:ln>
                            <a:noFill/>
                          </a:ln>
                          <a:solidFill>
                            <a:schemeClr val="bg1"/>
                          </a:solidFill>
                          <a:effectLst/>
                          <a:latin typeface="Times New Roman"/>
                          <a:ea typeface="宋体" charset="0"/>
                          <a:cs typeface="Times New Roman"/>
                        </a:rPr>
                        <a:t> </a:t>
                      </a:r>
                      <a:r>
                        <a:rPr kumimoji="1" lang="en-GB" altLang="zh-CN" sz="2400" b="0" i="0" u="none" strike="noStrike" cap="none" normalizeH="0" baseline="0" dirty="0">
                          <a:ln>
                            <a:noFill/>
                          </a:ln>
                          <a:solidFill>
                            <a:schemeClr val="bg1"/>
                          </a:solidFill>
                          <a:effectLst/>
                          <a:latin typeface="Times New Roman"/>
                          <a:ea typeface="宋体" charset="0"/>
                          <a:cs typeface="Times New Roman"/>
                        </a:rPr>
                        <a:t>Single reality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dirty="0">
                          <a:ln>
                            <a:noFill/>
                          </a:ln>
                          <a:solidFill>
                            <a:schemeClr val="bg1"/>
                          </a:solidFill>
                          <a:effectLst/>
                          <a:latin typeface="Times New Roman"/>
                          <a:ea typeface="宋体" charset="0"/>
                          <a:cs typeface="Times New Roman"/>
                        </a:rPr>
                        <a:t> </a:t>
                      </a:r>
                      <a:r>
                        <a:rPr kumimoji="1" lang="en-GB" altLang="zh-CN" sz="2400" b="0" i="0" u="none" strike="noStrike" cap="none" normalizeH="0" baseline="0" dirty="0">
                          <a:ln>
                            <a:noFill/>
                          </a:ln>
                          <a:solidFill>
                            <a:schemeClr val="bg1"/>
                          </a:solidFill>
                          <a:effectLst/>
                          <a:latin typeface="Times New Roman"/>
                          <a:ea typeface="宋体" charset="0"/>
                          <a:cs typeface="Times New Roman"/>
                        </a:rPr>
                        <a:t>Multiple realities</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2"/>
                  </a:ext>
                </a:extLst>
              </a:tr>
              <a:tr h="1097280">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Epistemology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dirty="0">
                          <a:ln>
                            <a:noFill/>
                          </a:ln>
                          <a:solidFill>
                            <a:schemeClr val="bg1"/>
                          </a:solidFill>
                          <a:effectLst/>
                          <a:latin typeface="Times New Roman"/>
                          <a:ea typeface="宋体" charset="0"/>
                          <a:cs typeface="Times New Roman"/>
                        </a:rPr>
                        <a:t>Independence of the knower and the known</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dirty="0">
                          <a:ln>
                            <a:noFill/>
                          </a:ln>
                          <a:solidFill>
                            <a:schemeClr val="bg1"/>
                          </a:solidFill>
                          <a:effectLst/>
                          <a:latin typeface="Times New Roman"/>
                          <a:ea typeface="宋体" charset="0"/>
                          <a:cs typeface="Times New Roman"/>
                        </a:rPr>
                        <a:t>Inseparability of the knower and the known</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3"/>
                  </a:ext>
                </a:extLst>
              </a:tr>
              <a:tr h="731520">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Axiology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a:ln>
                            <a:noFill/>
                          </a:ln>
                          <a:solidFill>
                            <a:schemeClr val="bg1"/>
                          </a:solidFill>
                          <a:effectLst/>
                          <a:latin typeface="Times New Roman"/>
                          <a:ea typeface="宋体" charset="0"/>
                          <a:cs typeface="Times New Roman"/>
                        </a:rPr>
                        <a:t>Research is value-free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dirty="0">
                          <a:ln>
                            <a:noFill/>
                          </a:ln>
                          <a:solidFill>
                            <a:schemeClr val="bg1"/>
                          </a:solidFill>
                          <a:effectLst/>
                          <a:latin typeface="Times New Roman"/>
                          <a:ea typeface="宋体" charset="0"/>
                          <a:cs typeface="Times New Roman"/>
                        </a:rPr>
                        <a:t>Research is value-bound</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4"/>
                  </a:ext>
                </a:extLst>
              </a:tr>
              <a:tr h="700088">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Causality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a:ln>
                          <a:noFill/>
                        </a:ln>
                        <a:solidFill>
                          <a:srgbClr val="990000"/>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a:ln>
                          <a:noFill/>
                        </a:ln>
                        <a:solidFill>
                          <a:srgbClr val="990000"/>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5"/>
                  </a:ext>
                </a:extLst>
              </a:tr>
              <a:tr h="536575">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Logic</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a:ln>
                          <a:noFill/>
                        </a:ln>
                        <a:solidFill>
                          <a:srgbClr val="990000"/>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a:ln>
                          <a:noFill/>
                        </a:ln>
                        <a:solidFill>
                          <a:srgbClr val="990000"/>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dirty="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5330785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err="1">
                <a:solidFill>
                  <a:schemeClr val="bg1"/>
                </a:solidFill>
                <a:ea typeface="宋体" charset="0"/>
                <a:cs typeface="宋体" charset="0"/>
              </a:rPr>
              <a:t>LochNess</a:t>
            </a:r>
            <a:endParaRPr lang="en-GB" dirty="0">
              <a:solidFill>
                <a:schemeClr val="bg1"/>
              </a:solidFill>
            </a:endParaRPr>
          </a:p>
        </p:txBody>
      </p:sp>
      <p:pic>
        <p:nvPicPr>
          <p:cNvPr id="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245" y="1397978"/>
            <a:ext cx="11840406" cy="4020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sq">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9712600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327570" y="100461"/>
            <a:ext cx="6553200" cy="1143000"/>
          </a:xfrm>
        </p:spPr>
        <p:txBody>
          <a:bodyPr/>
          <a:lstStyle/>
          <a:p>
            <a:pPr>
              <a:defRPr/>
            </a:pPr>
            <a:r>
              <a:rPr lang="en-GB" altLang="zh-CN" sz="4000" dirty="0">
                <a:solidFill>
                  <a:schemeClr val="bg1"/>
                </a:solidFill>
                <a:ea typeface="宋体" charset="0"/>
                <a:cs typeface="Apple Chancery"/>
              </a:rPr>
              <a:t>Cause and Effect</a:t>
            </a:r>
          </a:p>
        </p:txBody>
      </p:sp>
      <p:sp>
        <p:nvSpPr>
          <p:cNvPr id="49154" name="Rectangle 3"/>
          <p:cNvSpPr>
            <a:spLocks noGrp="1" noChangeArrowheads="1"/>
          </p:cNvSpPr>
          <p:nvPr>
            <p:ph type="body" idx="1"/>
          </p:nvPr>
        </p:nvSpPr>
        <p:spPr>
          <a:xfrm>
            <a:off x="189781" y="1430367"/>
            <a:ext cx="11818189" cy="4895850"/>
          </a:xfrm>
        </p:spPr>
        <p:txBody>
          <a:bodyPr/>
          <a:lstStyle/>
          <a:p>
            <a:pPr marL="0" indent="0">
              <a:lnSpc>
                <a:spcPct val="90000"/>
              </a:lnSpc>
              <a:buNone/>
            </a:pPr>
            <a:r>
              <a:rPr lang="en-GB" altLang="zh-CN" sz="2400" dirty="0">
                <a:solidFill>
                  <a:schemeClr val="tx1"/>
                </a:solidFill>
                <a:ea typeface="宋体" charset="0"/>
                <a:cs typeface="宋体" charset="0"/>
              </a:rPr>
              <a:t>Sir: Martin Kelly (‘Fishy business in Loch Ness’, 28 March) reports Dr Ian Winfield as saying that the fish stocks in Loch Ness are not big enough to feed a monster, therefore a monster does not exist.</a:t>
            </a:r>
          </a:p>
          <a:p>
            <a:pPr marL="0" indent="0">
              <a:lnSpc>
                <a:spcPct val="90000"/>
              </a:lnSpc>
              <a:buNone/>
            </a:pPr>
            <a:r>
              <a:rPr lang="en-GB" altLang="zh-CN" sz="2800" dirty="0">
                <a:solidFill>
                  <a:schemeClr val="tx1"/>
                </a:solidFill>
                <a:ea typeface="宋体" charset="0"/>
                <a:cs typeface="宋体" charset="0"/>
              </a:rPr>
              <a:t>He confuses cause and effect.</a:t>
            </a:r>
          </a:p>
          <a:p>
            <a:pPr marL="0" indent="0">
              <a:lnSpc>
                <a:spcPct val="90000"/>
              </a:lnSpc>
              <a:buNone/>
            </a:pPr>
            <a:r>
              <a:rPr lang="en-GB" altLang="zh-CN" sz="2400" dirty="0">
                <a:solidFill>
                  <a:schemeClr val="tx1"/>
                </a:solidFill>
                <a:ea typeface="宋体" charset="0"/>
                <a:cs typeface="宋体" charset="0"/>
              </a:rPr>
              <a:t>It is </a:t>
            </a:r>
            <a:r>
              <a:rPr lang="en-GB" altLang="zh-CN" dirty="0">
                <a:solidFill>
                  <a:schemeClr val="tx1"/>
                </a:solidFill>
                <a:ea typeface="宋体" charset="0"/>
                <a:cs typeface="宋体" charset="0"/>
              </a:rPr>
              <a:t>perfectly obvious</a:t>
            </a:r>
            <a:r>
              <a:rPr lang="en-GB" altLang="zh-CN" sz="2400" dirty="0">
                <a:solidFill>
                  <a:schemeClr val="tx1"/>
                </a:solidFill>
                <a:ea typeface="宋体" charset="0"/>
                <a:cs typeface="宋体" charset="0"/>
              </a:rPr>
              <a:t> to me that the reason why the fish stocks are low is because the monster keeps eating them.</a:t>
            </a:r>
          </a:p>
          <a:p>
            <a:pPr marL="0" indent="0">
              <a:lnSpc>
                <a:spcPct val="90000"/>
              </a:lnSpc>
              <a:buNone/>
            </a:pPr>
            <a:endParaRPr lang="en-GB" altLang="zh-CN" sz="2400" dirty="0">
              <a:solidFill>
                <a:schemeClr val="tx1"/>
              </a:solidFill>
              <a:ea typeface="宋体" charset="0"/>
              <a:cs typeface="宋体" charset="0"/>
            </a:endParaRPr>
          </a:p>
          <a:p>
            <a:pPr marL="0" indent="0" algn="ctr">
              <a:lnSpc>
                <a:spcPct val="90000"/>
              </a:lnSpc>
              <a:buNone/>
            </a:pPr>
            <a:r>
              <a:rPr lang="en-GB" altLang="zh-CN" sz="2800" dirty="0">
                <a:solidFill>
                  <a:schemeClr val="tx1"/>
                </a:solidFill>
                <a:ea typeface="宋体" charset="0"/>
                <a:cs typeface="宋体" charset="0"/>
              </a:rPr>
              <a:t>Al-</a:t>
            </a:r>
            <a:r>
              <a:rPr lang="en-GB" altLang="zh-CN" sz="2800" dirty="0" err="1">
                <a:solidFill>
                  <a:schemeClr val="tx1"/>
                </a:solidFill>
                <a:ea typeface="宋体" charset="0"/>
                <a:cs typeface="宋体" charset="0"/>
              </a:rPr>
              <a:t>Ghazali</a:t>
            </a:r>
            <a:r>
              <a:rPr lang="en-GB" altLang="zh-CN" sz="2800" dirty="0">
                <a:solidFill>
                  <a:schemeClr val="tx1"/>
                </a:solidFill>
                <a:ea typeface="宋体" charset="0"/>
                <a:cs typeface="宋体" charset="0"/>
              </a:rPr>
              <a:t> – Hume</a:t>
            </a:r>
          </a:p>
        </p:txBody>
      </p:sp>
    </p:spTree>
    <p:extLst>
      <p:ext uri="{BB962C8B-B14F-4D97-AF65-F5344CB8AC3E}">
        <p14:creationId xmlns:p14="http://schemas.microsoft.com/office/powerpoint/2010/main" val="3529551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p:txBody>
          <a:bodyPr/>
          <a:lstStyle/>
          <a:p>
            <a:pPr>
              <a:defRPr/>
            </a:pPr>
            <a:r>
              <a:rPr lang="en-GB" altLang="zh-CN" dirty="0">
                <a:solidFill>
                  <a:schemeClr val="bg1"/>
                </a:solidFill>
                <a:ea typeface="宋体" charset="0"/>
                <a:cs typeface="宋体" charset="0"/>
              </a:rPr>
              <a:t>Cause and Effect</a:t>
            </a:r>
            <a:endParaRPr lang="zh-CN" altLang="en-US" dirty="0">
              <a:solidFill>
                <a:schemeClr val="bg1"/>
              </a:solidFill>
              <a:ea typeface="宋体" charset="0"/>
              <a:cs typeface="宋体" charset="0"/>
            </a:endParaRPr>
          </a:p>
        </p:txBody>
      </p:sp>
      <p:sp>
        <p:nvSpPr>
          <p:cNvPr id="51202" name="Rectangle 3"/>
          <p:cNvSpPr>
            <a:spLocks noGrp="1" noChangeArrowheads="1"/>
          </p:cNvSpPr>
          <p:nvPr>
            <p:ph type="body" idx="1"/>
          </p:nvPr>
        </p:nvSpPr>
        <p:spPr>
          <a:xfrm>
            <a:off x="77639" y="1308340"/>
            <a:ext cx="11999342" cy="4929188"/>
          </a:xfrm>
        </p:spPr>
        <p:txBody>
          <a:bodyPr>
            <a:normAutofit/>
          </a:bodyPr>
          <a:lstStyle/>
          <a:p>
            <a:pPr marL="0" indent="0">
              <a:spcBef>
                <a:spcPct val="0"/>
              </a:spcBef>
              <a:buNone/>
            </a:pPr>
            <a:r>
              <a:rPr lang="en-GB" altLang="zh-CN" sz="2400" dirty="0">
                <a:solidFill>
                  <a:schemeClr val="tx1"/>
                </a:solidFill>
                <a:ea typeface="ＭＳ Ｐゴシック" charset="0"/>
                <a:cs typeface="Times New Roman" charset="0"/>
              </a:rPr>
              <a:t>Pawson and Tilley (1997, 78-82) use a realist approach to analyse attempts to reduce car park crime through the introduction of closed-circuit television (CCTV).</a:t>
            </a:r>
            <a:br>
              <a:rPr lang="en-GB" altLang="zh-CN" sz="2400" dirty="0">
                <a:solidFill>
                  <a:schemeClr val="tx1"/>
                </a:solidFill>
                <a:ea typeface="ＭＳ Ｐゴシック" charset="0"/>
                <a:cs typeface="Times New Roman" charset="0"/>
              </a:rPr>
            </a:br>
            <a:endParaRPr lang="en-GB" altLang="zh-CN" sz="2400" dirty="0">
              <a:solidFill>
                <a:schemeClr val="tx1"/>
              </a:solidFill>
              <a:ea typeface="ＭＳ Ｐゴシック" charset="0"/>
              <a:cs typeface="Times New Roman" charset="0"/>
            </a:endParaRPr>
          </a:p>
          <a:p>
            <a:pPr marL="0" indent="0">
              <a:spcBef>
                <a:spcPct val="0"/>
              </a:spcBef>
              <a:buNone/>
            </a:pPr>
            <a:r>
              <a:rPr lang="en-GB" altLang="zh-CN" sz="2400" dirty="0">
                <a:solidFill>
                  <a:schemeClr val="tx1"/>
                </a:solidFill>
                <a:ea typeface="ＭＳ Ｐゴシック" charset="0"/>
                <a:cs typeface="Times New Roman" charset="0"/>
              </a:rPr>
              <a:t>Clearly the cameras do not in themselves make cars more difficult to break into. If they do work, it must be through processes in the minds of potential thieves, parkers of cars, car park attendants, police and others.</a:t>
            </a:r>
            <a:br>
              <a:rPr lang="en-GB" altLang="zh-CN" sz="2400" dirty="0">
                <a:solidFill>
                  <a:schemeClr val="tx1"/>
                </a:solidFill>
                <a:ea typeface="ＭＳ Ｐゴシック" charset="0"/>
                <a:cs typeface="Times New Roman" charset="0"/>
              </a:rPr>
            </a:br>
            <a:r>
              <a:rPr lang="en-GB" altLang="zh-CN" sz="2400" dirty="0">
                <a:solidFill>
                  <a:schemeClr val="tx1"/>
                </a:solidFill>
                <a:ea typeface="ＭＳ Ｐゴシック" charset="0"/>
                <a:cs typeface="Times New Roman" charset="0"/>
              </a:rPr>
              <a:t>From knowledge of the situation, combined with observation in car parks, it is possible to suggest a range of mechanisms that may be at work.</a:t>
            </a:r>
            <a:br>
              <a:rPr lang="en-GB" altLang="zh-CN" sz="2400" dirty="0">
                <a:solidFill>
                  <a:schemeClr val="tx1"/>
                </a:solidFill>
                <a:ea typeface="ＭＳ Ｐゴシック" charset="0"/>
                <a:cs typeface="Times New Roman" charset="0"/>
              </a:rPr>
            </a:br>
            <a:endParaRPr lang="en-GB" altLang="zh-CN" sz="2400" dirty="0">
              <a:solidFill>
                <a:schemeClr val="tx1"/>
              </a:solidFill>
              <a:ea typeface="ＭＳ Ｐゴシック" charset="0"/>
              <a:cs typeface="Times New Roman" charset="0"/>
            </a:endParaRPr>
          </a:p>
          <a:p>
            <a:pPr marL="0" indent="0">
              <a:spcBef>
                <a:spcPct val="0"/>
              </a:spcBef>
              <a:buNone/>
            </a:pPr>
            <a:r>
              <a:rPr lang="en-GB" altLang="zh-CN" sz="2400" dirty="0">
                <a:solidFill>
                  <a:schemeClr val="tx1"/>
                </a:solidFill>
                <a:ea typeface="ＭＳ Ｐゴシック" charset="0"/>
                <a:cs typeface="Times New Roman" charset="0"/>
              </a:rPr>
              <a:t>		Pawson &amp; Tilley offered eight possibilities </a:t>
            </a:r>
            <a:br>
              <a:rPr lang="en-GB" altLang="zh-CN" sz="2400" dirty="0">
                <a:solidFill>
                  <a:schemeClr val="tx1"/>
                </a:solidFill>
                <a:ea typeface="ＭＳ Ｐゴシック" charset="0"/>
                <a:cs typeface="Times New Roman" charset="0"/>
              </a:rPr>
            </a:br>
            <a:r>
              <a:rPr lang="en-GB" altLang="zh-CN" sz="2400" dirty="0">
                <a:solidFill>
                  <a:schemeClr val="tx1"/>
                </a:solidFill>
                <a:ea typeface="宋体" charset="0"/>
                <a:cs typeface="宋体" charset="0"/>
              </a:rPr>
              <a:t>		</a:t>
            </a:r>
            <a:endParaRPr lang="zh-CN" altLang="en-US" sz="2400" dirty="0">
              <a:solidFill>
                <a:schemeClr val="tx1"/>
              </a:solidFill>
              <a:ea typeface="宋体" charset="0"/>
              <a:cs typeface="宋体" charset="0"/>
            </a:endParaRPr>
          </a:p>
        </p:txBody>
      </p:sp>
    </p:spTree>
    <p:extLst>
      <p:ext uri="{BB962C8B-B14F-4D97-AF65-F5344CB8AC3E}">
        <p14:creationId xmlns:p14="http://schemas.microsoft.com/office/powerpoint/2010/main" val="23245063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p:txBody>
          <a:bodyPr/>
          <a:lstStyle/>
          <a:p>
            <a:pPr>
              <a:defRPr/>
            </a:pPr>
            <a:r>
              <a:rPr lang="en-GB" altLang="zh-CN" dirty="0">
                <a:solidFill>
                  <a:schemeClr val="bg1"/>
                </a:solidFill>
                <a:ea typeface="宋体" charset="0"/>
                <a:cs typeface="宋体" charset="0"/>
              </a:rPr>
              <a:t>Cause and Effect</a:t>
            </a:r>
            <a:endParaRPr lang="zh-CN" altLang="en-US" dirty="0">
              <a:solidFill>
                <a:schemeClr val="bg1"/>
              </a:solidFill>
              <a:ea typeface="宋体" charset="0"/>
              <a:cs typeface="宋体" charset="0"/>
            </a:endParaRPr>
          </a:p>
        </p:txBody>
      </p:sp>
      <p:sp>
        <p:nvSpPr>
          <p:cNvPr id="53250" name="Rectangle 3"/>
          <p:cNvSpPr>
            <a:spLocks noGrp="1" noChangeArrowheads="1"/>
          </p:cNvSpPr>
          <p:nvPr>
            <p:ph type="body" idx="1"/>
          </p:nvPr>
        </p:nvSpPr>
        <p:spPr>
          <a:xfrm>
            <a:off x="198408" y="1524000"/>
            <a:ext cx="11993592" cy="4497388"/>
          </a:xfrm>
        </p:spPr>
        <p:txBody>
          <a:bodyPr/>
          <a:lstStyle/>
          <a:p>
            <a:pPr marL="609600" indent="-609600" defTabSz="1014413"/>
            <a:r>
              <a:rPr lang="en-GB" altLang="zh-CN" sz="2800" dirty="0">
                <a:solidFill>
                  <a:schemeClr val="tx1"/>
                </a:solidFill>
                <a:ea typeface="ＭＳ Ｐゴシック" charset="0"/>
                <a:cs typeface="Apple Chancery" charset="0"/>
              </a:rPr>
              <a:t>‘caught in the act’</a:t>
            </a:r>
            <a:r>
              <a:rPr lang="en-GB" altLang="zh-CN" sz="2800" dirty="0">
                <a:solidFill>
                  <a:schemeClr val="tx1"/>
                </a:solidFill>
                <a:ea typeface="宋体" charset="0"/>
                <a:cs typeface="宋体" charset="0"/>
              </a:rPr>
              <a:t>: offenders are more likely to be observed, arrested, punished and deterred,</a:t>
            </a:r>
          </a:p>
          <a:p>
            <a:pPr marL="609600" indent="-609600" defTabSz="1014413"/>
            <a:r>
              <a:rPr lang="en-GB" altLang="zh-CN" sz="2800" dirty="0">
                <a:solidFill>
                  <a:schemeClr val="tx1"/>
                </a:solidFill>
                <a:ea typeface="ＭＳ Ｐゴシック" charset="0"/>
                <a:cs typeface="Apple Chancery" charset="0"/>
              </a:rPr>
              <a:t>‘increased usage’</a:t>
            </a:r>
            <a:r>
              <a:rPr lang="en-GB" altLang="zh-CN" sz="2800" dirty="0">
                <a:solidFill>
                  <a:schemeClr val="tx1"/>
                </a:solidFill>
                <a:ea typeface="宋体" charset="0"/>
                <a:cs typeface="宋体" charset="0"/>
              </a:rPr>
              <a:t>: drivers feel that the car park is safer, leading to increased usage; with more people around, potential offenders are deterred;</a:t>
            </a:r>
          </a:p>
          <a:p>
            <a:pPr marL="609600" indent="-609600" defTabSz="1014413"/>
            <a:r>
              <a:rPr lang="en-GB" altLang="zh-CN" sz="2800" dirty="0">
                <a:solidFill>
                  <a:schemeClr val="tx1"/>
                </a:solidFill>
                <a:ea typeface="ＭＳ Ｐゴシック" charset="0"/>
                <a:cs typeface="Apple Chancery" charset="0"/>
              </a:rPr>
              <a:t>‘appeal to caution’</a:t>
            </a:r>
            <a:r>
              <a:rPr lang="en-GB" altLang="zh-CN" sz="2800" dirty="0">
                <a:solidFill>
                  <a:schemeClr val="tx1"/>
                </a:solidFill>
                <a:ea typeface="宋体" charset="0"/>
                <a:cs typeface="宋体" charset="0"/>
              </a:rPr>
              <a:t>: cautious drivers who lock their cars and use alarms and immobilisers are attracted to parks with CCTV, displacing more vulnerable cars.</a:t>
            </a:r>
          </a:p>
        </p:txBody>
      </p:sp>
    </p:spTree>
    <p:extLst>
      <p:ext uri="{BB962C8B-B14F-4D97-AF65-F5344CB8AC3E}">
        <p14:creationId xmlns:p14="http://schemas.microsoft.com/office/powerpoint/2010/main" val="26835779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Paradigms</a:t>
            </a:r>
          </a:p>
        </p:txBody>
      </p:sp>
      <p:graphicFrame>
        <p:nvGraphicFramePr>
          <p:cNvPr id="4" name="Group 2"/>
          <p:cNvGraphicFramePr>
            <a:graphicFrameLocks noGrp="1"/>
          </p:cNvGraphicFramePr>
          <p:nvPr>
            <p:extLst>
              <p:ext uri="{D42A27DB-BD31-4B8C-83A1-F6EECF244321}">
                <p14:modId xmlns:p14="http://schemas.microsoft.com/office/powerpoint/2010/main" val="1092281629"/>
              </p:ext>
            </p:extLst>
          </p:nvPr>
        </p:nvGraphicFramePr>
        <p:xfrm>
          <a:off x="1567543" y="1262743"/>
          <a:ext cx="9762309" cy="5384384"/>
        </p:xfrm>
        <a:graphic>
          <a:graphicData uri="http://schemas.openxmlformats.org/drawingml/2006/table">
            <a:tbl>
              <a:tblPr/>
              <a:tblGrid>
                <a:gridCol w="93849">
                  <a:extLst>
                    <a:ext uri="{9D8B030D-6E8A-4147-A177-3AD203B41FA5}">
                      <a16:colId xmlns:a16="http://schemas.microsoft.com/office/drawing/2014/main" val="20000"/>
                    </a:ext>
                  </a:extLst>
                </a:gridCol>
                <a:gridCol w="1871778">
                  <a:extLst>
                    <a:ext uri="{9D8B030D-6E8A-4147-A177-3AD203B41FA5}">
                      <a16:colId xmlns:a16="http://schemas.microsoft.com/office/drawing/2014/main" val="20001"/>
                    </a:ext>
                  </a:extLst>
                </a:gridCol>
                <a:gridCol w="4232471">
                  <a:extLst>
                    <a:ext uri="{9D8B030D-6E8A-4147-A177-3AD203B41FA5}">
                      <a16:colId xmlns:a16="http://schemas.microsoft.com/office/drawing/2014/main" val="20002"/>
                    </a:ext>
                  </a:extLst>
                </a:gridCol>
                <a:gridCol w="3433639">
                  <a:extLst>
                    <a:ext uri="{9D8B030D-6E8A-4147-A177-3AD203B41FA5}">
                      <a16:colId xmlns:a16="http://schemas.microsoft.com/office/drawing/2014/main" val="20003"/>
                    </a:ext>
                  </a:extLst>
                </a:gridCol>
                <a:gridCol w="130572">
                  <a:extLst>
                    <a:ext uri="{9D8B030D-6E8A-4147-A177-3AD203B41FA5}">
                      <a16:colId xmlns:a16="http://schemas.microsoft.com/office/drawing/2014/main" val="20004"/>
                    </a:ext>
                  </a:extLst>
                </a:gridCol>
              </a:tblGrid>
              <a:tr h="43543">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400" b="0" i="0" u="none" strike="noStrike" cap="none" normalizeH="0" baseline="0" dirty="0">
                        <a:ln>
                          <a:noFill/>
                        </a:ln>
                        <a:solidFill>
                          <a:srgbClr val="0000FF"/>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dirty="0">
                          <a:ln>
                            <a:noFill/>
                          </a:ln>
                          <a:solidFill>
                            <a:schemeClr val="tx1"/>
                          </a:solidFill>
                          <a:effectLst/>
                          <a:latin typeface="Monotype Corsiva" charset="0"/>
                          <a:ea typeface="宋体" charset="0"/>
                          <a:cs typeface="宋体" charset="0"/>
                        </a:rPr>
                        <a:t>Positivism</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dirty="0">
                          <a:ln>
                            <a:noFill/>
                          </a:ln>
                          <a:solidFill>
                            <a:schemeClr val="tx1"/>
                          </a:solidFill>
                          <a:effectLst/>
                          <a:latin typeface="Monotype Corsiva" charset="0"/>
                          <a:ea typeface="宋体" charset="0"/>
                          <a:cs typeface="宋体" charset="0"/>
                        </a:rPr>
                        <a:t>Constructivism</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0"/>
                  </a:ext>
                </a:extLst>
              </a:tr>
              <a:tr h="560192">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dirty="0">
                          <a:ln>
                            <a:noFill/>
                          </a:ln>
                          <a:solidFill>
                            <a:schemeClr val="tx1"/>
                          </a:solidFill>
                          <a:effectLst/>
                          <a:latin typeface="Monotype Corsiva" charset="0"/>
                          <a:ea typeface="宋体" charset="0"/>
                          <a:cs typeface="宋体" charset="0"/>
                        </a:rPr>
                        <a:t>Approach</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000" b="0" i="0" u="none" strike="noStrike" cap="none" normalizeH="0" baseline="0" dirty="0">
                          <a:ln>
                            <a:noFill/>
                          </a:ln>
                          <a:solidFill>
                            <a:schemeClr val="bg1"/>
                          </a:solidFill>
                          <a:effectLst/>
                          <a:latin typeface="Apple Chancery"/>
                          <a:ea typeface="宋体" charset="0"/>
                          <a:cs typeface="Apple Chancery"/>
                        </a:rPr>
                        <a:t> </a:t>
                      </a:r>
                      <a:r>
                        <a:rPr kumimoji="1" lang="en-GB" altLang="zh-CN" sz="2000" b="0" i="0" u="none" strike="noStrike" cap="none" normalizeH="0" baseline="0" dirty="0">
                          <a:ln>
                            <a:noFill/>
                          </a:ln>
                          <a:solidFill>
                            <a:schemeClr val="bg1"/>
                          </a:solidFill>
                          <a:effectLst/>
                          <a:latin typeface="Apple Chancery"/>
                          <a:ea typeface="宋体" charset="0"/>
                          <a:cs typeface="Apple Chancery"/>
                        </a:rPr>
                        <a:t>Quantitative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000" b="0" i="0" u="none" strike="noStrike" cap="none" normalizeH="0" baseline="0">
                          <a:ln>
                            <a:noFill/>
                          </a:ln>
                          <a:solidFill>
                            <a:schemeClr val="bg1"/>
                          </a:solidFill>
                          <a:effectLst/>
                          <a:latin typeface="Apple Chancery"/>
                          <a:ea typeface="宋体" charset="0"/>
                          <a:cs typeface="Apple Chancery"/>
                        </a:rPr>
                        <a:t> </a:t>
                      </a:r>
                      <a:r>
                        <a:rPr kumimoji="1" lang="en-GB" altLang="zh-CN" sz="2000" b="0" i="0" u="none" strike="noStrike" cap="none" normalizeH="0" baseline="0">
                          <a:ln>
                            <a:noFill/>
                          </a:ln>
                          <a:solidFill>
                            <a:schemeClr val="bg1"/>
                          </a:solidFill>
                          <a:effectLst/>
                          <a:latin typeface="Apple Chancery"/>
                          <a:ea typeface="宋体" charset="0"/>
                          <a:cs typeface="Apple Chancery"/>
                        </a:rPr>
                        <a:t>Qualitative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1"/>
                  </a:ext>
                </a:extLst>
              </a:tr>
              <a:tr h="560192">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dirty="0">
                          <a:ln>
                            <a:noFill/>
                          </a:ln>
                          <a:solidFill>
                            <a:schemeClr val="tx1"/>
                          </a:solidFill>
                          <a:effectLst/>
                          <a:latin typeface="Monotype Corsiva" charset="0"/>
                          <a:ea typeface="宋体" charset="0"/>
                          <a:cs typeface="宋体" charset="0"/>
                        </a:rPr>
                        <a:t>Ontology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000" b="0" i="0" u="none" strike="noStrike" cap="none" normalizeH="0" baseline="0" dirty="0">
                          <a:ln>
                            <a:noFill/>
                          </a:ln>
                          <a:solidFill>
                            <a:schemeClr val="bg1"/>
                          </a:solidFill>
                          <a:effectLst/>
                          <a:latin typeface="Apple Chancery"/>
                          <a:ea typeface="宋体" charset="0"/>
                          <a:cs typeface="Apple Chancery"/>
                        </a:rPr>
                        <a:t> </a:t>
                      </a:r>
                      <a:r>
                        <a:rPr kumimoji="1" lang="en-GB" altLang="zh-CN" sz="2000" b="0" i="0" u="none" strike="noStrike" cap="none" normalizeH="0" baseline="0" dirty="0">
                          <a:ln>
                            <a:noFill/>
                          </a:ln>
                          <a:solidFill>
                            <a:schemeClr val="bg1"/>
                          </a:solidFill>
                          <a:effectLst/>
                          <a:latin typeface="Apple Chancery"/>
                          <a:ea typeface="宋体" charset="0"/>
                          <a:cs typeface="Apple Chancery"/>
                        </a:rPr>
                        <a:t>Single reality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000" b="0" i="0" u="none" strike="noStrike" cap="none" normalizeH="0" baseline="0">
                          <a:ln>
                            <a:noFill/>
                          </a:ln>
                          <a:solidFill>
                            <a:schemeClr val="bg1"/>
                          </a:solidFill>
                          <a:effectLst/>
                          <a:latin typeface="Apple Chancery"/>
                          <a:ea typeface="宋体" charset="0"/>
                          <a:cs typeface="Apple Chancery"/>
                        </a:rPr>
                        <a:t> </a:t>
                      </a:r>
                      <a:r>
                        <a:rPr kumimoji="1" lang="en-GB" altLang="zh-CN" sz="2000" b="0" i="0" u="none" strike="noStrike" cap="none" normalizeH="0" baseline="0">
                          <a:ln>
                            <a:noFill/>
                          </a:ln>
                          <a:solidFill>
                            <a:schemeClr val="bg1"/>
                          </a:solidFill>
                          <a:effectLst/>
                          <a:latin typeface="Apple Chancery"/>
                          <a:ea typeface="宋体" charset="0"/>
                          <a:cs typeface="Apple Chancery"/>
                        </a:rPr>
                        <a:t>Multiple realities</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2"/>
                  </a:ext>
                </a:extLst>
              </a:tr>
              <a:tr h="1400480">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dirty="0">
                          <a:ln>
                            <a:noFill/>
                          </a:ln>
                          <a:solidFill>
                            <a:schemeClr val="tx1"/>
                          </a:solidFill>
                          <a:effectLst/>
                          <a:latin typeface="Monotype Corsiva" charset="0"/>
                          <a:ea typeface="宋体" charset="0"/>
                          <a:cs typeface="宋体" charset="0"/>
                        </a:rPr>
                        <a:t>Epistemology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000" b="0" i="0" u="none" strike="noStrike" cap="none" normalizeH="0" baseline="0" dirty="0">
                          <a:ln>
                            <a:noFill/>
                          </a:ln>
                          <a:solidFill>
                            <a:schemeClr val="bg1"/>
                          </a:solidFill>
                          <a:effectLst/>
                          <a:latin typeface="Apple Chancery"/>
                          <a:ea typeface="宋体" charset="0"/>
                          <a:cs typeface="Apple Chancery"/>
                        </a:rPr>
                        <a:t>Independence of the researcher and researched</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000" b="0" i="0" u="none" strike="noStrike" cap="none" normalizeH="0" baseline="0" dirty="0">
                          <a:ln>
                            <a:noFill/>
                          </a:ln>
                          <a:solidFill>
                            <a:schemeClr val="bg1"/>
                          </a:solidFill>
                          <a:effectLst/>
                          <a:latin typeface="Apple Chancery"/>
                          <a:ea typeface="宋体" charset="0"/>
                          <a:cs typeface="Apple Chancery"/>
                        </a:rPr>
                        <a:t>Inseparability of the researcher and the researched</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3"/>
                  </a:ext>
                </a:extLst>
              </a:tr>
              <a:tr h="587144">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dirty="0">
                          <a:ln>
                            <a:noFill/>
                          </a:ln>
                          <a:solidFill>
                            <a:schemeClr val="tx1"/>
                          </a:solidFill>
                          <a:effectLst/>
                          <a:latin typeface="Monotype Corsiva" charset="0"/>
                          <a:ea typeface="宋体" charset="0"/>
                          <a:cs typeface="宋体" charset="0"/>
                        </a:rPr>
                        <a:t>Axiology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000" b="0" i="0" u="none" strike="noStrike" cap="none" normalizeH="0" baseline="0">
                          <a:ln>
                            <a:noFill/>
                          </a:ln>
                          <a:solidFill>
                            <a:schemeClr val="bg1"/>
                          </a:solidFill>
                          <a:effectLst/>
                          <a:latin typeface="Apple Chancery"/>
                          <a:ea typeface="宋体" charset="0"/>
                          <a:cs typeface="Apple Chancery"/>
                        </a:rPr>
                        <a:t>Research is value-free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000" b="0" i="0" u="none" strike="noStrike" cap="none" normalizeH="0" baseline="0">
                          <a:ln>
                            <a:noFill/>
                          </a:ln>
                          <a:solidFill>
                            <a:schemeClr val="bg1"/>
                          </a:solidFill>
                          <a:effectLst/>
                          <a:latin typeface="Apple Chancery"/>
                          <a:ea typeface="宋体" charset="0"/>
                          <a:cs typeface="Apple Chancery"/>
                        </a:rPr>
                        <a:t>Research is value-bound</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4"/>
                  </a:ext>
                </a:extLst>
              </a:tr>
              <a:tr h="1400480">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dirty="0">
                          <a:ln>
                            <a:noFill/>
                          </a:ln>
                          <a:solidFill>
                            <a:schemeClr val="tx1"/>
                          </a:solidFill>
                          <a:effectLst/>
                          <a:latin typeface="Monotype Corsiva" charset="0"/>
                          <a:ea typeface="宋体" charset="0"/>
                          <a:cs typeface="宋体" charset="0"/>
                        </a:rPr>
                        <a:t>Causality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000" b="0" i="0" u="none" strike="noStrike" cap="none" normalizeH="0" baseline="0" dirty="0">
                          <a:ln>
                            <a:noFill/>
                          </a:ln>
                          <a:solidFill>
                            <a:schemeClr val="bg1"/>
                          </a:solidFill>
                          <a:effectLst/>
                          <a:latin typeface="Apple Chancery"/>
                          <a:ea typeface="宋体" charset="0"/>
                          <a:cs typeface="Apple Chancery"/>
                        </a:rPr>
                        <a:t>There is cause and effect</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000" b="0" i="0" u="none" strike="noStrike" cap="none" normalizeH="0" baseline="0" dirty="0">
                          <a:ln>
                            <a:noFill/>
                          </a:ln>
                          <a:solidFill>
                            <a:schemeClr val="bg1"/>
                          </a:solidFill>
                          <a:effectLst/>
                          <a:latin typeface="Apple Chancery"/>
                          <a:ea typeface="宋体" charset="0"/>
                          <a:cs typeface="Apple Chancery"/>
                        </a:rPr>
                        <a:t>The cause and effect are indistinguishable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5"/>
                  </a:ext>
                </a:extLst>
              </a:tr>
              <a:tr h="411001">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Logic</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a:ln>
                          <a:noFill/>
                        </a:ln>
                        <a:solidFill>
                          <a:schemeClr val="bg1"/>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en-GB" altLang="zh-CN" sz="2400" b="0" i="0" u="none" strike="noStrike" cap="none" normalizeH="0" baseline="0" dirty="0">
                        <a:ln>
                          <a:noFill/>
                        </a:ln>
                        <a:solidFill>
                          <a:schemeClr val="bg1"/>
                        </a:solidFill>
                        <a:effectLst/>
                        <a:latin typeface="Palatino Linotype"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dirty="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278106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Logic</a:t>
            </a:r>
          </a:p>
        </p:txBody>
      </p:sp>
      <p:grpSp>
        <p:nvGrpSpPr>
          <p:cNvPr id="13" name="Group 12"/>
          <p:cNvGrpSpPr/>
          <p:nvPr/>
        </p:nvGrpSpPr>
        <p:grpSpPr>
          <a:xfrm>
            <a:off x="1595739" y="1302201"/>
            <a:ext cx="7777161" cy="5400675"/>
            <a:chOff x="2208214" y="620714"/>
            <a:chExt cx="7777161" cy="5400675"/>
          </a:xfrm>
        </p:grpSpPr>
        <p:sp>
          <p:nvSpPr>
            <p:cNvPr id="6" name="Oval 3"/>
            <p:cNvSpPr>
              <a:spLocks noChangeArrowheads="1"/>
            </p:cNvSpPr>
            <p:nvPr/>
          </p:nvSpPr>
          <p:spPr bwMode="auto">
            <a:xfrm>
              <a:off x="2208214" y="4724401"/>
              <a:ext cx="2592387" cy="1152525"/>
            </a:xfrm>
            <a:prstGeom prst="ellipse">
              <a:avLst/>
            </a:prstGeom>
            <a:solidFill>
              <a:schemeClr val="accent1"/>
            </a:solidFill>
            <a:ln w="9525">
              <a:solidFill>
                <a:schemeClr val="tx1"/>
              </a:solidFill>
              <a:round/>
              <a:headEnd/>
              <a:tailEnd/>
            </a:ln>
          </p:spPr>
          <p:txBody>
            <a:bodyPr wrap="none" anchor="ctr"/>
            <a:lstStyle/>
            <a:p>
              <a:pPr algn="ctr"/>
              <a:r>
                <a:rPr lang="en-GB" altLang="zh-CN" sz="1600">
                  <a:solidFill>
                    <a:schemeClr val="tx2"/>
                  </a:solidFill>
                  <a:latin typeface="Verdana" charset="0"/>
                  <a:ea typeface="宋体" charset="0"/>
                  <a:cs typeface="宋体" charset="0"/>
                </a:rPr>
                <a:t>Fact 1</a:t>
              </a:r>
            </a:p>
            <a:p>
              <a:pPr algn="ctr"/>
              <a:r>
                <a:rPr lang="en-GB" altLang="zh-CN" sz="1600">
                  <a:solidFill>
                    <a:schemeClr val="tx2"/>
                  </a:solidFill>
                  <a:latin typeface="Verdana" charset="0"/>
                  <a:ea typeface="宋体" charset="0"/>
                  <a:cs typeface="宋体" charset="0"/>
                </a:rPr>
                <a:t>Fact 2</a:t>
              </a:r>
            </a:p>
            <a:p>
              <a:pPr algn="ctr"/>
              <a:r>
                <a:rPr lang="en-GB" altLang="zh-CN" sz="1600">
                  <a:solidFill>
                    <a:schemeClr val="tx2"/>
                  </a:solidFill>
                  <a:latin typeface="Verdana" charset="0"/>
                  <a:ea typeface="宋体" charset="0"/>
                  <a:cs typeface="宋体" charset="0"/>
                </a:rPr>
                <a:t>.</a:t>
              </a:r>
            </a:p>
            <a:p>
              <a:pPr algn="ctr"/>
              <a:r>
                <a:rPr lang="en-GB" altLang="zh-CN" sz="1600">
                  <a:solidFill>
                    <a:schemeClr val="tx2"/>
                  </a:solidFill>
                  <a:latin typeface="Verdana" charset="0"/>
                  <a:ea typeface="宋体" charset="0"/>
                  <a:cs typeface="宋体" charset="0"/>
                </a:rPr>
                <a:t>Fact n</a:t>
              </a:r>
            </a:p>
          </p:txBody>
        </p:sp>
        <p:sp>
          <p:nvSpPr>
            <p:cNvPr id="7" name="Oval 4"/>
            <p:cNvSpPr>
              <a:spLocks noChangeArrowheads="1"/>
            </p:cNvSpPr>
            <p:nvPr/>
          </p:nvSpPr>
          <p:spPr bwMode="auto">
            <a:xfrm>
              <a:off x="7464425" y="4797426"/>
              <a:ext cx="2520950" cy="1223963"/>
            </a:xfrm>
            <a:prstGeom prst="ellipse">
              <a:avLst/>
            </a:prstGeom>
            <a:solidFill>
              <a:schemeClr val="accent1"/>
            </a:solidFill>
            <a:ln w="9525">
              <a:solidFill>
                <a:schemeClr val="tx1"/>
              </a:solidFill>
              <a:round/>
              <a:headEnd/>
              <a:tailEnd/>
            </a:ln>
          </p:spPr>
          <p:txBody>
            <a:bodyPr wrap="none" anchor="ctr"/>
            <a:lstStyle/>
            <a:p>
              <a:pPr algn="ctr"/>
              <a:r>
                <a:rPr lang="en-GB" altLang="zh-CN">
                  <a:solidFill>
                    <a:schemeClr val="tx2"/>
                  </a:solidFill>
                  <a:latin typeface="Verdana" charset="0"/>
                  <a:ea typeface="宋体" charset="0"/>
                  <a:cs typeface="宋体" charset="0"/>
                </a:rPr>
                <a:t>Explanation</a:t>
              </a:r>
            </a:p>
          </p:txBody>
        </p:sp>
        <p:sp>
          <p:nvSpPr>
            <p:cNvPr id="8" name="Oval 5"/>
            <p:cNvSpPr>
              <a:spLocks noChangeArrowheads="1"/>
            </p:cNvSpPr>
            <p:nvPr/>
          </p:nvSpPr>
          <p:spPr bwMode="auto">
            <a:xfrm>
              <a:off x="4800600" y="620714"/>
              <a:ext cx="2592388" cy="1152525"/>
            </a:xfrm>
            <a:prstGeom prst="ellipse">
              <a:avLst/>
            </a:prstGeom>
            <a:solidFill>
              <a:schemeClr val="accent1"/>
            </a:solidFill>
            <a:ln w="9525">
              <a:solidFill>
                <a:schemeClr val="tx1"/>
              </a:solidFill>
              <a:round/>
              <a:headEnd/>
              <a:tailEnd/>
            </a:ln>
          </p:spPr>
          <p:txBody>
            <a:bodyPr wrap="none" anchor="ctr"/>
            <a:lstStyle/>
            <a:p>
              <a:pPr algn="ctr"/>
              <a:r>
                <a:rPr lang="en-GB" altLang="zh-CN">
                  <a:solidFill>
                    <a:schemeClr val="tx2"/>
                  </a:solidFill>
                  <a:latin typeface="Verdana" charset="0"/>
                  <a:ea typeface="宋体" charset="0"/>
                  <a:cs typeface="宋体" charset="0"/>
                </a:rPr>
                <a:t>Universal laws</a:t>
              </a:r>
            </a:p>
          </p:txBody>
        </p:sp>
        <p:sp>
          <p:nvSpPr>
            <p:cNvPr id="9" name="Line 7"/>
            <p:cNvSpPr>
              <a:spLocks noChangeShapeType="1"/>
            </p:cNvSpPr>
            <p:nvPr/>
          </p:nvSpPr>
          <p:spPr bwMode="auto">
            <a:xfrm flipV="1">
              <a:off x="3359150" y="1268414"/>
              <a:ext cx="1441450" cy="3455987"/>
            </a:xfrm>
            <a:prstGeom prst="line">
              <a:avLst/>
            </a:prstGeom>
            <a:noFill/>
            <a:ln w="9525">
              <a:solidFill>
                <a:schemeClr val="tx1"/>
              </a:solidFill>
              <a:round/>
              <a:headEnd/>
              <a:tailEnd type="stealth" w="lg" len="lg"/>
            </a:ln>
            <a:extLst>
              <a:ext uri="{909E8E84-426E-40dd-AFC4-6F175D3DCCD1}">
                <a14:hiddenFill xmlns:a14="http://schemas.microsoft.com/office/drawing/2010/main" xmlns="">
                  <a:noFill/>
                </a14:hiddenFill>
              </a:ext>
            </a:extLst>
          </p:spPr>
          <p:txBody>
            <a:bodyPr/>
            <a:lstStyle/>
            <a:p>
              <a:endParaRPr lang="en-US"/>
            </a:p>
          </p:txBody>
        </p:sp>
        <p:sp>
          <p:nvSpPr>
            <p:cNvPr id="10" name="Line 8"/>
            <p:cNvSpPr>
              <a:spLocks noChangeShapeType="1"/>
            </p:cNvSpPr>
            <p:nvPr/>
          </p:nvSpPr>
          <p:spPr bwMode="auto">
            <a:xfrm>
              <a:off x="7391401" y="1268413"/>
              <a:ext cx="1368425" cy="3529012"/>
            </a:xfrm>
            <a:prstGeom prst="line">
              <a:avLst/>
            </a:prstGeom>
            <a:noFill/>
            <a:ln w="12700">
              <a:solidFill>
                <a:schemeClr val="tx1"/>
              </a:solidFill>
              <a:round/>
              <a:headEnd/>
              <a:tailEnd type="stealth" w="lg" len="lg"/>
            </a:ln>
            <a:extLst>
              <a:ext uri="{909E8E84-426E-40dd-AFC4-6F175D3DCCD1}">
                <a14:hiddenFill xmlns:a14="http://schemas.microsoft.com/office/drawing/2010/main" xmlns="">
                  <a:noFill/>
                </a14:hiddenFill>
              </a:ext>
            </a:extLst>
          </p:spPr>
          <p:txBody>
            <a:bodyPr/>
            <a:lstStyle/>
            <a:p>
              <a:endParaRPr lang="en-US"/>
            </a:p>
          </p:txBody>
        </p:sp>
        <p:sp>
          <p:nvSpPr>
            <p:cNvPr id="11" name="Text Box 12"/>
            <p:cNvSpPr txBox="1">
              <a:spLocks noChangeArrowheads="1"/>
            </p:cNvSpPr>
            <p:nvPr/>
          </p:nvSpPr>
          <p:spPr bwMode="auto">
            <a:xfrm rot="4103482">
              <a:off x="7364413" y="2708275"/>
              <a:ext cx="17272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altLang="zh-CN">
                  <a:solidFill>
                    <a:srgbClr val="0000FF"/>
                  </a:solidFill>
                  <a:latin typeface="Verdana" charset="0"/>
                  <a:ea typeface="宋体" charset="0"/>
                  <a:cs typeface="宋体" charset="0"/>
                </a:rPr>
                <a:t>Deduction</a:t>
              </a:r>
            </a:p>
          </p:txBody>
        </p:sp>
        <p:sp>
          <p:nvSpPr>
            <p:cNvPr id="12" name="Text Box 13"/>
            <p:cNvSpPr txBox="1">
              <a:spLocks noChangeArrowheads="1"/>
            </p:cNvSpPr>
            <p:nvPr/>
          </p:nvSpPr>
          <p:spPr bwMode="auto">
            <a:xfrm rot="-4133547">
              <a:off x="3218656" y="2391569"/>
              <a:ext cx="1633538"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altLang="zh-CN">
                  <a:solidFill>
                    <a:srgbClr val="0000FF"/>
                  </a:solidFill>
                  <a:latin typeface="Verdana" charset="0"/>
                  <a:ea typeface="宋体" charset="0"/>
                  <a:cs typeface="宋体" charset="0"/>
                </a:rPr>
                <a:t>Induction</a:t>
              </a:r>
            </a:p>
          </p:txBody>
        </p:sp>
      </p:grpSp>
    </p:spTree>
    <p:extLst>
      <p:ext uri="{BB962C8B-B14F-4D97-AF65-F5344CB8AC3E}">
        <p14:creationId xmlns:p14="http://schemas.microsoft.com/office/powerpoint/2010/main" val="18844494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Paradigms</a:t>
            </a:r>
          </a:p>
        </p:txBody>
      </p:sp>
      <p:graphicFrame>
        <p:nvGraphicFramePr>
          <p:cNvPr id="4" name="Group 2"/>
          <p:cNvGraphicFramePr>
            <a:graphicFrameLocks noGrp="1"/>
          </p:cNvGraphicFramePr>
          <p:nvPr>
            <p:extLst>
              <p:ext uri="{D42A27DB-BD31-4B8C-83A1-F6EECF244321}">
                <p14:modId xmlns:p14="http://schemas.microsoft.com/office/powerpoint/2010/main" val="603057166"/>
              </p:ext>
            </p:extLst>
          </p:nvPr>
        </p:nvGraphicFramePr>
        <p:xfrm>
          <a:off x="3071814" y="1341438"/>
          <a:ext cx="7596187" cy="5405530"/>
        </p:xfrm>
        <a:graphic>
          <a:graphicData uri="http://schemas.openxmlformats.org/drawingml/2006/table">
            <a:tbl>
              <a:tblPr/>
              <a:tblGrid>
                <a:gridCol w="73025">
                  <a:extLst>
                    <a:ext uri="{9D8B030D-6E8A-4147-A177-3AD203B41FA5}">
                      <a16:colId xmlns:a16="http://schemas.microsoft.com/office/drawing/2014/main" val="20000"/>
                    </a:ext>
                  </a:extLst>
                </a:gridCol>
                <a:gridCol w="2078037">
                  <a:extLst>
                    <a:ext uri="{9D8B030D-6E8A-4147-A177-3AD203B41FA5}">
                      <a16:colId xmlns:a16="http://schemas.microsoft.com/office/drawing/2014/main" val="20001"/>
                    </a:ext>
                  </a:extLst>
                </a:gridCol>
                <a:gridCol w="2671763">
                  <a:extLst>
                    <a:ext uri="{9D8B030D-6E8A-4147-A177-3AD203B41FA5}">
                      <a16:colId xmlns:a16="http://schemas.microsoft.com/office/drawing/2014/main" val="20002"/>
                    </a:ext>
                  </a:extLst>
                </a:gridCol>
                <a:gridCol w="2671762">
                  <a:extLst>
                    <a:ext uri="{9D8B030D-6E8A-4147-A177-3AD203B41FA5}">
                      <a16:colId xmlns:a16="http://schemas.microsoft.com/office/drawing/2014/main" val="20003"/>
                    </a:ext>
                  </a:extLst>
                </a:gridCol>
                <a:gridCol w="101600">
                  <a:extLst>
                    <a:ext uri="{9D8B030D-6E8A-4147-A177-3AD203B41FA5}">
                      <a16:colId xmlns:a16="http://schemas.microsoft.com/office/drawing/2014/main" val="20004"/>
                    </a:ext>
                  </a:extLst>
                </a:gridCol>
              </a:tblGrid>
              <a:tr h="646054">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dirty="0">
                        <a:ln>
                          <a:noFill/>
                        </a:ln>
                        <a:solidFill>
                          <a:srgbClr val="0000FF"/>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Positivism</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Constructivism</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0"/>
                  </a:ext>
                </a:extLst>
              </a:tr>
              <a:tr h="649229">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Approach</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dirty="0">
                          <a:ln>
                            <a:noFill/>
                          </a:ln>
                          <a:solidFill>
                            <a:schemeClr val="bg1"/>
                          </a:solidFill>
                          <a:effectLst/>
                          <a:latin typeface="Palatino Linotype" charset="0"/>
                          <a:ea typeface="宋体" charset="0"/>
                          <a:cs typeface="宋体" charset="0"/>
                        </a:rPr>
                        <a:t> </a:t>
                      </a:r>
                      <a:r>
                        <a:rPr kumimoji="1" lang="en-GB" altLang="zh-CN" sz="2400" b="0" i="0" u="none" strike="noStrike" cap="none" normalizeH="0" baseline="0" dirty="0">
                          <a:ln>
                            <a:noFill/>
                          </a:ln>
                          <a:solidFill>
                            <a:schemeClr val="bg1"/>
                          </a:solidFill>
                          <a:effectLst/>
                          <a:latin typeface="Palatino Linotype" charset="0"/>
                          <a:ea typeface="宋体" charset="0"/>
                          <a:cs typeface="宋体" charset="0"/>
                        </a:rPr>
                        <a:t>Quantitative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a:ln>
                            <a:noFill/>
                          </a:ln>
                          <a:solidFill>
                            <a:schemeClr val="bg1"/>
                          </a:solidFill>
                          <a:effectLst/>
                          <a:latin typeface="Palatino Linotype" charset="0"/>
                          <a:ea typeface="宋体" charset="0"/>
                          <a:cs typeface="宋体" charset="0"/>
                        </a:rPr>
                        <a:t> </a:t>
                      </a:r>
                      <a:r>
                        <a:rPr kumimoji="1" lang="en-GB" altLang="zh-CN" sz="2400" b="0" i="0" u="none" strike="noStrike" cap="none" normalizeH="0" baseline="0">
                          <a:ln>
                            <a:noFill/>
                          </a:ln>
                          <a:solidFill>
                            <a:schemeClr val="bg1"/>
                          </a:solidFill>
                          <a:effectLst/>
                          <a:latin typeface="Palatino Linotype" charset="0"/>
                          <a:ea typeface="宋体" charset="0"/>
                          <a:cs typeface="宋体" charset="0"/>
                        </a:rPr>
                        <a:t>Qualitative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1"/>
                  </a:ext>
                </a:extLst>
              </a:tr>
              <a:tr h="647641">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Ontology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dirty="0">
                          <a:ln>
                            <a:noFill/>
                          </a:ln>
                          <a:solidFill>
                            <a:schemeClr val="bg1"/>
                          </a:solidFill>
                          <a:effectLst/>
                          <a:latin typeface="Palatino Linotype" charset="0"/>
                          <a:ea typeface="宋体" charset="0"/>
                          <a:cs typeface="宋体" charset="0"/>
                        </a:rPr>
                        <a:t> </a:t>
                      </a:r>
                      <a:r>
                        <a:rPr kumimoji="1" lang="en-GB" altLang="zh-CN" sz="2400" b="0" i="0" u="none" strike="noStrike" cap="none" normalizeH="0" baseline="0" dirty="0">
                          <a:ln>
                            <a:noFill/>
                          </a:ln>
                          <a:solidFill>
                            <a:schemeClr val="bg1"/>
                          </a:solidFill>
                          <a:effectLst/>
                          <a:latin typeface="Palatino Linotype" charset="0"/>
                          <a:ea typeface="宋体" charset="0"/>
                          <a:cs typeface="宋体" charset="0"/>
                        </a:rPr>
                        <a:t>Single reality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zh-CN" altLang="en-GB" sz="2400" b="0" i="0" u="none" strike="noStrike" cap="none" normalizeH="0" baseline="0">
                          <a:ln>
                            <a:noFill/>
                          </a:ln>
                          <a:solidFill>
                            <a:schemeClr val="bg1"/>
                          </a:solidFill>
                          <a:effectLst/>
                          <a:latin typeface="Palatino Linotype" charset="0"/>
                          <a:ea typeface="宋体" charset="0"/>
                          <a:cs typeface="宋体" charset="0"/>
                        </a:rPr>
                        <a:t> </a:t>
                      </a:r>
                      <a:r>
                        <a:rPr kumimoji="1" lang="en-GB" altLang="zh-CN" sz="2400" b="0" i="0" u="none" strike="noStrike" cap="none" normalizeH="0" baseline="0">
                          <a:ln>
                            <a:noFill/>
                          </a:ln>
                          <a:solidFill>
                            <a:schemeClr val="bg1"/>
                          </a:solidFill>
                          <a:effectLst/>
                          <a:latin typeface="Palatino Linotype" charset="0"/>
                          <a:ea typeface="宋体" charset="0"/>
                          <a:cs typeface="宋体" charset="0"/>
                        </a:rPr>
                        <a:t>Multiple realities</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2"/>
                  </a:ext>
                </a:extLst>
              </a:tr>
              <a:tr h="1097245">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Epistemology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dirty="0">
                          <a:ln>
                            <a:noFill/>
                          </a:ln>
                          <a:solidFill>
                            <a:schemeClr val="bg1"/>
                          </a:solidFill>
                          <a:effectLst/>
                          <a:latin typeface="Palatino Linotype" charset="0"/>
                          <a:ea typeface="宋体" charset="0"/>
                          <a:cs typeface="宋体" charset="0"/>
                        </a:rPr>
                        <a:t>Independence of the knower and the known</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a:ln>
                            <a:noFill/>
                          </a:ln>
                          <a:solidFill>
                            <a:schemeClr val="bg1"/>
                          </a:solidFill>
                          <a:effectLst/>
                          <a:latin typeface="Palatino Linotype" charset="0"/>
                          <a:ea typeface="宋体" charset="0"/>
                          <a:cs typeface="宋体" charset="0"/>
                        </a:rPr>
                        <a:t>Inseparability of the knower and the known</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3"/>
                  </a:ext>
                </a:extLst>
              </a:tr>
              <a:tr h="731497">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Axiology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a:ln>
                            <a:noFill/>
                          </a:ln>
                          <a:solidFill>
                            <a:schemeClr val="bg1"/>
                          </a:solidFill>
                          <a:effectLst/>
                          <a:latin typeface="Palatino Linotype" charset="0"/>
                          <a:ea typeface="宋体" charset="0"/>
                          <a:cs typeface="宋体" charset="0"/>
                        </a:rPr>
                        <a:t>Research is value-free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a:ln>
                            <a:noFill/>
                          </a:ln>
                          <a:solidFill>
                            <a:schemeClr val="bg1"/>
                          </a:solidFill>
                          <a:effectLst/>
                          <a:latin typeface="Palatino Linotype" charset="0"/>
                          <a:ea typeface="宋体" charset="0"/>
                          <a:cs typeface="宋体" charset="0"/>
                        </a:rPr>
                        <a:t>Research is value-bound</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4"/>
                  </a:ext>
                </a:extLst>
              </a:tr>
              <a:tr h="1097245">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Causality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a:ln>
                            <a:noFill/>
                          </a:ln>
                          <a:solidFill>
                            <a:schemeClr val="bg1"/>
                          </a:solidFill>
                          <a:effectLst/>
                          <a:latin typeface="Palatino Linotype" charset="0"/>
                          <a:ea typeface="宋体" charset="0"/>
                          <a:cs typeface="宋体" charset="0"/>
                        </a:rPr>
                        <a:t>There is cause and effect</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dirty="0">
                          <a:ln>
                            <a:noFill/>
                          </a:ln>
                          <a:solidFill>
                            <a:schemeClr val="bg1"/>
                          </a:solidFill>
                          <a:effectLst/>
                          <a:latin typeface="Palatino Linotype" charset="0"/>
                          <a:ea typeface="宋体" charset="0"/>
                          <a:cs typeface="宋体" charset="0"/>
                        </a:rPr>
                        <a:t>The cause and effect are indistinguishable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5"/>
                  </a:ext>
                </a:extLst>
              </a:tr>
              <a:tr h="536526">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a:ln>
                          <a:noFill/>
                        </a:ln>
                        <a:solidFill>
                          <a:schemeClr val="tx1"/>
                        </a:solidFill>
                        <a:effectLst/>
                        <a:latin typeface="Verdana" charset="0"/>
                        <a:ea typeface="宋体" charset="0"/>
                        <a:cs typeface="宋体"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800" b="0" i="0" u="none" strike="noStrike" cap="none" normalizeH="0" baseline="0" dirty="0">
                          <a:ln>
                            <a:noFill/>
                          </a:ln>
                          <a:solidFill>
                            <a:schemeClr val="tx1"/>
                          </a:solidFill>
                          <a:effectLst/>
                          <a:latin typeface="Monotype Corsiva" charset="0"/>
                          <a:ea typeface="宋体" charset="0"/>
                          <a:cs typeface="宋体" charset="0"/>
                        </a:rPr>
                        <a:t>Logic</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a:ln>
                            <a:noFill/>
                          </a:ln>
                          <a:solidFill>
                            <a:schemeClr val="bg1"/>
                          </a:solidFill>
                          <a:effectLst/>
                          <a:latin typeface="Palatino Linotype" charset="0"/>
                          <a:ea typeface="宋体" charset="0"/>
                          <a:cs typeface="宋体" charset="0"/>
                        </a:rPr>
                        <a:t>Deductive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charset="0"/>
                        <a:buNone/>
                        <a:tabLst/>
                      </a:pPr>
                      <a:r>
                        <a:rPr kumimoji="1" lang="en-GB" altLang="zh-CN" sz="2400" b="0" i="0" u="none" strike="noStrike" cap="none" normalizeH="0" baseline="0" dirty="0">
                          <a:ln>
                            <a:noFill/>
                          </a:ln>
                          <a:solidFill>
                            <a:schemeClr val="bg1"/>
                          </a:solidFill>
                          <a:effectLst/>
                          <a:latin typeface="Palatino Linotype" charset="0"/>
                          <a:ea typeface="宋体" charset="0"/>
                          <a:cs typeface="宋体" charset="0"/>
                        </a:rPr>
                        <a:t>Inductive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charset="0"/>
                        <a:buNone/>
                        <a:tabLst/>
                      </a:pPr>
                      <a:endParaRPr kumimoji="1" lang="zh-CN" altLang="en-US" sz="2800" b="0" i="0" u="none" strike="noStrike" cap="none" normalizeH="0" baseline="0" dirty="0">
                        <a:ln>
                          <a:noFill/>
                        </a:ln>
                        <a:solidFill>
                          <a:schemeClr val="tx1"/>
                        </a:solidFill>
                        <a:effectLst/>
                        <a:latin typeface="Verdana" charset="0"/>
                        <a:ea typeface="宋体" charset="0"/>
                        <a:cs typeface="宋体"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8750891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latin typeface="Apple Chancery"/>
                <a:cs typeface="Apple Chancery"/>
              </a:rPr>
              <a:t>Induction</a:t>
            </a:r>
          </a:p>
        </p:txBody>
      </p:sp>
      <p:pic>
        <p:nvPicPr>
          <p:cNvPr id="60418" name="Picture 2" descr="D:\Users\Dani\Downloads\Al-ghazali.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5453064" y="1500188"/>
            <a:ext cx="1785937" cy="2214562"/>
          </a:xfrm>
        </p:spPr>
      </p:pic>
      <p:pic>
        <p:nvPicPr>
          <p:cNvPr id="60419" name="Picture 3" descr="D:\Users\Dani\Downloads\al-ghazali-ipnu-nalumsar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7126" y="1500188"/>
            <a:ext cx="1700213" cy="2159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0420" name="Picture 4" descr="D:\Users\Dani\Downloads\al_ghazali_150_150x18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0438" y="1500188"/>
            <a:ext cx="1846262" cy="22145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0421" name="Picture 5" descr="D:\Users\Dani\Downloads\berkeley-george-philosopher.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96126" y="3929063"/>
            <a:ext cx="1643063" cy="1643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0422" name="Picture 6" descr="D:\Users\Dani\Downloads\david-hume-metaphysics-2.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24313" y="3929063"/>
            <a:ext cx="1643062" cy="1643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0423" name="Rectangle 8"/>
          <p:cNvSpPr>
            <a:spLocks noChangeArrowheads="1"/>
          </p:cNvSpPr>
          <p:nvPr/>
        </p:nvSpPr>
        <p:spPr bwMode="auto">
          <a:xfrm>
            <a:off x="5738814" y="4357689"/>
            <a:ext cx="1285875"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r>
              <a:rPr lang="en-GB">
                <a:solidFill>
                  <a:srgbClr val="00CC99"/>
                </a:solidFill>
                <a:latin typeface="Lucida Handwriting" charset="0"/>
              </a:rPr>
              <a:t>David</a:t>
            </a:r>
          </a:p>
          <a:p>
            <a:r>
              <a:rPr lang="en-GB">
                <a:solidFill>
                  <a:srgbClr val="00CC99"/>
                </a:solidFill>
                <a:latin typeface="Lucida Handwriting" charset="0"/>
              </a:rPr>
              <a:t>Hume</a:t>
            </a:r>
            <a:endParaRPr lang="en-GB"/>
          </a:p>
        </p:txBody>
      </p:sp>
    </p:spTree>
    <p:extLst>
      <p:ext uri="{BB962C8B-B14F-4D97-AF65-F5344CB8AC3E}">
        <p14:creationId xmlns:p14="http://schemas.microsoft.com/office/powerpoint/2010/main" val="6594128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4988" y="83783"/>
            <a:ext cx="9407173" cy="1400530"/>
          </a:xfrm>
        </p:spPr>
        <p:txBody>
          <a:bodyPr/>
          <a:lstStyle/>
          <a:p>
            <a:br>
              <a:rPr lang="en-US" dirty="0">
                <a:solidFill>
                  <a:schemeClr val="bg1"/>
                </a:solidFill>
                <a:cs typeface="Apple Chancery"/>
              </a:rPr>
            </a:br>
            <a:r>
              <a:rPr lang="en-US" dirty="0">
                <a:solidFill>
                  <a:schemeClr val="bg1"/>
                </a:solidFill>
                <a:cs typeface="Apple Chancery"/>
              </a:rPr>
              <a:t>Al-</a:t>
            </a:r>
            <a:r>
              <a:rPr lang="en-US" dirty="0" err="1">
                <a:solidFill>
                  <a:schemeClr val="bg1"/>
                </a:solidFill>
                <a:cs typeface="Apple Chancery"/>
              </a:rPr>
              <a:t>Ghazali</a:t>
            </a:r>
            <a:r>
              <a:rPr lang="en-US" dirty="0">
                <a:solidFill>
                  <a:schemeClr val="bg1"/>
                </a:solidFill>
                <a:cs typeface="Apple Chancery"/>
              </a:rPr>
              <a:t> (1058 – 1111)</a:t>
            </a:r>
            <a:br>
              <a:rPr lang="en-US" dirty="0">
                <a:solidFill>
                  <a:schemeClr val="bg1"/>
                </a:solidFill>
                <a:cs typeface="Apple Chancery"/>
              </a:rPr>
            </a:br>
            <a:endParaRPr lang="en-GB" dirty="0">
              <a:solidFill>
                <a:schemeClr val="bg1"/>
              </a:solidFill>
            </a:endParaRPr>
          </a:p>
        </p:txBody>
      </p:sp>
      <p:sp>
        <p:nvSpPr>
          <p:cNvPr id="4" name="Content Placeholder 4"/>
          <p:cNvSpPr>
            <a:spLocks noGrp="1"/>
          </p:cNvSpPr>
          <p:nvPr>
            <p:ph sz="half" idx="4294967295"/>
          </p:nvPr>
        </p:nvSpPr>
        <p:spPr>
          <a:xfrm>
            <a:off x="1992313" y="3716339"/>
            <a:ext cx="8424862" cy="1890831"/>
          </a:xfrm>
        </p:spPr>
        <p:txBody>
          <a:bodyPr>
            <a:normAutofit fontScale="92500"/>
          </a:bodyPr>
          <a:lstStyle/>
          <a:p>
            <a:pPr marL="0" indent="0">
              <a:spcBef>
                <a:spcPct val="0"/>
              </a:spcBef>
              <a:buNone/>
            </a:pPr>
            <a:r>
              <a:rPr lang="en-GB" sz="2200" dirty="0">
                <a:ea typeface="ＭＳ Ｐゴシック" charset="0"/>
                <a:cs typeface="Arial" panose="020B0604020202020204" pitchFamily="34" charset="0"/>
              </a:rPr>
              <a:t>entails negation of the other, it is not a necessity of the existence of the one that the other should exist, and it is not a necessity of the nonexistence of the one that the other should not exist</a:t>
            </a:r>
          </a:p>
          <a:p>
            <a:pPr marL="0" indent="0">
              <a:spcBef>
                <a:spcPct val="0"/>
              </a:spcBef>
              <a:buNone/>
            </a:pPr>
            <a:r>
              <a:rPr lang="en-GB" sz="2200" dirty="0">
                <a:ea typeface="ＭＳ Ｐゴシック" charset="0"/>
                <a:cs typeface="Arial" panose="020B0604020202020204" pitchFamily="34" charset="0"/>
              </a:rPr>
              <a:t>-for example, the quenching of thirst and drinking, burning and contact with fire, light and the appearance of the sun.</a:t>
            </a:r>
          </a:p>
        </p:txBody>
      </p:sp>
      <p:pic>
        <p:nvPicPr>
          <p:cNvPr id="5" name="Picture 4" descr="D:\Users\Dani\Downloads\al-ghazali-ipnu-nalumsari.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1951" y="1484313"/>
            <a:ext cx="1628775" cy="20685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Content Placeholder 2"/>
          <p:cNvSpPr>
            <a:spLocks noGrp="1"/>
          </p:cNvSpPr>
          <p:nvPr>
            <p:ph sz="half" idx="1"/>
          </p:nvPr>
        </p:nvSpPr>
        <p:spPr>
          <a:xfrm>
            <a:off x="3648075" y="1628776"/>
            <a:ext cx="6769100" cy="2087563"/>
          </a:xfrm>
        </p:spPr>
        <p:txBody>
          <a:bodyPr>
            <a:normAutofit fontScale="92500"/>
          </a:bodyPr>
          <a:lstStyle/>
          <a:p>
            <a:pPr marL="0" indent="0">
              <a:buNone/>
            </a:pPr>
            <a:r>
              <a:rPr lang="en-GB" sz="2200" dirty="0">
                <a:solidFill>
                  <a:schemeClr val="tx1"/>
                </a:solidFill>
                <a:ea typeface="ＭＳ Ｐゴシック" charset="0"/>
              </a:rPr>
              <a:t>The connection between what is habitually believed to be a cause and what is habitually believed to be an effect is not necessary. But [with] any two things, where “this” is not “that” and “that” is not “this,” and where neither the affirmation of the one entails the affirmation of the other nor the negation of the one</a:t>
            </a:r>
          </a:p>
          <a:p>
            <a:pPr marL="0" indent="0">
              <a:buNone/>
            </a:pPr>
            <a:endParaRPr lang="en-US" dirty="0">
              <a:solidFill>
                <a:schemeClr val="tx1"/>
              </a:solidFill>
              <a:ea typeface="ＭＳ Ｐゴシック" charset="0"/>
            </a:endParaRPr>
          </a:p>
        </p:txBody>
      </p:sp>
    </p:spTree>
    <p:extLst>
      <p:ext uri="{BB962C8B-B14F-4D97-AF65-F5344CB8AC3E}">
        <p14:creationId xmlns:p14="http://schemas.microsoft.com/office/powerpoint/2010/main" val="42237432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chemeClr val="bg1"/>
                </a:solidFill>
                <a:cs typeface="Apple Chancery"/>
              </a:rPr>
              <a:t>David Hume (1711-1776)</a:t>
            </a:r>
          </a:p>
        </p:txBody>
      </p:sp>
      <p:sp>
        <p:nvSpPr>
          <p:cNvPr id="62466" name="Content Placeholder 2"/>
          <p:cNvSpPr>
            <a:spLocks noGrp="1"/>
          </p:cNvSpPr>
          <p:nvPr>
            <p:ph idx="1"/>
          </p:nvPr>
        </p:nvSpPr>
        <p:spPr>
          <a:xfrm>
            <a:off x="1905000" y="1524000"/>
            <a:ext cx="8655050" cy="4038600"/>
          </a:xfrm>
        </p:spPr>
        <p:txBody>
          <a:bodyPr/>
          <a:lstStyle/>
          <a:p>
            <a:r>
              <a:rPr lang="en-GB" dirty="0">
                <a:solidFill>
                  <a:schemeClr val="tx1"/>
                </a:solidFill>
                <a:latin typeface="Verdana" charset="0"/>
                <a:ea typeface="ＭＳ Ｐゴシック" charset="0"/>
                <a:hlinkClick r:id="rId2"/>
              </a:rPr>
              <a:t>Induction and causation</a:t>
            </a:r>
            <a:endParaRPr lang="en-GB" dirty="0">
              <a:solidFill>
                <a:schemeClr val="tx1"/>
              </a:solidFill>
              <a:latin typeface="Verdana" charset="0"/>
              <a:ea typeface="ＭＳ Ｐゴシック" charset="0"/>
            </a:endParaRPr>
          </a:p>
        </p:txBody>
      </p:sp>
      <p:pic>
        <p:nvPicPr>
          <p:cNvPr id="62467" name="Picture 2" descr="D:\Users\Dani\Downloads\david-hume-metaphysics-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2489" y="1700214"/>
            <a:ext cx="1952625" cy="1952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2468" name="Rectangle 4"/>
          <p:cNvSpPr>
            <a:spLocks noChangeArrowheads="1"/>
          </p:cNvSpPr>
          <p:nvPr/>
        </p:nvSpPr>
        <p:spPr bwMode="auto">
          <a:xfrm>
            <a:off x="1881188" y="2143126"/>
            <a:ext cx="6591300" cy="3540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pPr algn="just"/>
            <a:r>
              <a:rPr lang="en-GB" sz="2800" dirty="0">
                <a:latin typeface="+mj-lt"/>
                <a:cs typeface="Arial" panose="020B0604020202020204" pitchFamily="34" charset="0"/>
              </a:rPr>
              <a:t>When we look about us towards external objects, and consider the operation of causes, we are never able, in a single instance, to discover any power or necessary connexion; any quality, which binds the effect to the cause, and renders the one an infallible consequence of the other. </a:t>
            </a:r>
          </a:p>
        </p:txBody>
      </p:sp>
    </p:spTree>
    <p:extLst>
      <p:ext uri="{BB962C8B-B14F-4D97-AF65-F5344CB8AC3E}">
        <p14:creationId xmlns:p14="http://schemas.microsoft.com/office/powerpoint/2010/main" val="38927163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p:txBody>
          <a:bodyPr/>
          <a:lstStyle/>
          <a:p>
            <a:pPr>
              <a:defRPr/>
            </a:pPr>
            <a:r>
              <a:rPr lang="en-US" altLang="zh-CN" dirty="0">
                <a:solidFill>
                  <a:schemeClr val="bg1"/>
                </a:solidFill>
                <a:ea typeface="宋体" charset="0"/>
                <a:cs typeface="Apple Chancery"/>
              </a:rPr>
              <a:t>CONSENSUS</a:t>
            </a:r>
          </a:p>
        </p:txBody>
      </p:sp>
      <p:sp>
        <p:nvSpPr>
          <p:cNvPr id="63490" name="Rectangle 3"/>
          <p:cNvSpPr>
            <a:spLocks noGrp="1" noChangeArrowheads="1"/>
          </p:cNvSpPr>
          <p:nvPr>
            <p:ph type="body" idx="1"/>
          </p:nvPr>
        </p:nvSpPr>
        <p:spPr>
          <a:xfrm>
            <a:off x="1919288" y="1700213"/>
            <a:ext cx="8382000" cy="4392612"/>
          </a:xfrm>
        </p:spPr>
        <p:txBody>
          <a:bodyPr/>
          <a:lstStyle/>
          <a:p>
            <a:pPr algn="ctr">
              <a:lnSpc>
                <a:spcPct val="90000"/>
              </a:lnSpc>
              <a:buFont typeface="Wingdings" charset="0"/>
              <a:buNone/>
            </a:pPr>
            <a:endParaRPr lang="en-US" altLang="zh-CN" dirty="0">
              <a:solidFill>
                <a:schemeClr val="tx1"/>
              </a:solidFill>
              <a:latin typeface="Verdana" charset="0"/>
              <a:ea typeface="宋体" charset="0"/>
              <a:cs typeface="宋体" charset="0"/>
            </a:endParaRPr>
          </a:p>
          <a:p>
            <a:pPr algn="ctr">
              <a:lnSpc>
                <a:spcPct val="90000"/>
              </a:lnSpc>
              <a:buFont typeface="Wingdings" charset="0"/>
              <a:buNone/>
            </a:pPr>
            <a:r>
              <a:rPr lang="en-US" altLang="zh-CN" sz="4400" dirty="0">
                <a:solidFill>
                  <a:schemeClr val="tx1"/>
                </a:solidFill>
                <a:latin typeface="Apple Chancery" charset="0"/>
                <a:ea typeface="ＭＳ Ｐゴシック" charset="0"/>
                <a:cs typeface="Apple Chancery" charset="0"/>
              </a:rPr>
              <a:t>or </a:t>
            </a:r>
          </a:p>
          <a:p>
            <a:pPr algn="ctr">
              <a:lnSpc>
                <a:spcPct val="90000"/>
              </a:lnSpc>
              <a:buFont typeface="Wingdings" charset="0"/>
              <a:buNone/>
            </a:pPr>
            <a:r>
              <a:rPr lang="en-US" altLang="zh-CN" sz="4400" dirty="0">
                <a:solidFill>
                  <a:schemeClr val="tx1"/>
                </a:solidFill>
                <a:latin typeface="Apple Chancery" charset="0"/>
                <a:ea typeface="ＭＳ Ｐゴシック" charset="0"/>
                <a:cs typeface="Apple Chancery" charset="0"/>
              </a:rPr>
              <a:t>middle </a:t>
            </a:r>
          </a:p>
          <a:p>
            <a:pPr algn="ctr">
              <a:lnSpc>
                <a:spcPct val="90000"/>
              </a:lnSpc>
              <a:buFont typeface="Wingdings" charset="0"/>
              <a:buNone/>
            </a:pPr>
            <a:r>
              <a:rPr lang="en-US" altLang="zh-CN" sz="4400" dirty="0">
                <a:solidFill>
                  <a:schemeClr val="tx1"/>
                </a:solidFill>
                <a:latin typeface="Apple Chancery" charset="0"/>
                <a:ea typeface="ＭＳ Ｐゴシック" charset="0"/>
                <a:cs typeface="Apple Chancery" charset="0"/>
              </a:rPr>
              <a:t>of </a:t>
            </a:r>
          </a:p>
          <a:p>
            <a:pPr algn="ctr">
              <a:lnSpc>
                <a:spcPct val="90000"/>
              </a:lnSpc>
              <a:buFont typeface="Wingdings" charset="0"/>
              <a:buNone/>
            </a:pPr>
            <a:r>
              <a:rPr lang="en-US" altLang="zh-CN" sz="4400" dirty="0">
                <a:solidFill>
                  <a:schemeClr val="tx1"/>
                </a:solidFill>
                <a:latin typeface="Apple Chancery" charset="0"/>
                <a:ea typeface="ＭＳ Ｐゴシック" charset="0"/>
                <a:cs typeface="Apple Chancery" charset="0"/>
              </a:rPr>
              <a:t>the </a:t>
            </a:r>
          </a:p>
          <a:p>
            <a:pPr algn="ctr">
              <a:lnSpc>
                <a:spcPct val="90000"/>
              </a:lnSpc>
              <a:buFont typeface="Wingdings" charset="0"/>
              <a:buNone/>
            </a:pPr>
            <a:r>
              <a:rPr lang="en-US" altLang="zh-CN" sz="4400" dirty="0">
                <a:solidFill>
                  <a:schemeClr val="tx1"/>
                </a:solidFill>
                <a:latin typeface="Apple Chancery" charset="0"/>
                <a:ea typeface="ＭＳ Ｐゴシック" charset="0"/>
                <a:cs typeface="Apple Chancery" charset="0"/>
              </a:rPr>
              <a:t>Way  …</a:t>
            </a:r>
          </a:p>
        </p:txBody>
      </p:sp>
    </p:spTree>
    <p:extLst>
      <p:ext uri="{BB962C8B-B14F-4D97-AF65-F5344CB8AC3E}">
        <p14:creationId xmlns:p14="http://schemas.microsoft.com/office/powerpoint/2010/main" val="40120304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pPr>
              <a:defRPr/>
            </a:pPr>
            <a:r>
              <a:rPr lang="en-GB" altLang="zh-CN" sz="4000" dirty="0">
                <a:solidFill>
                  <a:schemeClr val="bg1"/>
                </a:solidFill>
                <a:ea typeface="宋体" charset="0"/>
                <a:cs typeface="Apple Chancery"/>
              </a:rPr>
              <a:t>Quantitative / Qualitative methods</a:t>
            </a:r>
          </a:p>
        </p:txBody>
      </p:sp>
      <p:sp>
        <p:nvSpPr>
          <p:cNvPr id="64514" name="Rectangle 3"/>
          <p:cNvSpPr>
            <a:spLocks noGrp="1" noChangeArrowheads="1"/>
          </p:cNvSpPr>
          <p:nvPr>
            <p:ph type="body" idx="1"/>
          </p:nvPr>
        </p:nvSpPr>
        <p:spPr>
          <a:xfrm>
            <a:off x="405442" y="1864834"/>
            <a:ext cx="11283350" cy="3625850"/>
          </a:xfrm>
        </p:spPr>
        <p:txBody>
          <a:bodyPr/>
          <a:lstStyle/>
          <a:p>
            <a:pPr>
              <a:lnSpc>
                <a:spcPct val="90000"/>
              </a:lnSpc>
              <a:buFont typeface="Arial" charset="0"/>
              <a:buChar char="•"/>
            </a:pPr>
            <a:r>
              <a:rPr lang="en-GB" altLang="zh-CN" dirty="0">
                <a:solidFill>
                  <a:schemeClr val="tx1"/>
                </a:solidFill>
                <a:ea typeface="ＭＳ Ｐゴシック" charset="0"/>
                <a:cs typeface="Times New Roman" charset="0"/>
              </a:rPr>
              <a:t>Not diametrically opposed.</a:t>
            </a:r>
          </a:p>
          <a:p>
            <a:pPr>
              <a:lnSpc>
                <a:spcPct val="90000"/>
              </a:lnSpc>
              <a:buFont typeface="Arial" charset="0"/>
              <a:buChar char="•"/>
            </a:pPr>
            <a:endParaRPr lang="en-GB" altLang="zh-CN" dirty="0">
              <a:solidFill>
                <a:schemeClr val="tx1"/>
              </a:solidFill>
              <a:ea typeface="ＭＳ Ｐゴシック" charset="0"/>
              <a:cs typeface="Times New Roman" charset="0"/>
            </a:endParaRPr>
          </a:p>
          <a:p>
            <a:pPr>
              <a:lnSpc>
                <a:spcPct val="90000"/>
              </a:lnSpc>
              <a:buFont typeface="Arial" charset="0"/>
              <a:buChar char="•"/>
            </a:pPr>
            <a:r>
              <a:rPr lang="en-GB" altLang="zh-CN" dirty="0">
                <a:solidFill>
                  <a:schemeClr val="tx1"/>
                </a:solidFill>
                <a:ea typeface="ＭＳ Ｐゴシック" charset="0"/>
                <a:cs typeface="Times New Roman" charset="0"/>
              </a:rPr>
              <a:t>Offer different perspectives and interpretations of reality.</a:t>
            </a:r>
          </a:p>
          <a:p>
            <a:pPr>
              <a:lnSpc>
                <a:spcPct val="90000"/>
              </a:lnSpc>
              <a:buFont typeface="Arial" charset="0"/>
              <a:buChar char="•"/>
            </a:pPr>
            <a:endParaRPr lang="en-GB" altLang="zh-CN" dirty="0">
              <a:solidFill>
                <a:schemeClr val="tx1"/>
              </a:solidFill>
              <a:ea typeface="ＭＳ Ｐゴシック" charset="0"/>
              <a:cs typeface="Times New Roman" charset="0"/>
            </a:endParaRPr>
          </a:p>
          <a:p>
            <a:pPr>
              <a:lnSpc>
                <a:spcPct val="90000"/>
              </a:lnSpc>
              <a:buFont typeface="Arial" charset="0"/>
              <a:buChar char="•"/>
            </a:pPr>
            <a:r>
              <a:rPr lang="en-GB" altLang="zh-CN" dirty="0">
                <a:solidFill>
                  <a:schemeClr val="tx1"/>
                </a:solidFill>
                <a:ea typeface="ＭＳ Ｐゴシック" charset="0"/>
                <a:cs typeface="Times New Roman" charset="0"/>
              </a:rPr>
              <a:t>Can be used together.</a:t>
            </a:r>
          </a:p>
          <a:p>
            <a:pPr algn="ctr">
              <a:lnSpc>
                <a:spcPct val="90000"/>
              </a:lnSpc>
              <a:buClr>
                <a:schemeClr val="tx1"/>
              </a:buClr>
              <a:buFont typeface="Wingdings" charset="0"/>
              <a:buNone/>
            </a:pPr>
            <a:endParaRPr lang="en-ZA" dirty="0">
              <a:solidFill>
                <a:schemeClr val="tx1"/>
              </a:solidFill>
              <a:ea typeface="ＭＳ Ｐゴシック" charset="0"/>
            </a:endParaRPr>
          </a:p>
          <a:p>
            <a:pPr>
              <a:lnSpc>
                <a:spcPct val="90000"/>
              </a:lnSpc>
            </a:pPr>
            <a:endParaRPr lang="zh-CN" altLang="en-GB" dirty="0">
              <a:solidFill>
                <a:schemeClr val="tx1"/>
              </a:solidFill>
              <a:ea typeface="宋体" charset="0"/>
              <a:cs typeface="宋体" charset="0"/>
            </a:endParaRPr>
          </a:p>
        </p:txBody>
      </p:sp>
    </p:spTree>
    <p:extLst>
      <p:ext uri="{BB962C8B-B14F-4D97-AF65-F5344CB8AC3E}">
        <p14:creationId xmlns:p14="http://schemas.microsoft.com/office/powerpoint/2010/main" val="2703226047"/>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2482850" y="233363"/>
            <a:ext cx="7499350" cy="800100"/>
          </a:xfrm>
        </p:spPr>
        <p:txBody>
          <a:bodyPr/>
          <a:lstStyle/>
          <a:p>
            <a:pPr>
              <a:defRPr/>
            </a:pPr>
            <a:r>
              <a:rPr lang="en-US" sz="3600" dirty="0">
                <a:solidFill>
                  <a:schemeClr val="bg1"/>
                </a:solidFill>
              </a:rPr>
              <a:t>Types of Research</a:t>
            </a:r>
          </a:p>
        </p:txBody>
      </p:sp>
      <p:sp>
        <p:nvSpPr>
          <p:cNvPr id="76803" name="Rectangle 3"/>
          <p:cNvSpPr>
            <a:spLocks noGrp="1" noChangeArrowheads="1"/>
          </p:cNvSpPr>
          <p:nvPr>
            <p:ph type="body" idx="1"/>
          </p:nvPr>
        </p:nvSpPr>
        <p:spPr>
          <a:xfrm>
            <a:off x="448574" y="1354347"/>
            <a:ext cx="9690789" cy="4378117"/>
          </a:xfrm>
        </p:spPr>
        <p:txBody>
          <a:bodyPr/>
          <a:lstStyle/>
          <a:p>
            <a:pPr>
              <a:lnSpc>
                <a:spcPct val="80000"/>
              </a:lnSpc>
              <a:buFont typeface="Arial" charset="0"/>
              <a:buChar char="•"/>
            </a:pPr>
            <a:r>
              <a:rPr lang="en-US" sz="2800" dirty="0">
                <a:solidFill>
                  <a:schemeClr val="tx1"/>
                </a:solidFill>
                <a:ea typeface="ＭＳ Ｐゴシック" charset="0"/>
                <a:cs typeface="Times New Roman" charset="0"/>
              </a:rPr>
              <a:t>The types of research:</a:t>
            </a:r>
          </a:p>
          <a:p>
            <a:pPr lvl="1">
              <a:lnSpc>
                <a:spcPct val="80000"/>
              </a:lnSpc>
              <a:buFont typeface="Arial" charset="0"/>
              <a:buChar char="•"/>
            </a:pPr>
            <a:r>
              <a:rPr lang="en-US" sz="2400" dirty="0">
                <a:solidFill>
                  <a:schemeClr val="tx1"/>
                </a:solidFill>
                <a:ea typeface="ＭＳ Ｐゴシック" charset="0"/>
                <a:cs typeface="Times New Roman" charset="0"/>
              </a:rPr>
              <a:t>Quantitative</a:t>
            </a:r>
          </a:p>
          <a:p>
            <a:pPr lvl="1">
              <a:lnSpc>
                <a:spcPct val="80000"/>
              </a:lnSpc>
              <a:buFont typeface="Arial" charset="0"/>
              <a:buChar char="•"/>
            </a:pPr>
            <a:r>
              <a:rPr lang="en-US" sz="2400" dirty="0">
                <a:solidFill>
                  <a:schemeClr val="tx1"/>
                </a:solidFill>
                <a:ea typeface="ＭＳ Ｐゴシック" charset="0"/>
                <a:cs typeface="Times New Roman" charset="0"/>
              </a:rPr>
              <a:t>Qualitative</a:t>
            </a:r>
          </a:p>
          <a:p>
            <a:pPr lvl="1">
              <a:lnSpc>
                <a:spcPct val="80000"/>
              </a:lnSpc>
              <a:buFont typeface="Arial" charset="0"/>
              <a:buChar char="•"/>
            </a:pPr>
            <a:r>
              <a:rPr lang="en-US" sz="2400" dirty="0">
                <a:solidFill>
                  <a:schemeClr val="tx1"/>
                </a:solidFill>
                <a:ea typeface="ＭＳ Ｐゴシック" charset="0"/>
                <a:cs typeface="Times New Roman" charset="0"/>
              </a:rPr>
              <a:t>Mixed (triangulation)</a:t>
            </a:r>
          </a:p>
          <a:p>
            <a:pPr>
              <a:lnSpc>
                <a:spcPct val="80000"/>
              </a:lnSpc>
              <a:buFont typeface="Arial" charset="0"/>
              <a:buChar char="•"/>
            </a:pPr>
            <a:endParaRPr lang="en-US" sz="1800" dirty="0">
              <a:solidFill>
                <a:schemeClr val="tx1"/>
              </a:solidFill>
              <a:ea typeface="ＭＳ Ｐゴシック" charset="0"/>
              <a:cs typeface="Times New Roman" charset="0"/>
            </a:endParaRPr>
          </a:p>
          <a:p>
            <a:pPr>
              <a:lnSpc>
                <a:spcPct val="80000"/>
              </a:lnSpc>
              <a:buFont typeface="Arial" charset="0"/>
              <a:buChar char="•"/>
            </a:pPr>
            <a:r>
              <a:rPr lang="en-US" sz="2800" dirty="0">
                <a:solidFill>
                  <a:schemeClr val="tx1"/>
                </a:solidFill>
                <a:ea typeface="ＭＳ Ｐゴシック" charset="0"/>
                <a:cs typeface="Times New Roman" charset="0"/>
              </a:rPr>
              <a:t>The research question determines the research approach required.</a:t>
            </a:r>
          </a:p>
          <a:p>
            <a:pPr lvl="1">
              <a:lnSpc>
                <a:spcPct val="80000"/>
              </a:lnSpc>
            </a:pPr>
            <a:endParaRPr lang="en-US" sz="3200" dirty="0">
              <a:solidFill>
                <a:schemeClr val="tx1"/>
              </a:solidFill>
              <a:ea typeface="ＭＳ Ｐゴシック" charset="0"/>
            </a:endParaRPr>
          </a:p>
        </p:txBody>
      </p:sp>
    </p:spTree>
    <p:extLst>
      <p:ext uri="{BB962C8B-B14F-4D97-AF65-F5344CB8AC3E}">
        <p14:creationId xmlns:p14="http://schemas.microsoft.com/office/powerpoint/2010/main" val="1486872447"/>
      </p:ext>
    </p:extLst>
  </p:cSld>
  <p:clrMapOvr>
    <a:masterClrMapping/>
  </p:clrMapOvr>
  <p:transition spd="med">
    <p:zoom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 calcmode="lin" valueType="num">
                                      <p:cBhvr additive="base">
                                        <p:cTn id="7" dur="500" fill="hold"/>
                                        <p:tgtEl>
                                          <p:spTgt spid="7680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680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76803">
                                            <p:txEl>
                                              <p:pRg st="1" end="1"/>
                                            </p:txEl>
                                          </p:spTgt>
                                        </p:tgtEl>
                                        <p:attrNameLst>
                                          <p:attrName>style.visibility</p:attrName>
                                        </p:attrNameLst>
                                      </p:cBhvr>
                                      <p:to>
                                        <p:strVal val="visible"/>
                                      </p:to>
                                    </p:set>
                                    <p:anim calcmode="lin" valueType="num">
                                      <p:cBhvr additive="base">
                                        <p:cTn id="11" dur="500" fill="hold"/>
                                        <p:tgtEl>
                                          <p:spTgt spid="7680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680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76803">
                                            <p:txEl>
                                              <p:pRg st="2" end="2"/>
                                            </p:txEl>
                                          </p:spTgt>
                                        </p:tgtEl>
                                        <p:attrNameLst>
                                          <p:attrName>style.visibility</p:attrName>
                                        </p:attrNameLst>
                                      </p:cBhvr>
                                      <p:to>
                                        <p:strVal val="visible"/>
                                      </p:to>
                                    </p:set>
                                    <p:anim calcmode="lin" valueType="num">
                                      <p:cBhvr additive="base">
                                        <p:cTn id="15" dur="500" fill="hold"/>
                                        <p:tgtEl>
                                          <p:spTgt spid="76803">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76803">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76803">
                                            <p:txEl>
                                              <p:pRg st="3" end="3"/>
                                            </p:txEl>
                                          </p:spTgt>
                                        </p:tgtEl>
                                        <p:attrNameLst>
                                          <p:attrName>style.visibility</p:attrName>
                                        </p:attrNameLst>
                                      </p:cBhvr>
                                      <p:to>
                                        <p:strVal val="visible"/>
                                      </p:to>
                                    </p:set>
                                    <p:anim calcmode="lin" valueType="num">
                                      <p:cBhvr additive="base">
                                        <p:cTn id="19" dur="500" fill="hold"/>
                                        <p:tgtEl>
                                          <p:spTgt spid="7680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6803">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76803">
                                            <p:txEl>
                                              <p:pRg st="5" end="5"/>
                                            </p:txEl>
                                          </p:spTgt>
                                        </p:tgtEl>
                                        <p:attrNameLst>
                                          <p:attrName>style.visibility</p:attrName>
                                        </p:attrNameLst>
                                      </p:cBhvr>
                                      <p:to>
                                        <p:strVal val="visible"/>
                                      </p:to>
                                    </p:set>
                                    <p:anim calcmode="lin" valueType="num">
                                      <p:cBhvr additive="base">
                                        <p:cTn id="23" dur="500" fill="hold"/>
                                        <p:tgtEl>
                                          <p:spTgt spid="76803">
                                            <p:txEl>
                                              <p:pRg st="5" end="5"/>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680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9806" y="213946"/>
            <a:ext cx="10657184" cy="864096"/>
          </a:xfrm>
        </p:spPr>
        <p:txBody>
          <a:bodyPr/>
          <a:lstStyle/>
          <a:p>
            <a:endParaRPr lang="en-GB"/>
          </a:p>
        </p:txBody>
      </p:sp>
      <p:grpSp>
        <p:nvGrpSpPr>
          <p:cNvPr id="17" name="Group 16"/>
          <p:cNvGrpSpPr/>
          <p:nvPr/>
        </p:nvGrpSpPr>
        <p:grpSpPr>
          <a:xfrm>
            <a:off x="2113323" y="1284948"/>
            <a:ext cx="7777161" cy="5400675"/>
            <a:chOff x="2208214" y="620714"/>
            <a:chExt cx="7777161" cy="5400675"/>
          </a:xfrm>
        </p:grpSpPr>
        <p:sp>
          <p:nvSpPr>
            <p:cNvPr id="4" name="Oval 3"/>
            <p:cNvSpPr>
              <a:spLocks noChangeArrowheads="1"/>
            </p:cNvSpPr>
            <p:nvPr/>
          </p:nvSpPr>
          <p:spPr bwMode="auto">
            <a:xfrm>
              <a:off x="2208214" y="4724401"/>
              <a:ext cx="2592387" cy="1152525"/>
            </a:xfrm>
            <a:prstGeom prst="ellipse">
              <a:avLst/>
            </a:prstGeom>
            <a:solidFill>
              <a:schemeClr val="accent1"/>
            </a:solidFill>
            <a:ln w="9525">
              <a:solidFill>
                <a:schemeClr val="tx1"/>
              </a:solidFill>
              <a:round/>
              <a:headEnd/>
              <a:tailEnd/>
            </a:ln>
          </p:spPr>
          <p:txBody>
            <a:bodyPr wrap="none" anchor="ctr"/>
            <a:lstStyle/>
            <a:p>
              <a:pPr algn="ctr"/>
              <a:r>
                <a:rPr lang="en-GB" altLang="zh-CN" sz="1600">
                  <a:solidFill>
                    <a:schemeClr val="tx2"/>
                  </a:solidFill>
                  <a:latin typeface="Verdana" charset="0"/>
                  <a:ea typeface="宋体" charset="0"/>
                  <a:cs typeface="宋体" charset="0"/>
                </a:rPr>
                <a:t>Fact 1</a:t>
              </a:r>
            </a:p>
            <a:p>
              <a:pPr algn="ctr"/>
              <a:r>
                <a:rPr lang="en-GB" altLang="zh-CN" sz="1600">
                  <a:solidFill>
                    <a:schemeClr val="tx2"/>
                  </a:solidFill>
                  <a:latin typeface="Verdana" charset="0"/>
                  <a:ea typeface="宋体" charset="0"/>
                  <a:cs typeface="宋体" charset="0"/>
                </a:rPr>
                <a:t>Fact 2</a:t>
              </a:r>
            </a:p>
            <a:p>
              <a:pPr algn="ctr"/>
              <a:r>
                <a:rPr lang="en-GB" altLang="zh-CN" sz="1600">
                  <a:solidFill>
                    <a:schemeClr val="tx2"/>
                  </a:solidFill>
                  <a:latin typeface="Verdana" charset="0"/>
                  <a:ea typeface="宋体" charset="0"/>
                  <a:cs typeface="宋体" charset="0"/>
                </a:rPr>
                <a:t>.</a:t>
              </a:r>
            </a:p>
            <a:p>
              <a:pPr algn="ctr"/>
              <a:r>
                <a:rPr lang="en-GB" altLang="zh-CN" sz="1600">
                  <a:solidFill>
                    <a:schemeClr val="tx2"/>
                  </a:solidFill>
                  <a:latin typeface="Verdana" charset="0"/>
                  <a:ea typeface="宋体" charset="0"/>
                  <a:cs typeface="宋体" charset="0"/>
                </a:rPr>
                <a:t>Fact n</a:t>
              </a:r>
            </a:p>
          </p:txBody>
        </p:sp>
        <p:sp>
          <p:nvSpPr>
            <p:cNvPr id="5" name="Oval 4"/>
            <p:cNvSpPr>
              <a:spLocks noChangeArrowheads="1"/>
            </p:cNvSpPr>
            <p:nvPr/>
          </p:nvSpPr>
          <p:spPr bwMode="auto">
            <a:xfrm>
              <a:off x="7464425" y="4797426"/>
              <a:ext cx="2520950" cy="1223963"/>
            </a:xfrm>
            <a:prstGeom prst="ellipse">
              <a:avLst/>
            </a:prstGeom>
            <a:solidFill>
              <a:schemeClr val="accent1"/>
            </a:solidFill>
            <a:ln w="9525">
              <a:solidFill>
                <a:schemeClr val="tx1"/>
              </a:solidFill>
              <a:round/>
              <a:headEnd/>
              <a:tailEnd/>
            </a:ln>
          </p:spPr>
          <p:txBody>
            <a:bodyPr wrap="none" anchor="ctr"/>
            <a:lstStyle/>
            <a:p>
              <a:pPr algn="ctr"/>
              <a:r>
                <a:rPr lang="en-GB" altLang="zh-CN">
                  <a:solidFill>
                    <a:schemeClr val="tx2"/>
                  </a:solidFill>
                  <a:latin typeface="Verdana" charset="0"/>
                  <a:ea typeface="宋体" charset="0"/>
                  <a:cs typeface="宋体" charset="0"/>
                </a:rPr>
                <a:t>Explanation</a:t>
              </a:r>
            </a:p>
          </p:txBody>
        </p:sp>
        <p:sp>
          <p:nvSpPr>
            <p:cNvPr id="6" name="Oval 5"/>
            <p:cNvSpPr>
              <a:spLocks noChangeArrowheads="1"/>
            </p:cNvSpPr>
            <p:nvPr/>
          </p:nvSpPr>
          <p:spPr bwMode="auto">
            <a:xfrm>
              <a:off x="4800600" y="620714"/>
              <a:ext cx="2592388" cy="1152525"/>
            </a:xfrm>
            <a:prstGeom prst="ellipse">
              <a:avLst/>
            </a:prstGeom>
            <a:solidFill>
              <a:schemeClr val="accent1"/>
            </a:solidFill>
            <a:ln w="9525">
              <a:solidFill>
                <a:schemeClr val="tx1"/>
              </a:solidFill>
              <a:round/>
              <a:headEnd/>
              <a:tailEnd/>
            </a:ln>
          </p:spPr>
          <p:txBody>
            <a:bodyPr wrap="none" anchor="ctr"/>
            <a:lstStyle/>
            <a:p>
              <a:pPr algn="ctr"/>
              <a:r>
                <a:rPr lang="en-GB" altLang="zh-CN">
                  <a:solidFill>
                    <a:schemeClr val="tx2"/>
                  </a:solidFill>
                  <a:latin typeface="Verdana" charset="0"/>
                  <a:ea typeface="宋体" charset="0"/>
                  <a:cs typeface="宋体" charset="0"/>
                </a:rPr>
                <a:t>Universal laws</a:t>
              </a:r>
            </a:p>
          </p:txBody>
        </p:sp>
        <p:sp>
          <p:nvSpPr>
            <p:cNvPr id="7" name="Oval 6"/>
            <p:cNvSpPr>
              <a:spLocks noChangeArrowheads="1"/>
            </p:cNvSpPr>
            <p:nvPr/>
          </p:nvSpPr>
          <p:spPr bwMode="auto">
            <a:xfrm>
              <a:off x="4800600" y="2565401"/>
              <a:ext cx="2592388" cy="1152525"/>
            </a:xfrm>
            <a:prstGeom prst="ellipse">
              <a:avLst/>
            </a:prstGeom>
            <a:solidFill>
              <a:schemeClr val="accent1"/>
            </a:solidFill>
            <a:ln w="9525">
              <a:solidFill>
                <a:schemeClr val="tx1"/>
              </a:solidFill>
              <a:round/>
              <a:headEnd/>
              <a:tailEnd/>
            </a:ln>
          </p:spPr>
          <p:txBody>
            <a:bodyPr wrap="none" anchor="ctr"/>
            <a:lstStyle/>
            <a:p>
              <a:pPr algn="ctr"/>
              <a:r>
                <a:rPr lang="en-GB" altLang="zh-CN">
                  <a:solidFill>
                    <a:schemeClr val="tx2"/>
                  </a:solidFill>
                  <a:latin typeface="Verdana" charset="0"/>
                  <a:ea typeface="宋体" charset="0"/>
                  <a:cs typeface="宋体" charset="0"/>
                </a:rPr>
                <a:t>Conceptualisation</a:t>
              </a:r>
            </a:p>
          </p:txBody>
        </p:sp>
        <p:sp>
          <p:nvSpPr>
            <p:cNvPr id="8" name="Line 7"/>
            <p:cNvSpPr>
              <a:spLocks noChangeShapeType="1"/>
            </p:cNvSpPr>
            <p:nvPr/>
          </p:nvSpPr>
          <p:spPr bwMode="auto">
            <a:xfrm flipV="1">
              <a:off x="3359150" y="1268414"/>
              <a:ext cx="1441450" cy="3455987"/>
            </a:xfrm>
            <a:prstGeom prst="line">
              <a:avLst/>
            </a:prstGeom>
            <a:noFill/>
            <a:ln w="9525">
              <a:solidFill>
                <a:schemeClr val="tx1"/>
              </a:solidFill>
              <a:round/>
              <a:headEnd/>
              <a:tailEnd type="stealth" w="lg" len="lg"/>
            </a:ln>
            <a:extLst>
              <a:ext uri="{909E8E84-426E-40dd-AFC4-6F175D3DCCD1}">
                <a14:hiddenFill xmlns:a14="http://schemas.microsoft.com/office/drawing/2010/main" xmlns="">
                  <a:noFill/>
                </a14:hiddenFill>
              </a:ext>
            </a:extLst>
          </p:spPr>
          <p:txBody>
            <a:bodyPr/>
            <a:lstStyle/>
            <a:p>
              <a:endParaRPr lang="en-US"/>
            </a:p>
          </p:txBody>
        </p:sp>
        <p:sp>
          <p:nvSpPr>
            <p:cNvPr id="9" name="Line 8"/>
            <p:cNvSpPr>
              <a:spLocks noChangeShapeType="1"/>
            </p:cNvSpPr>
            <p:nvPr/>
          </p:nvSpPr>
          <p:spPr bwMode="auto">
            <a:xfrm>
              <a:off x="7391401" y="1268413"/>
              <a:ext cx="1368425" cy="3529012"/>
            </a:xfrm>
            <a:prstGeom prst="line">
              <a:avLst/>
            </a:prstGeom>
            <a:noFill/>
            <a:ln w="12700">
              <a:solidFill>
                <a:schemeClr val="tx1"/>
              </a:solidFill>
              <a:round/>
              <a:headEnd/>
              <a:tailEnd type="stealth" w="lg" len="lg"/>
            </a:ln>
            <a:extLst>
              <a:ext uri="{909E8E84-426E-40dd-AFC4-6F175D3DCCD1}">
                <a14:hiddenFill xmlns:a14="http://schemas.microsoft.com/office/drawing/2010/main" xmlns="">
                  <a:noFill/>
                </a14:hiddenFill>
              </a:ext>
            </a:extLst>
          </p:spPr>
          <p:txBody>
            <a:bodyPr/>
            <a:lstStyle/>
            <a:p>
              <a:endParaRPr lang="en-US"/>
            </a:p>
          </p:txBody>
        </p:sp>
        <p:sp>
          <p:nvSpPr>
            <p:cNvPr id="10" name="Line 9"/>
            <p:cNvSpPr>
              <a:spLocks noChangeShapeType="1"/>
            </p:cNvSpPr>
            <p:nvPr/>
          </p:nvSpPr>
          <p:spPr bwMode="auto">
            <a:xfrm>
              <a:off x="6096000" y="1773238"/>
              <a:ext cx="0" cy="792162"/>
            </a:xfrm>
            <a:prstGeom prst="line">
              <a:avLst/>
            </a:prstGeom>
            <a:noFill/>
            <a:ln w="12700">
              <a:solidFill>
                <a:schemeClr val="tx1"/>
              </a:solidFill>
              <a:round/>
              <a:headEnd/>
              <a:tailEnd type="stealth" w="lg" len="lg"/>
            </a:ln>
            <a:extLst>
              <a:ext uri="{909E8E84-426E-40dd-AFC4-6F175D3DCCD1}">
                <a14:hiddenFill xmlns:a14="http://schemas.microsoft.com/office/drawing/2010/main" xmlns="">
                  <a:noFill/>
                </a14:hiddenFill>
              </a:ext>
            </a:extLst>
          </p:spPr>
          <p:txBody>
            <a:bodyPr/>
            <a:lstStyle/>
            <a:p>
              <a:endParaRPr lang="en-US"/>
            </a:p>
          </p:txBody>
        </p:sp>
        <p:sp>
          <p:nvSpPr>
            <p:cNvPr id="11" name="Line 10"/>
            <p:cNvSpPr>
              <a:spLocks noChangeShapeType="1"/>
            </p:cNvSpPr>
            <p:nvPr/>
          </p:nvSpPr>
          <p:spPr bwMode="auto">
            <a:xfrm flipV="1">
              <a:off x="4511676" y="3573464"/>
              <a:ext cx="720725" cy="1368425"/>
            </a:xfrm>
            <a:prstGeom prst="line">
              <a:avLst/>
            </a:prstGeom>
            <a:noFill/>
            <a:ln w="12700">
              <a:solidFill>
                <a:schemeClr val="tx1"/>
              </a:solidFill>
              <a:round/>
              <a:headEnd/>
              <a:tailEnd type="stealth" w="lg" len="lg"/>
            </a:ln>
            <a:extLst>
              <a:ext uri="{909E8E84-426E-40dd-AFC4-6F175D3DCCD1}">
                <a14:hiddenFill xmlns:a14="http://schemas.microsoft.com/office/drawing/2010/main" xmlns="">
                  <a:noFill/>
                </a14:hiddenFill>
              </a:ext>
            </a:extLst>
          </p:spPr>
          <p:txBody>
            <a:bodyPr/>
            <a:lstStyle/>
            <a:p>
              <a:endParaRPr lang="en-US"/>
            </a:p>
          </p:txBody>
        </p:sp>
        <p:sp>
          <p:nvSpPr>
            <p:cNvPr id="12" name="Line 11"/>
            <p:cNvSpPr>
              <a:spLocks noChangeShapeType="1"/>
            </p:cNvSpPr>
            <p:nvPr/>
          </p:nvSpPr>
          <p:spPr bwMode="auto">
            <a:xfrm flipH="1" flipV="1">
              <a:off x="6959601" y="3573463"/>
              <a:ext cx="720725" cy="1511300"/>
            </a:xfrm>
            <a:prstGeom prst="line">
              <a:avLst/>
            </a:prstGeom>
            <a:noFill/>
            <a:ln w="12700">
              <a:solidFill>
                <a:schemeClr val="tx1"/>
              </a:solidFill>
              <a:round/>
              <a:headEnd type="stealth" w="lg" len="lg"/>
              <a:tailEnd type="none" w="lg" len="lg"/>
            </a:ln>
            <a:extLst>
              <a:ext uri="{909E8E84-426E-40dd-AFC4-6F175D3DCCD1}">
                <a14:hiddenFill xmlns:a14="http://schemas.microsoft.com/office/drawing/2010/main" xmlns="">
                  <a:noFill/>
                </a14:hiddenFill>
              </a:ext>
            </a:extLst>
          </p:spPr>
          <p:txBody>
            <a:bodyPr/>
            <a:lstStyle/>
            <a:p>
              <a:endParaRPr lang="en-US"/>
            </a:p>
          </p:txBody>
        </p:sp>
        <p:sp>
          <p:nvSpPr>
            <p:cNvPr id="13" name="Text Box 12"/>
            <p:cNvSpPr txBox="1">
              <a:spLocks noChangeArrowheads="1"/>
            </p:cNvSpPr>
            <p:nvPr/>
          </p:nvSpPr>
          <p:spPr bwMode="auto">
            <a:xfrm rot="4103482">
              <a:off x="7584282" y="2505869"/>
              <a:ext cx="1211262" cy="336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altLang="zh-CN" sz="1600">
                  <a:solidFill>
                    <a:schemeClr val="tx2"/>
                  </a:solidFill>
                  <a:latin typeface="Verdana" charset="0"/>
                  <a:ea typeface="宋体" charset="0"/>
                  <a:cs typeface="宋体" charset="0"/>
                </a:rPr>
                <a:t>Deduction</a:t>
              </a:r>
            </a:p>
          </p:txBody>
        </p:sp>
        <p:sp>
          <p:nvSpPr>
            <p:cNvPr id="14" name="Text Box 13"/>
            <p:cNvSpPr txBox="1">
              <a:spLocks noChangeArrowheads="1"/>
            </p:cNvSpPr>
            <p:nvPr/>
          </p:nvSpPr>
          <p:spPr bwMode="auto">
            <a:xfrm rot="-4133547">
              <a:off x="3318669" y="2658269"/>
              <a:ext cx="1147762" cy="336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altLang="zh-CN" sz="1600">
                  <a:latin typeface="Verdana" charset="0"/>
                  <a:ea typeface="宋体" charset="0"/>
                  <a:cs typeface="宋体" charset="0"/>
                </a:rPr>
                <a:t>Induction</a:t>
              </a:r>
            </a:p>
          </p:txBody>
        </p:sp>
        <p:sp>
          <p:nvSpPr>
            <p:cNvPr id="15" name="Text Box 14"/>
            <p:cNvSpPr txBox="1">
              <a:spLocks noChangeArrowheads="1"/>
            </p:cNvSpPr>
            <p:nvPr/>
          </p:nvSpPr>
          <p:spPr bwMode="auto">
            <a:xfrm rot="-3647323">
              <a:off x="4368800" y="4221163"/>
              <a:ext cx="1200150" cy="336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altLang="zh-CN" sz="1600">
                  <a:latin typeface="Verdana" charset="0"/>
                  <a:ea typeface="宋体" charset="0"/>
                  <a:cs typeface="宋体" charset="0"/>
                </a:rPr>
                <a:t>Abduction</a:t>
              </a:r>
            </a:p>
          </p:txBody>
        </p:sp>
        <p:sp>
          <p:nvSpPr>
            <p:cNvPr id="16" name="Text Box 15"/>
            <p:cNvSpPr txBox="1">
              <a:spLocks noChangeArrowheads="1"/>
            </p:cNvSpPr>
            <p:nvPr/>
          </p:nvSpPr>
          <p:spPr bwMode="auto">
            <a:xfrm rot="4050971">
              <a:off x="6327776" y="4205289"/>
              <a:ext cx="1412875" cy="581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pPr>
              <a:r>
                <a:rPr lang="en-GB" altLang="zh-CN" sz="1600">
                  <a:latin typeface="Verdana" charset="0"/>
                  <a:ea typeface="宋体" charset="0"/>
                  <a:cs typeface="宋体" charset="0"/>
                </a:rPr>
                <a:t>Hypothetico-dudction</a:t>
              </a:r>
            </a:p>
          </p:txBody>
        </p:sp>
      </p:grpSp>
    </p:spTree>
    <p:extLst>
      <p:ext uri="{BB962C8B-B14F-4D97-AF65-F5344CB8AC3E}">
        <p14:creationId xmlns:p14="http://schemas.microsoft.com/office/powerpoint/2010/main" val="4700478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001669" y="260349"/>
            <a:ext cx="9216935" cy="457200"/>
          </a:xfrm>
        </p:spPr>
        <p:txBody>
          <a:bodyPr/>
          <a:lstStyle/>
          <a:p>
            <a:pPr>
              <a:defRPr/>
            </a:pPr>
            <a:r>
              <a:rPr lang="en-GB" altLang="zh-CN" sz="4000" dirty="0">
                <a:solidFill>
                  <a:schemeClr val="bg1"/>
                </a:solidFill>
                <a:ea typeface="宋体" charset="0"/>
                <a:cs typeface="Apple Chancery"/>
              </a:rPr>
              <a:t>The </a:t>
            </a:r>
            <a:r>
              <a:rPr lang="en-GB" altLang="zh-CN" sz="4000" dirty="0" err="1">
                <a:solidFill>
                  <a:schemeClr val="bg1"/>
                </a:solidFill>
                <a:ea typeface="宋体" charset="0"/>
                <a:cs typeface="Apple Chancery"/>
              </a:rPr>
              <a:t>Hypothetico</a:t>
            </a:r>
            <a:r>
              <a:rPr lang="en-GB" altLang="zh-CN" sz="4000" dirty="0">
                <a:solidFill>
                  <a:schemeClr val="bg1"/>
                </a:solidFill>
                <a:ea typeface="宋体" charset="0"/>
                <a:cs typeface="Apple Chancery"/>
              </a:rPr>
              <a:t>-Deductive Method</a:t>
            </a:r>
            <a:endParaRPr lang="en-GB" altLang="zh-CN" sz="4000" b="1" u="sng" dirty="0">
              <a:solidFill>
                <a:schemeClr val="bg1"/>
              </a:solidFill>
              <a:ea typeface="宋体" charset="0"/>
              <a:cs typeface="Apple Chancery"/>
            </a:endParaRPr>
          </a:p>
        </p:txBody>
      </p:sp>
      <p:sp>
        <p:nvSpPr>
          <p:cNvPr id="33795" name="Rectangle 3"/>
          <p:cNvSpPr>
            <a:spLocks noGrp="1" noChangeArrowheads="1"/>
          </p:cNvSpPr>
          <p:nvPr>
            <p:ph type="body" idx="1"/>
          </p:nvPr>
        </p:nvSpPr>
        <p:spPr>
          <a:xfrm>
            <a:off x="146649" y="1484314"/>
            <a:ext cx="11826815" cy="5113337"/>
          </a:xfrm>
        </p:spPr>
        <p:txBody>
          <a:bodyPr/>
          <a:lstStyle/>
          <a:p>
            <a:pPr>
              <a:lnSpc>
                <a:spcPct val="80000"/>
              </a:lnSpc>
              <a:buFont typeface="Arial"/>
              <a:buChar char="•"/>
              <a:defRPr/>
            </a:pPr>
            <a:r>
              <a:rPr lang="en-GB" altLang="zh-CN" sz="2400" dirty="0">
                <a:solidFill>
                  <a:schemeClr val="tx1"/>
                </a:solidFill>
                <a:latin typeface="Times New Roman"/>
                <a:ea typeface="宋体" charset="0"/>
                <a:cs typeface="Times New Roman"/>
              </a:rPr>
              <a:t>A formally expressed general statement to explain things (The current best explanation possible): </a:t>
            </a:r>
            <a:r>
              <a:rPr lang="en-GB" altLang="zh-CN" sz="2000" b="1" dirty="0">
                <a:solidFill>
                  <a:schemeClr val="tx1"/>
                </a:solidFill>
                <a:latin typeface="Apple Chancery"/>
                <a:ea typeface="宋体" charset="0"/>
                <a:cs typeface="Apple Chancery"/>
              </a:rPr>
              <a:t>The Theory</a:t>
            </a:r>
          </a:p>
          <a:p>
            <a:pPr>
              <a:lnSpc>
                <a:spcPct val="80000"/>
              </a:lnSpc>
              <a:buFont typeface="Arial"/>
              <a:buChar char="•"/>
              <a:defRPr/>
            </a:pPr>
            <a:endParaRPr lang="en-GB" altLang="zh-CN" sz="1400" dirty="0">
              <a:solidFill>
                <a:schemeClr val="tx1"/>
              </a:solidFill>
              <a:latin typeface="Lucida Bright" charset="0"/>
              <a:ea typeface="宋体" charset="0"/>
              <a:cs typeface="宋体" charset="0"/>
            </a:endParaRPr>
          </a:p>
          <a:p>
            <a:pPr>
              <a:lnSpc>
                <a:spcPct val="80000"/>
              </a:lnSpc>
              <a:buFont typeface="Arial"/>
              <a:buChar char="•"/>
              <a:defRPr/>
            </a:pPr>
            <a:r>
              <a:rPr lang="en-GB" altLang="zh-CN" sz="2400" dirty="0">
                <a:solidFill>
                  <a:schemeClr val="tx1"/>
                </a:solidFill>
                <a:latin typeface="Times New Roman"/>
                <a:ea typeface="宋体" charset="0"/>
                <a:cs typeface="Times New Roman"/>
              </a:rPr>
              <a:t>An educated gut feeling is formed that, if the theory is true, then one would expect an association between between the variables in the study: </a:t>
            </a:r>
            <a:r>
              <a:rPr lang="en-GB" altLang="zh-CN" sz="2000" b="1" dirty="0">
                <a:solidFill>
                  <a:schemeClr val="tx1"/>
                </a:solidFill>
                <a:latin typeface="Apple Chancery"/>
                <a:ea typeface="宋体" charset="0"/>
                <a:cs typeface="Apple Chancery"/>
              </a:rPr>
              <a:t>The hypothesis</a:t>
            </a:r>
          </a:p>
          <a:p>
            <a:pPr>
              <a:lnSpc>
                <a:spcPct val="80000"/>
              </a:lnSpc>
              <a:buFont typeface="Arial"/>
              <a:buChar char="•"/>
              <a:defRPr/>
            </a:pPr>
            <a:endParaRPr lang="en-GB" altLang="zh-CN" sz="1400" dirty="0">
              <a:solidFill>
                <a:schemeClr val="tx1"/>
              </a:solidFill>
              <a:latin typeface="Lucida Bright" charset="0"/>
              <a:ea typeface="宋体" charset="0"/>
              <a:cs typeface="宋体" charset="0"/>
            </a:endParaRPr>
          </a:p>
          <a:p>
            <a:pPr>
              <a:lnSpc>
                <a:spcPct val="80000"/>
              </a:lnSpc>
              <a:buFont typeface="Arial"/>
              <a:buChar char="•"/>
              <a:defRPr/>
            </a:pPr>
            <a:r>
              <a:rPr lang="en-GB" altLang="zh-CN" sz="2400" dirty="0">
                <a:solidFill>
                  <a:schemeClr val="tx1"/>
                </a:solidFill>
                <a:latin typeface="Times New Roman"/>
                <a:ea typeface="宋体" charset="0"/>
                <a:cs typeface="Times New Roman"/>
              </a:rPr>
              <a:t>A definition of what exactly one needs to measure, in order to observe</a:t>
            </a:r>
            <a:r>
              <a:rPr lang="en-GB" altLang="zh-CN" sz="2400" dirty="0">
                <a:solidFill>
                  <a:schemeClr val="tx1"/>
                </a:solidFill>
                <a:latin typeface="Arial" charset="0"/>
                <a:ea typeface="宋体" charset="0"/>
                <a:cs typeface="宋体" charset="0"/>
              </a:rPr>
              <a:t> </a:t>
            </a:r>
            <a:r>
              <a:rPr lang="en-GB" altLang="zh-CN" sz="2400" i="1" dirty="0">
                <a:solidFill>
                  <a:schemeClr val="tx1"/>
                </a:solidFill>
                <a:latin typeface="Apple Chancery"/>
                <a:ea typeface="宋体" charset="0"/>
                <a:cs typeface="Apple Chancery"/>
              </a:rPr>
              <a:t>x</a:t>
            </a:r>
            <a:r>
              <a:rPr lang="en-GB" altLang="zh-CN" sz="2400" dirty="0">
                <a:solidFill>
                  <a:schemeClr val="tx1"/>
                </a:solidFill>
                <a:latin typeface="Arial" charset="0"/>
                <a:ea typeface="宋体" charset="0"/>
                <a:cs typeface="宋体" charset="0"/>
              </a:rPr>
              <a:t> </a:t>
            </a:r>
            <a:r>
              <a:rPr lang="en-GB" altLang="zh-CN" sz="2400" dirty="0">
                <a:solidFill>
                  <a:schemeClr val="tx1"/>
                </a:solidFill>
                <a:latin typeface="Times New Roman"/>
                <a:ea typeface="宋体" charset="0"/>
                <a:cs typeface="Times New Roman"/>
              </a:rPr>
              <a:t>and</a:t>
            </a:r>
            <a:r>
              <a:rPr lang="en-GB" altLang="zh-CN" sz="2400" dirty="0">
                <a:solidFill>
                  <a:schemeClr val="tx1"/>
                </a:solidFill>
                <a:latin typeface="Arial" charset="0"/>
                <a:ea typeface="宋体" charset="0"/>
                <a:cs typeface="宋体" charset="0"/>
              </a:rPr>
              <a:t> </a:t>
            </a:r>
            <a:r>
              <a:rPr lang="en-GB" altLang="zh-CN" sz="2400" i="1" dirty="0">
                <a:solidFill>
                  <a:schemeClr val="tx1"/>
                </a:solidFill>
                <a:latin typeface="Apple Chancery"/>
                <a:ea typeface="宋体" charset="0"/>
                <a:cs typeface="Apple Chancery"/>
              </a:rPr>
              <a:t>y</a:t>
            </a:r>
            <a:r>
              <a:rPr lang="en-GB" altLang="zh-CN" sz="2400" dirty="0">
                <a:solidFill>
                  <a:schemeClr val="tx1"/>
                </a:solidFill>
                <a:latin typeface="Arial" charset="0"/>
                <a:ea typeface="宋体" charset="0"/>
                <a:cs typeface="宋体" charset="0"/>
              </a:rPr>
              <a:t> </a:t>
            </a:r>
            <a:r>
              <a:rPr lang="en-GB" altLang="zh-CN" sz="2400" dirty="0">
                <a:solidFill>
                  <a:schemeClr val="tx1"/>
                </a:solidFill>
                <a:latin typeface="Times New Roman"/>
                <a:ea typeface="宋体" charset="0"/>
                <a:cs typeface="Times New Roman"/>
              </a:rPr>
              <a:t>varying</a:t>
            </a:r>
            <a:r>
              <a:rPr lang="en-GB" altLang="zh-CN" sz="2000" dirty="0">
                <a:solidFill>
                  <a:schemeClr val="tx1"/>
                </a:solidFill>
                <a:latin typeface="Arial" charset="0"/>
                <a:ea typeface="宋体" charset="0"/>
                <a:cs typeface="宋体" charset="0"/>
              </a:rPr>
              <a:t>: </a:t>
            </a:r>
            <a:r>
              <a:rPr lang="en-GB" altLang="zh-CN" sz="2000" b="1" dirty="0">
                <a:solidFill>
                  <a:schemeClr val="tx1"/>
                </a:solidFill>
                <a:latin typeface="Apple Chancery"/>
                <a:ea typeface="宋体" charset="0"/>
                <a:cs typeface="Apple Chancery"/>
              </a:rPr>
              <a:t>The operational definition</a:t>
            </a:r>
          </a:p>
          <a:p>
            <a:pPr>
              <a:lnSpc>
                <a:spcPct val="80000"/>
              </a:lnSpc>
              <a:buFont typeface="Arial"/>
              <a:buChar char="•"/>
              <a:defRPr/>
            </a:pPr>
            <a:endParaRPr lang="en-GB" altLang="zh-CN" sz="1400" dirty="0">
              <a:solidFill>
                <a:schemeClr val="tx1"/>
              </a:solidFill>
              <a:latin typeface="Lucida Bright" charset="0"/>
              <a:ea typeface="宋体" charset="0"/>
              <a:cs typeface="宋体" charset="0"/>
            </a:endParaRPr>
          </a:p>
          <a:p>
            <a:pPr>
              <a:lnSpc>
                <a:spcPct val="80000"/>
              </a:lnSpc>
              <a:buFont typeface="Arial"/>
              <a:buChar char="•"/>
              <a:defRPr/>
            </a:pPr>
            <a:r>
              <a:rPr lang="en-GB" altLang="zh-CN" sz="2400" dirty="0">
                <a:solidFill>
                  <a:schemeClr val="tx1"/>
                </a:solidFill>
                <a:latin typeface="Times New Roman"/>
                <a:ea typeface="宋体" charset="0"/>
                <a:cs typeface="Times New Roman"/>
              </a:rPr>
              <a:t>The data collection</a:t>
            </a:r>
            <a:r>
              <a:rPr lang="en-GB" altLang="zh-CN" sz="2000" dirty="0">
                <a:solidFill>
                  <a:schemeClr val="tx1"/>
                </a:solidFill>
                <a:latin typeface="Arial" charset="0"/>
                <a:ea typeface="宋体" charset="0"/>
                <a:cs typeface="宋体" charset="0"/>
              </a:rPr>
              <a:t>: </a:t>
            </a:r>
            <a:r>
              <a:rPr lang="en-GB" altLang="zh-CN" sz="2000" b="1" dirty="0">
                <a:solidFill>
                  <a:schemeClr val="tx1"/>
                </a:solidFill>
                <a:latin typeface="Apple Chancery"/>
                <a:ea typeface="宋体" charset="0"/>
                <a:cs typeface="Apple Chancery"/>
              </a:rPr>
              <a:t>Measurement</a:t>
            </a:r>
          </a:p>
          <a:p>
            <a:pPr>
              <a:lnSpc>
                <a:spcPct val="80000"/>
              </a:lnSpc>
              <a:buFont typeface="Arial"/>
              <a:buChar char="•"/>
              <a:defRPr/>
            </a:pPr>
            <a:endParaRPr lang="en-GB" altLang="zh-CN" sz="1200" dirty="0">
              <a:solidFill>
                <a:schemeClr val="tx1"/>
              </a:solidFill>
              <a:latin typeface="Lucida Bright" charset="0"/>
              <a:ea typeface="宋体" charset="0"/>
              <a:cs typeface="宋体" charset="0"/>
            </a:endParaRPr>
          </a:p>
          <a:p>
            <a:pPr>
              <a:lnSpc>
                <a:spcPct val="80000"/>
              </a:lnSpc>
              <a:buFont typeface="Arial"/>
              <a:buChar char="•"/>
              <a:defRPr/>
            </a:pPr>
            <a:r>
              <a:rPr lang="en-GB" altLang="zh-CN" sz="2400" dirty="0">
                <a:solidFill>
                  <a:schemeClr val="tx1"/>
                </a:solidFill>
                <a:latin typeface="Times New Roman"/>
                <a:ea typeface="宋体" charset="0"/>
                <a:cs typeface="Times New Roman"/>
              </a:rPr>
              <a:t>The data analysis</a:t>
            </a:r>
            <a:r>
              <a:rPr lang="en-GB" altLang="zh-CN" sz="2400" dirty="0">
                <a:solidFill>
                  <a:schemeClr val="tx1"/>
                </a:solidFill>
                <a:latin typeface="Arial" charset="0"/>
                <a:ea typeface="宋体" charset="0"/>
                <a:cs typeface="宋体" charset="0"/>
              </a:rPr>
              <a:t>: </a:t>
            </a:r>
            <a:r>
              <a:rPr lang="en-GB" altLang="zh-CN" sz="2000" b="1" dirty="0">
                <a:solidFill>
                  <a:schemeClr val="tx1"/>
                </a:solidFill>
                <a:latin typeface="Apple Chancery"/>
                <a:ea typeface="宋体" charset="0"/>
                <a:cs typeface="Apple Chancery"/>
              </a:rPr>
              <a:t>Testing</a:t>
            </a:r>
          </a:p>
          <a:p>
            <a:pPr>
              <a:lnSpc>
                <a:spcPct val="80000"/>
              </a:lnSpc>
              <a:buFont typeface="Arial"/>
              <a:buChar char="•"/>
              <a:defRPr/>
            </a:pPr>
            <a:endParaRPr lang="en-GB" altLang="zh-CN" sz="1200" dirty="0">
              <a:solidFill>
                <a:schemeClr val="tx1"/>
              </a:solidFill>
              <a:latin typeface="Lucida Bright" charset="0"/>
              <a:ea typeface="宋体" charset="0"/>
              <a:cs typeface="宋体" charset="0"/>
            </a:endParaRPr>
          </a:p>
          <a:p>
            <a:pPr>
              <a:lnSpc>
                <a:spcPct val="80000"/>
              </a:lnSpc>
              <a:buFont typeface="Arial"/>
              <a:buChar char="•"/>
              <a:defRPr/>
            </a:pPr>
            <a:r>
              <a:rPr lang="en-GB" altLang="zh-CN" sz="2400" dirty="0">
                <a:solidFill>
                  <a:schemeClr val="tx1"/>
                </a:solidFill>
                <a:latin typeface="Times New Roman"/>
                <a:ea typeface="宋体" charset="0"/>
                <a:cs typeface="Times New Roman"/>
              </a:rPr>
              <a:t>The implications on the theory: </a:t>
            </a:r>
            <a:r>
              <a:rPr lang="en-GB" altLang="zh-CN" sz="2000" b="1" dirty="0">
                <a:solidFill>
                  <a:schemeClr val="tx1"/>
                </a:solidFill>
                <a:latin typeface="Apple Chancery"/>
                <a:ea typeface="宋体" charset="0"/>
                <a:cs typeface="Apple Chancery"/>
              </a:rPr>
              <a:t>Verification/Falsification (Refutation)</a:t>
            </a:r>
            <a:endParaRPr lang="en-GB" altLang="zh-CN" sz="2000" dirty="0">
              <a:solidFill>
                <a:schemeClr val="tx1"/>
              </a:solidFill>
              <a:latin typeface="Apple Chancery"/>
              <a:ea typeface="宋体" charset="0"/>
              <a:cs typeface="Apple Chancery"/>
            </a:endParaRPr>
          </a:p>
        </p:txBody>
      </p:sp>
    </p:spTree>
    <p:extLst>
      <p:ext uri="{BB962C8B-B14F-4D97-AF65-F5344CB8AC3E}">
        <p14:creationId xmlns:p14="http://schemas.microsoft.com/office/powerpoint/2010/main" val="7615309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 calcmode="lin" valueType="num">
                                      <p:cBhvr additive="base">
                                        <p:cTn id="7" dur="500" fill="hold"/>
                                        <p:tgtEl>
                                          <p:spTgt spid="3379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379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3795">
                                            <p:txEl>
                                              <p:pRg st="2" end="2"/>
                                            </p:txEl>
                                          </p:spTgt>
                                        </p:tgtEl>
                                        <p:attrNameLst>
                                          <p:attrName>style.visibility</p:attrName>
                                        </p:attrNameLst>
                                      </p:cBhvr>
                                      <p:to>
                                        <p:strVal val="visible"/>
                                      </p:to>
                                    </p:set>
                                    <p:anim calcmode="lin" valueType="num">
                                      <p:cBhvr additive="base">
                                        <p:cTn id="13" dur="500" fill="hold"/>
                                        <p:tgtEl>
                                          <p:spTgt spid="33795">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379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3795">
                                            <p:txEl>
                                              <p:pRg st="4" end="4"/>
                                            </p:txEl>
                                          </p:spTgt>
                                        </p:tgtEl>
                                        <p:attrNameLst>
                                          <p:attrName>style.visibility</p:attrName>
                                        </p:attrNameLst>
                                      </p:cBhvr>
                                      <p:to>
                                        <p:strVal val="visible"/>
                                      </p:to>
                                    </p:set>
                                    <p:anim calcmode="lin" valueType="num">
                                      <p:cBhvr additive="base">
                                        <p:cTn id="19" dur="500" fill="hold"/>
                                        <p:tgtEl>
                                          <p:spTgt spid="33795">
                                            <p:txEl>
                                              <p:pRg st="4" end="4"/>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379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3795">
                                            <p:txEl>
                                              <p:pRg st="6" end="6"/>
                                            </p:txEl>
                                          </p:spTgt>
                                        </p:tgtEl>
                                        <p:attrNameLst>
                                          <p:attrName>style.visibility</p:attrName>
                                        </p:attrNameLst>
                                      </p:cBhvr>
                                      <p:to>
                                        <p:strVal val="visible"/>
                                      </p:to>
                                    </p:set>
                                    <p:anim calcmode="lin" valueType="num">
                                      <p:cBhvr additive="base">
                                        <p:cTn id="25" dur="500" fill="hold"/>
                                        <p:tgtEl>
                                          <p:spTgt spid="33795">
                                            <p:txEl>
                                              <p:pRg st="6" end="6"/>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379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3795">
                                            <p:txEl>
                                              <p:pRg st="8" end="8"/>
                                            </p:txEl>
                                          </p:spTgt>
                                        </p:tgtEl>
                                        <p:attrNameLst>
                                          <p:attrName>style.visibility</p:attrName>
                                        </p:attrNameLst>
                                      </p:cBhvr>
                                      <p:to>
                                        <p:strVal val="visible"/>
                                      </p:to>
                                    </p:set>
                                    <p:anim calcmode="lin" valueType="num">
                                      <p:cBhvr additive="base">
                                        <p:cTn id="31" dur="500" fill="hold"/>
                                        <p:tgtEl>
                                          <p:spTgt spid="33795">
                                            <p:txEl>
                                              <p:pRg st="8" end="8"/>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3795">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33795">
                                            <p:txEl>
                                              <p:pRg st="10" end="10"/>
                                            </p:txEl>
                                          </p:spTgt>
                                        </p:tgtEl>
                                        <p:attrNameLst>
                                          <p:attrName>style.visibility</p:attrName>
                                        </p:attrNameLst>
                                      </p:cBhvr>
                                      <p:to>
                                        <p:strVal val="visible"/>
                                      </p:to>
                                    </p:set>
                                    <p:anim calcmode="lin" valueType="num">
                                      <p:cBhvr additive="base">
                                        <p:cTn id="37" dur="500" fill="hold"/>
                                        <p:tgtEl>
                                          <p:spTgt spid="33795">
                                            <p:txEl>
                                              <p:pRg st="10" end="10"/>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33795">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2855914" y="188914"/>
            <a:ext cx="6624637" cy="809625"/>
          </a:xfrm>
          <a:prstGeom prst="rect">
            <a:avLst/>
          </a:prstGeom>
          <a:solidFill>
            <a:srgbClr val="CCFFCC"/>
          </a:solidFill>
          <a:ln w="9525">
            <a:solidFill>
              <a:schemeClr val="tx1"/>
            </a:solidFill>
            <a:miter lim="800000"/>
            <a:headEnd/>
            <a:tailEnd/>
          </a:ln>
          <a:effectLst/>
        </p:spPr>
        <p:txBody>
          <a:bodyPr wrap="none" anchor="ctr"/>
          <a:lstStyle/>
          <a:p>
            <a:pPr algn="ctr">
              <a:defRPr/>
            </a:pPr>
            <a:r>
              <a:rPr lang="en-GB" altLang="zh-CN" sz="2000">
                <a:solidFill>
                  <a:srgbClr val="0000FF"/>
                </a:solidFill>
                <a:effectLst>
                  <a:outerShdw blurRad="38100" dist="38100" dir="2700000" algn="tl">
                    <a:srgbClr val="000000"/>
                  </a:outerShdw>
                </a:effectLst>
                <a:latin typeface="Georgia" charset="0"/>
                <a:ea typeface="宋体" charset="0"/>
                <a:cs typeface="宋体" charset="0"/>
              </a:rPr>
              <a:t>Consistency?</a:t>
            </a:r>
          </a:p>
          <a:p>
            <a:pPr algn="ctr">
              <a:defRPr/>
            </a:pPr>
            <a:r>
              <a:rPr lang="en-GB" altLang="zh-CN">
                <a:solidFill>
                  <a:srgbClr val="0000FF"/>
                </a:solidFill>
                <a:latin typeface="Georgia" charset="0"/>
                <a:ea typeface="宋体" charset="0"/>
                <a:cs typeface="宋体" charset="0"/>
              </a:rPr>
              <a:t>(Existing theory </a:t>
            </a:r>
            <a:r>
              <a:rPr lang="en-GB" altLang="zh-CN" sz="3200">
                <a:solidFill>
                  <a:srgbClr val="0000FF"/>
                </a:solidFill>
                <a:latin typeface="Monotype Corsiva" charset="0"/>
                <a:ea typeface="宋体" charset="0"/>
                <a:cs typeface="宋体" charset="0"/>
              </a:rPr>
              <a:t>R</a:t>
            </a:r>
            <a:r>
              <a:rPr lang="en-GB" altLang="zh-CN" sz="2800">
                <a:solidFill>
                  <a:srgbClr val="0000FF"/>
                </a:solidFill>
                <a:latin typeface="Georgia" charset="0"/>
                <a:ea typeface="宋体" charset="0"/>
                <a:cs typeface="宋体" charset="0"/>
              </a:rPr>
              <a:t> </a:t>
            </a:r>
            <a:r>
              <a:rPr lang="en-GB" altLang="zh-CN">
                <a:solidFill>
                  <a:srgbClr val="0000FF"/>
                </a:solidFill>
                <a:latin typeface="Georgia" charset="0"/>
                <a:ea typeface="宋体" charset="0"/>
                <a:cs typeface="宋体" charset="0"/>
              </a:rPr>
              <a:t>Empirical Evidence)</a:t>
            </a:r>
          </a:p>
        </p:txBody>
      </p:sp>
      <p:sp>
        <p:nvSpPr>
          <p:cNvPr id="5" name="Oval 4"/>
          <p:cNvSpPr>
            <a:spLocks noChangeArrowheads="1"/>
          </p:cNvSpPr>
          <p:nvPr/>
        </p:nvSpPr>
        <p:spPr bwMode="auto">
          <a:xfrm>
            <a:off x="7535863" y="1646238"/>
            <a:ext cx="2400300" cy="647700"/>
          </a:xfrm>
          <a:prstGeom prst="ellipse">
            <a:avLst/>
          </a:prstGeom>
          <a:solidFill>
            <a:schemeClr val="accent1"/>
          </a:solidFill>
          <a:ln w="9525">
            <a:solidFill>
              <a:schemeClr val="tx1"/>
            </a:solidFill>
            <a:round/>
            <a:headEnd/>
            <a:tailEnd/>
          </a:ln>
        </p:spPr>
        <p:txBody>
          <a:bodyPr wrap="none" anchor="ctr"/>
          <a:lstStyle/>
          <a:p>
            <a:pPr algn="ctr"/>
            <a:r>
              <a:rPr lang="en-GB" altLang="zh-CN">
                <a:solidFill>
                  <a:schemeClr val="tx2"/>
                </a:solidFill>
                <a:latin typeface="Arial" charset="0"/>
                <a:ea typeface="宋体" charset="0"/>
                <a:cs typeface="宋体" charset="0"/>
              </a:rPr>
              <a:t>Accept existing</a:t>
            </a:r>
          </a:p>
          <a:p>
            <a:pPr algn="ctr"/>
            <a:r>
              <a:rPr lang="en-GB" altLang="zh-CN">
                <a:solidFill>
                  <a:schemeClr val="tx2"/>
                </a:solidFill>
                <a:latin typeface="Arial" charset="0"/>
                <a:ea typeface="宋体" charset="0"/>
                <a:cs typeface="宋体" charset="0"/>
              </a:rPr>
              <a:t>theory</a:t>
            </a:r>
          </a:p>
        </p:txBody>
      </p:sp>
      <p:sp>
        <p:nvSpPr>
          <p:cNvPr id="6" name="Oval 5"/>
          <p:cNvSpPr>
            <a:spLocks noChangeArrowheads="1"/>
          </p:cNvSpPr>
          <p:nvPr/>
        </p:nvSpPr>
        <p:spPr bwMode="auto">
          <a:xfrm>
            <a:off x="2640014" y="2727326"/>
            <a:ext cx="2592387" cy="593725"/>
          </a:xfrm>
          <a:prstGeom prst="ellipse">
            <a:avLst/>
          </a:prstGeom>
          <a:solidFill>
            <a:schemeClr val="accent1"/>
          </a:solidFill>
          <a:ln w="9525">
            <a:solidFill>
              <a:schemeClr val="tx1"/>
            </a:solidFill>
            <a:round/>
            <a:headEnd/>
            <a:tailEnd/>
          </a:ln>
        </p:spPr>
        <p:txBody>
          <a:bodyPr wrap="none" anchor="ctr"/>
          <a:lstStyle/>
          <a:p>
            <a:pPr algn="ctr"/>
            <a:r>
              <a:rPr lang="en-GB" altLang="zh-CN">
                <a:solidFill>
                  <a:schemeClr val="tx2"/>
                </a:solidFill>
                <a:latin typeface="Arial" charset="0"/>
                <a:ea typeface="宋体" charset="0"/>
                <a:cs typeface="宋体" charset="0"/>
              </a:rPr>
              <a:t>Hypotheses</a:t>
            </a:r>
          </a:p>
        </p:txBody>
      </p:sp>
      <p:sp>
        <p:nvSpPr>
          <p:cNvPr id="7" name="Oval 6"/>
          <p:cNvSpPr>
            <a:spLocks noChangeArrowheads="1"/>
          </p:cNvSpPr>
          <p:nvPr/>
        </p:nvSpPr>
        <p:spPr bwMode="auto">
          <a:xfrm>
            <a:off x="2640013" y="3752851"/>
            <a:ext cx="2495550" cy="593725"/>
          </a:xfrm>
          <a:prstGeom prst="ellipse">
            <a:avLst/>
          </a:prstGeom>
          <a:solidFill>
            <a:schemeClr val="accent1"/>
          </a:solidFill>
          <a:ln w="9525">
            <a:solidFill>
              <a:schemeClr val="tx1"/>
            </a:solidFill>
            <a:round/>
            <a:headEnd/>
            <a:tailEnd/>
          </a:ln>
        </p:spPr>
        <p:txBody>
          <a:bodyPr wrap="none" anchor="ctr"/>
          <a:lstStyle/>
          <a:p>
            <a:pPr algn="ctr"/>
            <a:r>
              <a:rPr lang="en-GB" altLang="zh-CN">
                <a:solidFill>
                  <a:schemeClr val="tx2"/>
                </a:solidFill>
                <a:latin typeface="Arial" charset="0"/>
                <a:ea typeface="宋体" charset="0"/>
                <a:cs typeface="宋体" charset="0"/>
              </a:rPr>
              <a:t>Empirical tests</a:t>
            </a:r>
          </a:p>
        </p:txBody>
      </p:sp>
      <p:sp>
        <p:nvSpPr>
          <p:cNvPr id="8" name="Oval 7"/>
          <p:cNvSpPr>
            <a:spLocks noChangeArrowheads="1"/>
          </p:cNvSpPr>
          <p:nvPr/>
        </p:nvSpPr>
        <p:spPr bwMode="auto">
          <a:xfrm>
            <a:off x="2159000" y="5643563"/>
            <a:ext cx="3455988" cy="755650"/>
          </a:xfrm>
          <a:prstGeom prst="ellipse">
            <a:avLst/>
          </a:prstGeom>
          <a:solidFill>
            <a:schemeClr val="accent1"/>
          </a:solidFill>
          <a:ln w="9525">
            <a:solidFill>
              <a:schemeClr val="tx1"/>
            </a:solidFill>
            <a:round/>
            <a:headEnd/>
            <a:tailEnd/>
          </a:ln>
        </p:spPr>
        <p:txBody>
          <a:bodyPr wrap="none" anchor="ctr"/>
          <a:lstStyle/>
          <a:p>
            <a:pPr algn="ctr"/>
            <a:r>
              <a:rPr lang="en-GB" altLang="zh-CN">
                <a:solidFill>
                  <a:schemeClr val="tx2"/>
                </a:solidFill>
                <a:latin typeface="Arial" charset="0"/>
                <a:ea typeface="宋体" charset="0"/>
                <a:cs typeface="宋体" charset="0"/>
              </a:rPr>
              <a:t>Tentatively accepted</a:t>
            </a:r>
          </a:p>
          <a:p>
            <a:pPr algn="ctr"/>
            <a:r>
              <a:rPr lang="en-GB" altLang="zh-CN">
                <a:solidFill>
                  <a:schemeClr val="tx2"/>
                </a:solidFill>
                <a:latin typeface="Arial" charset="0"/>
                <a:ea typeface="宋体" charset="0"/>
                <a:cs typeface="宋体" charset="0"/>
              </a:rPr>
              <a:t>New theory</a:t>
            </a:r>
          </a:p>
        </p:txBody>
      </p:sp>
      <p:sp>
        <p:nvSpPr>
          <p:cNvPr id="9" name="Oval 8"/>
          <p:cNvSpPr>
            <a:spLocks noChangeArrowheads="1"/>
          </p:cNvSpPr>
          <p:nvPr/>
        </p:nvSpPr>
        <p:spPr bwMode="auto">
          <a:xfrm>
            <a:off x="2735263" y="1593850"/>
            <a:ext cx="2400300" cy="647700"/>
          </a:xfrm>
          <a:prstGeom prst="ellipse">
            <a:avLst/>
          </a:prstGeom>
          <a:solidFill>
            <a:schemeClr val="accent1"/>
          </a:solidFill>
          <a:ln w="9525">
            <a:solidFill>
              <a:schemeClr val="tx1"/>
            </a:solidFill>
            <a:round/>
            <a:headEnd/>
            <a:tailEnd/>
          </a:ln>
        </p:spPr>
        <p:txBody>
          <a:bodyPr wrap="none" anchor="ctr"/>
          <a:lstStyle/>
          <a:p>
            <a:pPr algn="ctr"/>
            <a:r>
              <a:rPr lang="en-GB" altLang="zh-CN">
                <a:solidFill>
                  <a:schemeClr val="tx2"/>
                </a:solidFill>
                <a:latin typeface="Arial" charset="0"/>
                <a:ea typeface="宋体" charset="0"/>
                <a:cs typeface="宋体" charset="0"/>
              </a:rPr>
              <a:t>Generate new</a:t>
            </a:r>
          </a:p>
          <a:p>
            <a:pPr algn="ctr"/>
            <a:r>
              <a:rPr lang="en-GB" altLang="zh-CN">
                <a:solidFill>
                  <a:schemeClr val="tx2"/>
                </a:solidFill>
                <a:latin typeface="Arial" charset="0"/>
                <a:ea typeface="宋体" charset="0"/>
                <a:cs typeface="宋体" charset="0"/>
              </a:rPr>
              <a:t>theory</a:t>
            </a:r>
          </a:p>
        </p:txBody>
      </p:sp>
      <p:sp>
        <p:nvSpPr>
          <p:cNvPr id="10" name="Freeform 9"/>
          <p:cNvSpPr>
            <a:spLocks/>
          </p:cNvSpPr>
          <p:nvPr/>
        </p:nvSpPr>
        <p:spPr bwMode="auto">
          <a:xfrm>
            <a:off x="5135563" y="1917700"/>
            <a:ext cx="3873500" cy="4121150"/>
          </a:xfrm>
          <a:custGeom>
            <a:avLst/>
            <a:gdLst>
              <a:gd name="T0" fmla="*/ 1017022350 w 1830"/>
              <a:gd name="T1" fmla="*/ 2147483647 h 3462"/>
              <a:gd name="T2" fmla="*/ 2147483647 w 1830"/>
              <a:gd name="T3" fmla="*/ 2147483647 h 3462"/>
              <a:gd name="T4" fmla="*/ 2147483647 w 1830"/>
              <a:gd name="T5" fmla="*/ 2147483647 h 3462"/>
              <a:gd name="T6" fmla="*/ 0 w 1830"/>
              <a:gd name="T7" fmla="*/ 0 h 3462"/>
              <a:gd name="T8" fmla="*/ 0 60000 65536"/>
              <a:gd name="T9" fmla="*/ 0 60000 65536"/>
              <a:gd name="T10" fmla="*/ 0 60000 65536"/>
              <a:gd name="T11" fmla="*/ 0 60000 65536"/>
              <a:gd name="T12" fmla="*/ 0 w 1830"/>
              <a:gd name="T13" fmla="*/ 0 h 3462"/>
              <a:gd name="T14" fmla="*/ 1830 w 1830"/>
              <a:gd name="T15" fmla="*/ 3462 h 3462"/>
            </a:gdLst>
            <a:ahLst/>
            <a:cxnLst>
              <a:cxn ang="T8">
                <a:pos x="T0" y="T1"/>
              </a:cxn>
              <a:cxn ang="T9">
                <a:pos x="T2" y="T3"/>
              </a:cxn>
              <a:cxn ang="T10">
                <a:pos x="T4" y="T5"/>
              </a:cxn>
              <a:cxn ang="T11">
                <a:pos x="T6" y="T7"/>
              </a:cxn>
            </a:cxnLst>
            <a:rect l="T12" t="T13" r="T14" b="T15"/>
            <a:pathLst>
              <a:path w="1830" h="3462">
                <a:moveTo>
                  <a:pt x="227" y="3447"/>
                </a:moveTo>
                <a:cubicBezTo>
                  <a:pt x="831" y="3454"/>
                  <a:pt x="1436" y="3462"/>
                  <a:pt x="1633" y="3311"/>
                </a:cubicBezTo>
                <a:cubicBezTo>
                  <a:pt x="1830" y="3160"/>
                  <a:pt x="1679" y="3092"/>
                  <a:pt x="1407" y="2540"/>
                </a:cubicBezTo>
                <a:cubicBezTo>
                  <a:pt x="1135" y="1988"/>
                  <a:pt x="567" y="994"/>
                  <a:pt x="0" y="0"/>
                </a:cubicBezTo>
              </a:path>
            </a:pathLst>
          </a:custGeom>
          <a:noFill/>
          <a:ln w="12700">
            <a:solidFill>
              <a:srgbClr val="FF6600"/>
            </a:solidFill>
            <a:round/>
            <a:headEnd/>
            <a:tailEnd type="stealth" w="lg" len="lg"/>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11" name="Line 10"/>
          <p:cNvSpPr>
            <a:spLocks noChangeShapeType="1"/>
          </p:cNvSpPr>
          <p:nvPr/>
        </p:nvSpPr>
        <p:spPr bwMode="auto">
          <a:xfrm>
            <a:off x="8688388" y="1270000"/>
            <a:ext cx="0" cy="376238"/>
          </a:xfrm>
          <a:prstGeom prst="line">
            <a:avLst/>
          </a:prstGeom>
          <a:noFill/>
          <a:ln w="12700">
            <a:solidFill>
              <a:srgbClr val="FF6600"/>
            </a:solidFill>
            <a:round/>
            <a:headEnd/>
            <a:tailEnd type="stealth" w="lg" len="lg"/>
          </a:ln>
          <a:extLst>
            <a:ext uri="{909E8E84-426E-40dd-AFC4-6F175D3DCCD1}">
              <a14:hiddenFill xmlns:a14="http://schemas.microsoft.com/office/drawing/2010/main" xmlns="">
                <a:noFill/>
              </a14:hiddenFill>
            </a:ext>
          </a:extLst>
        </p:spPr>
        <p:txBody>
          <a:bodyPr/>
          <a:lstStyle/>
          <a:p>
            <a:endParaRPr lang="en-US"/>
          </a:p>
        </p:txBody>
      </p:sp>
      <p:sp>
        <p:nvSpPr>
          <p:cNvPr id="12" name="Line 11"/>
          <p:cNvSpPr>
            <a:spLocks noChangeShapeType="1"/>
          </p:cNvSpPr>
          <p:nvPr/>
        </p:nvSpPr>
        <p:spPr bwMode="auto">
          <a:xfrm>
            <a:off x="3983038" y="1270000"/>
            <a:ext cx="0" cy="323850"/>
          </a:xfrm>
          <a:prstGeom prst="line">
            <a:avLst/>
          </a:prstGeom>
          <a:noFill/>
          <a:ln w="12700">
            <a:solidFill>
              <a:srgbClr val="FF6600"/>
            </a:solidFill>
            <a:round/>
            <a:headEnd/>
            <a:tailEnd type="stealth" w="lg" len="lg"/>
          </a:ln>
          <a:extLst>
            <a:ext uri="{909E8E84-426E-40dd-AFC4-6F175D3DCCD1}">
              <a14:hiddenFill xmlns:a14="http://schemas.microsoft.com/office/drawing/2010/main" xmlns="">
                <a:noFill/>
              </a14:hiddenFill>
            </a:ext>
          </a:extLst>
        </p:spPr>
        <p:txBody>
          <a:bodyPr/>
          <a:lstStyle/>
          <a:p>
            <a:endParaRPr lang="en-US"/>
          </a:p>
        </p:txBody>
      </p:sp>
      <p:sp>
        <p:nvSpPr>
          <p:cNvPr id="13" name="Line 12"/>
          <p:cNvSpPr>
            <a:spLocks noChangeShapeType="1"/>
          </p:cNvSpPr>
          <p:nvPr/>
        </p:nvSpPr>
        <p:spPr bwMode="auto">
          <a:xfrm>
            <a:off x="3887788" y="2239964"/>
            <a:ext cx="0" cy="485775"/>
          </a:xfrm>
          <a:prstGeom prst="line">
            <a:avLst/>
          </a:prstGeom>
          <a:noFill/>
          <a:ln w="12700">
            <a:solidFill>
              <a:srgbClr val="FF6600"/>
            </a:solidFill>
            <a:round/>
            <a:headEnd/>
            <a:tailEnd type="stealth" w="lg" len="lg"/>
          </a:ln>
          <a:extLst>
            <a:ext uri="{909E8E84-426E-40dd-AFC4-6F175D3DCCD1}">
              <a14:hiddenFill xmlns:a14="http://schemas.microsoft.com/office/drawing/2010/main" xmlns="">
                <a:noFill/>
              </a14:hiddenFill>
            </a:ext>
          </a:extLst>
        </p:spPr>
        <p:txBody>
          <a:bodyPr/>
          <a:lstStyle/>
          <a:p>
            <a:endParaRPr lang="en-US"/>
          </a:p>
        </p:txBody>
      </p:sp>
      <p:sp>
        <p:nvSpPr>
          <p:cNvPr id="14" name="Line 13"/>
          <p:cNvSpPr>
            <a:spLocks noChangeShapeType="1"/>
          </p:cNvSpPr>
          <p:nvPr/>
        </p:nvSpPr>
        <p:spPr bwMode="auto">
          <a:xfrm>
            <a:off x="3887788" y="3321050"/>
            <a:ext cx="0" cy="431800"/>
          </a:xfrm>
          <a:prstGeom prst="line">
            <a:avLst/>
          </a:prstGeom>
          <a:noFill/>
          <a:ln w="12700">
            <a:solidFill>
              <a:srgbClr val="FF6600"/>
            </a:solidFill>
            <a:round/>
            <a:headEnd/>
            <a:tailEnd type="stealth" w="lg" len="lg"/>
          </a:ln>
          <a:extLst>
            <a:ext uri="{909E8E84-426E-40dd-AFC4-6F175D3DCCD1}">
              <a14:hiddenFill xmlns:a14="http://schemas.microsoft.com/office/drawing/2010/main" xmlns="">
                <a:noFill/>
              </a14:hiddenFill>
            </a:ext>
          </a:extLst>
        </p:spPr>
        <p:txBody>
          <a:bodyPr/>
          <a:lstStyle/>
          <a:p>
            <a:endParaRPr lang="en-US"/>
          </a:p>
        </p:txBody>
      </p:sp>
      <p:sp>
        <p:nvSpPr>
          <p:cNvPr id="15" name="Line 14"/>
          <p:cNvSpPr>
            <a:spLocks noChangeShapeType="1"/>
          </p:cNvSpPr>
          <p:nvPr/>
        </p:nvSpPr>
        <p:spPr bwMode="auto">
          <a:xfrm>
            <a:off x="3887788" y="4346575"/>
            <a:ext cx="0" cy="1296988"/>
          </a:xfrm>
          <a:prstGeom prst="line">
            <a:avLst/>
          </a:prstGeom>
          <a:noFill/>
          <a:ln w="12700">
            <a:solidFill>
              <a:srgbClr val="FF6600"/>
            </a:solidFill>
            <a:round/>
            <a:headEnd/>
            <a:tailEnd type="stealth" w="lg" len="lg"/>
          </a:ln>
          <a:extLst>
            <a:ext uri="{909E8E84-426E-40dd-AFC4-6F175D3DCCD1}">
              <a14:hiddenFill xmlns:a14="http://schemas.microsoft.com/office/drawing/2010/main" xmlns="">
                <a:noFill/>
              </a14:hiddenFill>
            </a:ext>
          </a:extLst>
        </p:spPr>
        <p:txBody>
          <a:bodyPr/>
          <a:lstStyle/>
          <a:p>
            <a:endParaRPr lang="en-US"/>
          </a:p>
        </p:txBody>
      </p:sp>
      <p:sp>
        <p:nvSpPr>
          <p:cNvPr id="16" name="Text Box 15"/>
          <p:cNvSpPr txBox="1">
            <a:spLocks noChangeArrowheads="1"/>
          </p:cNvSpPr>
          <p:nvPr/>
        </p:nvSpPr>
        <p:spPr bwMode="auto">
          <a:xfrm>
            <a:off x="3432175" y="1196976"/>
            <a:ext cx="509588" cy="396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type="none" w="lg" len="lg"/>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altLang="zh-CN" sz="2000">
                <a:latin typeface="Arial" charset="0"/>
                <a:ea typeface="宋体" charset="0"/>
                <a:cs typeface="宋体" charset="0"/>
              </a:rPr>
              <a:t>No</a:t>
            </a:r>
          </a:p>
        </p:txBody>
      </p:sp>
      <p:sp>
        <p:nvSpPr>
          <p:cNvPr id="17" name="Text Box 16"/>
          <p:cNvSpPr txBox="1">
            <a:spLocks noChangeArrowheads="1"/>
          </p:cNvSpPr>
          <p:nvPr/>
        </p:nvSpPr>
        <p:spPr bwMode="auto">
          <a:xfrm>
            <a:off x="8688388" y="1196976"/>
            <a:ext cx="622300" cy="396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type="none" w="lg" len="lg"/>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altLang="zh-CN" sz="2000">
                <a:latin typeface="Arial" charset="0"/>
                <a:ea typeface="宋体" charset="0"/>
                <a:cs typeface="宋体" charset="0"/>
              </a:rPr>
              <a:t>Yes</a:t>
            </a:r>
          </a:p>
        </p:txBody>
      </p:sp>
      <p:sp>
        <p:nvSpPr>
          <p:cNvPr id="18" name="Text Box 17"/>
          <p:cNvSpPr txBox="1">
            <a:spLocks noChangeArrowheads="1"/>
          </p:cNvSpPr>
          <p:nvPr/>
        </p:nvSpPr>
        <p:spPr bwMode="auto">
          <a:xfrm rot="5400000">
            <a:off x="3586163" y="4614139"/>
            <a:ext cx="1243013"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type="none" w="lg" len="lg"/>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pPr>
            <a:r>
              <a:rPr lang="en-GB" altLang="zh-CN" sz="2000">
                <a:latin typeface="Arial" charset="0"/>
                <a:ea typeface="宋体" charset="0"/>
                <a:cs typeface="宋体" charset="0"/>
              </a:rPr>
              <a:t>Not Refuted</a:t>
            </a:r>
          </a:p>
        </p:txBody>
      </p:sp>
      <p:sp>
        <p:nvSpPr>
          <p:cNvPr id="19" name="Text Box 18"/>
          <p:cNvSpPr txBox="1">
            <a:spLocks noChangeArrowheads="1"/>
          </p:cNvSpPr>
          <p:nvPr/>
        </p:nvSpPr>
        <p:spPr bwMode="auto">
          <a:xfrm>
            <a:off x="5878513" y="5584825"/>
            <a:ext cx="1082348"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type="none" w="lg" len="lg"/>
              </a14:hiddenLine>
            </a:ext>
          </a:extLst>
        </p:spPr>
        <p:txBody>
          <a:bodyPr wrap="none">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altLang="zh-CN" sz="2000">
                <a:latin typeface="Arial" charset="0"/>
                <a:ea typeface="宋体" charset="0"/>
                <a:cs typeface="宋体" charset="0"/>
              </a:rPr>
              <a:t>Refuted</a:t>
            </a:r>
          </a:p>
        </p:txBody>
      </p:sp>
      <p:sp>
        <p:nvSpPr>
          <p:cNvPr id="20" name="Oval 19"/>
          <p:cNvSpPr>
            <a:spLocks noChangeArrowheads="1"/>
          </p:cNvSpPr>
          <p:nvPr/>
        </p:nvSpPr>
        <p:spPr bwMode="auto">
          <a:xfrm>
            <a:off x="6288088" y="4294188"/>
            <a:ext cx="2400300" cy="647700"/>
          </a:xfrm>
          <a:prstGeom prst="ellipse">
            <a:avLst/>
          </a:prstGeom>
          <a:solidFill>
            <a:schemeClr val="accent1"/>
          </a:solidFill>
          <a:ln w="9525">
            <a:solidFill>
              <a:schemeClr val="tx1"/>
            </a:solidFill>
            <a:round/>
            <a:headEnd/>
            <a:tailEnd/>
          </a:ln>
        </p:spPr>
        <p:txBody>
          <a:bodyPr wrap="none" anchor="ctr"/>
          <a:lstStyle/>
          <a:p>
            <a:pPr algn="ctr"/>
            <a:r>
              <a:rPr lang="en-GB" altLang="zh-CN">
                <a:solidFill>
                  <a:schemeClr val="tx2"/>
                </a:solidFill>
                <a:latin typeface="Arial" charset="0"/>
                <a:ea typeface="宋体" charset="0"/>
                <a:cs typeface="宋体" charset="0"/>
              </a:rPr>
              <a:t>Reject new</a:t>
            </a:r>
          </a:p>
          <a:p>
            <a:pPr algn="ctr"/>
            <a:r>
              <a:rPr lang="en-GB" altLang="zh-CN">
                <a:solidFill>
                  <a:schemeClr val="tx2"/>
                </a:solidFill>
                <a:latin typeface="Arial" charset="0"/>
                <a:ea typeface="宋体" charset="0"/>
                <a:cs typeface="宋体" charset="0"/>
              </a:rPr>
              <a:t>theory</a:t>
            </a:r>
          </a:p>
        </p:txBody>
      </p:sp>
      <p:sp>
        <p:nvSpPr>
          <p:cNvPr id="21" name="Text Box 20"/>
          <p:cNvSpPr txBox="1">
            <a:spLocks noChangeArrowheads="1"/>
          </p:cNvSpPr>
          <p:nvPr/>
        </p:nvSpPr>
        <p:spPr bwMode="auto">
          <a:xfrm rot="2706782">
            <a:off x="6168232" y="3050382"/>
            <a:ext cx="1519238" cy="396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type="none" w="lg" len="lg"/>
              </a14:hiddenLine>
            </a:ext>
          </a:extLst>
        </p:spPr>
        <p:txBody>
          <a:bodyPr>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pPr>
            <a:r>
              <a:rPr lang="en-GB" altLang="zh-CN" sz="2000">
                <a:latin typeface="Arial" charset="0"/>
                <a:ea typeface="宋体" charset="0"/>
                <a:cs typeface="宋体" charset="0"/>
              </a:rPr>
              <a:t>Conjecture</a:t>
            </a:r>
          </a:p>
        </p:txBody>
      </p:sp>
    </p:spTree>
    <p:extLst>
      <p:ext uri="{BB962C8B-B14F-4D97-AF65-F5344CB8AC3E}">
        <p14:creationId xmlns:p14="http://schemas.microsoft.com/office/powerpoint/2010/main" val="12676733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Paradigms</a:t>
            </a:r>
          </a:p>
        </p:txBody>
      </p:sp>
      <p:graphicFrame>
        <p:nvGraphicFramePr>
          <p:cNvPr id="4" name="Group 366"/>
          <p:cNvGraphicFramePr>
            <a:graphicFrameLocks noGrp="1"/>
          </p:cNvGraphicFramePr>
          <p:nvPr>
            <p:ph idx="1"/>
            <p:extLst>
              <p:ext uri="{D42A27DB-BD31-4B8C-83A1-F6EECF244321}">
                <p14:modId xmlns:p14="http://schemas.microsoft.com/office/powerpoint/2010/main" val="3847776744"/>
              </p:ext>
            </p:extLst>
          </p:nvPr>
        </p:nvGraphicFramePr>
        <p:xfrm>
          <a:off x="3216276" y="1637402"/>
          <a:ext cx="7127875" cy="4481665"/>
        </p:xfrm>
        <a:graphic>
          <a:graphicData uri="http://schemas.openxmlformats.org/drawingml/2006/table">
            <a:tbl>
              <a:tblPr/>
              <a:tblGrid>
                <a:gridCol w="35966">
                  <a:extLst>
                    <a:ext uri="{9D8B030D-6E8A-4147-A177-3AD203B41FA5}">
                      <a16:colId xmlns:a16="http://schemas.microsoft.com/office/drawing/2014/main" val="20000"/>
                    </a:ext>
                  </a:extLst>
                </a:gridCol>
                <a:gridCol w="2039481">
                  <a:extLst>
                    <a:ext uri="{9D8B030D-6E8A-4147-A177-3AD203B41FA5}">
                      <a16:colId xmlns:a16="http://schemas.microsoft.com/office/drawing/2014/main" val="20001"/>
                    </a:ext>
                  </a:extLst>
                </a:gridCol>
                <a:gridCol w="5016460">
                  <a:extLst>
                    <a:ext uri="{9D8B030D-6E8A-4147-A177-3AD203B41FA5}">
                      <a16:colId xmlns:a16="http://schemas.microsoft.com/office/drawing/2014/main" val="20002"/>
                    </a:ext>
                  </a:extLst>
                </a:gridCol>
                <a:gridCol w="35968">
                  <a:extLst>
                    <a:ext uri="{9D8B030D-6E8A-4147-A177-3AD203B41FA5}">
                      <a16:colId xmlns:a16="http://schemas.microsoft.com/office/drawing/2014/main" val="20003"/>
                    </a:ext>
                  </a:extLst>
                </a:gridCol>
              </a:tblGrid>
              <a:tr h="528526">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dirty="0">
                        <a:ln>
                          <a:noFill/>
                        </a:ln>
                        <a:solidFill>
                          <a:schemeClr val="tx1"/>
                        </a:solidFill>
                        <a:effectLst/>
                        <a:latin typeface="Verdana" pitchFamily="34"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a:ln>
                          <a:noFill/>
                        </a:ln>
                        <a:solidFill>
                          <a:srgbClr val="0000FF"/>
                        </a:solidFill>
                        <a:effectLst/>
                        <a:latin typeface="Verdana" pitchFamily="34" charset="0"/>
                      </a:endParaRP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sz="2600" b="0" i="1" u="none" strike="noStrike" cap="none" normalizeH="0" baseline="0" dirty="0">
                          <a:ln>
                            <a:noFill/>
                          </a:ln>
                          <a:solidFill>
                            <a:schemeClr val="tx1"/>
                          </a:solidFill>
                          <a:effectLst/>
                          <a:latin typeface="Times New Roman"/>
                          <a:cs typeface="Times New Roman"/>
                        </a:rPr>
                        <a:t>Post-positivism</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dirty="0">
                        <a:ln>
                          <a:noFill/>
                        </a:ln>
                        <a:solidFill>
                          <a:schemeClr val="tx1"/>
                        </a:solidFill>
                        <a:effectLst/>
                        <a:latin typeface="Verdana" pitchFamily="34"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285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0"/>
                  </a:ext>
                </a:extLst>
              </a:tr>
              <a:tr h="617407">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a:ln>
                          <a:noFill/>
                        </a:ln>
                        <a:solidFill>
                          <a:schemeClr val="tx1"/>
                        </a:solidFill>
                        <a:effectLst/>
                        <a:latin typeface="Verdana" pitchFamily="34"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sz="2600" b="0" i="1" u="none" strike="noStrike" cap="none" normalizeH="0" baseline="0" dirty="0">
                          <a:ln>
                            <a:noFill/>
                          </a:ln>
                          <a:solidFill>
                            <a:schemeClr val="tx1"/>
                          </a:solidFill>
                          <a:effectLst/>
                          <a:latin typeface="Times New Roman"/>
                          <a:ea typeface="Batang" pitchFamily="18" charset="-127"/>
                          <a:cs typeface="Times New Roman"/>
                        </a:rPr>
                        <a:t>Approach</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sz="2400" b="0" i="0" u="none" strike="noStrike" cap="none" normalizeH="0" baseline="0" dirty="0">
                          <a:ln>
                            <a:noFill/>
                          </a:ln>
                          <a:solidFill>
                            <a:schemeClr val="bg1"/>
                          </a:solidFill>
                          <a:effectLst/>
                          <a:latin typeface="Times New Roman"/>
                          <a:cs typeface="Times New Roman"/>
                        </a:rPr>
                        <a:t> Primarily quantitative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a:ln>
                          <a:noFill/>
                        </a:ln>
                        <a:solidFill>
                          <a:schemeClr val="tx1"/>
                        </a:solidFill>
                        <a:effectLst/>
                        <a:latin typeface="Verdana" pitchFamily="34"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1"/>
                  </a:ext>
                </a:extLst>
              </a:tr>
              <a:tr h="576141">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a:ln>
                          <a:noFill/>
                        </a:ln>
                        <a:solidFill>
                          <a:schemeClr val="tx1"/>
                        </a:solidFill>
                        <a:effectLst/>
                        <a:latin typeface="Verdana" pitchFamily="34"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sz="2600" b="0" i="1" u="none" strike="noStrike" cap="none" normalizeH="0" baseline="0" dirty="0">
                          <a:ln>
                            <a:noFill/>
                          </a:ln>
                          <a:solidFill>
                            <a:schemeClr val="tx1"/>
                          </a:solidFill>
                          <a:effectLst/>
                          <a:latin typeface="Times New Roman"/>
                          <a:ea typeface="Batang" pitchFamily="18" charset="-127"/>
                          <a:cs typeface="Times New Roman"/>
                        </a:rPr>
                        <a:t>Ontology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sz="2400" b="0" i="0" u="none" strike="noStrike" cap="none" normalizeH="0" baseline="0" dirty="0">
                          <a:ln>
                            <a:noFill/>
                          </a:ln>
                          <a:solidFill>
                            <a:schemeClr val="bg1"/>
                          </a:solidFill>
                          <a:effectLst/>
                          <a:latin typeface="Times New Roman"/>
                          <a:cs typeface="Times New Roman"/>
                        </a:rPr>
                        <a:t> Critical reality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a:ln>
                          <a:noFill/>
                        </a:ln>
                        <a:solidFill>
                          <a:schemeClr val="tx1"/>
                        </a:solidFill>
                        <a:effectLst/>
                        <a:latin typeface="Verdana" pitchFamily="34"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2"/>
                  </a:ext>
                </a:extLst>
              </a:tr>
              <a:tr h="731469">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a:ln>
                          <a:noFill/>
                        </a:ln>
                        <a:solidFill>
                          <a:schemeClr val="tx1"/>
                        </a:solidFill>
                        <a:effectLst/>
                        <a:latin typeface="Verdana" pitchFamily="34"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sz="2600" b="0" i="1" u="none" strike="noStrike" cap="none" normalizeH="0" baseline="0" dirty="0">
                          <a:ln>
                            <a:noFill/>
                          </a:ln>
                          <a:solidFill>
                            <a:schemeClr val="tx1"/>
                          </a:solidFill>
                          <a:effectLst/>
                          <a:latin typeface="Times New Roman"/>
                          <a:ea typeface="Batang" pitchFamily="18" charset="-127"/>
                          <a:cs typeface="Times New Roman"/>
                        </a:rPr>
                        <a:t>Epistemology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sz="2400" b="0" i="0" u="none" strike="noStrike" cap="none" normalizeH="0" baseline="0" dirty="0">
                          <a:ln>
                            <a:noFill/>
                          </a:ln>
                          <a:solidFill>
                            <a:schemeClr val="bg1"/>
                          </a:solidFill>
                          <a:effectLst/>
                          <a:latin typeface="Times New Roman"/>
                          <a:cs typeface="Times New Roman"/>
                        </a:rPr>
                        <a:t>Modified dualism. Findings probably objectively true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a:ln>
                          <a:noFill/>
                        </a:ln>
                        <a:solidFill>
                          <a:schemeClr val="tx1"/>
                        </a:solidFill>
                        <a:effectLst/>
                        <a:latin typeface="Verdana" pitchFamily="34"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3"/>
                  </a:ext>
                </a:extLst>
              </a:tr>
              <a:tr h="731469">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a:ln>
                          <a:noFill/>
                        </a:ln>
                        <a:solidFill>
                          <a:schemeClr val="tx1"/>
                        </a:solidFill>
                        <a:effectLst/>
                        <a:latin typeface="Verdana" pitchFamily="34"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sz="2600" b="0" i="1" u="none" strike="noStrike" cap="none" normalizeH="0" baseline="0" dirty="0">
                          <a:ln>
                            <a:noFill/>
                          </a:ln>
                          <a:solidFill>
                            <a:schemeClr val="tx1"/>
                          </a:solidFill>
                          <a:effectLst/>
                          <a:latin typeface="Times New Roman"/>
                          <a:ea typeface="Batang" pitchFamily="18" charset="-127"/>
                          <a:cs typeface="Times New Roman"/>
                        </a:rPr>
                        <a:t>Axiology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sz="2400" b="0" i="0" u="none" strike="noStrike" cap="none" normalizeH="0" baseline="0" dirty="0">
                          <a:ln>
                            <a:noFill/>
                          </a:ln>
                          <a:solidFill>
                            <a:schemeClr val="bg1"/>
                          </a:solidFill>
                          <a:effectLst/>
                          <a:latin typeface="Times New Roman"/>
                          <a:cs typeface="Times New Roman"/>
                        </a:rPr>
                        <a:t>Research involves values, but they may be controlled</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a:ln>
                          <a:noFill/>
                        </a:ln>
                        <a:solidFill>
                          <a:schemeClr val="tx1"/>
                        </a:solidFill>
                        <a:effectLst/>
                        <a:latin typeface="Verdana" pitchFamily="34"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4"/>
                  </a:ext>
                </a:extLst>
              </a:tr>
              <a:tr h="731469">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a:ln>
                          <a:noFill/>
                        </a:ln>
                        <a:solidFill>
                          <a:schemeClr val="tx1"/>
                        </a:solidFill>
                        <a:effectLst/>
                        <a:latin typeface="Verdana" pitchFamily="34"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sz="2600" b="0" i="1" u="none" strike="noStrike" cap="none" normalizeH="0" baseline="0" dirty="0">
                          <a:ln>
                            <a:noFill/>
                          </a:ln>
                          <a:solidFill>
                            <a:schemeClr val="tx1"/>
                          </a:solidFill>
                          <a:effectLst/>
                          <a:latin typeface="Times New Roman"/>
                          <a:ea typeface="Batang" pitchFamily="18" charset="-127"/>
                          <a:cs typeface="Times New Roman"/>
                        </a:rPr>
                        <a:t>Causality</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sz="2400" b="0" i="0" u="none" strike="noStrike" cap="none" normalizeH="0" baseline="0" dirty="0">
                          <a:ln>
                            <a:noFill/>
                          </a:ln>
                          <a:solidFill>
                            <a:schemeClr val="bg1"/>
                          </a:solidFill>
                          <a:effectLst/>
                          <a:latin typeface="Times New Roman"/>
                          <a:cs typeface="Times New Roman"/>
                        </a:rPr>
                        <a:t>Causes are identifiable in a probabilistic sense that change over time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a:ln>
                          <a:noFill/>
                        </a:ln>
                        <a:solidFill>
                          <a:schemeClr val="tx1"/>
                        </a:solidFill>
                        <a:effectLst/>
                        <a:latin typeface="Verdana" pitchFamily="34"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31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5"/>
                  </a:ext>
                </a:extLst>
              </a:tr>
              <a:tr h="565031">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a:ln>
                          <a:noFill/>
                        </a:ln>
                        <a:solidFill>
                          <a:schemeClr val="tx1"/>
                        </a:solidFill>
                        <a:effectLst/>
                        <a:latin typeface="Verdana" pitchFamily="34" charset="0"/>
                      </a:endParaRPr>
                    </a:p>
                  </a:txBody>
                  <a:tcPr marL="0" marR="0" marT="0" marB="0" anchor="ctr" horzOverflow="overflow">
                    <a:lnL w="285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sz="2600" b="0" i="1" u="none" strike="noStrike" cap="none" normalizeH="0" baseline="0" dirty="0">
                          <a:ln>
                            <a:noFill/>
                          </a:ln>
                          <a:solidFill>
                            <a:schemeClr val="tx1"/>
                          </a:solidFill>
                          <a:effectLst/>
                          <a:latin typeface="Times New Roman"/>
                          <a:ea typeface="Batang" pitchFamily="18" charset="-127"/>
                          <a:cs typeface="Times New Roman"/>
                        </a:rPr>
                        <a:t>Logic</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sz="2400" b="0" i="0" u="none" strike="noStrike" cap="none" normalizeH="0" baseline="0" dirty="0" err="1">
                          <a:ln>
                            <a:noFill/>
                          </a:ln>
                          <a:solidFill>
                            <a:schemeClr val="bg1"/>
                          </a:solidFill>
                          <a:effectLst/>
                          <a:latin typeface="Times New Roman"/>
                          <a:cs typeface="Times New Roman"/>
                        </a:rPr>
                        <a:t>Hypothetico</a:t>
                      </a:r>
                      <a:r>
                        <a:rPr kumimoji="1" lang="en-GB" sz="2400" b="0" i="0" u="none" strike="noStrike" cap="none" normalizeH="0" baseline="0" dirty="0">
                          <a:ln>
                            <a:noFill/>
                          </a:ln>
                          <a:solidFill>
                            <a:schemeClr val="bg1"/>
                          </a:solidFill>
                          <a:effectLst/>
                          <a:latin typeface="Times New Roman"/>
                          <a:cs typeface="Times New Roman"/>
                        </a:rPr>
                        <a:t>-deductive</a:t>
                      </a:r>
                    </a:p>
                  </a:txBody>
                  <a:tcPr marL="0" marR="0" marT="0" marB="0" anchor="ctr" horzOverflow="overflow">
                    <a:lnL w="3175" cap="flat" cmpd="sng" algn="ctr">
                      <a:solidFill>
                        <a:srgbClr val="339933"/>
                      </a:solidFill>
                      <a:prstDash val="solid"/>
                      <a:round/>
                      <a:headEnd type="none" w="med" len="med"/>
                      <a:tailEnd type="none" w="med" len="med"/>
                    </a:lnL>
                    <a:lnR w="31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en-US" sz="2800" b="0" i="0" u="none" strike="noStrike" cap="none" normalizeH="0" baseline="0" dirty="0">
                        <a:ln>
                          <a:noFill/>
                        </a:ln>
                        <a:solidFill>
                          <a:schemeClr val="tx1"/>
                        </a:solidFill>
                        <a:effectLst/>
                        <a:latin typeface="Verdana" pitchFamily="34" charset="0"/>
                      </a:endParaRPr>
                    </a:p>
                  </a:txBody>
                  <a:tcPr marL="0" marR="0" marT="0" marB="0" anchor="ctr" horzOverflow="overflow">
                    <a:lnL w="3175" cap="flat" cmpd="sng" algn="ctr">
                      <a:solidFill>
                        <a:srgbClr val="339933"/>
                      </a:solidFill>
                      <a:prstDash val="solid"/>
                      <a:round/>
                      <a:headEnd type="none" w="med" len="med"/>
                      <a:tailEnd type="none" w="med" len="med"/>
                    </a:lnL>
                    <a:lnR w="28575" cap="flat" cmpd="sng" algn="ctr">
                      <a:solidFill>
                        <a:srgbClr val="339933"/>
                      </a:solidFill>
                      <a:prstDash val="solid"/>
                      <a:round/>
                      <a:headEnd type="none" w="med" len="med"/>
                      <a:tailEnd type="none" w="med" len="med"/>
                    </a:lnR>
                    <a:lnT w="3175" cap="flat" cmpd="sng" algn="ctr">
                      <a:solidFill>
                        <a:srgbClr val="339933"/>
                      </a:solidFill>
                      <a:prstDash val="solid"/>
                      <a:round/>
                      <a:headEnd type="none" w="med" len="med"/>
                      <a:tailEnd type="none" w="med" len="med"/>
                    </a:lnT>
                    <a:lnB w="28575" cap="flat" cmpd="sng" algn="ctr">
                      <a:solidFill>
                        <a:srgbClr val="339933"/>
                      </a:solidFill>
                      <a:prstDash val="solid"/>
                      <a:round/>
                      <a:headEnd type="none" w="med" len="med"/>
                      <a:tailEnd type="none" w="med" len="med"/>
                    </a:lnB>
                    <a:lnTlToBr>
                      <a:noFill/>
                    </a:lnTlToBr>
                    <a:lnBlToTr>
                      <a:noFill/>
                    </a:lnBlToTr>
                    <a:gradFill rotWithShape="0">
                      <a:gsLst>
                        <a:gs pos="0">
                          <a:srgbClr val="00FFCC">
                            <a:gamma/>
                            <a:shade val="46275"/>
                            <a:invGamma/>
                          </a:srgbClr>
                        </a:gs>
                        <a:gs pos="50000">
                          <a:srgbClr val="00FFCC"/>
                        </a:gs>
                        <a:gs pos="100000">
                          <a:srgbClr val="00FFCC">
                            <a:gamma/>
                            <a:shade val="46275"/>
                            <a:invGamma/>
                          </a:srgbClr>
                        </a:gs>
                      </a:gsLst>
                      <a:lin ang="18900000" scaled="1"/>
                    </a:gra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1486008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434237" y="0"/>
            <a:ext cx="7772400" cy="1143000"/>
          </a:xfrm>
        </p:spPr>
        <p:txBody>
          <a:bodyPr/>
          <a:lstStyle/>
          <a:p>
            <a:pPr algn="ctr"/>
            <a:r>
              <a:rPr lang="en-GB" altLang="en-US" sz="2800" dirty="0">
                <a:solidFill>
                  <a:schemeClr val="bg1"/>
                </a:solidFill>
              </a:rPr>
              <a:t>Burrell and Morgan (1979)</a:t>
            </a:r>
            <a:br>
              <a:rPr lang="en-GB" altLang="en-US" sz="2800" dirty="0">
                <a:solidFill>
                  <a:schemeClr val="bg1"/>
                </a:solidFill>
              </a:rPr>
            </a:br>
            <a:r>
              <a:rPr lang="en-GB" altLang="en-US" sz="2800" dirty="0">
                <a:solidFill>
                  <a:schemeClr val="bg1"/>
                </a:solidFill>
              </a:rPr>
              <a:t>The ‘subjective-objective dimension’ (p. 3)</a:t>
            </a:r>
          </a:p>
        </p:txBody>
      </p:sp>
      <p:pic>
        <p:nvPicPr>
          <p:cNvPr id="10243" name="Picture 5" descr="1600110302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5373" y="1468198"/>
            <a:ext cx="9144000" cy="5148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74038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lgn="ctr"/>
            <a:r>
              <a:rPr lang="en-GB" altLang="en-US" sz="2800" dirty="0">
                <a:solidFill>
                  <a:schemeClr val="bg1"/>
                </a:solidFill>
              </a:rPr>
              <a:t>Burrell and Morgan (1979)</a:t>
            </a:r>
            <a:br>
              <a:rPr lang="en-GB" altLang="en-US" sz="2800" dirty="0">
                <a:solidFill>
                  <a:schemeClr val="bg1"/>
                </a:solidFill>
              </a:rPr>
            </a:br>
            <a:r>
              <a:rPr lang="en-GB" altLang="en-US" sz="2800" dirty="0">
                <a:solidFill>
                  <a:schemeClr val="bg1"/>
                </a:solidFill>
              </a:rPr>
              <a:t>The four core paradigms (p. 22)</a:t>
            </a:r>
          </a:p>
        </p:txBody>
      </p:sp>
      <p:pic>
        <p:nvPicPr>
          <p:cNvPr id="11267" name="Picture 5" descr="mitar2_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5789" y="1452564"/>
            <a:ext cx="8613775" cy="5405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47472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z="4000" dirty="0">
                <a:solidFill>
                  <a:schemeClr val="bg1"/>
                </a:solidFill>
              </a:rPr>
              <a:t>Definitions</a:t>
            </a:r>
            <a:endParaRPr lang="en-GB" altLang="en-US" sz="5400" dirty="0">
              <a:solidFill>
                <a:schemeClr val="bg1"/>
              </a:solidFill>
            </a:endParaRPr>
          </a:p>
        </p:txBody>
      </p:sp>
      <p:sp>
        <p:nvSpPr>
          <p:cNvPr id="8195" name="Rectangle 3"/>
          <p:cNvSpPr>
            <a:spLocks noGrp="1" noChangeArrowheads="1"/>
          </p:cNvSpPr>
          <p:nvPr>
            <p:ph type="body" idx="1"/>
          </p:nvPr>
        </p:nvSpPr>
        <p:spPr/>
        <p:txBody>
          <a:bodyPr>
            <a:normAutofit fontScale="85000" lnSpcReduction="20000"/>
          </a:bodyPr>
          <a:lstStyle/>
          <a:p>
            <a:pPr eaLnBrk="1" hangingPunct="1"/>
            <a:r>
              <a:rPr lang="en-GB" altLang="en-US" sz="2800" dirty="0"/>
              <a:t>Methods: Tools used to “hold apart” the researcher and the objects of the study. Specific to a particular job. Methods themselves are tested by the research</a:t>
            </a:r>
          </a:p>
          <a:p>
            <a:pPr eaLnBrk="1" hangingPunct="1"/>
            <a:r>
              <a:rPr lang="en-GB" altLang="en-US" sz="2800" dirty="0"/>
              <a:t>Methodology: how research questions are articulated with field questions. Its effect is a claim about significance. Justification.</a:t>
            </a:r>
          </a:p>
          <a:p>
            <a:pPr eaLnBrk="1" hangingPunct="1"/>
            <a:r>
              <a:rPr lang="en-GB" altLang="en-US" sz="2800" dirty="0"/>
              <a:t>Research questions define the study, limit the research and identify empirical issues</a:t>
            </a:r>
          </a:p>
          <a:p>
            <a:pPr lvl="1" eaLnBrk="1" hangingPunct="1"/>
            <a:r>
              <a:rPr lang="en-GB" altLang="en-US" dirty="0"/>
              <a:t>the Goldilocks Test</a:t>
            </a:r>
          </a:p>
          <a:p>
            <a:pPr lvl="1" eaLnBrk="1" hangingPunct="1"/>
            <a:r>
              <a:rPr lang="en-GB" altLang="en-US" dirty="0"/>
              <a:t>the Russian Doll Principle</a:t>
            </a:r>
          </a:p>
          <a:p>
            <a:pPr eaLnBrk="1" hangingPunct="1"/>
            <a:r>
              <a:rPr lang="en-GB" altLang="en-US" sz="2800" dirty="0"/>
              <a:t>Management research: produces and legitimates knowledge associated with management practice</a:t>
            </a:r>
          </a:p>
          <a:p>
            <a:pPr eaLnBrk="1" hangingPunct="1"/>
            <a:endParaRPr lang="en-GB" altLang="en-US" sz="2800" dirty="0"/>
          </a:p>
        </p:txBody>
      </p:sp>
    </p:spTree>
    <p:extLst>
      <p:ext uri="{BB962C8B-B14F-4D97-AF65-F5344CB8AC3E}">
        <p14:creationId xmlns:p14="http://schemas.microsoft.com/office/powerpoint/2010/main" val="41865949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z="4000" dirty="0">
                <a:solidFill>
                  <a:schemeClr val="bg1"/>
                </a:solidFill>
              </a:rPr>
              <a:t>Definitions</a:t>
            </a:r>
            <a:endParaRPr lang="en-GB" altLang="en-US" sz="5400" dirty="0">
              <a:solidFill>
                <a:schemeClr val="bg1"/>
              </a:solidFill>
            </a:endParaRPr>
          </a:p>
        </p:txBody>
      </p:sp>
      <p:sp>
        <p:nvSpPr>
          <p:cNvPr id="9219" name="Rectangle 3"/>
          <p:cNvSpPr>
            <a:spLocks noGrp="1" noChangeArrowheads="1"/>
          </p:cNvSpPr>
          <p:nvPr>
            <p:ph type="body" idx="1"/>
          </p:nvPr>
        </p:nvSpPr>
        <p:spPr/>
        <p:txBody>
          <a:bodyPr>
            <a:normAutofit fontScale="92500" lnSpcReduction="10000"/>
          </a:bodyPr>
          <a:lstStyle/>
          <a:p>
            <a:pPr eaLnBrk="1" hangingPunct="1"/>
            <a:r>
              <a:rPr lang="en-GB" altLang="en-US" sz="2800" dirty="0"/>
              <a:t>Metaphysics: the study of being and knowing.</a:t>
            </a:r>
          </a:p>
          <a:p>
            <a:pPr eaLnBrk="1" hangingPunct="1"/>
            <a:r>
              <a:rPr lang="en-GB" altLang="en-US" sz="2800" dirty="0"/>
              <a:t>Knowledge: The facts or experiences known by a person or group. Dependant on reality</a:t>
            </a:r>
          </a:p>
          <a:p>
            <a:pPr eaLnBrk="1" hangingPunct="1"/>
            <a:r>
              <a:rPr lang="en-GB" altLang="en-US" sz="2800" dirty="0"/>
              <a:t>Reality: The state of things as they are or as they appear to be, rather than as one might wish. How  do we test our assumptions about reality?</a:t>
            </a:r>
          </a:p>
          <a:p>
            <a:pPr eaLnBrk="1" hangingPunct="1"/>
            <a:r>
              <a:rPr lang="en-GB" altLang="en-US" sz="2800" dirty="0"/>
              <a:t>Ontology: the study of the nature of reality.</a:t>
            </a:r>
          </a:p>
          <a:p>
            <a:pPr eaLnBrk="1" hangingPunct="1"/>
            <a:r>
              <a:rPr lang="en-GB" altLang="en-US" sz="2800" dirty="0"/>
              <a:t>Epistemology: the study of knowledge. How and what it is possible to know. Epistemological claims are based on metaphysical assumptions.</a:t>
            </a:r>
          </a:p>
        </p:txBody>
      </p:sp>
    </p:spTree>
    <p:extLst>
      <p:ext uri="{BB962C8B-B14F-4D97-AF65-F5344CB8AC3E}">
        <p14:creationId xmlns:p14="http://schemas.microsoft.com/office/powerpoint/2010/main" val="25350431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z="3600" dirty="0"/>
              <a:t>Philosophical Approaches</a:t>
            </a:r>
            <a:endParaRPr lang="en-GB" altLang="en-US" sz="4800" dirty="0"/>
          </a:p>
        </p:txBody>
      </p:sp>
      <p:sp>
        <p:nvSpPr>
          <p:cNvPr id="10243" name="Rectangle 3"/>
          <p:cNvSpPr>
            <a:spLocks noGrp="1" noChangeArrowheads="1"/>
          </p:cNvSpPr>
          <p:nvPr>
            <p:ph type="body" idx="1"/>
          </p:nvPr>
        </p:nvSpPr>
        <p:spPr/>
        <p:txBody>
          <a:bodyPr>
            <a:normAutofit lnSpcReduction="10000"/>
          </a:bodyPr>
          <a:lstStyle/>
          <a:p>
            <a:pPr eaLnBrk="1" hangingPunct="1"/>
            <a:r>
              <a:rPr lang="en-GB" altLang="en-US" sz="2400" dirty="0"/>
              <a:t>Determined by</a:t>
            </a:r>
          </a:p>
          <a:p>
            <a:pPr lvl="1" eaLnBrk="1" hangingPunct="1"/>
            <a:r>
              <a:rPr lang="en-GB" altLang="en-US" dirty="0"/>
              <a:t>Collective histories</a:t>
            </a:r>
          </a:p>
          <a:p>
            <a:pPr lvl="1" eaLnBrk="1" hangingPunct="1"/>
            <a:r>
              <a:rPr lang="en-GB" altLang="en-US" dirty="0"/>
              <a:t>Cultural traditions</a:t>
            </a:r>
          </a:p>
          <a:p>
            <a:pPr lvl="1" eaLnBrk="1" hangingPunct="1"/>
            <a:r>
              <a:rPr lang="en-GB" altLang="en-US" dirty="0"/>
              <a:t>Personal experience</a:t>
            </a:r>
          </a:p>
          <a:p>
            <a:pPr eaLnBrk="1" hangingPunct="1"/>
            <a:r>
              <a:rPr lang="en-GB" altLang="en-US" sz="2400" dirty="0"/>
              <a:t>Attitudes to knowledge</a:t>
            </a:r>
          </a:p>
          <a:p>
            <a:pPr lvl="1" eaLnBrk="1" hangingPunct="1"/>
            <a:r>
              <a:rPr lang="en-GB" altLang="en-US" dirty="0"/>
              <a:t>tacit / implicit</a:t>
            </a:r>
          </a:p>
          <a:p>
            <a:pPr lvl="1" eaLnBrk="1" hangingPunct="1"/>
            <a:r>
              <a:rPr lang="en-GB" altLang="en-US" dirty="0"/>
              <a:t>aural / written</a:t>
            </a:r>
          </a:p>
          <a:p>
            <a:pPr eaLnBrk="1" hangingPunct="1"/>
            <a:r>
              <a:rPr lang="en-GB" altLang="en-US" sz="2400" dirty="0"/>
              <a:t>Researchers seek to understand and explain what is true</a:t>
            </a:r>
          </a:p>
          <a:p>
            <a:pPr eaLnBrk="1" hangingPunct="1"/>
            <a:r>
              <a:rPr lang="en-GB" altLang="en-US" sz="2400" dirty="0"/>
              <a:t>Practitioners concerned with consequences and effects - what works</a:t>
            </a:r>
          </a:p>
        </p:txBody>
      </p:sp>
    </p:spTree>
    <p:extLst>
      <p:ext uri="{BB962C8B-B14F-4D97-AF65-F5344CB8AC3E}">
        <p14:creationId xmlns:p14="http://schemas.microsoft.com/office/powerpoint/2010/main" val="7435997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solidFill>
                  <a:schemeClr val="bg1"/>
                </a:solidFill>
              </a:rPr>
              <a:t>Empiricism / Rationalism</a:t>
            </a:r>
            <a:endParaRPr lang="en-GB" dirty="0">
              <a:solidFill>
                <a:schemeClr val="bg1"/>
              </a:solidFill>
            </a:endParaRPr>
          </a:p>
        </p:txBody>
      </p:sp>
      <p:sp>
        <p:nvSpPr>
          <p:cNvPr id="4" name="Rectangle 3"/>
          <p:cNvSpPr txBox="1">
            <a:spLocks noChangeArrowheads="1"/>
          </p:cNvSpPr>
          <p:nvPr/>
        </p:nvSpPr>
        <p:spPr>
          <a:xfrm>
            <a:off x="1219200" y="1600201"/>
            <a:ext cx="5080000" cy="4530725"/>
          </a:xfrm>
          <a:prstGeom prst="rect">
            <a:avLst/>
          </a:prstGeom>
        </p:spPr>
        <p:txBody>
          <a:bodyPr/>
          <a:lstStyle>
            <a:lvl1pPr marL="342900" indent="-342900" algn="l" rtl="0" eaLnBrk="1" fontAlgn="base" hangingPunct="1">
              <a:spcBef>
                <a:spcPct val="20000"/>
              </a:spcBef>
              <a:spcAft>
                <a:spcPct val="0"/>
              </a:spcAft>
              <a:buChar char="•"/>
              <a:defRPr sz="3200">
                <a:solidFill>
                  <a:schemeClr val="tx1">
                    <a:lumMod val="85000"/>
                    <a:lumOff val="15000"/>
                  </a:schemeClr>
                </a:solidFill>
                <a:latin typeface="Arial" pitchFamily="34" charset="0"/>
                <a:ea typeface="+mn-ea"/>
                <a:cs typeface="Arial" pitchFamily="34" charset="0"/>
              </a:defRPr>
            </a:lvl1pPr>
            <a:lvl2pPr marL="742950" indent="-285750" algn="l" rtl="0" eaLnBrk="1" fontAlgn="base" hangingPunct="1">
              <a:spcBef>
                <a:spcPct val="20000"/>
              </a:spcBef>
              <a:spcAft>
                <a:spcPct val="0"/>
              </a:spcAft>
              <a:buChar char="–"/>
              <a:defRPr sz="2800">
                <a:solidFill>
                  <a:schemeClr val="tx1">
                    <a:lumMod val="85000"/>
                    <a:lumOff val="15000"/>
                  </a:schemeClr>
                </a:solidFill>
                <a:latin typeface="Arial" pitchFamily="34" charset="0"/>
                <a:cs typeface="Arial" pitchFamily="34" charset="0"/>
              </a:defRPr>
            </a:lvl2pPr>
            <a:lvl3pPr marL="1143000" indent="-228600" algn="l" rtl="0" eaLnBrk="1" fontAlgn="base" hangingPunct="1">
              <a:spcBef>
                <a:spcPct val="20000"/>
              </a:spcBef>
              <a:spcAft>
                <a:spcPct val="0"/>
              </a:spcAft>
              <a:buChar char="•"/>
              <a:defRPr sz="2400">
                <a:solidFill>
                  <a:schemeClr val="tx1">
                    <a:lumMod val="85000"/>
                    <a:lumOff val="15000"/>
                  </a:schemeClr>
                </a:solidFill>
                <a:latin typeface="Arial" pitchFamily="34" charset="0"/>
                <a:cs typeface="Arial" pitchFamily="34" charset="0"/>
              </a:defRPr>
            </a:lvl3pPr>
            <a:lvl4pPr marL="1600200" indent="-228600" algn="l" rtl="0" eaLnBrk="1" fontAlgn="base" hangingPunct="1">
              <a:spcBef>
                <a:spcPct val="20000"/>
              </a:spcBef>
              <a:spcAft>
                <a:spcPct val="0"/>
              </a:spcAft>
              <a:buChar char="–"/>
              <a:defRPr sz="2000">
                <a:solidFill>
                  <a:schemeClr val="tx1">
                    <a:lumMod val="85000"/>
                    <a:lumOff val="15000"/>
                  </a:schemeClr>
                </a:solidFill>
                <a:latin typeface="Arial" pitchFamily="34" charset="0"/>
                <a:cs typeface="Arial" pitchFamily="34" charset="0"/>
              </a:defRPr>
            </a:lvl4pPr>
            <a:lvl5pPr marL="2057400" indent="-228600" algn="l" rtl="0" eaLnBrk="1" fontAlgn="base" hangingPunct="1">
              <a:spcBef>
                <a:spcPct val="20000"/>
              </a:spcBef>
              <a:spcAft>
                <a:spcPct val="0"/>
              </a:spcAft>
              <a:buChar char="»"/>
              <a:defRPr sz="2000">
                <a:solidFill>
                  <a:schemeClr val="tx1">
                    <a:lumMod val="85000"/>
                    <a:lumOff val="15000"/>
                  </a:schemeClr>
                </a:solidFill>
                <a:latin typeface="Arial" pitchFamily="34" charset="0"/>
                <a:cs typeface="Arial" pitchFamily="34" charset="0"/>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a:lstStyle>
          <a:p>
            <a:r>
              <a:rPr lang="en-GB" altLang="en-US" sz="2800" kern="0" dirty="0">
                <a:latin typeface="+mj-lt"/>
              </a:rPr>
              <a:t>Generalising from the particular (positivism)</a:t>
            </a:r>
          </a:p>
          <a:p>
            <a:r>
              <a:rPr lang="en-GB" altLang="en-US" sz="2800" kern="0" dirty="0">
                <a:latin typeface="+mj-lt"/>
              </a:rPr>
              <a:t>Knowledge extrapolated from concrete experience</a:t>
            </a:r>
          </a:p>
          <a:p>
            <a:r>
              <a:rPr lang="en-GB" altLang="en-US" sz="2800" kern="0" dirty="0">
                <a:latin typeface="+mj-lt"/>
              </a:rPr>
              <a:t>Values facts</a:t>
            </a:r>
          </a:p>
          <a:p>
            <a:r>
              <a:rPr lang="en-GB" altLang="en-US" sz="2800" kern="0" dirty="0">
                <a:latin typeface="+mj-lt"/>
              </a:rPr>
              <a:t>Researcher as spectator</a:t>
            </a:r>
          </a:p>
          <a:p>
            <a:r>
              <a:rPr lang="en-GB" altLang="en-US" sz="2800" kern="0" dirty="0">
                <a:latin typeface="+mj-lt"/>
              </a:rPr>
              <a:t>Reality is “out there”</a:t>
            </a:r>
          </a:p>
          <a:p>
            <a:r>
              <a:rPr lang="en-GB" altLang="en-US" sz="2800" kern="0" dirty="0">
                <a:latin typeface="+mj-lt"/>
              </a:rPr>
              <a:t>Breaking down, fixing, locating, naming	</a:t>
            </a:r>
          </a:p>
        </p:txBody>
      </p:sp>
      <p:sp>
        <p:nvSpPr>
          <p:cNvPr id="5" name="Rectangle 4"/>
          <p:cNvSpPr txBox="1">
            <a:spLocks noChangeArrowheads="1"/>
          </p:cNvSpPr>
          <p:nvPr/>
        </p:nvSpPr>
        <p:spPr>
          <a:xfrm>
            <a:off x="6502400" y="1600201"/>
            <a:ext cx="5080000" cy="4530725"/>
          </a:xfrm>
        </p:spPr>
        <p:txBody>
          <a:bodyPr/>
          <a:lst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a:lstStyle>
          <a:p>
            <a:r>
              <a:rPr lang="en-GB" altLang="en-US" sz="2800" kern="0" dirty="0"/>
              <a:t>Particularising from the general (phenomenology)</a:t>
            </a:r>
          </a:p>
          <a:p>
            <a:r>
              <a:rPr lang="en-GB" altLang="en-US" sz="2800" kern="0" dirty="0"/>
              <a:t>Knowledge derived from immutable laws or abstract principles</a:t>
            </a:r>
          </a:p>
          <a:p>
            <a:r>
              <a:rPr lang="en-GB" altLang="en-US" sz="2800" kern="0" dirty="0"/>
              <a:t>To know is to experience</a:t>
            </a:r>
          </a:p>
          <a:p>
            <a:r>
              <a:rPr lang="en-GB" altLang="en-US" sz="2800" kern="0" dirty="0"/>
              <a:t>Values symbols, concepts and idealised objects</a:t>
            </a:r>
          </a:p>
          <a:p>
            <a:endParaRPr lang="en-GB" altLang="en-US" sz="2800" kern="0" dirty="0"/>
          </a:p>
        </p:txBody>
      </p:sp>
    </p:spTree>
    <p:extLst>
      <p:ext uri="{BB962C8B-B14F-4D97-AF65-F5344CB8AC3E}">
        <p14:creationId xmlns:p14="http://schemas.microsoft.com/office/powerpoint/2010/main" val="36965076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solidFill>
                  <a:schemeClr val="bg1"/>
                </a:solidFill>
              </a:rPr>
              <a:t>Comparing the Positions</a:t>
            </a:r>
            <a:endParaRPr lang="en-GB" dirty="0">
              <a:solidFill>
                <a:schemeClr val="bg1"/>
              </a:solidFill>
            </a:endParaRPr>
          </a:p>
        </p:txBody>
      </p:sp>
      <p:graphicFrame>
        <p:nvGraphicFramePr>
          <p:cNvPr id="4" name="Group 47"/>
          <p:cNvGraphicFramePr>
            <a:graphicFrameLocks/>
          </p:cNvGraphicFramePr>
          <p:nvPr/>
        </p:nvGraphicFramePr>
        <p:xfrm>
          <a:off x="2424113" y="1773238"/>
          <a:ext cx="7797800" cy="4491078"/>
        </p:xfrm>
        <a:graphic>
          <a:graphicData uri="http://schemas.openxmlformats.org/drawingml/2006/table">
            <a:tbl>
              <a:tblPr/>
              <a:tblGrid>
                <a:gridCol w="2598737">
                  <a:extLst>
                    <a:ext uri="{9D8B030D-6E8A-4147-A177-3AD203B41FA5}">
                      <a16:colId xmlns:a16="http://schemas.microsoft.com/office/drawing/2014/main" val="20000"/>
                    </a:ext>
                  </a:extLst>
                </a:gridCol>
                <a:gridCol w="2600325">
                  <a:extLst>
                    <a:ext uri="{9D8B030D-6E8A-4147-A177-3AD203B41FA5}">
                      <a16:colId xmlns:a16="http://schemas.microsoft.com/office/drawing/2014/main" val="20001"/>
                    </a:ext>
                  </a:extLst>
                </a:gridCol>
                <a:gridCol w="2598738">
                  <a:extLst>
                    <a:ext uri="{9D8B030D-6E8A-4147-A177-3AD203B41FA5}">
                      <a16:colId xmlns:a16="http://schemas.microsoft.com/office/drawing/2014/main" val="20002"/>
                    </a:ext>
                  </a:extLst>
                </a:gridCol>
              </a:tblGrid>
              <a:tr h="515865">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Positivist</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Phenomenological</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1586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Data</a:t>
                      </a:r>
                      <a:endParaRPr kumimoji="0" lang="en-US" sz="1800" b="0" i="0" u="none" strike="noStrike" cap="none" normalizeH="0" baseline="0">
                        <a:ln>
                          <a:noFill/>
                        </a:ln>
                        <a:solidFill>
                          <a:schemeClr val="tx1"/>
                        </a:solidFill>
                        <a:effectLst/>
                        <a:latin typeface="Arial" charset="0"/>
                      </a:endParaRP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Quantitative</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Qualitative</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586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Samples</a:t>
                      </a:r>
                      <a:endParaRPr kumimoji="0" lang="en-US" sz="1800" b="0" i="0" u="none" strike="noStrike" cap="none" normalizeH="0" baseline="0">
                        <a:ln>
                          <a:noFill/>
                        </a:ln>
                        <a:solidFill>
                          <a:schemeClr val="tx1"/>
                        </a:solidFill>
                        <a:effectLst/>
                        <a:latin typeface="Arial" charset="0"/>
                      </a:endParaRP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Large</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Small</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586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Concerns</a:t>
                      </a:r>
                      <a:endParaRPr kumimoji="0" lang="en-US" sz="1800" b="0" i="0" u="none" strike="noStrike" cap="none" normalizeH="0" baseline="0">
                        <a:ln>
                          <a:noFill/>
                        </a:ln>
                        <a:solidFill>
                          <a:schemeClr val="tx1"/>
                        </a:solidFill>
                        <a:effectLst/>
                        <a:latin typeface="Arial" charset="0"/>
                      </a:endParaRP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Hypothesis Testing</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Generating Theory</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586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Data</a:t>
                      </a:r>
                      <a:endParaRPr kumimoji="0" lang="en-US" sz="1800" b="0" i="0" u="none" strike="noStrike" cap="none" normalizeH="0" baseline="0">
                        <a:ln>
                          <a:noFill/>
                        </a:ln>
                        <a:solidFill>
                          <a:schemeClr val="tx1"/>
                        </a:solidFill>
                        <a:effectLst/>
                        <a:latin typeface="Arial" charset="0"/>
                      </a:endParaRP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Precise &amp; Specific</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Rich &amp; Subjective</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1427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Location</a:t>
                      </a:r>
                      <a:endParaRPr kumimoji="0" lang="en-US" sz="1800" b="0" i="0" u="none" strike="noStrike" cap="none" normalizeH="0" baseline="0">
                        <a:ln>
                          <a:noFill/>
                        </a:ln>
                        <a:solidFill>
                          <a:schemeClr val="tx1"/>
                        </a:solidFill>
                        <a:effectLst/>
                        <a:latin typeface="Arial" charset="0"/>
                      </a:endParaRP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Artificial</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Natural</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517451">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Reliability</a:t>
                      </a:r>
                      <a:endParaRPr kumimoji="0" lang="en-US" sz="1800" b="0" i="0" u="none" strike="noStrike" cap="none" normalizeH="0" baseline="0">
                        <a:ln>
                          <a:noFill/>
                        </a:ln>
                        <a:solidFill>
                          <a:schemeClr val="tx1"/>
                        </a:solidFill>
                        <a:effectLst/>
                        <a:latin typeface="Arial" charset="0"/>
                      </a:endParaRP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High</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Low</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1427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Validity</a:t>
                      </a:r>
                      <a:endParaRPr kumimoji="0" lang="en-US" sz="1800" b="0" i="0" u="none" strike="noStrike" cap="none" normalizeH="0" baseline="0">
                        <a:ln>
                          <a:noFill/>
                        </a:ln>
                        <a:solidFill>
                          <a:schemeClr val="tx1"/>
                        </a:solidFill>
                        <a:effectLst/>
                        <a:latin typeface="Arial" charset="0"/>
                      </a:endParaRP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Low</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High</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6570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Generalisability</a:t>
                      </a:r>
                      <a:endParaRPr kumimoji="0" lang="en-US" sz="1800" b="0" i="0" u="none" strike="noStrike" cap="none" normalizeH="0" baseline="0">
                        <a:ln>
                          <a:noFill/>
                        </a:ln>
                        <a:solidFill>
                          <a:schemeClr val="tx1"/>
                        </a:solidFill>
                        <a:effectLst/>
                        <a:latin typeface="Arial" charset="0"/>
                      </a:endParaRP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rPr>
                        <a:t>To population</a:t>
                      </a:r>
                      <a:endParaRPr kumimoji="0" lang="en-US" sz="1800" b="0" i="0" u="none" strike="noStrike" cap="none" normalizeH="0" baseline="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charset="0"/>
                        </a:rPr>
                        <a:t>One to Another</a:t>
                      </a:r>
                      <a:endParaRPr kumimoji="0" lang="en-US" sz="1800" b="0" i="0" u="none" strike="noStrike" cap="none" normalizeH="0" baseline="0" dirty="0">
                        <a:ln>
                          <a:noFill/>
                        </a:ln>
                        <a:solidFill>
                          <a:schemeClr val="tx1"/>
                        </a:solidFill>
                        <a:effectLst/>
                        <a:latin typeface="Arial" charset="0"/>
                      </a:endParaRP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7247981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z="3600" dirty="0">
                <a:solidFill>
                  <a:schemeClr val="bg1"/>
                </a:solidFill>
              </a:rPr>
              <a:t>Realism as modified positivism</a:t>
            </a:r>
            <a:endParaRPr lang="en-GB" altLang="en-US" sz="5400" dirty="0">
              <a:solidFill>
                <a:schemeClr val="bg1"/>
              </a:solidFill>
            </a:endParaRPr>
          </a:p>
        </p:txBody>
      </p:sp>
      <p:sp>
        <p:nvSpPr>
          <p:cNvPr id="13315" name="Rectangle 3"/>
          <p:cNvSpPr>
            <a:spLocks noGrp="1" noChangeArrowheads="1"/>
          </p:cNvSpPr>
          <p:nvPr>
            <p:ph type="body" idx="1"/>
          </p:nvPr>
        </p:nvSpPr>
        <p:spPr/>
        <p:txBody>
          <a:bodyPr>
            <a:normAutofit fontScale="92500" lnSpcReduction="10000"/>
          </a:bodyPr>
          <a:lstStyle/>
          <a:p>
            <a:pPr eaLnBrk="1" hangingPunct="1"/>
            <a:r>
              <a:rPr lang="en-GB" altLang="en-US" sz="2800" dirty="0"/>
              <a:t>The picture that science portrays is true</a:t>
            </a:r>
          </a:p>
          <a:p>
            <a:pPr eaLnBrk="1" hangingPunct="1"/>
            <a:r>
              <a:rPr lang="en-GB" altLang="en-US" sz="2800" dirty="0"/>
              <a:t>“Organisation”, “structure”, “culture” exist and act independently of observers or actors</a:t>
            </a:r>
          </a:p>
          <a:p>
            <a:pPr eaLnBrk="1" hangingPunct="1"/>
            <a:r>
              <a:rPr lang="en-GB" altLang="en-US" sz="2800" dirty="0"/>
              <a:t>Knowledge advanced through theory building</a:t>
            </a:r>
          </a:p>
          <a:p>
            <a:pPr eaLnBrk="1" hangingPunct="1"/>
            <a:r>
              <a:rPr lang="en-GB" altLang="en-US" sz="2800" dirty="0"/>
              <a:t>Accepts the existence of “levels” of reality</a:t>
            </a:r>
          </a:p>
          <a:p>
            <a:pPr eaLnBrk="1" hangingPunct="1"/>
            <a:r>
              <a:rPr lang="en-GB" altLang="en-US" sz="2800" dirty="0"/>
              <a:t>Reality  comprises things seen and unseen</a:t>
            </a:r>
          </a:p>
          <a:p>
            <a:pPr eaLnBrk="1" hangingPunct="1"/>
            <a:r>
              <a:rPr lang="en-GB" altLang="en-US" sz="2800" dirty="0"/>
              <a:t>The enquiry will explain the observable and reveal the unseen e.g.; virus, gravity</a:t>
            </a:r>
          </a:p>
          <a:p>
            <a:pPr eaLnBrk="1" hangingPunct="1"/>
            <a:r>
              <a:rPr lang="en-GB" altLang="en-US" sz="2800" dirty="0"/>
              <a:t>Diametrically opposed to phenomenology</a:t>
            </a:r>
          </a:p>
          <a:p>
            <a:pPr eaLnBrk="1" hangingPunct="1"/>
            <a:endParaRPr lang="en-GB" altLang="en-US" sz="2800" dirty="0"/>
          </a:p>
        </p:txBody>
      </p:sp>
    </p:spTree>
    <p:extLst>
      <p:ext uri="{BB962C8B-B14F-4D97-AF65-F5344CB8AC3E}">
        <p14:creationId xmlns:p14="http://schemas.microsoft.com/office/powerpoint/2010/main" val="17869578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dirty="0">
                <a:solidFill>
                  <a:schemeClr val="bg1"/>
                </a:solidFill>
              </a:rPr>
              <a:t>Postmodernism</a:t>
            </a:r>
            <a:endParaRPr lang="en-GB" altLang="en-US" sz="6000" dirty="0">
              <a:solidFill>
                <a:schemeClr val="bg1"/>
              </a:solidFill>
            </a:endParaRPr>
          </a:p>
        </p:txBody>
      </p:sp>
      <p:sp>
        <p:nvSpPr>
          <p:cNvPr id="14339" name="Rectangle 3"/>
          <p:cNvSpPr>
            <a:spLocks noGrp="1" noChangeArrowheads="1"/>
          </p:cNvSpPr>
          <p:nvPr>
            <p:ph type="body" idx="1"/>
          </p:nvPr>
        </p:nvSpPr>
        <p:spPr/>
        <p:txBody>
          <a:bodyPr/>
          <a:lstStyle/>
          <a:p>
            <a:pPr eaLnBrk="1" hangingPunct="1"/>
            <a:r>
              <a:rPr lang="en-GB" altLang="en-US" sz="2400" dirty="0"/>
              <a:t>Established concept or populist cliché?</a:t>
            </a:r>
          </a:p>
          <a:p>
            <a:pPr eaLnBrk="1" hangingPunct="1"/>
            <a:r>
              <a:rPr lang="en-GB" altLang="en-US" sz="2400" dirty="0"/>
              <a:t>Postmodernism emphasises process, indeterminacy, flux, interpenetration, formlessness and incessant change.</a:t>
            </a:r>
          </a:p>
          <a:p>
            <a:pPr eaLnBrk="1" hangingPunct="1"/>
            <a:r>
              <a:rPr lang="en-GB" altLang="en-US" sz="2400" dirty="0"/>
              <a:t>Reject any </a:t>
            </a:r>
            <a:r>
              <a:rPr lang="en-GB" altLang="en-US" sz="2400" dirty="0" err="1"/>
              <a:t>representationalist</a:t>
            </a:r>
            <a:r>
              <a:rPr lang="en-GB" altLang="en-US" sz="2400" dirty="0"/>
              <a:t> approaches - theories may be workable but not true</a:t>
            </a:r>
          </a:p>
          <a:p>
            <a:pPr eaLnBrk="1" hangingPunct="1"/>
            <a:r>
              <a:rPr lang="en-GB" altLang="en-US" sz="2400" dirty="0"/>
              <a:t>Contend that events “leak in insensibly” - underlying generative mechanisms</a:t>
            </a:r>
          </a:p>
          <a:p>
            <a:pPr eaLnBrk="1" hangingPunct="1"/>
            <a:r>
              <a:rPr lang="en-GB" altLang="en-US" sz="2400" dirty="0"/>
              <a:t>Importance of creativity, chance and novelty to explain phenomena</a:t>
            </a:r>
          </a:p>
          <a:p>
            <a:pPr eaLnBrk="1" hangingPunct="1"/>
            <a:endParaRPr lang="en-GB" altLang="en-US" sz="2400" dirty="0"/>
          </a:p>
        </p:txBody>
      </p:sp>
    </p:spTree>
    <p:extLst>
      <p:ext uri="{BB962C8B-B14F-4D97-AF65-F5344CB8AC3E}">
        <p14:creationId xmlns:p14="http://schemas.microsoft.com/office/powerpoint/2010/main" val="5614536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dirty="0">
                <a:solidFill>
                  <a:schemeClr val="bg1"/>
                </a:solidFill>
              </a:rPr>
              <a:t>Auto Ethnography</a:t>
            </a:r>
          </a:p>
        </p:txBody>
      </p:sp>
      <p:sp>
        <p:nvSpPr>
          <p:cNvPr id="15363" name="Rectangle 3"/>
          <p:cNvSpPr>
            <a:spLocks noGrp="1" noChangeArrowheads="1"/>
          </p:cNvSpPr>
          <p:nvPr>
            <p:ph type="body" idx="1"/>
          </p:nvPr>
        </p:nvSpPr>
        <p:spPr/>
        <p:txBody>
          <a:bodyPr/>
          <a:lstStyle/>
          <a:p>
            <a:pPr eaLnBrk="1" hangingPunct="1"/>
            <a:r>
              <a:rPr lang="en-GB" altLang="en-US" sz="2800" dirty="0"/>
              <a:t>Auto (one’s self)</a:t>
            </a:r>
          </a:p>
          <a:p>
            <a:pPr eaLnBrk="1" hangingPunct="1"/>
            <a:r>
              <a:rPr lang="en-GB" altLang="en-US" sz="2800" dirty="0"/>
              <a:t>Ethnography (study of group behaviour)</a:t>
            </a:r>
          </a:p>
          <a:p>
            <a:pPr eaLnBrk="1" hangingPunct="1"/>
            <a:r>
              <a:rPr lang="en-GB" altLang="en-US" sz="2800" dirty="0"/>
              <a:t>Is it possible to be objective</a:t>
            </a:r>
          </a:p>
          <a:p>
            <a:pPr eaLnBrk="1" hangingPunct="1"/>
            <a:r>
              <a:rPr lang="en-GB" altLang="en-US" sz="2800" dirty="0"/>
              <a:t>The role of the participant observer</a:t>
            </a:r>
          </a:p>
          <a:p>
            <a:pPr eaLnBrk="1" hangingPunct="1"/>
            <a:r>
              <a:rPr lang="en-GB" altLang="en-US" sz="2800" dirty="0"/>
              <a:t>Linked to culture – insider / outsider</a:t>
            </a:r>
          </a:p>
          <a:p>
            <a:pPr eaLnBrk="1" hangingPunct="1"/>
            <a:r>
              <a:rPr lang="en-GB" altLang="en-US" sz="2800" dirty="0"/>
              <a:t>Understanding ‘self’ first, recognising ontological and epistemological perspective</a:t>
            </a:r>
          </a:p>
        </p:txBody>
      </p:sp>
    </p:spTree>
    <p:extLst>
      <p:ext uri="{BB962C8B-B14F-4D97-AF65-F5344CB8AC3E}">
        <p14:creationId xmlns:p14="http://schemas.microsoft.com/office/powerpoint/2010/main" val="28859055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z="4000" dirty="0">
                <a:solidFill>
                  <a:schemeClr val="bg1"/>
                </a:solidFill>
              </a:rPr>
              <a:t>What do I need to do?</a:t>
            </a:r>
          </a:p>
        </p:txBody>
      </p:sp>
      <p:sp>
        <p:nvSpPr>
          <p:cNvPr id="16387" name="Rectangle 3"/>
          <p:cNvSpPr>
            <a:spLocks noGrp="1" noChangeArrowheads="1"/>
          </p:cNvSpPr>
          <p:nvPr>
            <p:ph type="body" idx="1"/>
          </p:nvPr>
        </p:nvSpPr>
        <p:spPr/>
        <p:txBody>
          <a:bodyPr>
            <a:normAutofit lnSpcReduction="10000"/>
          </a:bodyPr>
          <a:lstStyle/>
          <a:p>
            <a:pPr eaLnBrk="1" hangingPunct="1"/>
            <a:r>
              <a:rPr lang="en-GB" altLang="en-US" sz="2400" dirty="0"/>
              <a:t>Define the 4 P’s of Social Research for your study</a:t>
            </a:r>
          </a:p>
          <a:p>
            <a:pPr eaLnBrk="1" hangingPunct="1"/>
            <a:r>
              <a:rPr lang="en-GB" altLang="en-US" sz="2400" dirty="0"/>
              <a:t>Incorporate radical looking, reading, listening and questioning</a:t>
            </a:r>
          </a:p>
          <a:p>
            <a:pPr eaLnBrk="1" hangingPunct="1"/>
            <a:r>
              <a:rPr lang="en-GB" altLang="en-US" sz="2400" dirty="0"/>
              <a:t>Write methodology, not a description of methods</a:t>
            </a:r>
          </a:p>
          <a:p>
            <a:pPr eaLnBrk="1" hangingPunct="1"/>
            <a:r>
              <a:rPr lang="en-GB" altLang="en-US" sz="2400" dirty="0"/>
              <a:t>Develop ontological and epistemological perspectives for your own research</a:t>
            </a:r>
          </a:p>
          <a:p>
            <a:pPr eaLnBrk="1" hangingPunct="1"/>
            <a:r>
              <a:rPr lang="en-GB" altLang="en-US" sz="2400" dirty="0"/>
              <a:t>Identify an appropriate research approach and stick with it!</a:t>
            </a:r>
          </a:p>
          <a:p>
            <a:pPr eaLnBrk="1" hangingPunct="1"/>
            <a:r>
              <a:rPr lang="en-GB" altLang="en-US" sz="2400" dirty="0"/>
              <a:t>Avoid jargon, use language.</a:t>
            </a:r>
          </a:p>
          <a:p>
            <a:pPr eaLnBrk="1" hangingPunct="1"/>
            <a:r>
              <a:rPr lang="en-GB" altLang="en-US" sz="2400" dirty="0"/>
              <a:t>Make the methodology work for you.</a:t>
            </a:r>
          </a:p>
          <a:p>
            <a:pPr eaLnBrk="1" hangingPunct="1"/>
            <a:endParaRPr lang="en-GB" altLang="en-US" sz="2400" dirty="0"/>
          </a:p>
          <a:p>
            <a:pPr eaLnBrk="1" hangingPunct="1"/>
            <a:endParaRPr lang="en-GB" altLang="en-US" sz="2400" dirty="0"/>
          </a:p>
          <a:p>
            <a:pPr marL="0" indent="0" eaLnBrk="1" hangingPunct="1">
              <a:buNone/>
            </a:pPr>
            <a:endParaRPr lang="en-GB" altLang="en-US" sz="2400" dirty="0"/>
          </a:p>
        </p:txBody>
      </p:sp>
    </p:spTree>
    <p:extLst>
      <p:ext uri="{BB962C8B-B14F-4D97-AF65-F5344CB8AC3E}">
        <p14:creationId xmlns:p14="http://schemas.microsoft.com/office/powerpoint/2010/main" val="32856379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TotalTime>
  <Words>2325</Words>
  <Application>Microsoft Office PowerPoint</Application>
  <PresentationFormat>Widescreen</PresentationFormat>
  <Paragraphs>346</Paragraphs>
  <Slides>48</Slides>
  <Notes>16</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48</vt:i4>
      </vt:variant>
    </vt:vector>
  </HeadingPairs>
  <TitlesOfParts>
    <vt:vector size="64" baseType="lpstr">
      <vt:lpstr>Batang</vt:lpstr>
      <vt:lpstr>Apple Chancery</vt:lpstr>
      <vt:lpstr>Arial</vt:lpstr>
      <vt:lpstr>Calibri</vt:lpstr>
      <vt:lpstr>Calligraph421 BT</vt:lpstr>
      <vt:lpstr>Century Gothic</vt:lpstr>
      <vt:lpstr>Georgia</vt:lpstr>
      <vt:lpstr>Lucida Bright</vt:lpstr>
      <vt:lpstr>Lucida Handwriting</vt:lpstr>
      <vt:lpstr>Monotype Corsiva</vt:lpstr>
      <vt:lpstr>Palatino Linotype</vt:lpstr>
      <vt:lpstr>Times New Roman</vt:lpstr>
      <vt:lpstr>Verdana</vt:lpstr>
      <vt:lpstr>Wingdings</vt:lpstr>
      <vt:lpstr>Wingdings 3</vt:lpstr>
      <vt:lpstr>Ion</vt:lpstr>
      <vt:lpstr>PowerPoint Presentation</vt:lpstr>
      <vt:lpstr>The content of today’s lecture</vt:lpstr>
      <vt:lpstr>Jargon of Research</vt:lpstr>
      <vt:lpstr>Social Research - Clough &amp; Nutbrown</vt:lpstr>
      <vt:lpstr>Paradigms</vt:lpstr>
      <vt:lpstr>The Nature of Data </vt:lpstr>
      <vt:lpstr>Quantitative research – an example</vt:lpstr>
      <vt:lpstr>Extract from a Qualitative Study</vt:lpstr>
      <vt:lpstr>Paradigms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reliable is our observation?</vt:lpstr>
      <vt:lpstr>Paradigms</vt:lpstr>
      <vt:lpstr>Break</vt:lpstr>
      <vt:lpstr>Paradigms</vt:lpstr>
      <vt:lpstr>LochNess</vt:lpstr>
      <vt:lpstr>Cause and Effect</vt:lpstr>
      <vt:lpstr>Cause and Effect</vt:lpstr>
      <vt:lpstr>Cause and Effect</vt:lpstr>
      <vt:lpstr>Paradigms</vt:lpstr>
      <vt:lpstr>Logic</vt:lpstr>
      <vt:lpstr>Paradigms</vt:lpstr>
      <vt:lpstr>Induction</vt:lpstr>
      <vt:lpstr> Al-Ghazali (1058 – 1111) </vt:lpstr>
      <vt:lpstr>David Hume (1711-1776)</vt:lpstr>
      <vt:lpstr>CONSENSUS</vt:lpstr>
      <vt:lpstr>Quantitative / Qualitative methods</vt:lpstr>
      <vt:lpstr>Types of Research</vt:lpstr>
      <vt:lpstr>PowerPoint Presentation</vt:lpstr>
      <vt:lpstr>The Hypothetico-Deductive Method</vt:lpstr>
      <vt:lpstr>PowerPoint Presentation</vt:lpstr>
      <vt:lpstr>Paradigms</vt:lpstr>
      <vt:lpstr>Burrell and Morgan (1979) The ‘subjective-objective dimension’ (p. 3)</vt:lpstr>
      <vt:lpstr>Burrell and Morgan (1979) The four core paradigms (p. 22)</vt:lpstr>
      <vt:lpstr>Definitions</vt:lpstr>
      <vt:lpstr>Definitions</vt:lpstr>
      <vt:lpstr>Philosophical Approaches</vt:lpstr>
      <vt:lpstr>Empiricism / Rationalism</vt:lpstr>
      <vt:lpstr>Comparing the Positions</vt:lpstr>
      <vt:lpstr>Realism as modified positivism</vt:lpstr>
      <vt:lpstr>Postmodernism</vt:lpstr>
      <vt:lpstr>Auto Ethnography</vt:lpstr>
      <vt:lpstr>What do I need to do?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Stuart Milligan</dc:creator>
  <cp:lastModifiedBy>Stuart Milligan</cp:lastModifiedBy>
  <cp:revision>6</cp:revision>
  <dcterms:created xsi:type="dcterms:W3CDTF">2021-05-09T12:33:23Z</dcterms:created>
  <dcterms:modified xsi:type="dcterms:W3CDTF">2021-05-12T09:50:48Z</dcterms:modified>
</cp:coreProperties>
</file>