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94" r:id="rId5"/>
    <p:sldId id="296" r:id="rId6"/>
    <p:sldId id="259" r:id="rId7"/>
    <p:sldId id="262" r:id="rId8"/>
    <p:sldId id="263" r:id="rId9"/>
    <p:sldId id="260" r:id="rId10"/>
    <p:sldId id="261" r:id="rId11"/>
    <p:sldId id="264" r:id="rId12"/>
    <p:sldId id="265"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62C3FE4B-2FBA-49A5-896F-A7DD06213C5B}" type="datetimeFigureOut">
              <a:rPr lang="en-US"/>
              <a:pPr>
                <a:defRPr/>
              </a:pPr>
              <a:t>2/19/2015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0E1DDD81-7EB4-49F5-A909-19FBE5E7FB15}" type="slidenum">
              <a:rPr lang="en-GB"/>
              <a:pPr>
                <a:defRPr/>
              </a:pPr>
              <a:t>‹#›</a:t>
            </a:fld>
            <a:endParaRPr lang="en-GB"/>
          </a:p>
        </p:txBody>
      </p:sp>
    </p:spTree>
    <p:extLst>
      <p:ext uri="{BB962C8B-B14F-4D97-AF65-F5344CB8AC3E}">
        <p14:creationId xmlns:p14="http://schemas.microsoft.com/office/powerpoint/2010/main" val="385871688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3A84CD0-828C-4D70-8BB1-23D402DFFDAE}" type="slidenum">
              <a:rPr lang="en-GB" smtClean="0"/>
              <a:pPr fontAlgn="base">
                <a:spcBef>
                  <a:spcPct val="0"/>
                </a:spcBef>
                <a:spcAft>
                  <a:spcPct val="0"/>
                </a:spcAft>
                <a:defRPr/>
              </a:pPr>
              <a:t>1</a:t>
            </a:fld>
            <a:endParaRPr lang="en-GB" smtClean="0"/>
          </a:p>
        </p:txBody>
      </p:sp>
    </p:spTree>
    <p:extLst>
      <p:ext uri="{BB962C8B-B14F-4D97-AF65-F5344CB8AC3E}">
        <p14:creationId xmlns:p14="http://schemas.microsoft.com/office/powerpoint/2010/main" val="911057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33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C3CBD28-2786-410B-A22F-DCDE7406EB42}" type="slidenum">
              <a:rPr lang="en-GB" smtClean="0"/>
              <a:pPr fontAlgn="base">
                <a:spcBef>
                  <a:spcPct val="0"/>
                </a:spcBef>
                <a:spcAft>
                  <a:spcPct val="0"/>
                </a:spcAft>
                <a:defRPr/>
              </a:pPr>
              <a:t>2</a:t>
            </a:fld>
            <a:endParaRPr lang="en-GB" smtClean="0"/>
          </a:p>
        </p:txBody>
      </p:sp>
    </p:spTree>
    <p:extLst>
      <p:ext uri="{BB962C8B-B14F-4D97-AF65-F5344CB8AC3E}">
        <p14:creationId xmlns:p14="http://schemas.microsoft.com/office/powerpoint/2010/main" val="775293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43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4B15B44-CC16-412E-831F-B2CFC1E166B4}" type="slidenum">
              <a:rPr lang="en-GB" smtClean="0"/>
              <a:pPr fontAlgn="base">
                <a:spcBef>
                  <a:spcPct val="0"/>
                </a:spcBef>
                <a:spcAft>
                  <a:spcPct val="0"/>
                </a:spcAft>
                <a:defRPr/>
              </a:pPr>
              <a:t>3</a:t>
            </a:fld>
            <a:endParaRPr lang="en-GB" smtClean="0"/>
          </a:p>
        </p:txBody>
      </p:sp>
    </p:spTree>
    <p:extLst>
      <p:ext uri="{BB962C8B-B14F-4D97-AF65-F5344CB8AC3E}">
        <p14:creationId xmlns:p14="http://schemas.microsoft.com/office/powerpoint/2010/main" val="1321980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53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F29C75E-04F4-48E9-8D17-06C6D47B9D6B}" type="slidenum">
              <a:rPr lang="en-GB" smtClean="0"/>
              <a:pPr fontAlgn="base">
                <a:spcBef>
                  <a:spcPct val="0"/>
                </a:spcBef>
                <a:spcAft>
                  <a:spcPct val="0"/>
                </a:spcAft>
                <a:defRPr/>
              </a:pPr>
              <a:t>6</a:t>
            </a:fld>
            <a:endParaRPr lang="en-GB" smtClean="0"/>
          </a:p>
        </p:txBody>
      </p:sp>
    </p:spTree>
    <p:extLst>
      <p:ext uri="{BB962C8B-B14F-4D97-AF65-F5344CB8AC3E}">
        <p14:creationId xmlns:p14="http://schemas.microsoft.com/office/powerpoint/2010/main" val="1842706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63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460D011-3346-4123-B4E0-0CFC45B6E06E}" type="slidenum">
              <a:rPr lang="en-GB" smtClean="0"/>
              <a:pPr fontAlgn="base">
                <a:spcBef>
                  <a:spcPct val="0"/>
                </a:spcBef>
                <a:spcAft>
                  <a:spcPct val="0"/>
                </a:spcAft>
                <a:defRPr/>
              </a:pPr>
              <a:t>7</a:t>
            </a:fld>
            <a:endParaRPr lang="en-GB" smtClean="0"/>
          </a:p>
        </p:txBody>
      </p:sp>
    </p:spTree>
    <p:extLst>
      <p:ext uri="{BB962C8B-B14F-4D97-AF65-F5344CB8AC3E}">
        <p14:creationId xmlns:p14="http://schemas.microsoft.com/office/powerpoint/2010/main" val="1830991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74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4B24350-206C-4BF6-9A62-FE31A1627128}" type="slidenum">
              <a:rPr lang="en-GB" smtClean="0"/>
              <a:pPr fontAlgn="base">
                <a:spcBef>
                  <a:spcPct val="0"/>
                </a:spcBef>
                <a:spcAft>
                  <a:spcPct val="0"/>
                </a:spcAft>
                <a:defRPr/>
              </a:pPr>
              <a:t>8</a:t>
            </a:fld>
            <a:endParaRPr lang="en-GB" smtClean="0"/>
          </a:p>
        </p:txBody>
      </p:sp>
    </p:spTree>
    <p:extLst>
      <p:ext uri="{BB962C8B-B14F-4D97-AF65-F5344CB8AC3E}">
        <p14:creationId xmlns:p14="http://schemas.microsoft.com/office/powerpoint/2010/main" val="4277211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843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A666BF1-E0E6-4B18-A020-BE4A1DFF1987}" type="slidenum">
              <a:rPr lang="en-GB" smtClean="0"/>
              <a:pPr fontAlgn="base">
                <a:spcBef>
                  <a:spcPct val="0"/>
                </a:spcBef>
                <a:spcAft>
                  <a:spcPct val="0"/>
                </a:spcAft>
                <a:defRPr/>
              </a:pPr>
              <a:t>9</a:t>
            </a:fld>
            <a:endParaRPr lang="en-GB" smtClean="0"/>
          </a:p>
        </p:txBody>
      </p:sp>
    </p:spTree>
    <p:extLst>
      <p:ext uri="{BB962C8B-B14F-4D97-AF65-F5344CB8AC3E}">
        <p14:creationId xmlns:p14="http://schemas.microsoft.com/office/powerpoint/2010/main" val="11745452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465BFD6-69EF-4684-872F-02E1802CD03B}" type="slidenum">
              <a:rPr lang="en-GB" smtClean="0"/>
              <a:pPr fontAlgn="base">
                <a:spcBef>
                  <a:spcPct val="0"/>
                </a:spcBef>
                <a:spcAft>
                  <a:spcPct val="0"/>
                </a:spcAft>
                <a:defRPr/>
              </a:pPr>
              <a:t>10</a:t>
            </a:fld>
            <a:endParaRPr lang="en-GB" smtClean="0"/>
          </a:p>
        </p:txBody>
      </p:sp>
    </p:spTree>
    <p:extLst>
      <p:ext uri="{BB962C8B-B14F-4D97-AF65-F5344CB8AC3E}">
        <p14:creationId xmlns:p14="http://schemas.microsoft.com/office/powerpoint/2010/main" val="3100693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04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C38FAEA-BBC1-4610-B47B-B05D94C3713E}" type="slidenum">
              <a:rPr lang="en-GB" smtClean="0"/>
              <a:pPr fontAlgn="base">
                <a:spcBef>
                  <a:spcPct val="0"/>
                </a:spcBef>
                <a:spcAft>
                  <a:spcPct val="0"/>
                </a:spcAft>
                <a:defRPr/>
              </a:pPr>
              <a:t>11</a:t>
            </a:fld>
            <a:endParaRPr lang="en-GB" smtClean="0"/>
          </a:p>
        </p:txBody>
      </p:sp>
    </p:spTree>
    <p:extLst>
      <p:ext uri="{BB962C8B-B14F-4D97-AF65-F5344CB8AC3E}">
        <p14:creationId xmlns:p14="http://schemas.microsoft.com/office/powerpoint/2010/main" val="603518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2E8B24F4-4774-413B-ABCA-10FF40FE7E75}" type="slidenum">
              <a:rPr lang="en-GB" smtClean="0"/>
              <a:pPr>
                <a:defRPr/>
              </a:pPr>
              <a:t>12</a:t>
            </a:fld>
            <a:endParaRPr lang="en-GB"/>
          </a:p>
        </p:txBody>
      </p:sp>
    </p:spTree>
    <p:extLst>
      <p:ext uri="{BB962C8B-B14F-4D97-AF65-F5344CB8AC3E}">
        <p14:creationId xmlns:p14="http://schemas.microsoft.com/office/powerpoint/2010/main" val="3958083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8E6C0E96-B384-4399-86B4-D36B72B086F4}" type="datetime1">
              <a:rPr lang="en-US" smtClean="0"/>
              <a:t>2/19/2015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E6D902A-D569-4B5C-941A-1978AF18FAAC}"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52F6BF7-9D74-4DDF-8B5B-98CB03E41F9F}" type="datetime1">
              <a:rPr lang="en-US" smtClean="0"/>
              <a:t>2/19/2015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68B933E-78FE-4D9D-A2B9-FC72C6E06351}"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E0411BF0-807D-4BCF-AD4A-192CE4B2CA87}" type="datetime1">
              <a:rPr lang="en-US" smtClean="0"/>
              <a:t>2/19/2015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2D4F6CD7-8100-4627-9A2D-BCD9BF3608AF}"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549599BA-B248-4214-8C72-EB4B7FFB6AAE}" type="datetime1">
              <a:rPr lang="en-US" smtClean="0"/>
              <a:t>2/19/2015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8D732B2-7558-4A0B-B337-53BA40827116}"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C12E71FE-574C-45E1-8DD3-D4A6F004064F}" type="datetime1">
              <a:rPr lang="en-US" smtClean="0"/>
              <a:t>2/19/2015</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EC18C2A9-E131-4252-A404-868CD83CF47A}"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341C956-AB9D-47F6-BBFD-48D12ADF6283}" type="datetime1">
              <a:rPr lang="en-US" smtClean="0"/>
              <a:t>2/19/2015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46DED6B1-7DCC-457A-A06D-EFDE172E6F2E}"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D56C36B-7C95-4161-B724-3A344616BBCC}" type="datetime1">
              <a:rPr lang="en-US" smtClean="0"/>
              <a:t>2/19/2015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0FDDD103-BA07-4F2D-BD98-D547481E5A0E}"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826D3CC-1980-403A-8720-392EF66B085A}" type="datetime1">
              <a:rPr lang="en-US" smtClean="0"/>
              <a:t>2/19/2015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CF61797C-06AB-41FB-AA95-F6040AB14282}"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DE698AF4-A8EC-4B42-A947-842E89D96924}" type="datetime1">
              <a:rPr lang="en-US" smtClean="0"/>
              <a:t>2/19/2015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FB28E29-A0B4-418C-8B45-03D368C44483}"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8A26202-FF17-4302-8B11-7BCEDDBAAFB3}" type="datetime1">
              <a:rPr lang="en-US" smtClean="0"/>
              <a:t>2/19/2015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4A48B34-6CD7-48DE-A5A6-02A43C273EF8}"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474ED54-0EF0-4128-9D41-DFF5EBDC067F}" type="datetime1">
              <a:rPr lang="en-US" smtClean="0"/>
              <a:t>2/19/2015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115EE9D-EAD1-4578-877B-3B49DAD4EBCE}"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5B5E5D03-A1A5-47A0-83D4-478D9C82DD90}" type="datetime1">
              <a:rPr lang="en-US" smtClean="0"/>
              <a:t>2/19/2015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40F09C99-2304-4B59-9F02-4E2339A33C6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pPr eaLnBrk="1" hangingPunct="1"/>
            <a:r>
              <a:rPr lang="en-GB" sz="6000" smtClean="0"/>
              <a:t>Bureaucracy</a:t>
            </a:r>
          </a:p>
        </p:txBody>
      </p:sp>
      <p:sp>
        <p:nvSpPr>
          <p:cNvPr id="2051" name="Subtitle 2"/>
          <p:cNvSpPr>
            <a:spLocks noGrp="1"/>
          </p:cNvSpPr>
          <p:nvPr>
            <p:ph type="subTitle" idx="1"/>
          </p:nvPr>
        </p:nvSpPr>
        <p:spPr/>
        <p:txBody>
          <a:bodyPr/>
          <a:lstStyle/>
          <a:p>
            <a:pPr eaLnBrk="1" hangingPunct="1"/>
            <a:r>
              <a:rPr lang="en-GB" sz="4000" smtClean="0">
                <a:solidFill>
                  <a:schemeClr val="tx1"/>
                </a:solidFill>
              </a:rPr>
              <a:t>Mike Durke</a:t>
            </a:r>
          </a:p>
        </p:txBody>
      </p:sp>
      <p:sp>
        <p:nvSpPr>
          <p:cNvPr id="2" name="Slide Number Placeholder 1"/>
          <p:cNvSpPr>
            <a:spLocks noGrp="1"/>
          </p:cNvSpPr>
          <p:nvPr>
            <p:ph type="sldNum" sz="quarter" idx="12"/>
          </p:nvPr>
        </p:nvSpPr>
        <p:spPr/>
        <p:txBody>
          <a:bodyPr/>
          <a:lstStyle/>
          <a:p>
            <a:pPr>
              <a:defRPr/>
            </a:pPr>
            <a:fld id="{7E6D902A-D569-4B5C-941A-1978AF18FAAC}" type="slidenum">
              <a:rPr lang="en-US" smtClean="0"/>
              <a:pPr>
                <a:defRPr/>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hangingPunct="1"/>
            <a:r>
              <a:rPr lang="en-GB" smtClean="0"/>
              <a:t>Bureaucracy</a:t>
            </a:r>
          </a:p>
        </p:txBody>
      </p:sp>
      <p:sp>
        <p:nvSpPr>
          <p:cNvPr id="3075" name="Content Placeholder 2"/>
          <p:cNvSpPr>
            <a:spLocks noGrp="1"/>
          </p:cNvSpPr>
          <p:nvPr>
            <p:ph idx="1"/>
          </p:nvPr>
        </p:nvSpPr>
        <p:spPr/>
        <p:txBody>
          <a:bodyPr/>
          <a:lstStyle/>
          <a:p>
            <a:pPr eaLnBrk="1" hangingPunct="1"/>
            <a:r>
              <a:rPr lang="en-GB" dirty="0" smtClean="0"/>
              <a:t>What is it?</a:t>
            </a:r>
          </a:p>
          <a:p>
            <a:pPr eaLnBrk="1" hangingPunct="1">
              <a:buFont typeface="Arial" charset="0"/>
              <a:buNone/>
            </a:pPr>
            <a:endParaRPr lang="en-GB" dirty="0" smtClean="0"/>
          </a:p>
          <a:p>
            <a:pPr eaLnBrk="1" hangingPunct="1"/>
            <a:r>
              <a:rPr lang="en-GB" dirty="0" smtClean="0"/>
              <a:t>Positive or negative?</a:t>
            </a:r>
          </a:p>
          <a:p>
            <a:pPr eaLnBrk="1" hangingPunct="1">
              <a:buFont typeface="Arial" charset="0"/>
              <a:buNone/>
            </a:pPr>
            <a:endParaRPr lang="en-GB" dirty="0" smtClean="0"/>
          </a:p>
          <a:p>
            <a:pPr eaLnBrk="1" hangingPunct="1"/>
            <a:r>
              <a:rPr lang="en-GB" dirty="0" smtClean="0"/>
              <a:t>Can you think of illustrations with reference to public service organisations and roles?</a:t>
            </a:r>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smtClean="0"/>
              <a:t>Negative</a:t>
            </a:r>
          </a:p>
        </p:txBody>
      </p:sp>
      <p:sp>
        <p:nvSpPr>
          <p:cNvPr id="5123" name="Content Placeholder 2"/>
          <p:cNvSpPr>
            <a:spLocks noGrp="1"/>
          </p:cNvSpPr>
          <p:nvPr>
            <p:ph idx="1"/>
          </p:nvPr>
        </p:nvSpPr>
        <p:spPr/>
        <p:txBody>
          <a:bodyPr/>
          <a:lstStyle/>
          <a:p>
            <a:pPr eaLnBrk="1" hangingPunct="1"/>
            <a:r>
              <a:rPr lang="en-GB" dirty="0" smtClean="0"/>
              <a:t>Red tape</a:t>
            </a:r>
          </a:p>
          <a:p>
            <a:pPr eaLnBrk="1" hangingPunct="1"/>
            <a:endParaRPr lang="en-GB" dirty="0" smtClean="0"/>
          </a:p>
          <a:p>
            <a:pPr eaLnBrk="1" hangingPunct="1"/>
            <a:r>
              <a:rPr lang="en-GB" dirty="0" smtClean="0"/>
              <a:t>Rules and regulations</a:t>
            </a:r>
          </a:p>
          <a:p>
            <a:pPr eaLnBrk="1" hangingPunct="1"/>
            <a:endParaRPr lang="en-GB" dirty="0" smtClean="0"/>
          </a:p>
          <a:p>
            <a:pPr eaLnBrk="1" hangingPunct="1"/>
            <a:r>
              <a:rPr lang="en-GB" dirty="0" smtClean="0"/>
              <a:t>Inflexible</a:t>
            </a:r>
          </a:p>
          <a:p>
            <a:pPr eaLnBrk="1" hangingPunct="1"/>
            <a:endParaRPr lang="en-GB" dirty="0" smtClean="0"/>
          </a:p>
          <a:p>
            <a:pPr eaLnBrk="1" hangingPunct="1"/>
            <a:r>
              <a:rPr lang="en-GB" dirty="0" smtClean="0"/>
              <a:t>Jobs-worth approach</a:t>
            </a:r>
          </a:p>
          <a:p>
            <a:pPr eaLnBrk="1" hangingPunct="1">
              <a:buFont typeface="Arial" charset="0"/>
              <a:buNone/>
            </a:pPr>
            <a:endParaRPr lang="en-GB" dirty="0" smtClean="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C68B933E-78FE-4D9D-A2B9-FC72C6E06351}" type="slidenum">
              <a:rPr lang="en-US" smtClean="0"/>
              <a:pPr>
                <a:defRPr/>
              </a:pPr>
              <a:t>4</a:t>
            </a:fld>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37160"/>
            <a:ext cx="8001000"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6908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0FDDD103-BA07-4F2D-BD98-D547481E5A0E}" type="slidenum">
              <a:rPr lang="en-US" smtClean="0"/>
              <a:pPr>
                <a:defRPr/>
              </a:pPr>
              <a:t>5</a:t>
            </a:fld>
            <a:endParaRPr lang="en-US"/>
          </a:p>
        </p:txBody>
      </p:sp>
      <p:pic>
        <p:nvPicPr>
          <p:cNvPr id="3074" name="Picture 2" descr="http://ct.perceptionvsfact.com/ol/pf/se/i49/5/3/3/fbz_079c304e9cbca451ecedad246020b69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228600"/>
            <a:ext cx="8229600" cy="6066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56558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smtClean="0"/>
              <a:t>Positive</a:t>
            </a:r>
          </a:p>
        </p:txBody>
      </p:sp>
      <p:sp>
        <p:nvSpPr>
          <p:cNvPr id="6147" name="Content Placeholder 2"/>
          <p:cNvSpPr>
            <a:spLocks noGrp="1"/>
          </p:cNvSpPr>
          <p:nvPr>
            <p:ph idx="1"/>
          </p:nvPr>
        </p:nvSpPr>
        <p:spPr/>
        <p:txBody>
          <a:bodyPr/>
          <a:lstStyle/>
          <a:p>
            <a:pPr eaLnBrk="1" hangingPunct="1"/>
            <a:r>
              <a:rPr lang="en-GB" dirty="0" smtClean="0"/>
              <a:t>Structure is necessary</a:t>
            </a:r>
          </a:p>
          <a:p>
            <a:pPr eaLnBrk="1" hangingPunct="1"/>
            <a:endParaRPr lang="en-GB" dirty="0" smtClean="0"/>
          </a:p>
          <a:p>
            <a:pPr eaLnBrk="1" hangingPunct="1"/>
            <a:r>
              <a:rPr lang="en-GB" dirty="0" smtClean="0"/>
              <a:t>Order and discipline</a:t>
            </a:r>
          </a:p>
          <a:p>
            <a:pPr eaLnBrk="1" hangingPunct="1"/>
            <a:endParaRPr lang="en-GB" dirty="0" smtClean="0"/>
          </a:p>
          <a:p>
            <a:pPr eaLnBrk="1" hangingPunct="1"/>
            <a:r>
              <a:rPr lang="en-GB" dirty="0" smtClean="0"/>
              <a:t>Staff and customers know what to expect</a:t>
            </a:r>
          </a:p>
          <a:p>
            <a:pPr eaLnBrk="1" hangingPunct="1"/>
            <a:endParaRPr lang="en-GB" dirty="0" smtClean="0"/>
          </a:p>
          <a:p>
            <a:pPr eaLnBrk="1" hangingPunct="1"/>
            <a:r>
              <a:rPr lang="en-GB" dirty="0" smtClean="0"/>
              <a:t>Professional not personal</a:t>
            </a:r>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15962"/>
          </a:xfrm>
        </p:spPr>
        <p:txBody>
          <a:bodyPr/>
          <a:lstStyle/>
          <a:p>
            <a:pPr eaLnBrk="1" hangingPunct="1"/>
            <a:r>
              <a:rPr lang="en-GB" dirty="0" smtClean="0"/>
              <a:t>Max Weber</a:t>
            </a:r>
          </a:p>
        </p:txBody>
      </p:sp>
      <p:sp>
        <p:nvSpPr>
          <p:cNvPr id="3" name="Content Placeholder 2"/>
          <p:cNvSpPr>
            <a:spLocks noGrp="1"/>
          </p:cNvSpPr>
          <p:nvPr>
            <p:ph idx="1"/>
          </p:nvPr>
        </p:nvSpPr>
        <p:spPr>
          <a:xfrm>
            <a:off x="457200" y="990600"/>
            <a:ext cx="8229600" cy="5135563"/>
          </a:xfrm>
        </p:spPr>
        <p:txBody>
          <a:bodyPr rtlCol="0">
            <a:noAutofit/>
          </a:bodyPr>
          <a:lstStyle/>
          <a:p>
            <a:pPr eaLnBrk="1" fontAlgn="auto" hangingPunct="1">
              <a:spcAft>
                <a:spcPts val="0"/>
              </a:spcAft>
              <a:buFont typeface="Arial" pitchFamily="34" charset="0"/>
              <a:buNone/>
              <a:defRPr/>
            </a:pPr>
            <a:r>
              <a:rPr lang="en-GB" sz="2800" b="1" dirty="0" smtClean="0"/>
              <a:t>Characteristics of bureaucracy</a:t>
            </a:r>
          </a:p>
          <a:p>
            <a:pPr marL="457200" indent="-457200" eaLnBrk="1" fontAlgn="auto" hangingPunct="1">
              <a:spcAft>
                <a:spcPts val="0"/>
              </a:spcAft>
              <a:buFont typeface="+mj-lt"/>
              <a:buAutoNum type="arabicPeriod"/>
              <a:defRPr/>
            </a:pPr>
            <a:r>
              <a:rPr lang="en-GB" sz="2800" dirty="0" smtClean="0"/>
              <a:t>A bureaucratic organisation presupposes a chain of command hierarchically organised</a:t>
            </a:r>
          </a:p>
          <a:p>
            <a:pPr marL="457200" indent="-457200" eaLnBrk="1" fontAlgn="auto" hangingPunct="1">
              <a:spcAft>
                <a:spcPts val="0"/>
              </a:spcAft>
              <a:buFont typeface="+mj-lt"/>
              <a:buAutoNum type="arabicPeriod"/>
              <a:defRPr/>
            </a:pPr>
            <a:r>
              <a:rPr lang="en-GB" sz="2800" dirty="0" smtClean="0"/>
              <a:t>Impersonal rules govern the rights and duties of incumbents – rules over sentiment</a:t>
            </a:r>
          </a:p>
          <a:p>
            <a:pPr marL="457200" indent="-457200" eaLnBrk="1" fontAlgn="auto" hangingPunct="1">
              <a:spcAft>
                <a:spcPts val="0"/>
              </a:spcAft>
              <a:buFont typeface="+mj-lt"/>
              <a:buAutoNum type="arabicPeriod"/>
              <a:defRPr/>
            </a:pPr>
            <a:r>
              <a:rPr lang="en-GB" sz="2800" dirty="0" smtClean="0"/>
              <a:t>Rights and duties of officials are embedded in written regulations – allegiance to the rules </a:t>
            </a:r>
          </a:p>
          <a:p>
            <a:pPr marL="457200" indent="-457200" eaLnBrk="1" fontAlgn="auto" hangingPunct="1">
              <a:spcAft>
                <a:spcPts val="0"/>
              </a:spcAft>
              <a:buFont typeface="+mj-lt"/>
              <a:buAutoNum type="arabicPeriod"/>
              <a:defRPr/>
            </a:pPr>
            <a:r>
              <a:rPr lang="en-GB" sz="2800" dirty="0" smtClean="0"/>
              <a:t>Contractually fixed salaries – officials do not own their offices or means of production</a:t>
            </a:r>
          </a:p>
          <a:p>
            <a:pPr marL="457200" indent="-457200" eaLnBrk="1" fontAlgn="auto" hangingPunct="1">
              <a:spcAft>
                <a:spcPts val="0"/>
              </a:spcAft>
              <a:buFont typeface="+mj-lt"/>
              <a:buAutoNum type="arabicPeriod"/>
              <a:defRPr/>
            </a:pPr>
            <a:r>
              <a:rPr lang="en-GB" sz="2800" dirty="0" smtClean="0"/>
              <a:t>Impersonal guidelines for work responsibilities. Decision making depends on technical knowledge and the concept of the expert prevails</a:t>
            </a:r>
          </a:p>
          <a:p>
            <a:pPr marL="457200" indent="-457200" eaLnBrk="1" fontAlgn="auto" hangingPunct="1">
              <a:spcAft>
                <a:spcPts val="0"/>
              </a:spcAft>
              <a:buFont typeface="+mj-lt"/>
              <a:buAutoNum type="arabicPeriod"/>
              <a:defRPr/>
            </a:pPr>
            <a:endParaRPr lang="en-GB" sz="2800" dirty="0" smtClean="0"/>
          </a:p>
          <a:p>
            <a:pPr eaLnBrk="1" fontAlgn="auto" hangingPunct="1">
              <a:spcAft>
                <a:spcPts val="0"/>
              </a:spcAft>
              <a:buFont typeface="Arial" pitchFamily="34" charset="0"/>
              <a:buNone/>
              <a:defRPr/>
            </a:pPr>
            <a:endParaRPr lang="en-GB" sz="2800" dirty="0" smtClean="0"/>
          </a:p>
          <a:p>
            <a:pPr eaLnBrk="1" fontAlgn="auto" hangingPunct="1">
              <a:spcAft>
                <a:spcPts val="0"/>
              </a:spcAft>
              <a:buFont typeface="Arial" pitchFamily="34" charset="0"/>
              <a:buNone/>
              <a:defRPr/>
            </a:pPr>
            <a:endParaRPr lang="en-GB" sz="2800" dirty="0" smtClean="0"/>
          </a:p>
          <a:p>
            <a:pPr eaLnBrk="1" fontAlgn="auto" hangingPunct="1">
              <a:spcAft>
                <a:spcPts val="0"/>
              </a:spcAft>
              <a:buFont typeface="Arial" pitchFamily="34" charset="0"/>
              <a:buNone/>
              <a:defRPr/>
            </a:pPr>
            <a:endParaRPr lang="en-GB" sz="2800" dirty="0" smtClean="0"/>
          </a:p>
          <a:p>
            <a:pPr eaLnBrk="1" fontAlgn="auto" hangingPunct="1">
              <a:spcAft>
                <a:spcPts val="0"/>
              </a:spcAft>
              <a:buFont typeface="Arial" pitchFamily="34" charset="0"/>
              <a:buNone/>
              <a:defRPr/>
            </a:pPr>
            <a:endParaRPr lang="en-GB" sz="2800" dirty="0" smtClean="0"/>
          </a:p>
          <a:p>
            <a:pPr eaLnBrk="1" fontAlgn="auto" hangingPunct="1">
              <a:spcAft>
                <a:spcPts val="0"/>
              </a:spcAft>
              <a:buFont typeface="Arial" pitchFamily="34" charset="0"/>
              <a:buNone/>
              <a:defRPr/>
            </a:pPr>
            <a:endParaRPr lang="en-GB" sz="2800" dirty="0" smtClean="0"/>
          </a:p>
          <a:p>
            <a:pPr eaLnBrk="1" fontAlgn="auto" hangingPunct="1">
              <a:spcAft>
                <a:spcPts val="0"/>
              </a:spcAft>
              <a:buFont typeface="Arial" pitchFamily="34" charset="0"/>
              <a:buChar char="•"/>
              <a:defRPr/>
            </a:pPr>
            <a:endParaRPr lang="en-GB" sz="2800" dirty="0" smtClean="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792162"/>
          </a:xfrm>
        </p:spPr>
        <p:txBody>
          <a:bodyPr/>
          <a:lstStyle/>
          <a:p>
            <a:pPr eaLnBrk="1" hangingPunct="1"/>
            <a:r>
              <a:rPr lang="en-GB" dirty="0" smtClean="0"/>
              <a:t>Weber</a:t>
            </a:r>
          </a:p>
        </p:txBody>
      </p:sp>
      <p:sp>
        <p:nvSpPr>
          <p:cNvPr id="3" name="Content Placeholder 2"/>
          <p:cNvSpPr>
            <a:spLocks noGrp="1"/>
          </p:cNvSpPr>
          <p:nvPr>
            <p:ph idx="1"/>
          </p:nvPr>
        </p:nvSpPr>
        <p:spPr>
          <a:xfrm>
            <a:off x="457200" y="1219200"/>
            <a:ext cx="8229600" cy="5257800"/>
          </a:xfrm>
        </p:spPr>
        <p:txBody>
          <a:bodyPr rtlCol="0">
            <a:normAutofit fontScale="85000" lnSpcReduction="20000"/>
          </a:bodyPr>
          <a:lstStyle/>
          <a:p>
            <a:pPr marL="514350" indent="-514350" eaLnBrk="1" fontAlgn="auto" hangingPunct="1">
              <a:spcAft>
                <a:spcPts val="0"/>
              </a:spcAft>
              <a:buFont typeface="+mj-lt"/>
              <a:buAutoNum type="arabicPeriod" startAt="6"/>
              <a:defRPr/>
            </a:pPr>
            <a:r>
              <a:rPr lang="en-GB" sz="3300" dirty="0" smtClean="0"/>
              <a:t>Division of labour, specialisation of tasks, hierarchy of authority</a:t>
            </a:r>
          </a:p>
          <a:p>
            <a:pPr marL="514350" indent="-514350" eaLnBrk="1" fontAlgn="auto" hangingPunct="1">
              <a:spcAft>
                <a:spcPts val="0"/>
              </a:spcAft>
              <a:buFont typeface="+mj-lt"/>
              <a:buAutoNum type="arabicPeriod" startAt="6"/>
              <a:defRPr/>
            </a:pPr>
            <a:r>
              <a:rPr lang="en-GB" sz="3300" dirty="0" smtClean="0"/>
              <a:t>Norms of impersonality govern interpersonal relations</a:t>
            </a:r>
          </a:p>
          <a:p>
            <a:pPr marL="514350" indent="-514350" eaLnBrk="1" fontAlgn="auto" hangingPunct="1">
              <a:spcAft>
                <a:spcPts val="0"/>
              </a:spcAft>
              <a:buFont typeface="+mj-lt"/>
              <a:buAutoNum type="arabicPeriod" startAt="6"/>
              <a:defRPr/>
            </a:pPr>
            <a:r>
              <a:rPr lang="en-GB" sz="3300" dirty="0" smtClean="0"/>
              <a:t>Officials treat people in terms of cases rather than individuals</a:t>
            </a:r>
          </a:p>
          <a:p>
            <a:pPr marL="514350" indent="-514350" eaLnBrk="1" fontAlgn="auto" hangingPunct="1">
              <a:spcAft>
                <a:spcPts val="0"/>
              </a:spcAft>
              <a:buFont typeface="+mj-lt"/>
              <a:buAutoNum type="arabicPeriod" startAt="6"/>
              <a:defRPr/>
            </a:pPr>
            <a:r>
              <a:rPr lang="en-GB" sz="3300" dirty="0" smtClean="0"/>
              <a:t>Written documentation and “a rigid orientation to files” is a pre-condition to legitimate decision making</a:t>
            </a:r>
          </a:p>
          <a:p>
            <a:pPr marL="514350" indent="-514350" eaLnBrk="1" fontAlgn="auto" hangingPunct="1">
              <a:spcAft>
                <a:spcPts val="0"/>
              </a:spcAft>
              <a:buFont typeface="+mj-lt"/>
              <a:buAutoNum type="arabicPeriod" startAt="6"/>
              <a:defRPr/>
            </a:pPr>
            <a:r>
              <a:rPr lang="en-GB" sz="3300" dirty="0" smtClean="0"/>
              <a:t>Discharge of responsibilities is based on calculable rules carried out without regard for persons</a:t>
            </a:r>
          </a:p>
          <a:p>
            <a:pPr marL="514350" indent="-514350" eaLnBrk="1" fontAlgn="auto" hangingPunct="1">
              <a:spcAft>
                <a:spcPts val="0"/>
              </a:spcAft>
              <a:buFont typeface="Arial" pitchFamily="34" charset="0"/>
              <a:buNone/>
              <a:defRPr/>
            </a:pPr>
            <a:endParaRPr lang="en-GB" dirty="0" smtClean="0"/>
          </a:p>
          <a:p>
            <a:pPr marL="514350" indent="-514350" eaLnBrk="1" fontAlgn="auto" hangingPunct="1">
              <a:spcAft>
                <a:spcPts val="0"/>
              </a:spcAft>
              <a:buFont typeface="Arial" pitchFamily="34" charset="0"/>
              <a:buNone/>
              <a:defRPr/>
            </a:pPr>
            <a:r>
              <a:rPr lang="en-GB" sz="2400" dirty="0" smtClean="0"/>
              <a:t>	Morrison K (2006; p382/3) Marx </a:t>
            </a:r>
            <a:r>
              <a:rPr lang="en-GB" sz="2400" dirty="0" err="1" smtClean="0"/>
              <a:t>Durkheim</a:t>
            </a:r>
            <a:r>
              <a:rPr lang="en-GB" sz="2400" dirty="0" smtClean="0"/>
              <a:t> Weber: formations of modern social thought. London: Sage</a:t>
            </a:r>
            <a:endParaRPr lang="en-GB" sz="2800" dirty="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smtClean="0"/>
              <a:t>Mullins</a:t>
            </a:r>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en-GB" dirty="0" smtClean="0"/>
              <a:t>Form of structure found in many large scale organisations</a:t>
            </a:r>
          </a:p>
          <a:p>
            <a:pPr eaLnBrk="1" fontAlgn="auto" hangingPunct="1">
              <a:spcAft>
                <a:spcPts val="0"/>
              </a:spcAft>
              <a:buFont typeface="Arial" pitchFamily="34" charset="0"/>
              <a:buChar char="•"/>
              <a:defRPr/>
            </a:pPr>
            <a:r>
              <a:rPr lang="en-GB" dirty="0" smtClean="0"/>
              <a:t>Specialisation of tasks</a:t>
            </a:r>
          </a:p>
          <a:p>
            <a:pPr eaLnBrk="1" fontAlgn="auto" hangingPunct="1">
              <a:spcAft>
                <a:spcPts val="0"/>
              </a:spcAft>
              <a:buFont typeface="Arial" pitchFamily="34" charset="0"/>
              <a:buChar char="•"/>
              <a:defRPr/>
            </a:pPr>
            <a:r>
              <a:rPr lang="en-GB" dirty="0" smtClean="0"/>
              <a:t>Hierarchy of authority and decision-making</a:t>
            </a:r>
          </a:p>
          <a:p>
            <a:pPr eaLnBrk="1" fontAlgn="auto" hangingPunct="1">
              <a:spcAft>
                <a:spcPts val="0"/>
              </a:spcAft>
              <a:buFont typeface="Arial" pitchFamily="34" charset="0"/>
              <a:buChar char="•"/>
              <a:defRPr/>
            </a:pPr>
            <a:r>
              <a:rPr lang="en-GB" dirty="0" smtClean="0"/>
              <a:t>System of results and regulations</a:t>
            </a:r>
          </a:p>
          <a:p>
            <a:pPr eaLnBrk="1" fontAlgn="auto" hangingPunct="1">
              <a:spcAft>
                <a:spcPts val="0"/>
              </a:spcAft>
              <a:buFont typeface="Arial" pitchFamily="34" charset="0"/>
              <a:buChar char="•"/>
              <a:defRPr/>
            </a:pPr>
            <a:r>
              <a:rPr lang="en-GB" dirty="0" smtClean="0"/>
              <a:t>Impersonal approach from officials</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None/>
              <a:defRPr/>
            </a:pPr>
            <a:r>
              <a:rPr lang="en-GB" sz="1800" dirty="0" smtClean="0"/>
              <a:t>	Mullins L (2005) Management and Organisational Behaviour. London: Prentice Hall Financial Times.</a:t>
            </a:r>
            <a:endParaRPr lang="en-GB" sz="1800" dirty="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74638"/>
            <a:ext cx="8229600" cy="715962"/>
          </a:xfrm>
        </p:spPr>
        <p:txBody>
          <a:bodyPr/>
          <a:lstStyle/>
          <a:p>
            <a:pPr eaLnBrk="1" hangingPunct="1"/>
            <a:r>
              <a:rPr lang="en-GB" dirty="0" smtClean="0"/>
              <a:t>Stewart</a:t>
            </a:r>
          </a:p>
        </p:txBody>
      </p:sp>
      <p:sp>
        <p:nvSpPr>
          <p:cNvPr id="3" name="Content Placeholder 2"/>
          <p:cNvSpPr>
            <a:spLocks noGrp="1"/>
          </p:cNvSpPr>
          <p:nvPr>
            <p:ph idx="1"/>
          </p:nvPr>
        </p:nvSpPr>
        <p:spPr>
          <a:xfrm>
            <a:off x="457200" y="990600"/>
            <a:ext cx="8229600" cy="5486400"/>
          </a:xfrm>
        </p:spPr>
        <p:txBody>
          <a:bodyPr rtlCol="0">
            <a:normAutofit fontScale="92500" lnSpcReduction="10000"/>
          </a:bodyPr>
          <a:lstStyle/>
          <a:p>
            <a:pPr eaLnBrk="1" fontAlgn="auto" hangingPunct="1">
              <a:spcAft>
                <a:spcPts val="0"/>
              </a:spcAft>
              <a:buFont typeface="Arial" pitchFamily="34" charset="0"/>
              <a:buChar char="•"/>
              <a:defRPr/>
            </a:pPr>
            <a:r>
              <a:rPr lang="en-GB" sz="2600" b="1" dirty="0" smtClean="0"/>
              <a:t>Specialisation</a:t>
            </a:r>
            <a:r>
              <a:rPr lang="en-GB" sz="2600" dirty="0" smtClean="0"/>
              <a:t>: applies to the job rather than the person and helps continuity;</a:t>
            </a:r>
          </a:p>
          <a:p>
            <a:pPr eaLnBrk="1" fontAlgn="auto" hangingPunct="1">
              <a:spcAft>
                <a:spcPts val="0"/>
              </a:spcAft>
              <a:buFont typeface="Arial" pitchFamily="34" charset="0"/>
              <a:buChar char="•"/>
              <a:defRPr/>
            </a:pPr>
            <a:r>
              <a:rPr lang="en-GB" sz="2600" b="1" dirty="0" smtClean="0"/>
              <a:t>Hierarchy of authority</a:t>
            </a:r>
            <a:r>
              <a:rPr lang="en-GB" sz="2600" dirty="0" smtClean="0"/>
              <a:t>: there is a sharp distinction between management and workers. Stratification particularly marked in armed forces;</a:t>
            </a:r>
          </a:p>
          <a:p>
            <a:pPr eaLnBrk="1" fontAlgn="auto" hangingPunct="1">
              <a:spcAft>
                <a:spcPts val="0"/>
              </a:spcAft>
              <a:buFont typeface="Arial" pitchFamily="34" charset="0"/>
              <a:buChar char="•"/>
              <a:defRPr/>
            </a:pPr>
            <a:r>
              <a:rPr lang="en-GB" sz="2600" b="1" dirty="0" smtClean="0"/>
              <a:t>System of rules</a:t>
            </a:r>
            <a:r>
              <a:rPr lang="en-GB" sz="2600" dirty="0" smtClean="0"/>
              <a:t>: impersonal in nature and helps to establish an efficient operation. It is essential that officials within the bureaucracy understand the rules.</a:t>
            </a:r>
          </a:p>
          <a:p>
            <a:pPr eaLnBrk="1" fontAlgn="auto" hangingPunct="1">
              <a:spcAft>
                <a:spcPts val="0"/>
              </a:spcAft>
              <a:buFont typeface="Arial" pitchFamily="34" charset="0"/>
              <a:buChar char="•"/>
              <a:defRPr/>
            </a:pPr>
            <a:r>
              <a:rPr lang="en-GB" sz="2600" b="1" dirty="0" smtClean="0"/>
              <a:t>Impersonality</a:t>
            </a:r>
            <a:r>
              <a:rPr lang="en-GB" sz="2600" dirty="0" smtClean="0"/>
              <a:t>: the exercise of authority should not be arbitrary but in accord with the system of rules. Stewart saw this as the feature which most distinguishes it from other types of organisation.</a:t>
            </a:r>
            <a:endParaRPr lang="en-GB" sz="2000" dirty="0" smtClean="0"/>
          </a:p>
          <a:p>
            <a:pPr eaLnBrk="1" fontAlgn="auto" hangingPunct="1">
              <a:spcAft>
                <a:spcPts val="0"/>
              </a:spcAft>
              <a:buFont typeface="Arial" pitchFamily="34" charset="0"/>
              <a:buNone/>
              <a:defRPr/>
            </a:pPr>
            <a:r>
              <a:rPr lang="en-GB" sz="2000" dirty="0" smtClean="0"/>
              <a:t>	</a:t>
            </a:r>
          </a:p>
          <a:p>
            <a:pPr eaLnBrk="1" fontAlgn="auto" hangingPunct="1">
              <a:spcAft>
                <a:spcPts val="0"/>
              </a:spcAft>
              <a:buFont typeface="Arial" pitchFamily="34" charset="0"/>
              <a:buNone/>
              <a:defRPr/>
            </a:pPr>
            <a:r>
              <a:rPr lang="en-GB" sz="2000" dirty="0" smtClean="0"/>
              <a:t>Stewart R (1999) The Reality of Management, 3</a:t>
            </a:r>
            <a:r>
              <a:rPr lang="en-GB" sz="2000" baseline="30000" dirty="0" smtClean="0"/>
              <a:t>rd</a:t>
            </a:r>
            <a:r>
              <a:rPr lang="en-GB" sz="2000" dirty="0" smtClean="0"/>
              <a:t> edition. Butterworth-Heinemann</a:t>
            </a:r>
            <a:endParaRPr lang="en-GB" sz="2000" dirty="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smtClean="0"/>
              <a:t>Social Consequences</a:t>
            </a:r>
          </a:p>
        </p:txBody>
      </p:sp>
      <p:sp>
        <p:nvSpPr>
          <p:cNvPr id="11267" name="Content Placeholder 2"/>
          <p:cNvSpPr>
            <a:spLocks noGrp="1"/>
          </p:cNvSpPr>
          <p:nvPr>
            <p:ph idx="1"/>
          </p:nvPr>
        </p:nvSpPr>
        <p:spPr/>
        <p:txBody>
          <a:bodyPr/>
          <a:lstStyle/>
          <a:p>
            <a:pPr eaLnBrk="1" hangingPunct="1">
              <a:buFont typeface="Arial" charset="0"/>
              <a:buNone/>
            </a:pPr>
            <a:r>
              <a:rPr lang="en-GB" smtClean="0"/>
              <a:t>Two broad categories:</a:t>
            </a:r>
          </a:p>
          <a:p>
            <a:pPr eaLnBrk="1" hangingPunct="1"/>
            <a:r>
              <a:rPr lang="en-GB" smtClean="0"/>
              <a:t>Incompatibility with democracy – we may give up the right to accountable government … Power of the moneyed elite who wield power through politics</a:t>
            </a:r>
          </a:p>
          <a:p>
            <a:pPr eaLnBrk="1" hangingPunct="1"/>
            <a:r>
              <a:rPr lang="en-GB" smtClean="0"/>
              <a:t>Secrecy develops – knowledge is power! Exclusion of the public.</a:t>
            </a:r>
          </a:p>
          <a:p>
            <a:pPr eaLnBrk="1" hangingPunct="1"/>
            <a:endParaRPr lang="en-GB" smtClean="0"/>
          </a:p>
          <a:p>
            <a:pPr eaLnBrk="1" hangingPunct="1"/>
            <a:endParaRPr lang="en-GB" smtClean="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11</a:t>
            </a:fld>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74638"/>
            <a:ext cx="8229600" cy="639762"/>
          </a:xfrm>
        </p:spPr>
        <p:txBody>
          <a:bodyPr/>
          <a:lstStyle/>
          <a:p>
            <a:pPr eaLnBrk="1" hangingPunct="1"/>
            <a:r>
              <a:rPr lang="en-GB" smtClean="0"/>
              <a:t>Questions</a:t>
            </a:r>
          </a:p>
        </p:txBody>
      </p:sp>
      <p:sp>
        <p:nvSpPr>
          <p:cNvPr id="11267" name="Content Placeholder 2"/>
          <p:cNvSpPr>
            <a:spLocks noGrp="1"/>
          </p:cNvSpPr>
          <p:nvPr>
            <p:ph idx="1"/>
          </p:nvPr>
        </p:nvSpPr>
        <p:spPr>
          <a:xfrm>
            <a:off x="457200" y="990600"/>
            <a:ext cx="8229600" cy="5135563"/>
          </a:xfrm>
        </p:spPr>
        <p:txBody>
          <a:bodyPr/>
          <a:lstStyle/>
          <a:p>
            <a:pPr eaLnBrk="1" hangingPunct="1"/>
            <a:r>
              <a:rPr lang="en-GB" dirty="0" smtClean="0"/>
              <a:t>Perspectives?</a:t>
            </a:r>
          </a:p>
          <a:p>
            <a:pPr eaLnBrk="1" hangingPunct="1"/>
            <a:r>
              <a:rPr lang="en-GB" dirty="0" smtClean="0"/>
              <a:t>Who are public services for?</a:t>
            </a:r>
          </a:p>
          <a:p>
            <a:pPr eaLnBrk="1" hangingPunct="1"/>
            <a:r>
              <a:rPr lang="en-GB" dirty="0" smtClean="0"/>
              <a:t>Who should design and deliver services?</a:t>
            </a:r>
          </a:p>
          <a:p>
            <a:pPr eaLnBrk="1" hangingPunct="1"/>
            <a:r>
              <a:rPr lang="en-GB" dirty="0" smtClean="0"/>
              <a:t>How important is performance?</a:t>
            </a:r>
          </a:p>
          <a:p>
            <a:pPr eaLnBrk="1" hangingPunct="1"/>
            <a:r>
              <a:rPr lang="en-GB" dirty="0" smtClean="0"/>
              <a:t>Does it matter who delivers as long as the service delivers?</a:t>
            </a:r>
          </a:p>
          <a:p>
            <a:r>
              <a:rPr lang="en-GB" dirty="0" smtClean="0"/>
              <a:t>How are your lives touched by bureaucracy?</a:t>
            </a:r>
          </a:p>
          <a:p>
            <a:r>
              <a:rPr lang="en-GB" dirty="0" smtClean="0"/>
              <a:t>How are we influenced by the rules and regulations of government as enforced by ‘officials’?</a:t>
            </a:r>
          </a:p>
          <a:p>
            <a:pPr eaLnBrk="1" hangingPunct="1"/>
            <a:endParaRPr lang="en-GB" dirty="0" smtClean="0"/>
          </a:p>
          <a:p>
            <a:pPr eaLnBrk="1" hangingPunct="1"/>
            <a:endParaRPr lang="en-GB" dirty="0" smtClean="0"/>
          </a:p>
        </p:txBody>
      </p:sp>
      <p:sp>
        <p:nvSpPr>
          <p:cNvPr id="2" name="Slide Number Placeholder 1"/>
          <p:cNvSpPr>
            <a:spLocks noGrp="1"/>
          </p:cNvSpPr>
          <p:nvPr>
            <p:ph type="sldNum" sz="quarter" idx="12"/>
          </p:nvPr>
        </p:nvSpPr>
        <p:spPr/>
        <p:txBody>
          <a:bodyPr/>
          <a:lstStyle/>
          <a:p>
            <a:pPr>
              <a:defRPr/>
            </a:pPr>
            <a:fld id="{C68B933E-78FE-4D9D-A2B9-FC72C6E06351}" type="slidenum">
              <a:rPr lang="en-US" smtClean="0"/>
              <a:pPr>
                <a:defRPr/>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498</TotalTime>
  <Words>434</Words>
  <Application>Microsoft Office PowerPoint</Application>
  <PresentationFormat>On-screen Show (4:3)</PresentationFormat>
  <Paragraphs>93</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Bureaucracy</vt:lpstr>
      <vt:lpstr>Bureaucracy</vt:lpstr>
      <vt:lpstr>Negative</vt:lpstr>
      <vt:lpstr>PowerPoint Presentation</vt:lpstr>
      <vt:lpstr>PowerPoint Presentation</vt:lpstr>
      <vt:lpstr>Positive</vt:lpstr>
      <vt:lpstr>Max Weber</vt:lpstr>
      <vt:lpstr>Weber</vt:lpstr>
      <vt:lpstr>Mullins</vt:lpstr>
      <vt:lpstr>Stewart</vt:lpstr>
      <vt:lpstr>Social Consequences</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Bureaucracy</dc:title>
  <dc:creator>Mike</dc:creator>
  <cp:lastModifiedBy>Mike Durke</cp:lastModifiedBy>
  <cp:revision>44</cp:revision>
  <dcterms:created xsi:type="dcterms:W3CDTF">2006-08-16T00:00:00Z</dcterms:created>
  <dcterms:modified xsi:type="dcterms:W3CDTF">2015-02-19T15:11:26Z</dcterms:modified>
</cp:coreProperties>
</file>