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5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BC9846-C4AD-41DA-BAF7-025AB090F2E8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F43D0-0A91-4D35-95A3-FFB9390F09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8521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BC9846-C4AD-41DA-BAF7-025AB090F2E8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F43D0-0A91-4D35-95A3-FFB9390F09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691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BC9846-C4AD-41DA-BAF7-025AB090F2E8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F43D0-0A91-4D35-95A3-FFB9390F09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74787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BC9846-C4AD-41DA-BAF7-025AB090F2E8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F43D0-0A91-4D35-95A3-FFB9390F09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387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BC9846-C4AD-41DA-BAF7-025AB090F2E8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F43D0-0A91-4D35-95A3-FFB9390F09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9451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BC9846-C4AD-41DA-BAF7-025AB090F2E8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F43D0-0A91-4D35-95A3-FFB9390F09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1921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BC9846-C4AD-41DA-BAF7-025AB090F2E8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F43D0-0A91-4D35-95A3-FFB9390F09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5057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BC9846-C4AD-41DA-BAF7-025AB090F2E8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F43D0-0A91-4D35-95A3-FFB9390F09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745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BC9846-C4AD-41DA-BAF7-025AB090F2E8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F43D0-0A91-4D35-95A3-FFB9390F09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4387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BC9846-C4AD-41DA-BAF7-025AB090F2E8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F43D0-0A91-4D35-95A3-FFB9390F09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289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BC9846-C4AD-41DA-BAF7-025AB090F2E8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F43D0-0A91-4D35-95A3-FFB9390F09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544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BC9846-C4AD-41DA-BAF7-025AB090F2E8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CF43D0-0A91-4D35-95A3-FFB9390F09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9922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Getting to Meaning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</a:t>
            </a:r>
          </a:p>
          <a:p>
            <a:r>
              <a:rPr lang="en-GB" dirty="0" smtClean="0"/>
              <a:t>19</a:t>
            </a:r>
            <a:r>
              <a:rPr lang="en-GB" baseline="30000" dirty="0" smtClean="0"/>
              <a:t>th</a:t>
            </a:r>
            <a:r>
              <a:rPr lang="en-GB" dirty="0" smtClean="0"/>
              <a:t> November, 2015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69983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600" dirty="0" smtClean="0"/>
              <a:t>Kaushik</a:t>
            </a:r>
          </a:p>
          <a:p>
            <a:r>
              <a:rPr lang="en-GB" sz="1600" dirty="0" smtClean="0"/>
              <a:t>Mike Grigsby, “Marketing </a:t>
            </a:r>
            <a:r>
              <a:rPr lang="en-GB" sz="1600" dirty="0"/>
              <a:t>Analytics: A Practical Guide to Real Marketing </a:t>
            </a:r>
            <a:r>
              <a:rPr lang="en-GB" sz="1600" dirty="0" smtClean="0"/>
              <a:t>Science”, </a:t>
            </a:r>
            <a:r>
              <a:rPr lang="en-GB" sz="1600" dirty="0" err="1" smtClean="0"/>
              <a:t>Kogan</a:t>
            </a:r>
            <a:r>
              <a:rPr lang="en-GB" sz="1600" dirty="0" smtClean="0"/>
              <a:t> Page, ISBN 978-0-7494-7417-1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0798405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is this Data Important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Can be difficult to assess meaning and need for immediate action</a:t>
            </a:r>
          </a:p>
          <a:p>
            <a:r>
              <a:rPr lang="en-GB" dirty="0" smtClean="0"/>
              <a:t>Traditionally, management is interested in </a:t>
            </a:r>
            <a:r>
              <a:rPr lang="en-GB" i="1" dirty="0" smtClean="0"/>
              <a:t>variances</a:t>
            </a:r>
            <a:r>
              <a:rPr lang="en-GB" dirty="0" smtClean="0"/>
              <a:t> – changes to performance figures</a:t>
            </a:r>
          </a:p>
          <a:p>
            <a:r>
              <a:rPr lang="en-GB" dirty="0" smtClean="0"/>
              <a:t>Comparison can highlight these</a:t>
            </a:r>
          </a:p>
          <a:p>
            <a:pPr lvl="1"/>
            <a:r>
              <a:rPr lang="en-GB" dirty="0" smtClean="0"/>
              <a:t>Comparison across time periods (traditional)</a:t>
            </a:r>
          </a:p>
          <a:p>
            <a:pPr lvl="1"/>
            <a:r>
              <a:rPr lang="en-GB" dirty="0" smtClean="0"/>
              <a:t>Comparison between headline and detailed data</a:t>
            </a:r>
          </a:p>
          <a:p>
            <a:pPr lvl="1"/>
            <a:r>
              <a:rPr lang="en-GB" dirty="0" smtClean="0"/>
              <a:t>Comparison against long run averages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86984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 the Metric Amplifiers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Meaning derives from multiple metrics in association</a:t>
            </a:r>
          </a:p>
          <a:p>
            <a:r>
              <a:rPr lang="en-GB" dirty="0" smtClean="0"/>
              <a:t>Link between the metrics measuring activity and metrics measuring web presence success</a:t>
            </a:r>
          </a:p>
          <a:p>
            <a:pPr lvl="1"/>
            <a:r>
              <a:rPr lang="en-GB" dirty="0" smtClean="0"/>
              <a:t>Put together three or more</a:t>
            </a:r>
          </a:p>
          <a:p>
            <a:pPr lvl="1"/>
            <a:r>
              <a:rPr lang="en-GB" dirty="0" smtClean="0"/>
              <a:t>Think about the leading/lagging implications</a:t>
            </a:r>
          </a:p>
          <a:p>
            <a:pPr lvl="1"/>
            <a:r>
              <a:rPr lang="en-GB" dirty="0" smtClean="0"/>
              <a:t>Look at the rounded picture</a:t>
            </a:r>
          </a:p>
          <a:p>
            <a:pPr lvl="2"/>
            <a:r>
              <a:rPr lang="en-GB" dirty="0" smtClean="0"/>
              <a:t>E.g. Sales/conversions – lagging indicator</a:t>
            </a:r>
          </a:p>
          <a:p>
            <a:pPr lvl="2"/>
            <a:r>
              <a:rPr lang="en-GB" dirty="0" smtClean="0"/>
              <a:t>New visitors – new potential business</a:t>
            </a:r>
          </a:p>
          <a:p>
            <a:pPr lvl="2"/>
            <a:r>
              <a:rPr lang="en-GB" dirty="0" smtClean="0"/>
              <a:t>Repeat visitors – fitting the pattern for next week’s sales?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37666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Comparison with Competition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Benchmarking is easier with analytics</a:t>
            </a:r>
          </a:p>
          <a:p>
            <a:pPr lvl="1"/>
            <a:r>
              <a:rPr lang="en-GB" dirty="0" smtClean="0"/>
              <a:t>The suppliers want to sell you the data</a:t>
            </a:r>
          </a:p>
          <a:p>
            <a:pPr lvl="1"/>
            <a:r>
              <a:rPr lang="en-GB" dirty="0" smtClean="0"/>
              <a:t>The data is:</a:t>
            </a:r>
          </a:p>
          <a:p>
            <a:pPr lvl="2"/>
            <a:r>
              <a:rPr lang="en-GB" dirty="0" smtClean="0"/>
              <a:t>Segregated by vertical market</a:t>
            </a:r>
          </a:p>
          <a:p>
            <a:pPr lvl="2"/>
            <a:r>
              <a:rPr lang="en-GB" dirty="0" smtClean="0"/>
              <a:t>Generalised rather than </a:t>
            </a:r>
            <a:r>
              <a:rPr lang="en-GB" b="1" dirty="0" smtClean="0"/>
              <a:t>named</a:t>
            </a:r>
            <a:r>
              <a:rPr lang="en-GB" dirty="0" smtClean="0"/>
              <a:t> competitors</a:t>
            </a:r>
          </a:p>
          <a:p>
            <a:pPr lvl="3"/>
            <a:r>
              <a:rPr lang="en-GB" dirty="0" smtClean="0"/>
              <a:t>Unless you agree mutual exchange of data</a:t>
            </a:r>
          </a:p>
          <a:p>
            <a:pPr lvl="2"/>
            <a:r>
              <a:rPr lang="en-GB" dirty="0" err="1" smtClean="0"/>
              <a:t>Timebound</a:t>
            </a:r>
            <a:endParaRPr lang="en-GB" dirty="0" smtClean="0"/>
          </a:p>
          <a:p>
            <a:pPr lvl="1"/>
            <a:r>
              <a:rPr lang="en-GB" dirty="0" smtClean="0"/>
              <a:t>Examples?  Google Trends, IBM </a:t>
            </a:r>
            <a:r>
              <a:rPr lang="en-GB" dirty="0" err="1" smtClean="0"/>
              <a:t>Coremetrics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82428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Know Thyself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Weirdness occurs occasionally</a:t>
            </a:r>
          </a:p>
          <a:p>
            <a:r>
              <a:rPr lang="en-GB" dirty="0" smtClean="0"/>
              <a:t>What happened?</a:t>
            </a:r>
          </a:p>
          <a:p>
            <a:pPr lvl="1"/>
            <a:r>
              <a:rPr lang="en-GB" dirty="0" smtClean="0"/>
              <a:t>Real world impact (look at VW’s emissions problems)</a:t>
            </a:r>
          </a:p>
          <a:p>
            <a:pPr lvl="1"/>
            <a:r>
              <a:rPr lang="en-GB" dirty="0" smtClean="0"/>
              <a:t>IT problems</a:t>
            </a:r>
          </a:p>
          <a:p>
            <a:pPr lvl="2"/>
            <a:r>
              <a:rPr lang="en-GB" dirty="0" smtClean="0"/>
              <a:t>Web presence down</a:t>
            </a:r>
          </a:p>
          <a:p>
            <a:pPr lvl="2"/>
            <a:r>
              <a:rPr lang="en-GB" dirty="0" smtClean="0"/>
              <a:t>Major rewriting in progress</a:t>
            </a:r>
          </a:p>
          <a:p>
            <a:pPr lvl="2"/>
            <a:r>
              <a:rPr lang="en-GB" dirty="0" smtClean="0"/>
              <a:t>New initiatives driving traffic to the web site</a:t>
            </a:r>
          </a:p>
          <a:p>
            <a:pPr lvl="2"/>
            <a:r>
              <a:rPr lang="en-GB" dirty="0" smtClean="0"/>
              <a:t>Broken servers, broken links</a:t>
            </a:r>
          </a:p>
          <a:p>
            <a:pPr lvl="2"/>
            <a:r>
              <a:rPr lang="en-GB" dirty="0" smtClean="0"/>
              <a:t>End of pay-per-click service</a:t>
            </a:r>
          </a:p>
          <a:p>
            <a:pPr lvl="1"/>
            <a:r>
              <a:rPr lang="en-GB" b="1" i="1" dirty="0" smtClean="0"/>
              <a:t>Real</a:t>
            </a:r>
            <a:r>
              <a:rPr lang="en-GB" dirty="0" smtClean="0"/>
              <a:t> bad news – competitor action, pricing, fashion!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53126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to Present?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Traditional data</a:t>
            </a:r>
          </a:p>
          <a:p>
            <a:pPr lvl="1"/>
            <a:r>
              <a:rPr lang="en-GB" dirty="0" smtClean="0"/>
              <a:t>Trends = graphs</a:t>
            </a:r>
          </a:p>
          <a:p>
            <a:pPr lvl="1"/>
            <a:r>
              <a:rPr lang="en-GB" dirty="0" smtClean="0"/>
              <a:t>Management KPI information = dashboards</a:t>
            </a:r>
          </a:p>
          <a:p>
            <a:pPr lvl="1"/>
            <a:r>
              <a:rPr lang="en-GB" dirty="0" smtClean="0"/>
              <a:t>Sales/conversion = figures (never fail to emphasise the critical data)</a:t>
            </a:r>
          </a:p>
          <a:p>
            <a:r>
              <a:rPr lang="en-GB" dirty="0" smtClean="0"/>
              <a:t>Variances – identifying </a:t>
            </a:r>
            <a:r>
              <a:rPr lang="en-GB" dirty="0" err="1" smtClean="0"/>
              <a:t>causates</a:t>
            </a:r>
            <a:r>
              <a:rPr lang="en-GB" dirty="0" smtClean="0"/>
              <a:t>, if available, will be seen as good practice</a:t>
            </a:r>
          </a:p>
          <a:p>
            <a:r>
              <a:rPr lang="en-GB" dirty="0" smtClean="0"/>
              <a:t>Specials (sales promotions, keyword actions, direct marketing) – report on in addition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4873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Segmenting the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Pulling the data apart shows problem areas</a:t>
            </a:r>
          </a:p>
          <a:p>
            <a:pPr lvl="1"/>
            <a:r>
              <a:rPr lang="en-GB" dirty="0" smtClean="0"/>
              <a:t>Reduces the number of variables</a:t>
            </a:r>
          </a:p>
          <a:p>
            <a:pPr lvl="1"/>
            <a:r>
              <a:rPr lang="en-GB" dirty="0" smtClean="0"/>
              <a:t>Can disaggregate activity-driven changes</a:t>
            </a:r>
          </a:p>
          <a:p>
            <a:pPr lvl="1"/>
            <a:r>
              <a:rPr lang="en-GB" smtClean="0"/>
              <a:t>Evaluate experimentation </a:t>
            </a:r>
            <a:r>
              <a:rPr lang="en-GB" dirty="0" smtClean="0"/>
              <a:t>– did my changes work?</a:t>
            </a:r>
          </a:p>
          <a:p>
            <a:r>
              <a:rPr lang="en-GB" dirty="0" smtClean="0"/>
              <a:t>Kaushik – “Traffic trends difficult to compare”</a:t>
            </a:r>
          </a:p>
          <a:p>
            <a:pPr lvl="1"/>
            <a:r>
              <a:rPr lang="en-GB" dirty="0" smtClean="0"/>
              <a:t>Affected by too many variables</a:t>
            </a:r>
          </a:p>
          <a:p>
            <a:pPr lvl="1"/>
            <a:r>
              <a:rPr lang="en-GB" dirty="0" smtClean="0"/>
              <a:t>“Direct traffic less influenced”</a:t>
            </a:r>
          </a:p>
          <a:p>
            <a:r>
              <a:rPr lang="en-GB" dirty="0" smtClean="0"/>
              <a:t>Find the right segment, the right trend for the activities you are interested 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18406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Beware the Evils of Information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But how much of this is meaning, and how much meaningful</a:t>
            </a:r>
            <a:r>
              <a:rPr lang="en-GB" dirty="0" smtClean="0"/>
              <a:t>?</a:t>
            </a:r>
          </a:p>
          <a:p>
            <a:r>
              <a:rPr lang="en-GB" dirty="0" smtClean="0"/>
              <a:t>What is our target?</a:t>
            </a:r>
          </a:p>
          <a:p>
            <a:pPr lvl="1"/>
            <a:r>
              <a:rPr lang="en-GB" dirty="0"/>
              <a:t>B</a:t>
            </a:r>
            <a:r>
              <a:rPr lang="en-GB" dirty="0" smtClean="0"/>
              <a:t>ehaviour </a:t>
            </a:r>
            <a:r>
              <a:rPr lang="en-GB" dirty="0"/>
              <a:t>nudge through our web </a:t>
            </a:r>
            <a:r>
              <a:rPr lang="en-GB" dirty="0" smtClean="0"/>
              <a:t>presence?</a:t>
            </a:r>
          </a:p>
          <a:p>
            <a:pPr lvl="1"/>
            <a:r>
              <a:rPr lang="en-GB" dirty="0" smtClean="0"/>
              <a:t>Producing </a:t>
            </a:r>
            <a:r>
              <a:rPr lang="en-GB" dirty="0"/>
              <a:t>data to make </a:t>
            </a:r>
            <a:r>
              <a:rPr lang="en-GB" dirty="0" smtClean="0"/>
              <a:t>“management” </a:t>
            </a:r>
            <a:r>
              <a:rPr lang="en-GB" dirty="0"/>
              <a:t>sigh with </a:t>
            </a:r>
            <a:r>
              <a:rPr lang="en-GB" dirty="0" smtClean="0"/>
              <a:t>pleasure or groan with pain?</a:t>
            </a:r>
          </a:p>
          <a:p>
            <a:pPr lvl="1"/>
            <a:r>
              <a:rPr lang="en-GB" dirty="0" smtClean="0"/>
              <a:t>Are we just avoiding the “Persian” option?</a:t>
            </a:r>
            <a:endParaRPr lang="en-GB" dirty="0"/>
          </a:p>
          <a:p>
            <a:r>
              <a:rPr lang="en-GB" dirty="0" smtClean="0"/>
              <a:t>Fitness for purpose … but whose purpose?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74575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Take Conversion as an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600200"/>
            <a:ext cx="8568952" cy="452596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Simple metric – visitor numbers and conversions</a:t>
            </a:r>
          </a:p>
          <a:p>
            <a:pPr lvl="1"/>
            <a:r>
              <a:rPr lang="en-GB" dirty="0" smtClean="0"/>
              <a:t>Objective data</a:t>
            </a:r>
          </a:p>
          <a:p>
            <a:pPr lvl="1"/>
            <a:r>
              <a:rPr lang="en-GB" dirty="0" smtClean="0"/>
              <a:t>Does this represent our prospects?</a:t>
            </a:r>
          </a:p>
          <a:p>
            <a:r>
              <a:rPr lang="en-GB" dirty="0" smtClean="0"/>
              <a:t>Complex metrics – visitor behaviour</a:t>
            </a:r>
          </a:p>
          <a:p>
            <a:pPr lvl="1"/>
            <a:r>
              <a:rPr lang="en-GB" dirty="0" smtClean="0"/>
              <a:t>Are visitors on average doing the things we planned?</a:t>
            </a:r>
          </a:p>
          <a:p>
            <a:pPr lvl="1"/>
            <a:r>
              <a:rPr lang="en-GB" dirty="0" smtClean="0"/>
              <a:t>Are visitors replicating largely established patterns</a:t>
            </a:r>
          </a:p>
          <a:p>
            <a:pPr lvl="2"/>
            <a:r>
              <a:rPr lang="en-GB" dirty="0" smtClean="0"/>
              <a:t>Likely to lead to conversion</a:t>
            </a:r>
          </a:p>
          <a:p>
            <a:pPr lvl="2"/>
            <a:r>
              <a:rPr lang="en-GB" dirty="0" smtClean="0"/>
              <a:t>Leading to some other outcome, good or bad</a:t>
            </a:r>
          </a:p>
          <a:p>
            <a:pPr lvl="1"/>
            <a:r>
              <a:rPr lang="en-GB" dirty="0" smtClean="0"/>
              <a:t>How will you verify your inferencing?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19389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Conversion Evaluation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What if we aren’t expecting instant gratification? How do we evaluate progress?</a:t>
            </a:r>
          </a:p>
          <a:p>
            <a:pPr lvl="1"/>
            <a:r>
              <a:rPr lang="en-GB" dirty="0" smtClean="0"/>
              <a:t>Initial interest</a:t>
            </a:r>
          </a:p>
          <a:p>
            <a:pPr lvl="2"/>
            <a:r>
              <a:rPr lang="en-GB" dirty="0" smtClean="0"/>
              <a:t>Bounce rates</a:t>
            </a:r>
          </a:p>
          <a:p>
            <a:pPr lvl="1"/>
            <a:r>
              <a:rPr lang="en-GB" dirty="0" smtClean="0"/>
              <a:t>Interested enough to dig around</a:t>
            </a:r>
          </a:p>
          <a:p>
            <a:pPr lvl="2"/>
            <a:r>
              <a:rPr lang="en-GB" dirty="0" smtClean="0"/>
              <a:t>Time on site</a:t>
            </a:r>
          </a:p>
          <a:p>
            <a:pPr lvl="1"/>
            <a:r>
              <a:rPr lang="en-GB" dirty="0" smtClean="0"/>
              <a:t>Coming back to the right brand</a:t>
            </a:r>
          </a:p>
          <a:p>
            <a:pPr lvl="2"/>
            <a:r>
              <a:rPr lang="en-GB" smtClean="0"/>
              <a:t>Visitor loyalty, repeat </a:t>
            </a:r>
            <a:r>
              <a:rPr lang="en-GB" dirty="0" smtClean="0"/>
              <a:t>visits and time </a:t>
            </a:r>
            <a:r>
              <a:rPr lang="en-GB" smtClean="0"/>
              <a:t>on site</a:t>
            </a:r>
            <a:endParaRPr lang="en-GB" dirty="0" smtClean="0"/>
          </a:p>
          <a:p>
            <a:pPr lvl="1"/>
            <a:r>
              <a:rPr lang="en-GB" dirty="0" smtClean="0"/>
              <a:t>Coming back to purchase</a:t>
            </a:r>
          </a:p>
          <a:p>
            <a:pPr lvl="2"/>
            <a:r>
              <a:rPr lang="en-GB" dirty="0" smtClean="0"/>
              <a:t>Conversions (sales!), abandonment rates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53268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Take Stickiness as an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Brand campaigns draw individuals to our site</a:t>
            </a:r>
          </a:p>
          <a:p>
            <a:pPr lvl="1"/>
            <a:r>
              <a:rPr lang="en-GB" dirty="0" smtClean="0"/>
              <a:t>Singleton hits</a:t>
            </a:r>
          </a:p>
          <a:p>
            <a:pPr lvl="2"/>
            <a:r>
              <a:rPr lang="en-GB" dirty="0" smtClean="0"/>
              <a:t>Is bounce rate enough?  (No)</a:t>
            </a:r>
          </a:p>
          <a:p>
            <a:pPr lvl="2"/>
            <a:r>
              <a:rPr lang="en-GB" dirty="0" smtClean="0"/>
              <a:t>Single visitors, no repeats?</a:t>
            </a:r>
          </a:p>
          <a:p>
            <a:pPr lvl="2"/>
            <a:r>
              <a:rPr lang="en-GB" dirty="0" smtClean="0"/>
              <a:t>Total visitors minus repeat visitors?</a:t>
            </a:r>
          </a:p>
          <a:p>
            <a:pPr lvl="1"/>
            <a:r>
              <a:rPr lang="en-GB" dirty="0" smtClean="0"/>
              <a:t>Repeats</a:t>
            </a:r>
          </a:p>
          <a:p>
            <a:pPr lvl="2"/>
            <a:r>
              <a:rPr lang="en-GB" dirty="0" smtClean="0"/>
              <a:t>Visitor repeats</a:t>
            </a:r>
            <a:r>
              <a:rPr lang="en-GB" smtClean="0"/>
              <a:t>, loyalty</a:t>
            </a:r>
            <a:endParaRPr lang="en-GB" dirty="0" smtClean="0"/>
          </a:p>
          <a:p>
            <a:pPr lvl="2"/>
            <a:r>
              <a:rPr lang="en-GB" dirty="0" err="1" smtClean="0"/>
              <a:t>Recency</a:t>
            </a:r>
            <a:endParaRPr lang="en-GB" dirty="0" smtClean="0"/>
          </a:p>
          <a:p>
            <a:pPr lvl="2"/>
            <a:r>
              <a:rPr lang="en-GB" dirty="0" smtClean="0"/>
              <a:t>Other actions (events) – followed links, sponsored links, YouTube views, RSS feed, “likes/dislikes”, Google +1</a:t>
            </a:r>
          </a:p>
          <a:p>
            <a:pPr lvl="1"/>
            <a:r>
              <a:rPr lang="en-GB" dirty="0" smtClean="0"/>
              <a:t>How long to wait to assess these outcomes?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32973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</TotalTime>
  <Words>611</Words>
  <Application>Microsoft Office PowerPoint</Application>
  <PresentationFormat>On-screen Show (4:3)</PresentationFormat>
  <Paragraphs>96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Getting to Meaning</vt:lpstr>
      <vt:lpstr>References</vt:lpstr>
      <vt:lpstr>Why is this Data Important</vt:lpstr>
      <vt:lpstr>Finding the Metric Amplifiers</vt:lpstr>
      <vt:lpstr>Comparison with Competition</vt:lpstr>
      <vt:lpstr>Know Thyself</vt:lpstr>
      <vt:lpstr>What to Present?</vt:lpstr>
      <vt:lpstr>Segmenting the Data</vt:lpstr>
      <vt:lpstr>Beware the Evils of Information</vt:lpstr>
      <vt:lpstr>Take Conversion as an Example</vt:lpstr>
      <vt:lpstr>Conversion Evaluation</vt:lpstr>
      <vt:lpstr>Take Stickiness as an Example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Getting to Meaning</dc:title>
  <dc:creator>Rees, John</dc:creator>
  <cp:lastModifiedBy>Rees, John</cp:lastModifiedBy>
  <cp:revision>12</cp:revision>
  <dcterms:created xsi:type="dcterms:W3CDTF">2015-11-17T09:35:31Z</dcterms:created>
  <dcterms:modified xsi:type="dcterms:W3CDTF">2015-11-17T13:41:01Z</dcterms:modified>
</cp:coreProperties>
</file>