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9"/>
  </p:notesMasterIdLst>
  <p:handoutMasterIdLst>
    <p:handoutMasterId r:id="rId20"/>
  </p:handoutMasterIdLst>
  <p:sldIdLst>
    <p:sldId id="256" r:id="rId5"/>
    <p:sldId id="257" r:id="rId6"/>
    <p:sldId id="258" r:id="rId7"/>
    <p:sldId id="259" r:id="rId8"/>
    <p:sldId id="261" r:id="rId9"/>
    <p:sldId id="276" r:id="rId10"/>
    <p:sldId id="260" r:id="rId11"/>
    <p:sldId id="273" r:id="rId12"/>
    <p:sldId id="271" r:id="rId13"/>
    <p:sldId id="269" r:id="rId14"/>
    <p:sldId id="264" r:id="rId15"/>
    <p:sldId id="270" r:id="rId16"/>
    <p:sldId id="265" r:id="rId17"/>
    <p:sldId id="275" r:id="rId18"/>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718"/>
  </p:normalViewPr>
  <p:slideViewPr>
    <p:cSldViewPr snapToGrid="0">
      <p:cViewPr varScale="1">
        <p:scale>
          <a:sx n="82" d="100"/>
          <a:sy n="82" d="100"/>
        </p:scale>
        <p:origin x="720" y="72"/>
      </p:cViewPr>
      <p:guideLst/>
    </p:cSldViewPr>
  </p:slideViewPr>
  <p:notesTextViewPr>
    <p:cViewPr>
      <p:scale>
        <a:sx n="1" d="1"/>
        <a:sy n="1" d="1"/>
      </p:scale>
      <p:origin x="0" y="0"/>
    </p:cViewPr>
  </p:notesTextViewPr>
  <p:sorterViewPr>
    <p:cViewPr>
      <p:scale>
        <a:sx n="126" d="100"/>
        <a:sy n="126" d="100"/>
      </p:scale>
      <p:origin x="0" y="0"/>
    </p:cViewPr>
  </p:sorterViewPr>
  <p:notesViewPr>
    <p:cSldViewPr snapToGrid="0">
      <p:cViewPr varScale="1">
        <p:scale>
          <a:sx n="96" d="100"/>
          <a:sy n="96" d="100"/>
        </p:scale>
        <p:origin x="3558"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B129C17-9205-4554-BF5C-070656C2169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B41E939-D5BE-4B7F-BCD2-05DCC4E5E8C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B1389FC-84BB-41A0-BC92-057C08DC342F}" type="datetime1">
              <a:rPr lang="en-GB" smtClean="0"/>
              <a:t>07/06/2023</a:t>
            </a:fld>
            <a:endParaRPr lang="en-GB" dirty="0"/>
          </a:p>
        </p:txBody>
      </p:sp>
      <p:sp>
        <p:nvSpPr>
          <p:cNvPr id="4" name="Footer Placeholder 3">
            <a:extLst>
              <a:ext uri="{FF2B5EF4-FFF2-40B4-BE49-F238E27FC236}">
                <a16:creationId xmlns:a16="http://schemas.microsoft.com/office/drawing/2014/main" id="{F61800B1-1D76-46D4-ADAF-FD5EA7AFBE7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FCBFA674-DC58-422B-8963-09FD1B05EDD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A42FE58-2C2A-433E-A3EF-B39ACF97315A}" type="slidenum">
              <a:rPr lang="en-GB" smtClean="0"/>
              <a:t>‹#›</a:t>
            </a:fld>
            <a:endParaRPr lang="en-GB"/>
          </a:p>
        </p:txBody>
      </p:sp>
    </p:spTree>
    <p:extLst>
      <p:ext uri="{BB962C8B-B14F-4D97-AF65-F5344CB8AC3E}">
        <p14:creationId xmlns:p14="http://schemas.microsoft.com/office/powerpoint/2010/main" val="366356575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09B039-1C6C-4DB3-861A-76F1FF2AC578}" type="datetime1">
              <a:rPr lang="en-GB" noProof="0" smtClean="0"/>
              <a:pPr/>
              <a:t>07/06/2023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97DC217-DF71-1A49-B3EA-559F1F43B0FF}" type="slidenum">
              <a:rPr lang="en-GB" noProof="0" smtClean="0"/>
              <a:t>‹#›</a:t>
            </a:fld>
            <a:endParaRPr lang="en-GB" noProof="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F97DC217-DF71-1A49-B3EA-559F1F43B0FF}" type="slidenum">
              <a:rPr lang="en-GB" smtClean="0"/>
              <a:t>1</a:t>
            </a:fld>
            <a:endParaRPr lang="en-GB"/>
          </a:p>
        </p:txBody>
      </p:sp>
    </p:spTree>
    <p:extLst>
      <p:ext uri="{BB962C8B-B14F-4D97-AF65-F5344CB8AC3E}">
        <p14:creationId xmlns:p14="http://schemas.microsoft.com/office/powerpoint/2010/main" val="4277724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2</a:t>
            </a:fld>
            <a:endParaRPr lang="en-GB"/>
          </a:p>
        </p:txBody>
      </p:sp>
    </p:spTree>
    <p:extLst>
      <p:ext uri="{BB962C8B-B14F-4D97-AF65-F5344CB8AC3E}">
        <p14:creationId xmlns:p14="http://schemas.microsoft.com/office/powerpoint/2010/main" val="527809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3</a:t>
            </a:fld>
            <a:endParaRPr lang="en-GB"/>
          </a:p>
        </p:txBody>
      </p:sp>
    </p:spTree>
    <p:extLst>
      <p:ext uri="{BB962C8B-B14F-4D97-AF65-F5344CB8AC3E}">
        <p14:creationId xmlns:p14="http://schemas.microsoft.com/office/powerpoint/2010/main" val="9642443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4</a:t>
            </a:fld>
            <a:endParaRPr lang="en-GB"/>
          </a:p>
        </p:txBody>
      </p:sp>
    </p:spTree>
    <p:extLst>
      <p:ext uri="{BB962C8B-B14F-4D97-AF65-F5344CB8AC3E}">
        <p14:creationId xmlns:p14="http://schemas.microsoft.com/office/powerpoint/2010/main" val="12558471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5</a:t>
            </a:fld>
            <a:endParaRPr lang="en-GB"/>
          </a:p>
        </p:txBody>
      </p:sp>
    </p:spTree>
    <p:extLst>
      <p:ext uri="{BB962C8B-B14F-4D97-AF65-F5344CB8AC3E}">
        <p14:creationId xmlns:p14="http://schemas.microsoft.com/office/powerpoint/2010/main" val="32782268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7</a:t>
            </a:fld>
            <a:endParaRPr lang="en-GB"/>
          </a:p>
        </p:txBody>
      </p:sp>
    </p:spTree>
    <p:extLst>
      <p:ext uri="{BB962C8B-B14F-4D97-AF65-F5344CB8AC3E}">
        <p14:creationId xmlns:p14="http://schemas.microsoft.com/office/powerpoint/2010/main" val="27066902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8</a:t>
            </a:fld>
            <a:endParaRPr lang="en-GB"/>
          </a:p>
        </p:txBody>
      </p:sp>
    </p:spTree>
    <p:extLst>
      <p:ext uri="{BB962C8B-B14F-4D97-AF65-F5344CB8AC3E}">
        <p14:creationId xmlns:p14="http://schemas.microsoft.com/office/powerpoint/2010/main" val="458246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9</a:t>
            </a:fld>
            <a:endParaRPr lang="en-GB"/>
          </a:p>
        </p:txBody>
      </p:sp>
    </p:spTree>
    <p:extLst>
      <p:ext uri="{BB962C8B-B14F-4D97-AF65-F5344CB8AC3E}">
        <p14:creationId xmlns:p14="http://schemas.microsoft.com/office/powerpoint/2010/main" val="28110336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10</a:t>
            </a:fld>
            <a:endParaRPr lang="en-GB"/>
          </a:p>
        </p:txBody>
      </p:sp>
    </p:spTree>
    <p:extLst>
      <p:ext uri="{BB962C8B-B14F-4D97-AF65-F5344CB8AC3E}">
        <p14:creationId xmlns:p14="http://schemas.microsoft.com/office/powerpoint/2010/main" val="27470079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11</a:t>
            </a:fld>
            <a:endParaRPr lang="en-GB"/>
          </a:p>
        </p:txBody>
      </p:sp>
    </p:spTree>
    <p:extLst>
      <p:ext uri="{BB962C8B-B14F-4D97-AF65-F5344CB8AC3E}">
        <p14:creationId xmlns:p14="http://schemas.microsoft.com/office/powerpoint/2010/main" val="40299048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12</a:t>
            </a:fld>
            <a:endParaRPr lang="en-GB"/>
          </a:p>
        </p:txBody>
      </p:sp>
    </p:spTree>
    <p:extLst>
      <p:ext uri="{BB962C8B-B14F-4D97-AF65-F5344CB8AC3E}">
        <p14:creationId xmlns:p14="http://schemas.microsoft.com/office/powerpoint/2010/main" val="10762008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13</a:t>
            </a:fld>
            <a:endParaRPr lang="en-GB"/>
          </a:p>
        </p:txBody>
      </p:sp>
    </p:spTree>
    <p:extLst>
      <p:ext uri="{BB962C8B-B14F-4D97-AF65-F5344CB8AC3E}">
        <p14:creationId xmlns:p14="http://schemas.microsoft.com/office/powerpoint/2010/main" val="33823984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14</a:t>
            </a:fld>
            <a:endParaRPr lang="en-GB"/>
          </a:p>
        </p:txBody>
      </p:sp>
    </p:spTree>
    <p:extLst>
      <p:ext uri="{BB962C8B-B14F-4D97-AF65-F5344CB8AC3E}">
        <p14:creationId xmlns:p14="http://schemas.microsoft.com/office/powerpoint/2010/main" val="1700717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rtlCol="0" anchor="b">
            <a:noAutofit/>
          </a:bodyPr>
          <a:lstStyle>
            <a:lvl1pPr algn="l">
              <a:defRPr sz="6000" b="1">
                <a:latin typeface="+mj-l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rtlCol="0">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rtlCol="0">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rtlCol="0" anchor="b">
            <a:noAutofit/>
          </a:bodyPr>
          <a:lstStyle>
            <a:lvl1pPr algn="l">
              <a:defRPr sz="6000" b="1">
                <a:solidFill>
                  <a:schemeClr val="bg1"/>
                </a:solidFill>
                <a:latin typeface="+mj-l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rtlCol="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rtlCol="0">
            <a:noAutofit/>
          </a:bodyPr>
          <a:lstStyle>
            <a:lvl1pPr algn="ctr">
              <a:lnSpc>
                <a:spcPct val="100000"/>
              </a:lnSpc>
              <a:defRPr sz="4600">
                <a:solidFill>
                  <a:schemeClr val="bg1"/>
                </a:solidFill>
                <a:latin typeface="+mj-lt"/>
              </a:defRPr>
            </a:lvl1pPr>
          </a:lstStyle>
          <a:p>
            <a:pPr rtl="0"/>
            <a:r>
              <a:rPr lang="en-US" noProof="0"/>
              <a:t>Click to edit Master title style</a:t>
            </a:r>
            <a:endParaRPr lang="en-GB" noProof="0"/>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rtlCol="0">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rtl="0"/>
            <a:r>
              <a:rPr lang="en-US" noProof="0"/>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noAutofit/>
          </a:bodyPr>
          <a:lstStyle>
            <a:lvl1pPr>
              <a:defRPr>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rtlCol="0" anchor="b">
            <a:noAutofit/>
          </a:bodyPr>
          <a:lstStyle>
            <a:lvl1pPr>
              <a:defRPr sz="4800" b="1">
                <a:latin typeface="+mj-lt"/>
              </a:defRPr>
            </a:lvl1pPr>
          </a:lstStyle>
          <a:p>
            <a:pPr rtl="0"/>
            <a:r>
              <a:rPr lang="en-US" noProof="0"/>
              <a:t>Click to edit Master title style</a:t>
            </a:r>
            <a:endParaRPr lang="en-GB" noProof="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rtlCol="0">
            <a:noAutofit/>
          </a:bodyPr>
          <a:lstStyle>
            <a:lvl1pPr>
              <a:defRPr>
                <a:solidFill>
                  <a:schemeClr val="accent3"/>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rtlCol="0">
            <a:noAutofit/>
          </a:bodyPr>
          <a:lstStyle>
            <a:lvl1pPr>
              <a:defRPr>
                <a:solidFill>
                  <a:schemeClr val="accent3"/>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rtlCol="0" anchor="b">
            <a:noAutofit/>
          </a:bodyPr>
          <a:lstStyle>
            <a:lvl1pPr>
              <a:defRPr sz="4800" b="1">
                <a:latin typeface="+mj-lt"/>
              </a:defRPr>
            </a:lvl1pPr>
          </a:lstStyle>
          <a:p>
            <a:pPr rtl="0"/>
            <a:r>
              <a:rPr lang="en-US" noProof="0"/>
              <a:t>Click to edit Master title style</a:t>
            </a:r>
            <a:endParaRPr lang="en-GB" noProof="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rtlCol="0">
            <a:noAutofit/>
          </a:bodyPr>
          <a:lstStyle>
            <a:lvl1pPr>
              <a:defRPr>
                <a:solidFill>
                  <a:schemeClr val="accent3"/>
                </a:solidFill>
                <a:latin typeface="+mn-lt"/>
              </a:defRPr>
            </a:lvl1pPr>
          </a:lstStyle>
          <a:p>
            <a:pPr rtl="0"/>
            <a:r>
              <a:rPr lang="en-GB" noProof="0"/>
              <a:t>10/9/2021</a:t>
            </a:r>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rtlCol="0">
            <a:noAutofit/>
          </a:bodyPr>
          <a:lstStyle>
            <a:lvl1pPr>
              <a:defRPr>
                <a:solidFill>
                  <a:schemeClr val="accent3"/>
                </a:solidFill>
                <a:latin typeface="+mn-lt"/>
              </a:defRPr>
            </a:lvl1pPr>
          </a:lstStyle>
          <a:p>
            <a:pPr rtl="0"/>
            <a:r>
              <a:rPr lang="en-GB" noProof="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solidFill>
                  <a:schemeClr val="bg1"/>
                </a:solidFill>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rtlCol="0" anchor="b">
            <a:noAutofit/>
          </a:bodyPr>
          <a:lstStyle>
            <a:lvl1pPr algn="l">
              <a:defRPr sz="6000" b="1">
                <a:latin typeface="+mj-l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rtlCol="0">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hyperlink" Target="http://www.infed.org/youthwork/b-yw.htm" TargetMode="External"/><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167493" y="1122363"/>
            <a:ext cx="7096933" cy="2387600"/>
          </a:xfrm>
        </p:spPr>
        <p:txBody>
          <a:bodyPr rtlCol="0"/>
          <a:lstStyle/>
          <a:p>
            <a:pPr rtl="0"/>
            <a:r>
              <a:rPr lang="en-GB" dirty="0"/>
              <a:t>The Decades and how they changed Youth work</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1167493" y="3602038"/>
            <a:ext cx="9500507" cy="806675"/>
          </a:xfrm>
        </p:spPr>
        <p:txBody>
          <a:bodyPr rtlCol="0"/>
          <a:lstStyle/>
          <a:p>
            <a:pPr rtl="0"/>
            <a:r>
              <a:rPr lang="en-GB" dirty="0"/>
              <a:t>Gethin Cardy                                                   2105599</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67492" y="381000"/>
            <a:ext cx="9779183" cy="1325563"/>
          </a:xfrm>
        </p:spPr>
        <p:txBody>
          <a:bodyPr rtlCol="0"/>
          <a:lstStyle/>
          <a:p>
            <a:pPr rtl="0"/>
            <a:r>
              <a:rPr lang="en-GB" dirty="0"/>
              <a:t>Introduction</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1167493" y="2017467"/>
            <a:ext cx="9779182" cy="4338883"/>
          </a:xfrm>
        </p:spPr>
        <p:txBody>
          <a:bodyPr vert="horz" lIns="91440" tIns="45720" rIns="91440" bIns="45720" rtlCol="0" anchor="t">
            <a:normAutofit/>
          </a:bodyPr>
          <a:lstStyle/>
          <a:p>
            <a:pPr rtl="0"/>
            <a:r>
              <a:rPr lang="en-GB" dirty="0"/>
              <a:t>So today we will be looking at the 50s and how youth work was for young, their families and the community. We will also be looking at policy development  before going through a timeline to the present day.</a:t>
            </a:r>
          </a:p>
          <a:p>
            <a:pPr rtl="0"/>
            <a:endParaRPr lang="en-GB" dirty="0"/>
          </a:p>
          <a:p>
            <a:pPr rtl="0"/>
            <a:endParaRPr lang="en-GB" dirty="0"/>
          </a:p>
          <a:p>
            <a:pPr rtl="0"/>
            <a:endParaRPr lang="en-GB" dirty="0"/>
          </a:p>
          <a:p>
            <a:pPr rtl="0"/>
            <a:r>
              <a:rPr lang="en-GB" dirty="0"/>
              <a:t>I hope you enjoy. </a:t>
            </a:r>
          </a:p>
          <a:p>
            <a:pPr rtl="0"/>
            <a:endParaRPr lang="en-GB" dirty="0"/>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4"/>
          </p:nvPr>
        </p:nvSpPr>
        <p:spPr>
          <a:xfrm>
            <a:off x="10153276" y="6356350"/>
            <a:ext cx="1657723" cy="365125"/>
          </a:xfrm>
        </p:spPr>
        <p:txBody>
          <a:bodyPr rtlCol="0"/>
          <a:lstStyle/>
          <a:p>
            <a:pPr rtl="0"/>
            <a:fld id="{294A09A9-5501-47C1-A89A-A340965A2BE2}" type="slidenum">
              <a:rPr lang="en-GB" smtClean="0"/>
              <a:pPr/>
              <a:t>2</a:t>
            </a:fld>
            <a:endParaRPr lang="en-GB" dirty="0"/>
          </a:p>
        </p:txBody>
      </p:sp>
    </p:spTree>
    <p:extLst>
      <p:ext uri="{BB962C8B-B14F-4D97-AF65-F5344CB8AC3E}">
        <p14:creationId xmlns:p14="http://schemas.microsoft.com/office/powerpoint/2010/main" val="132560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1167492" y="381000"/>
            <a:ext cx="9779183" cy="1325563"/>
          </a:xfrm>
        </p:spPr>
        <p:txBody>
          <a:bodyPr rtlCol="0"/>
          <a:lstStyle/>
          <a:p>
            <a:pPr rtl="0"/>
            <a:r>
              <a:rPr lang="en-GB" dirty="0"/>
              <a:t>Post War leading to the 50s</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idx="1"/>
          </p:nvPr>
        </p:nvSpPr>
        <p:spPr>
          <a:xfrm>
            <a:off x="1167492" y="2653167"/>
            <a:ext cx="9779183" cy="3436483"/>
          </a:xfrm>
        </p:spPr>
        <p:txBody>
          <a:bodyPr vert="horz" lIns="91440" tIns="45720" rIns="91440" bIns="45720" rtlCol="0" anchor="t">
            <a:normAutofit/>
          </a:bodyPr>
          <a:lstStyle/>
          <a:p>
            <a:pPr rtl="0"/>
            <a:r>
              <a:rPr lang="en-GB" dirty="0"/>
              <a:t>The World war two would have had a massive impact on the young people and their families. From being evacuees to rationing for food and all of this was to survive. Family's were separated and not knowing if you would see each other again would have made a huge impact on everyone especially the young people.</a:t>
            </a:r>
          </a:p>
        </p:txBody>
      </p:sp>
      <p:sp>
        <p:nvSpPr>
          <p:cNvPr id="6" name="Slide Number Placeholder 5">
            <a:extLst>
              <a:ext uri="{FF2B5EF4-FFF2-40B4-BE49-F238E27FC236}">
                <a16:creationId xmlns:a16="http://schemas.microsoft.com/office/drawing/2014/main" id="{134C72D2-EFDF-844A-8472-CB49A59B127B}"/>
              </a:ext>
            </a:extLst>
          </p:cNvPr>
          <p:cNvSpPr>
            <a:spLocks noGrp="1"/>
          </p:cNvSpPr>
          <p:nvPr>
            <p:ph type="sldNum" sz="quarter" idx="12"/>
          </p:nvPr>
        </p:nvSpPr>
        <p:spPr>
          <a:xfrm>
            <a:off x="10206318" y="6356350"/>
            <a:ext cx="1604682" cy="365125"/>
          </a:xfrm>
        </p:spPr>
        <p:txBody>
          <a:bodyPr rtlCol="0"/>
          <a:lstStyle/>
          <a:p>
            <a:pPr rtl="0"/>
            <a:fld id="{294A09A9-5501-47C1-A89A-A340965A2BE2}" type="slidenum">
              <a:rPr lang="en-GB" smtClean="0"/>
              <a:pPr/>
              <a:t>3</a:t>
            </a:fld>
            <a:endParaRPr lang="en-GB"/>
          </a:p>
        </p:txBody>
      </p:sp>
    </p:spTree>
    <p:extLst>
      <p:ext uri="{BB962C8B-B14F-4D97-AF65-F5344CB8AC3E}">
        <p14:creationId xmlns:p14="http://schemas.microsoft.com/office/powerpoint/2010/main" val="1639799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ctrTitle"/>
          </p:nvPr>
        </p:nvSpPr>
        <p:spPr>
          <a:xfrm>
            <a:off x="122464" y="117008"/>
            <a:ext cx="8564335" cy="638772"/>
          </a:xfrm>
        </p:spPr>
        <p:txBody>
          <a:bodyPr rtlCol="0"/>
          <a:lstStyle/>
          <a:p>
            <a:pPr rtl="0"/>
            <a:r>
              <a:rPr lang="en-GB" sz="2800" dirty="0"/>
              <a:t>What was it like in the 50s?.</a:t>
            </a:r>
          </a:p>
        </p:txBody>
      </p:sp>
      <p:sp>
        <p:nvSpPr>
          <p:cNvPr id="4" name="Text Placeholder 3">
            <a:extLst>
              <a:ext uri="{FF2B5EF4-FFF2-40B4-BE49-F238E27FC236}">
                <a16:creationId xmlns:a16="http://schemas.microsoft.com/office/drawing/2014/main" id="{D51A6D85-3837-435F-A342-5A3F98172B12}"/>
              </a:ext>
            </a:extLst>
          </p:cNvPr>
          <p:cNvSpPr>
            <a:spLocks noGrp="1"/>
          </p:cNvSpPr>
          <p:nvPr>
            <p:ph type="subTitle" idx="1"/>
          </p:nvPr>
        </p:nvSpPr>
        <p:spPr>
          <a:xfrm>
            <a:off x="122464" y="755780"/>
            <a:ext cx="7024785" cy="2155371"/>
          </a:xfrm>
        </p:spPr>
        <p:txBody>
          <a:bodyPr vert="horz" lIns="91440" tIns="45720" rIns="91440" bIns="45720" rtlCol="0" anchor="t">
            <a:normAutofit fontScale="70000" lnSpcReduction="20000"/>
          </a:bodyPr>
          <a:lstStyle/>
          <a:p>
            <a:pPr rtl="0"/>
            <a:r>
              <a:rPr lang="en-GB" sz="2400" dirty="0"/>
              <a:t>So talking with my grandparents I have learnt what live was like after the war and what it was like growing up. Young people and families were scared as to the effects of the war when it comes to basic needs such as providing food and if an event like this was to happen again but none the less the sense of community was still there in the sense of attending Sunday schools, the local choir, pageants, scouts. One organisation that was founded in the 50s was the duke of Edinburgh that gave young people the opportunity to better themselves in all areas of life from life skills to improving there social skills, this gave the young people a sense of belonging.</a:t>
            </a:r>
          </a:p>
        </p:txBody>
      </p:sp>
      <p:sp>
        <p:nvSpPr>
          <p:cNvPr id="3" name="TextBox 2">
            <a:extLst>
              <a:ext uri="{FF2B5EF4-FFF2-40B4-BE49-F238E27FC236}">
                <a16:creationId xmlns:a16="http://schemas.microsoft.com/office/drawing/2014/main" id="{46168E3E-410C-1D2A-BD54-292924E282F2}"/>
              </a:ext>
            </a:extLst>
          </p:cNvPr>
          <p:cNvSpPr txBox="1"/>
          <p:nvPr/>
        </p:nvSpPr>
        <p:spPr>
          <a:xfrm>
            <a:off x="1871370" y="3167743"/>
            <a:ext cx="5066522" cy="2308324"/>
          </a:xfrm>
          <a:prstGeom prst="rect">
            <a:avLst/>
          </a:prstGeom>
          <a:noFill/>
        </p:spPr>
        <p:txBody>
          <a:bodyPr wrap="square" rtlCol="0">
            <a:spAutoFit/>
          </a:bodyPr>
          <a:lstStyle/>
          <a:p>
            <a:r>
              <a:rPr lang="en-GB" dirty="0">
                <a:solidFill>
                  <a:schemeClr val="bg1"/>
                </a:solidFill>
              </a:rPr>
              <a:t>There was a group called the teddy boys and one thing that stood out to me is that had an interests in knives and all carried a pocketknife and that today we know is called knife crime.</a:t>
            </a:r>
          </a:p>
          <a:p>
            <a:endParaRPr lang="en-GB" dirty="0">
              <a:solidFill>
                <a:schemeClr val="bg1"/>
              </a:solidFill>
            </a:endParaRPr>
          </a:p>
          <a:p>
            <a:r>
              <a:rPr lang="en-GB" dirty="0">
                <a:solidFill>
                  <a:schemeClr val="bg1"/>
                </a:solidFill>
              </a:rPr>
              <a:t>One thing that made me laugh is the style of haircut they would have called the DA also known as the Ducks arse. </a:t>
            </a:r>
          </a:p>
        </p:txBody>
      </p:sp>
    </p:spTree>
    <p:extLst>
      <p:ext uri="{BB962C8B-B14F-4D97-AF65-F5344CB8AC3E}">
        <p14:creationId xmlns:p14="http://schemas.microsoft.com/office/powerpoint/2010/main" val="3446797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50A86E01-62BB-5145-A6C3-515717DD327C}"/>
              </a:ext>
            </a:extLst>
          </p:cNvPr>
          <p:cNvSpPr>
            <a:spLocks noGrp="1"/>
          </p:cNvSpPr>
          <p:nvPr>
            <p:ph type="sldNum" sz="quarter" idx="4"/>
          </p:nvPr>
        </p:nvSpPr>
        <p:spPr/>
        <p:txBody>
          <a:bodyPr rtlCol="0"/>
          <a:lstStyle/>
          <a:p>
            <a:pPr rtl="0"/>
            <a:fld id="{294A09A9-5501-47C1-A89A-A340965A2BE2}" type="slidenum">
              <a:rPr lang="en-GB" smtClean="0"/>
              <a:pPr/>
              <a:t>5</a:t>
            </a:fld>
            <a:endParaRPr lang="en-GB" dirty="0"/>
          </a:p>
        </p:txBody>
      </p:sp>
      <p:sp>
        <p:nvSpPr>
          <p:cNvPr id="12" name="TextBox 11">
            <a:extLst>
              <a:ext uri="{FF2B5EF4-FFF2-40B4-BE49-F238E27FC236}">
                <a16:creationId xmlns:a16="http://schemas.microsoft.com/office/drawing/2014/main" id="{86A00199-9EF3-7999-02BD-B499C2599571}"/>
              </a:ext>
            </a:extLst>
          </p:cNvPr>
          <p:cNvSpPr txBox="1"/>
          <p:nvPr/>
        </p:nvSpPr>
        <p:spPr>
          <a:xfrm>
            <a:off x="1035699" y="2433945"/>
            <a:ext cx="9461240" cy="2246769"/>
          </a:xfrm>
          <a:prstGeom prst="rect">
            <a:avLst/>
          </a:prstGeom>
          <a:noFill/>
        </p:spPr>
        <p:txBody>
          <a:bodyPr wrap="square" rtlCol="0">
            <a:spAutoFit/>
          </a:bodyPr>
          <a:lstStyle/>
          <a:p>
            <a:r>
              <a:rPr lang="en-GB" sz="2800" dirty="0"/>
              <a:t>Smith states that one of the key moments in the establishment of youth work was the development of youth's institutes and clubs in the 1850s in Britain. </a:t>
            </a:r>
          </a:p>
          <a:p>
            <a:endParaRPr lang="en-GB" sz="2800" dirty="0"/>
          </a:p>
          <a:p>
            <a:r>
              <a:rPr lang="en-GB" sz="2800" dirty="0"/>
              <a:t>                                                                                         </a:t>
            </a:r>
          </a:p>
        </p:txBody>
      </p:sp>
    </p:spTree>
    <p:extLst>
      <p:ext uri="{BB962C8B-B14F-4D97-AF65-F5344CB8AC3E}">
        <p14:creationId xmlns:p14="http://schemas.microsoft.com/office/powerpoint/2010/main" val="15273869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57F488-142E-EA0D-2411-1D5EACC14934}"/>
              </a:ext>
            </a:extLst>
          </p:cNvPr>
          <p:cNvSpPr>
            <a:spLocks noGrp="1"/>
          </p:cNvSpPr>
          <p:nvPr>
            <p:ph idx="1"/>
          </p:nvPr>
        </p:nvSpPr>
        <p:spPr/>
        <p:txBody>
          <a:bodyPr/>
          <a:lstStyle/>
          <a:p>
            <a:r>
              <a:rPr lang="en-GB" dirty="0"/>
              <a:t>“What is now understood as youth culture in the UK emerged against the background of the development of the welfare state in the 1950s.”</a:t>
            </a:r>
          </a:p>
          <a:p>
            <a:r>
              <a:rPr lang="en-GB" dirty="0"/>
              <a:t>                                                                 (Simon, 2012, pg. 28)</a:t>
            </a:r>
          </a:p>
        </p:txBody>
      </p:sp>
      <p:sp>
        <p:nvSpPr>
          <p:cNvPr id="6" name="Slide Number Placeholder 5">
            <a:extLst>
              <a:ext uri="{FF2B5EF4-FFF2-40B4-BE49-F238E27FC236}">
                <a16:creationId xmlns:a16="http://schemas.microsoft.com/office/drawing/2014/main" id="{F5A6CF80-1C2C-C9BF-CEBF-645C03AE20F3}"/>
              </a:ext>
            </a:extLst>
          </p:cNvPr>
          <p:cNvSpPr>
            <a:spLocks noGrp="1"/>
          </p:cNvSpPr>
          <p:nvPr>
            <p:ph type="sldNum" sz="quarter" idx="4"/>
          </p:nvPr>
        </p:nvSpPr>
        <p:spPr/>
        <p:txBody>
          <a:bodyPr/>
          <a:lstStyle/>
          <a:p>
            <a:pPr rtl="0"/>
            <a:fld id="{294A09A9-5501-47C1-A89A-A340965A2BE2}" type="slidenum">
              <a:rPr lang="en-GB" noProof="0" smtClean="0"/>
              <a:pPr rtl="0"/>
              <a:t>6</a:t>
            </a:fld>
            <a:endParaRPr lang="en-GB" noProof="0"/>
          </a:p>
        </p:txBody>
      </p:sp>
    </p:spTree>
    <p:extLst>
      <p:ext uri="{BB962C8B-B14F-4D97-AF65-F5344CB8AC3E}">
        <p14:creationId xmlns:p14="http://schemas.microsoft.com/office/powerpoint/2010/main" val="19632299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75DE-8A44-4EC5-83C6-95BDDF10DFD9}"/>
              </a:ext>
            </a:extLst>
          </p:cNvPr>
          <p:cNvSpPr>
            <a:spLocks noGrp="1"/>
          </p:cNvSpPr>
          <p:nvPr>
            <p:ph type="title"/>
          </p:nvPr>
        </p:nvSpPr>
        <p:spPr/>
        <p:txBody>
          <a:bodyPr rtlCol="0"/>
          <a:lstStyle/>
          <a:p>
            <a:pPr rtl="0"/>
            <a:r>
              <a:rPr lang="en-GB" sz="3600" dirty="0"/>
              <a:t>So we know what it was like for young people and their family's but what about the policy’s. </a:t>
            </a:r>
          </a:p>
        </p:txBody>
      </p:sp>
      <p:sp>
        <p:nvSpPr>
          <p:cNvPr id="6" name="Slide Number Placeholder 5">
            <a:extLst>
              <a:ext uri="{FF2B5EF4-FFF2-40B4-BE49-F238E27FC236}">
                <a16:creationId xmlns:a16="http://schemas.microsoft.com/office/drawing/2014/main" id="{50B6C709-8794-DF4E-A15C-6E648F09DD12}"/>
              </a:ext>
            </a:extLst>
          </p:cNvPr>
          <p:cNvSpPr>
            <a:spLocks noGrp="1"/>
          </p:cNvSpPr>
          <p:nvPr>
            <p:ph type="sldNum" sz="quarter" idx="4"/>
          </p:nvPr>
        </p:nvSpPr>
        <p:spPr/>
        <p:txBody>
          <a:bodyPr rtlCol="0"/>
          <a:lstStyle/>
          <a:p>
            <a:pPr rtl="0"/>
            <a:fld id="{294A09A9-5501-47C1-A89A-A340965A2BE2}" type="slidenum">
              <a:rPr lang="en-GB" smtClean="0"/>
              <a:pPr rtl="0"/>
              <a:t>7</a:t>
            </a:fld>
            <a:endParaRPr lang="en-GB"/>
          </a:p>
        </p:txBody>
      </p:sp>
      <p:sp>
        <p:nvSpPr>
          <p:cNvPr id="8" name="Content Placeholder 7">
            <a:extLst>
              <a:ext uri="{FF2B5EF4-FFF2-40B4-BE49-F238E27FC236}">
                <a16:creationId xmlns:a16="http://schemas.microsoft.com/office/drawing/2014/main" id="{550EF5DD-3683-9FC8-6A99-8D10E790EBC3}"/>
              </a:ext>
            </a:extLst>
          </p:cNvPr>
          <p:cNvSpPr>
            <a:spLocks noGrp="1"/>
          </p:cNvSpPr>
          <p:nvPr>
            <p:ph idx="1"/>
          </p:nvPr>
        </p:nvSpPr>
        <p:spPr>
          <a:xfrm>
            <a:off x="1167493" y="2087563"/>
            <a:ext cx="9779182" cy="1325563"/>
          </a:xfrm>
        </p:spPr>
        <p:txBody>
          <a:bodyPr/>
          <a:lstStyle/>
          <a:p>
            <a:r>
              <a:rPr lang="en-GB" dirty="0"/>
              <a:t>The Albemarle Report that was published in 1960 but was being developed from 1958 plays a big part in youth work as we know it today </a:t>
            </a:r>
          </a:p>
        </p:txBody>
      </p:sp>
      <p:sp>
        <p:nvSpPr>
          <p:cNvPr id="9" name="TextBox 8">
            <a:extLst>
              <a:ext uri="{FF2B5EF4-FFF2-40B4-BE49-F238E27FC236}">
                <a16:creationId xmlns:a16="http://schemas.microsoft.com/office/drawing/2014/main" id="{495171D6-E9A9-73BA-FB98-5D901867D3B3}"/>
              </a:ext>
            </a:extLst>
          </p:cNvPr>
          <p:cNvSpPr txBox="1"/>
          <p:nvPr/>
        </p:nvSpPr>
        <p:spPr>
          <a:xfrm>
            <a:off x="1250302" y="4049622"/>
            <a:ext cx="9321282" cy="1200329"/>
          </a:xfrm>
          <a:prstGeom prst="rect">
            <a:avLst/>
          </a:prstGeom>
          <a:noFill/>
        </p:spPr>
        <p:txBody>
          <a:bodyPr wrap="square" rtlCol="0">
            <a:spAutoFit/>
          </a:bodyPr>
          <a:lstStyle/>
          <a:p>
            <a:r>
              <a:rPr lang="en-GB" sz="2400" dirty="0"/>
              <a:t>The Albemarle report was a document put together illustrating the framework of Youth work and how we can play a vital role in helping young people in becoming a part of society.</a:t>
            </a:r>
          </a:p>
        </p:txBody>
      </p:sp>
    </p:spTree>
    <p:extLst>
      <p:ext uri="{BB962C8B-B14F-4D97-AF65-F5344CB8AC3E}">
        <p14:creationId xmlns:p14="http://schemas.microsoft.com/office/powerpoint/2010/main" val="42129174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003A5E2-8F37-D546-BCD9-24A2037BB54D}"/>
              </a:ext>
            </a:extLst>
          </p:cNvPr>
          <p:cNvSpPr>
            <a:spLocks noGrp="1"/>
          </p:cNvSpPr>
          <p:nvPr>
            <p:ph type="sldNum" sz="quarter" idx="12"/>
          </p:nvPr>
        </p:nvSpPr>
        <p:spPr/>
        <p:txBody>
          <a:bodyPr rtlCol="0"/>
          <a:lstStyle/>
          <a:p>
            <a:pPr rtl="0"/>
            <a:fld id="{294A09A9-5501-47C1-A89A-A340965A2BE2}" type="slidenum">
              <a:rPr lang="en-GB" smtClean="0"/>
              <a:pPr rtl="0"/>
              <a:t>8</a:t>
            </a:fld>
            <a:endParaRPr lang="en-GB"/>
          </a:p>
        </p:txBody>
      </p:sp>
      <p:sp>
        <p:nvSpPr>
          <p:cNvPr id="17" name="TextBox 16">
            <a:extLst>
              <a:ext uri="{FF2B5EF4-FFF2-40B4-BE49-F238E27FC236}">
                <a16:creationId xmlns:a16="http://schemas.microsoft.com/office/drawing/2014/main" id="{5A1A8050-922C-9CF5-097C-F65651CDAC27}"/>
              </a:ext>
            </a:extLst>
          </p:cNvPr>
          <p:cNvSpPr txBox="1"/>
          <p:nvPr/>
        </p:nvSpPr>
        <p:spPr>
          <a:xfrm>
            <a:off x="1901112" y="1739862"/>
            <a:ext cx="8389775" cy="584775"/>
          </a:xfrm>
          <a:prstGeom prst="rect">
            <a:avLst/>
          </a:prstGeom>
          <a:noFill/>
        </p:spPr>
        <p:txBody>
          <a:bodyPr wrap="square" rtlCol="0">
            <a:spAutoFit/>
          </a:bodyPr>
          <a:lstStyle/>
          <a:p>
            <a:r>
              <a:rPr lang="en-GB" sz="3200" dirty="0"/>
              <a:t>Leading on from the 1950s to the modern day. </a:t>
            </a:r>
          </a:p>
        </p:txBody>
      </p:sp>
      <p:sp>
        <p:nvSpPr>
          <p:cNvPr id="18" name="TextBox 17">
            <a:extLst>
              <a:ext uri="{FF2B5EF4-FFF2-40B4-BE49-F238E27FC236}">
                <a16:creationId xmlns:a16="http://schemas.microsoft.com/office/drawing/2014/main" id="{8D5E306C-840F-44ED-407A-D1EEFA134F1B}"/>
              </a:ext>
            </a:extLst>
          </p:cNvPr>
          <p:cNvSpPr txBox="1"/>
          <p:nvPr/>
        </p:nvSpPr>
        <p:spPr>
          <a:xfrm>
            <a:off x="3228393" y="3429000"/>
            <a:ext cx="5904722" cy="461665"/>
          </a:xfrm>
          <a:prstGeom prst="rect">
            <a:avLst/>
          </a:prstGeom>
          <a:noFill/>
        </p:spPr>
        <p:txBody>
          <a:bodyPr wrap="square" rtlCol="0">
            <a:spAutoFit/>
          </a:bodyPr>
          <a:lstStyle/>
          <a:p>
            <a:r>
              <a:rPr lang="en-GB" sz="2400" dirty="0"/>
              <a:t>Let's go on a journey of youth work </a:t>
            </a:r>
          </a:p>
        </p:txBody>
      </p:sp>
    </p:spTree>
    <p:extLst>
      <p:ext uri="{BB962C8B-B14F-4D97-AF65-F5344CB8AC3E}">
        <p14:creationId xmlns:p14="http://schemas.microsoft.com/office/powerpoint/2010/main" val="26399837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987CCF58-9B83-4A4F-8CA9-3D9C9BB7A287}"/>
              </a:ext>
            </a:extLst>
          </p:cNvPr>
          <p:cNvSpPr>
            <a:spLocks noGrp="1"/>
          </p:cNvSpPr>
          <p:nvPr>
            <p:ph type="sldNum" sz="quarter" idx="12"/>
          </p:nvPr>
        </p:nvSpPr>
        <p:spPr>
          <a:xfrm>
            <a:off x="8332334" y="6356350"/>
            <a:ext cx="1167495" cy="365125"/>
          </a:xfrm>
        </p:spPr>
        <p:txBody>
          <a:bodyPr rtlCol="0"/>
          <a:lstStyle/>
          <a:p>
            <a:pPr rtl="0"/>
            <a:fld id="{294A09A9-5501-47C1-A89A-A340965A2BE2}" type="slidenum">
              <a:rPr lang="en-GB" smtClean="0"/>
              <a:pPr rtl="0"/>
              <a:t>9</a:t>
            </a:fld>
            <a:endParaRPr lang="en-GB"/>
          </a:p>
        </p:txBody>
      </p:sp>
      <p:sp>
        <p:nvSpPr>
          <p:cNvPr id="32" name="TextBox 31">
            <a:extLst>
              <a:ext uri="{FF2B5EF4-FFF2-40B4-BE49-F238E27FC236}">
                <a16:creationId xmlns:a16="http://schemas.microsoft.com/office/drawing/2014/main" id="{B69CCB56-F03E-561B-F50A-2BDF8E9DFFC3}"/>
              </a:ext>
            </a:extLst>
          </p:cNvPr>
          <p:cNvSpPr txBox="1"/>
          <p:nvPr/>
        </p:nvSpPr>
        <p:spPr>
          <a:xfrm rot="10800000" flipV="1">
            <a:off x="503853" y="311050"/>
            <a:ext cx="6307493" cy="523220"/>
          </a:xfrm>
          <a:prstGeom prst="rect">
            <a:avLst/>
          </a:prstGeom>
          <a:noFill/>
        </p:spPr>
        <p:txBody>
          <a:bodyPr wrap="square" rtlCol="0">
            <a:spAutoFit/>
          </a:bodyPr>
          <a:lstStyle/>
          <a:p>
            <a:r>
              <a:rPr lang="en-GB" sz="2800" dirty="0"/>
              <a:t>Instrumental policy's </a:t>
            </a:r>
          </a:p>
        </p:txBody>
      </p:sp>
      <p:sp>
        <p:nvSpPr>
          <p:cNvPr id="33" name="TextBox 32">
            <a:extLst>
              <a:ext uri="{FF2B5EF4-FFF2-40B4-BE49-F238E27FC236}">
                <a16:creationId xmlns:a16="http://schemas.microsoft.com/office/drawing/2014/main" id="{77977BDA-5A6C-E98A-A941-0532A66465F8}"/>
              </a:ext>
            </a:extLst>
          </p:cNvPr>
          <p:cNvSpPr txBox="1"/>
          <p:nvPr/>
        </p:nvSpPr>
        <p:spPr>
          <a:xfrm>
            <a:off x="634482" y="1082351"/>
            <a:ext cx="8378889" cy="5601533"/>
          </a:xfrm>
          <a:prstGeom prst="rect">
            <a:avLst/>
          </a:prstGeom>
          <a:noFill/>
        </p:spPr>
        <p:txBody>
          <a:bodyPr wrap="square" rtlCol="0">
            <a:spAutoFit/>
          </a:bodyPr>
          <a:lstStyle/>
          <a:p>
            <a:r>
              <a:rPr lang="en-GB" sz="2000" dirty="0"/>
              <a:t>UNCRC 1989</a:t>
            </a:r>
          </a:p>
          <a:p>
            <a:endParaRPr lang="en-GB" sz="2000" dirty="0"/>
          </a:p>
          <a:p>
            <a:r>
              <a:rPr lang="en-GB" sz="2000" dirty="0"/>
              <a:t>Human rights act 1998</a:t>
            </a:r>
          </a:p>
          <a:p>
            <a:endParaRPr lang="en-GB" sz="2000" dirty="0"/>
          </a:p>
          <a:p>
            <a:r>
              <a:rPr lang="en-GB" sz="2000" dirty="0"/>
              <a:t>Extended Entitlement 2000</a:t>
            </a:r>
          </a:p>
          <a:p>
            <a:endParaRPr lang="en-GB" sz="2000" dirty="0"/>
          </a:p>
          <a:p>
            <a:r>
              <a:rPr lang="en-GB" sz="2000" dirty="0"/>
              <a:t>Every child matters 2003</a:t>
            </a:r>
          </a:p>
          <a:p>
            <a:endParaRPr lang="en-GB" sz="2000" dirty="0"/>
          </a:p>
          <a:p>
            <a:r>
              <a:rPr lang="en-GB" sz="2000" dirty="0"/>
              <a:t>Youth work strategy for Wales 2007</a:t>
            </a:r>
          </a:p>
          <a:p>
            <a:endParaRPr lang="en-GB" sz="2000" dirty="0"/>
          </a:p>
          <a:p>
            <a:r>
              <a:rPr lang="en-GB" sz="2000" dirty="0"/>
              <a:t>Code Of Occupational Ethics For The Youth Service In Wales 2012</a:t>
            </a:r>
          </a:p>
          <a:p>
            <a:endParaRPr lang="en-GB" sz="2000" dirty="0"/>
          </a:p>
          <a:p>
            <a:r>
              <a:rPr lang="en-GB" sz="2000" dirty="0"/>
              <a:t>Youth and </a:t>
            </a:r>
            <a:r>
              <a:rPr lang="en-GB" sz="2000" dirty="0" err="1"/>
              <a:t>policys</a:t>
            </a:r>
            <a:r>
              <a:rPr lang="en-GB" sz="2000" dirty="0"/>
              <a:t> 2013</a:t>
            </a:r>
          </a:p>
          <a:p>
            <a:endParaRPr lang="en-GB" sz="2000" dirty="0"/>
          </a:p>
          <a:p>
            <a:r>
              <a:rPr lang="en-GB" sz="2000" dirty="0"/>
              <a:t>Well-being of Future Generations (Wales) Act 2015</a:t>
            </a:r>
          </a:p>
          <a:p>
            <a:endParaRPr lang="en-GB" sz="2000" dirty="0"/>
          </a:p>
          <a:p>
            <a:r>
              <a:rPr lang="en-GB" sz="2000" dirty="0"/>
              <a:t>Principles and purposes 2022</a:t>
            </a:r>
          </a:p>
          <a:p>
            <a:endParaRPr lang="en-GB" dirty="0"/>
          </a:p>
        </p:txBody>
      </p:sp>
    </p:spTree>
    <p:extLst>
      <p:ext uri="{BB962C8B-B14F-4D97-AF65-F5344CB8AC3E}">
        <p14:creationId xmlns:p14="http://schemas.microsoft.com/office/powerpoint/2010/main" val="33356902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352A2850-23AF-A249-8907-5DAF2E2D2269}"/>
              </a:ext>
            </a:extLst>
          </p:cNvPr>
          <p:cNvSpPr>
            <a:spLocks noGrp="1"/>
          </p:cNvSpPr>
          <p:nvPr>
            <p:ph type="sldNum" sz="quarter" idx="27"/>
          </p:nvPr>
        </p:nvSpPr>
        <p:spPr>
          <a:xfrm>
            <a:off x="9067800" y="6356350"/>
            <a:ext cx="2743200" cy="365125"/>
          </a:xfrm>
        </p:spPr>
        <p:txBody>
          <a:bodyPr rtlCol="0"/>
          <a:lstStyle/>
          <a:p>
            <a:pPr rtl="0"/>
            <a:fld id="{294A09A9-5501-47C1-A89A-A340965A2BE2}" type="slidenum">
              <a:rPr lang="en-GB" smtClean="0"/>
              <a:pPr rtl="0"/>
              <a:t>10</a:t>
            </a:fld>
            <a:endParaRPr lang="en-GB"/>
          </a:p>
        </p:txBody>
      </p:sp>
      <p:sp>
        <p:nvSpPr>
          <p:cNvPr id="80" name="TextBox 79">
            <a:extLst>
              <a:ext uri="{FF2B5EF4-FFF2-40B4-BE49-F238E27FC236}">
                <a16:creationId xmlns:a16="http://schemas.microsoft.com/office/drawing/2014/main" id="{35CD5202-4C79-1C5C-D067-A0EB0FD2F899}"/>
              </a:ext>
            </a:extLst>
          </p:cNvPr>
          <p:cNvSpPr txBox="1"/>
          <p:nvPr/>
        </p:nvSpPr>
        <p:spPr>
          <a:xfrm>
            <a:off x="1514669" y="1011488"/>
            <a:ext cx="9162662" cy="2246769"/>
          </a:xfrm>
          <a:prstGeom prst="rect">
            <a:avLst/>
          </a:prstGeom>
          <a:noFill/>
        </p:spPr>
        <p:txBody>
          <a:bodyPr wrap="square" rtlCol="0">
            <a:spAutoFit/>
          </a:bodyPr>
          <a:lstStyle/>
          <a:p>
            <a:pPr algn="ctr"/>
            <a:r>
              <a:rPr lang="en-GB" sz="2800" dirty="0"/>
              <a:t>All the policies spoken on the previews side have played a massive role in what youth work is today and most of them have been reviewed and updated to keep up with the ever-changing world and the society we know of today. </a:t>
            </a:r>
          </a:p>
        </p:txBody>
      </p:sp>
      <p:sp>
        <p:nvSpPr>
          <p:cNvPr id="82" name="TextBox 81">
            <a:extLst>
              <a:ext uri="{FF2B5EF4-FFF2-40B4-BE49-F238E27FC236}">
                <a16:creationId xmlns:a16="http://schemas.microsoft.com/office/drawing/2014/main" id="{8687E38E-EF78-F5F9-946B-7EDC429A540A}"/>
              </a:ext>
            </a:extLst>
          </p:cNvPr>
          <p:cNvSpPr txBox="1"/>
          <p:nvPr/>
        </p:nvSpPr>
        <p:spPr>
          <a:xfrm>
            <a:off x="1662404" y="4010342"/>
            <a:ext cx="8867192" cy="1569660"/>
          </a:xfrm>
          <a:prstGeom prst="rect">
            <a:avLst/>
          </a:prstGeom>
          <a:noFill/>
        </p:spPr>
        <p:txBody>
          <a:bodyPr wrap="square" rtlCol="0">
            <a:spAutoFit/>
          </a:bodyPr>
          <a:lstStyle/>
          <a:p>
            <a:pPr algn="ctr"/>
            <a:r>
              <a:rPr lang="en-GB" sz="2400" dirty="0"/>
              <a:t>The impact on these policies have made a massive improvement for youth work in the way that we safeguard young people and the way we manage and report our findings to improve the young people that we see today.</a:t>
            </a:r>
          </a:p>
        </p:txBody>
      </p:sp>
    </p:spTree>
    <p:extLst>
      <p:ext uri="{BB962C8B-B14F-4D97-AF65-F5344CB8AC3E}">
        <p14:creationId xmlns:p14="http://schemas.microsoft.com/office/powerpoint/2010/main" val="33962667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Slide Number Placeholder 11">
            <a:extLst>
              <a:ext uri="{FF2B5EF4-FFF2-40B4-BE49-F238E27FC236}">
                <a16:creationId xmlns:a16="http://schemas.microsoft.com/office/drawing/2014/main" id="{6308D1AB-33EC-174A-AFF4-6B9718A863B4}"/>
              </a:ext>
            </a:extLst>
          </p:cNvPr>
          <p:cNvSpPr>
            <a:spLocks noGrp="1"/>
          </p:cNvSpPr>
          <p:nvPr>
            <p:ph type="sldNum" sz="quarter" idx="4"/>
          </p:nvPr>
        </p:nvSpPr>
        <p:spPr>
          <a:xfrm>
            <a:off x="10153276" y="6356350"/>
            <a:ext cx="1657723" cy="365125"/>
          </a:xfrm>
        </p:spPr>
        <p:txBody>
          <a:bodyPr rtlCol="0"/>
          <a:lstStyle/>
          <a:p>
            <a:pPr rtl="0"/>
            <a:fld id="{294A09A9-5501-47C1-A89A-A340965A2BE2}" type="slidenum">
              <a:rPr lang="en-GB" smtClean="0"/>
              <a:pPr rtl="0"/>
              <a:t>11</a:t>
            </a:fld>
            <a:endParaRPr lang="en-GB" dirty="0"/>
          </a:p>
        </p:txBody>
      </p:sp>
      <p:sp>
        <p:nvSpPr>
          <p:cNvPr id="13" name="Title 12">
            <a:extLst>
              <a:ext uri="{FF2B5EF4-FFF2-40B4-BE49-F238E27FC236}">
                <a16:creationId xmlns:a16="http://schemas.microsoft.com/office/drawing/2014/main" id="{5518D414-4DF7-8FAC-866B-A1C4423F54AA}"/>
              </a:ext>
            </a:extLst>
          </p:cNvPr>
          <p:cNvSpPr>
            <a:spLocks noGrp="1"/>
          </p:cNvSpPr>
          <p:nvPr>
            <p:ph type="title"/>
          </p:nvPr>
        </p:nvSpPr>
        <p:spPr/>
        <p:txBody>
          <a:bodyPr/>
          <a:lstStyle/>
          <a:p>
            <a:r>
              <a:rPr lang="en-GB" dirty="0"/>
              <a:t>What is life like today </a:t>
            </a:r>
          </a:p>
        </p:txBody>
      </p:sp>
      <p:sp>
        <p:nvSpPr>
          <p:cNvPr id="14" name="TextBox 13">
            <a:extLst>
              <a:ext uri="{FF2B5EF4-FFF2-40B4-BE49-F238E27FC236}">
                <a16:creationId xmlns:a16="http://schemas.microsoft.com/office/drawing/2014/main" id="{97721034-3969-C596-CF5C-FCEE2C22C479}"/>
              </a:ext>
            </a:extLst>
          </p:cNvPr>
          <p:cNvSpPr txBox="1"/>
          <p:nvPr/>
        </p:nvSpPr>
        <p:spPr>
          <a:xfrm>
            <a:off x="681135" y="2239347"/>
            <a:ext cx="5533053" cy="1200329"/>
          </a:xfrm>
          <a:prstGeom prst="rect">
            <a:avLst/>
          </a:prstGeom>
          <a:noFill/>
        </p:spPr>
        <p:txBody>
          <a:bodyPr wrap="square" rtlCol="0">
            <a:spAutoFit/>
          </a:bodyPr>
          <a:lstStyle/>
          <a:p>
            <a:r>
              <a:rPr lang="en-GB" dirty="0"/>
              <a:t>Sense of community for young people are still here today with origination such as the princes trust, scouting and now guides for young women and still play a vital role.  </a:t>
            </a:r>
          </a:p>
        </p:txBody>
      </p:sp>
      <p:sp>
        <p:nvSpPr>
          <p:cNvPr id="15" name="TextBox 14">
            <a:extLst>
              <a:ext uri="{FF2B5EF4-FFF2-40B4-BE49-F238E27FC236}">
                <a16:creationId xmlns:a16="http://schemas.microsoft.com/office/drawing/2014/main" id="{FF101788-66B3-7D9F-D274-001360025B88}"/>
              </a:ext>
            </a:extLst>
          </p:cNvPr>
          <p:cNvSpPr txBox="1"/>
          <p:nvPr/>
        </p:nvSpPr>
        <p:spPr>
          <a:xfrm>
            <a:off x="5383765" y="3638938"/>
            <a:ext cx="5421085" cy="1200329"/>
          </a:xfrm>
          <a:prstGeom prst="rect">
            <a:avLst/>
          </a:prstGeom>
          <a:noFill/>
        </p:spPr>
        <p:txBody>
          <a:bodyPr wrap="square" rtlCol="0">
            <a:spAutoFit/>
          </a:bodyPr>
          <a:lstStyle/>
          <a:p>
            <a:pPr algn="ctr"/>
            <a:r>
              <a:rPr lang="en-GB" dirty="0"/>
              <a:t>There is still an impact of substances misuse and knife crime including other crimes today even more so than ever with young people or it is at least more visible due to the efforts of local authorities.</a:t>
            </a:r>
          </a:p>
        </p:txBody>
      </p:sp>
      <p:sp>
        <p:nvSpPr>
          <p:cNvPr id="16" name="TextBox 15">
            <a:extLst>
              <a:ext uri="{FF2B5EF4-FFF2-40B4-BE49-F238E27FC236}">
                <a16:creationId xmlns:a16="http://schemas.microsoft.com/office/drawing/2014/main" id="{F5797002-398B-4D51-F358-054C4CE61F09}"/>
              </a:ext>
            </a:extLst>
          </p:cNvPr>
          <p:cNvSpPr txBox="1"/>
          <p:nvPr/>
        </p:nvSpPr>
        <p:spPr>
          <a:xfrm>
            <a:off x="989045" y="5372051"/>
            <a:ext cx="5850293" cy="646331"/>
          </a:xfrm>
          <a:prstGeom prst="rect">
            <a:avLst/>
          </a:prstGeom>
          <a:noFill/>
        </p:spPr>
        <p:txBody>
          <a:bodyPr wrap="square" rtlCol="0">
            <a:spAutoFit/>
          </a:bodyPr>
          <a:lstStyle/>
          <a:p>
            <a:r>
              <a:rPr lang="en-GB" dirty="0"/>
              <a:t>Families are still impacted in many areas such as the cost-of-living rises, housing, substances misuses etc.</a:t>
            </a:r>
          </a:p>
        </p:txBody>
      </p:sp>
    </p:spTree>
    <p:extLst>
      <p:ext uri="{BB962C8B-B14F-4D97-AF65-F5344CB8AC3E}">
        <p14:creationId xmlns:p14="http://schemas.microsoft.com/office/powerpoint/2010/main" val="7002092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280037C3-0E79-CD4B-92A9-5B5F9E74A60B}"/>
              </a:ext>
            </a:extLst>
          </p:cNvPr>
          <p:cNvSpPr>
            <a:spLocks noGrp="1"/>
          </p:cNvSpPr>
          <p:nvPr>
            <p:ph type="sldNum" sz="quarter" idx="4"/>
          </p:nvPr>
        </p:nvSpPr>
        <p:spPr/>
        <p:txBody>
          <a:bodyPr rtlCol="0"/>
          <a:lstStyle/>
          <a:p>
            <a:pPr rtl="0"/>
            <a:fld id="{294A09A9-5501-47C1-A89A-A340965A2BE2}" type="slidenum">
              <a:rPr lang="en-GB" smtClean="0"/>
              <a:t>12</a:t>
            </a:fld>
            <a:endParaRPr lang="en-GB" dirty="0"/>
          </a:p>
        </p:txBody>
      </p:sp>
      <p:sp>
        <p:nvSpPr>
          <p:cNvPr id="9" name="TextBox 8">
            <a:extLst>
              <a:ext uri="{FF2B5EF4-FFF2-40B4-BE49-F238E27FC236}">
                <a16:creationId xmlns:a16="http://schemas.microsoft.com/office/drawing/2014/main" id="{983E96F9-F52F-8CFF-4513-891EAE57AA79}"/>
              </a:ext>
            </a:extLst>
          </p:cNvPr>
          <p:cNvSpPr txBox="1"/>
          <p:nvPr/>
        </p:nvSpPr>
        <p:spPr>
          <a:xfrm>
            <a:off x="961053" y="541176"/>
            <a:ext cx="3368351" cy="707886"/>
          </a:xfrm>
          <a:prstGeom prst="rect">
            <a:avLst/>
          </a:prstGeom>
          <a:noFill/>
        </p:spPr>
        <p:txBody>
          <a:bodyPr wrap="square" rtlCol="0">
            <a:spAutoFit/>
          </a:bodyPr>
          <a:lstStyle/>
          <a:p>
            <a:r>
              <a:rPr lang="en-GB" sz="4000" dirty="0"/>
              <a:t>Recap</a:t>
            </a:r>
            <a:r>
              <a:rPr lang="en-GB" dirty="0"/>
              <a:t> </a:t>
            </a:r>
          </a:p>
        </p:txBody>
      </p:sp>
      <p:sp>
        <p:nvSpPr>
          <p:cNvPr id="10" name="TextBox 9">
            <a:extLst>
              <a:ext uri="{FF2B5EF4-FFF2-40B4-BE49-F238E27FC236}">
                <a16:creationId xmlns:a16="http://schemas.microsoft.com/office/drawing/2014/main" id="{58FC619D-09E8-CC47-062C-6D95A9EC66C0}"/>
              </a:ext>
            </a:extLst>
          </p:cNvPr>
          <p:cNvSpPr txBox="1"/>
          <p:nvPr/>
        </p:nvSpPr>
        <p:spPr>
          <a:xfrm>
            <a:off x="4441371" y="1959428"/>
            <a:ext cx="5803641" cy="3970318"/>
          </a:xfrm>
          <a:prstGeom prst="rect">
            <a:avLst/>
          </a:prstGeom>
          <a:noFill/>
        </p:spPr>
        <p:txBody>
          <a:bodyPr wrap="square" rtlCol="0">
            <a:spAutoFit/>
          </a:bodyPr>
          <a:lstStyle/>
          <a:p>
            <a:r>
              <a:rPr lang="en-GB" sz="2800" dirty="0"/>
              <a:t>So to recap we have spoken about life in the 1950s for young people, their families and the community. We have spoken about the policies that effected youth work leading up to date and how they have helped improve youth work and the lives of young people, their families and community as we know it today.</a:t>
            </a:r>
          </a:p>
        </p:txBody>
      </p:sp>
    </p:spTree>
    <p:extLst>
      <p:ext uri="{BB962C8B-B14F-4D97-AF65-F5344CB8AC3E}">
        <p14:creationId xmlns:p14="http://schemas.microsoft.com/office/powerpoint/2010/main" val="9324984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6FD448B0-743E-0045-8131-69B4EEC58365}"/>
              </a:ext>
            </a:extLst>
          </p:cNvPr>
          <p:cNvSpPr>
            <a:spLocks noGrp="1"/>
          </p:cNvSpPr>
          <p:nvPr>
            <p:ph type="sldNum" sz="quarter" idx="4"/>
          </p:nvPr>
        </p:nvSpPr>
        <p:spPr>
          <a:xfrm>
            <a:off x="10153276" y="6356350"/>
            <a:ext cx="1657723" cy="365125"/>
          </a:xfrm>
        </p:spPr>
        <p:txBody>
          <a:bodyPr rtlCol="0"/>
          <a:lstStyle/>
          <a:p>
            <a:pPr rtl="0"/>
            <a:fld id="{294A09A9-5501-47C1-A89A-A340965A2BE2}" type="slidenum">
              <a:rPr lang="en-GB" smtClean="0"/>
              <a:pPr rtl="0"/>
              <a:t>13</a:t>
            </a:fld>
            <a:endParaRPr lang="en-GB"/>
          </a:p>
        </p:txBody>
      </p:sp>
      <p:sp>
        <p:nvSpPr>
          <p:cNvPr id="20" name="TextBox 19">
            <a:extLst>
              <a:ext uri="{FF2B5EF4-FFF2-40B4-BE49-F238E27FC236}">
                <a16:creationId xmlns:a16="http://schemas.microsoft.com/office/drawing/2014/main" id="{FDE0F694-D9E5-E599-7E75-A9E8868422C0}"/>
              </a:ext>
            </a:extLst>
          </p:cNvPr>
          <p:cNvSpPr txBox="1"/>
          <p:nvPr/>
        </p:nvSpPr>
        <p:spPr>
          <a:xfrm>
            <a:off x="2108718" y="1436914"/>
            <a:ext cx="6587413" cy="2800767"/>
          </a:xfrm>
          <a:prstGeom prst="rect">
            <a:avLst/>
          </a:prstGeom>
          <a:noFill/>
        </p:spPr>
        <p:txBody>
          <a:bodyPr wrap="square" rtlCol="0">
            <a:spAutoFit/>
          </a:bodyPr>
          <a:lstStyle/>
          <a:p>
            <a:pPr algn="ctr"/>
            <a:r>
              <a:rPr lang="en-GB" sz="4400" dirty="0"/>
              <a:t>Thank you for listening</a:t>
            </a:r>
          </a:p>
          <a:p>
            <a:pPr algn="ctr"/>
            <a:endParaRPr lang="en-GB" sz="4400" dirty="0"/>
          </a:p>
          <a:p>
            <a:pPr algn="ctr"/>
            <a:endParaRPr lang="en-GB" sz="4400" dirty="0"/>
          </a:p>
          <a:p>
            <a:pPr algn="ctr"/>
            <a:r>
              <a:rPr lang="en-GB" sz="4400" dirty="0"/>
              <a:t>Are there any questions </a:t>
            </a:r>
          </a:p>
        </p:txBody>
      </p:sp>
    </p:spTree>
    <p:extLst>
      <p:ext uri="{BB962C8B-B14F-4D97-AF65-F5344CB8AC3E}">
        <p14:creationId xmlns:p14="http://schemas.microsoft.com/office/powerpoint/2010/main" val="25631196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FC4D7A5-F090-E6F7-8C44-77C9E123D31B}"/>
              </a:ext>
            </a:extLst>
          </p:cNvPr>
          <p:cNvSpPr txBox="1"/>
          <p:nvPr/>
        </p:nvSpPr>
        <p:spPr>
          <a:xfrm>
            <a:off x="1436914" y="615820"/>
            <a:ext cx="5150498" cy="523220"/>
          </a:xfrm>
          <a:prstGeom prst="rect">
            <a:avLst/>
          </a:prstGeom>
          <a:noFill/>
        </p:spPr>
        <p:txBody>
          <a:bodyPr wrap="square" rtlCol="0">
            <a:spAutoFit/>
          </a:bodyPr>
          <a:lstStyle/>
          <a:p>
            <a:r>
              <a:rPr lang="en-GB" sz="2800" dirty="0"/>
              <a:t>References</a:t>
            </a:r>
          </a:p>
        </p:txBody>
      </p:sp>
      <p:sp>
        <p:nvSpPr>
          <p:cNvPr id="2" name="TextBox 1">
            <a:extLst>
              <a:ext uri="{FF2B5EF4-FFF2-40B4-BE49-F238E27FC236}">
                <a16:creationId xmlns:a16="http://schemas.microsoft.com/office/drawing/2014/main" id="{62D966AF-FED6-EA86-7AEC-650DAE351A80}"/>
              </a:ext>
            </a:extLst>
          </p:cNvPr>
          <p:cNvSpPr txBox="1"/>
          <p:nvPr/>
        </p:nvSpPr>
        <p:spPr>
          <a:xfrm>
            <a:off x="1436914" y="2756290"/>
            <a:ext cx="5934269" cy="738664"/>
          </a:xfrm>
          <a:prstGeom prst="rect">
            <a:avLst/>
          </a:prstGeom>
          <a:noFill/>
        </p:spPr>
        <p:txBody>
          <a:bodyPr wrap="square" rtlCol="0">
            <a:spAutoFit/>
          </a:bodyPr>
          <a:lstStyle/>
          <a:p>
            <a:r>
              <a:rPr lang="en-GB" sz="1400" dirty="0"/>
              <a:t>Smith, M. K. ‘Youth work: an introduction’ 1999, 2002, </a:t>
            </a:r>
            <a:r>
              <a:rPr lang="en-GB" sz="1400" i="1" dirty="0"/>
              <a:t>the encyclopaedia of informal education </a:t>
            </a:r>
            <a:r>
              <a:rPr lang="en-GB" sz="1400" dirty="0"/>
              <a:t>[online] Available at: </a:t>
            </a:r>
            <a:r>
              <a:rPr lang="en-GB" sz="1400" dirty="0">
                <a:hlinkClick r:id="rId3">
                  <a:extLst>
                    <a:ext uri="{A12FA001-AC4F-418D-AE19-62706E023703}">
                      <ahyp:hlinkClr xmlns:ahyp="http://schemas.microsoft.com/office/drawing/2018/hyperlinkcolor" val="tx"/>
                    </a:ext>
                  </a:extLst>
                </a:hlinkClick>
              </a:rPr>
              <a:t>www.infed.org/youthwork/b-yw.htm</a:t>
            </a:r>
            <a:r>
              <a:rPr lang="en-GB" sz="1400" dirty="0"/>
              <a:t> (Accessed 06 June 2023).</a:t>
            </a:r>
          </a:p>
        </p:txBody>
      </p:sp>
      <p:sp>
        <p:nvSpPr>
          <p:cNvPr id="3" name="TextBox 2">
            <a:extLst>
              <a:ext uri="{FF2B5EF4-FFF2-40B4-BE49-F238E27FC236}">
                <a16:creationId xmlns:a16="http://schemas.microsoft.com/office/drawing/2014/main" id="{63B9FD7B-09F6-A471-6993-F4EAC810B81E}"/>
              </a:ext>
            </a:extLst>
          </p:cNvPr>
          <p:cNvSpPr txBox="1"/>
          <p:nvPr/>
        </p:nvSpPr>
        <p:spPr>
          <a:xfrm>
            <a:off x="1436914" y="1292356"/>
            <a:ext cx="5728996" cy="523220"/>
          </a:xfrm>
          <a:prstGeom prst="rect">
            <a:avLst/>
          </a:prstGeom>
          <a:noFill/>
        </p:spPr>
        <p:txBody>
          <a:bodyPr wrap="square" rtlCol="0">
            <a:spAutoFit/>
          </a:bodyPr>
          <a:lstStyle/>
          <a:p>
            <a:r>
              <a:rPr lang="en-GB" sz="1400" dirty="0"/>
              <a:t>Bradford, S. (2012) </a:t>
            </a:r>
            <a:r>
              <a:rPr lang="en-GB" sz="1400" i="1" dirty="0"/>
              <a:t>Sociology, Youth work &amp; Youth work practice. Hampshire: Palgrave Macmillan.</a:t>
            </a:r>
          </a:p>
        </p:txBody>
      </p:sp>
      <p:sp>
        <p:nvSpPr>
          <p:cNvPr id="4" name="TextBox 3">
            <a:extLst>
              <a:ext uri="{FF2B5EF4-FFF2-40B4-BE49-F238E27FC236}">
                <a16:creationId xmlns:a16="http://schemas.microsoft.com/office/drawing/2014/main" id="{C53097A5-C441-32CF-E4D1-1878CAEC2C57}"/>
              </a:ext>
            </a:extLst>
          </p:cNvPr>
          <p:cNvSpPr txBox="1"/>
          <p:nvPr/>
        </p:nvSpPr>
        <p:spPr>
          <a:xfrm>
            <a:off x="1436914" y="2024323"/>
            <a:ext cx="5645019" cy="523220"/>
          </a:xfrm>
          <a:prstGeom prst="rect">
            <a:avLst/>
          </a:prstGeom>
          <a:noFill/>
        </p:spPr>
        <p:txBody>
          <a:bodyPr wrap="square" rtlCol="0">
            <a:spAutoFit/>
          </a:bodyPr>
          <a:lstStyle/>
          <a:p>
            <a:r>
              <a:rPr lang="en-GB" sz="1400" dirty="0"/>
              <a:t>Jeffs, T. Smith, M. (2010) </a:t>
            </a:r>
            <a:r>
              <a:rPr lang="en-GB" sz="1400" i="1" dirty="0"/>
              <a:t>Youth work Practice. </a:t>
            </a:r>
            <a:r>
              <a:rPr lang="en-GB" sz="1400" dirty="0"/>
              <a:t>Hampshire: Palgrave Macmillan.</a:t>
            </a:r>
          </a:p>
        </p:txBody>
      </p:sp>
    </p:spTree>
    <p:extLst>
      <p:ext uri="{BB962C8B-B14F-4D97-AF65-F5344CB8AC3E}">
        <p14:creationId xmlns:p14="http://schemas.microsoft.com/office/powerpoint/2010/main" val="926184573"/>
      </p:ext>
    </p:extLst>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457595_TF45331398_Win32" id="{5659B9E0-3971-467D-9BA2-B20B39D641FE}" vid="{E6DA4EDB-46C2-4D45-9E99-6BB2FEEE47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D5BAB77-79E1-4739-AA51-10C9079186D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4A615295-94F6-4CE2-A1B1-6B7E1DAA5A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5334180-0405-413B-834A-44FA9E05ADB7}">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{779D2B5E-1D56-4BF3-B39E-750FF291FD45}tf45331398_win32</Template>
  <TotalTime>115</TotalTime>
  <Words>889</Words>
  <Application>Microsoft Office PowerPoint</Application>
  <PresentationFormat>Widescreen</PresentationFormat>
  <Paragraphs>83</Paragraphs>
  <Slides>14</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Tenorite</vt:lpstr>
      <vt:lpstr>Office Theme</vt:lpstr>
      <vt:lpstr>The Decades and how they changed Youth work</vt:lpstr>
      <vt:lpstr>Introduction</vt:lpstr>
      <vt:lpstr>Post War leading to the 50s</vt:lpstr>
      <vt:lpstr>What was it like in the 50s?.</vt:lpstr>
      <vt:lpstr>PowerPoint Presentation</vt:lpstr>
      <vt:lpstr>PowerPoint Presentation</vt:lpstr>
      <vt:lpstr>So we know what it was like for young people and their family's but what about the policy’s. </vt:lpstr>
      <vt:lpstr>PowerPoint Presentation</vt:lpstr>
      <vt:lpstr>PowerPoint Presentation</vt:lpstr>
      <vt:lpstr>PowerPoint Presentation</vt:lpstr>
      <vt:lpstr>What is life like today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Decades and how they changed Youth work</dc:title>
  <dc:creator>Gethin C</dc:creator>
  <cp:lastModifiedBy>Gethin C</cp:lastModifiedBy>
  <cp:revision>4</cp:revision>
  <dcterms:created xsi:type="dcterms:W3CDTF">2023-06-07T20:04:45Z</dcterms:created>
  <dcterms:modified xsi:type="dcterms:W3CDTF">2023-06-07T22:04:18Z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