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7" r:id="rId1"/>
  </p:sldMasterIdLst>
  <p:notesMasterIdLst>
    <p:notesMasterId r:id="rId17"/>
  </p:notesMasterIdLst>
  <p:sldIdLst>
    <p:sldId id="256" r:id="rId2"/>
    <p:sldId id="257" r:id="rId3"/>
    <p:sldId id="258" r:id="rId4"/>
    <p:sldId id="266" r:id="rId5"/>
    <p:sldId id="269" r:id="rId6"/>
    <p:sldId id="261" r:id="rId7"/>
    <p:sldId id="259" r:id="rId8"/>
    <p:sldId id="268" r:id="rId9"/>
    <p:sldId id="260" r:id="rId10"/>
    <p:sldId id="270" r:id="rId11"/>
    <p:sldId id="267" r:id="rId12"/>
    <p:sldId id="262" r:id="rId13"/>
    <p:sldId id="263" r:id="rId14"/>
    <p:sldId id="265" r:id="rId15"/>
    <p:sldId id="264"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66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65132" autoAdjust="0"/>
  </p:normalViewPr>
  <p:slideViewPr>
    <p:cSldViewPr snapToGrid="0">
      <p:cViewPr varScale="1">
        <p:scale>
          <a:sx n="48" d="100"/>
          <a:sy n="48" d="100"/>
        </p:scale>
        <p:origin x="1542"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B8D7C22-7607-4580-AE99-C6BE56332EEF}" type="datetimeFigureOut">
              <a:rPr lang="en-GB" smtClean="0"/>
              <a:t>27/02/2022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4A4FA07-34D4-4C8A-8063-8418C1E4FEF1}" type="slidenum">
              <a:rPr lang="en-GB" smtClean="0"/>
              <a:t>‹#›</a:t>
            </a:fld>
            <a:endParaRPr lang="en-GB"/>
          </a:p>
        </p:txBody>
      </p:sp>
    </p:spTree>
    <p:extLst>
      <p:ext uri="{BB962C8B-B14F-4D97-AF65-F5344CB8AC3E}">
        <p14:creationId xmlns:p14="http://schemas.microsoft.com/office/powerpoint/2010/main" val="14115730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4A4FA07-34D4-4C8A-8063-8418C1E4FEF1}" type="slidenum">
              <a:rPr lang="en-GB" smtClean="0"/>
              <a:t>1</a:t>
            </a:fld>
            <a:endParaRPr lang="en-GB"/>
          </a:p>
        </p:txBody>
      </p:sp>
    </p:spTree>
    <p:extLst>
      <p:ext uri="{BB962C8B-B14F-4D97-AF65-F5344CB8AC3E}">
        <p14:creationId xmlns:p14="http://schemas.microsoft.com/office/powerpoint/2010/main" val="23726693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a:p>
            <a:r>
              <a:rPr lang="en-GB" dirty="0" smtClean="0"/>
              <a:t>anon. (2022). tea. Available: https://www.collinsdictionary.com/dictionary/english/tea. Last accessed 14th Feb 2022.</a:t>
            </a:r>
            <a:endParaRPr lang="en-GB" dirty="0"/>
          </a:p>
        </p:txBody>
      </p:sp>
      <p:sp>
        <p:nvSpPr>
          <p:cNvPr id="4" name="Slide Number Placeholder 3"/>
          <p:cNvSpPr>
            <a:spLocks noGrp="1"/>
          </p:cNvSpPr>
          <p:nvPr>
            <p:ph type="sldNum" sz="quarter" idx="10"/>
          </p:nvPr>
        </p:nvSpPr>
        <p:spPr/>
        <p:txBody>
          <a:bodyPr/>
          <a:lstStyle/>
          <a:p>
            <a:fld id="{64A4FA07-34D4-4C8A-8063-8418C1E4FEF1}" type="slidenum">
              <a:rPr lang="en-GB" smtClean="0"/>
              <a:t>3</a:t>
            </a:fld>
            <a:endParaRPr lang="en-GB"/>
          </a:p>
        </p:txBody>
      </p:sp>
    </p:spTree>
    <p:extLst>
      <p:ext uri="{BB962C8B-B14F-4D97-AF65-F5344CB8AC3E}">
        <p14:creationId xmlns:p14="http://schemas.microsoft.com/office/powerpoint/2010/main" val="26349726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https://siamteas.com/2017/01/10/teas-tea-plant-varieties-tea-cultivars/ </a:t>
            </a:r>
          </a:p>
          <a:p>
            <a:r>
              <a:rPr lang="en-GB" dirty="0" smtClean="0"/>
              <a:t>Depending on the region</a:t>
            </a:r>
            <a:r>
              <a:rPr lang="en-GB" baseline="0" dirty="0" smtClean="0"/>
              <a:t>, the land, and climate (or ‘cultivar’) this will determine the phase of the fermenting process of the tea leaf.</a:t>
            </a:r>
            <a:endParaRPr lang="en-GB" dirty="0" smtClean="0"/>
          </a:p>
          <a:p>
            <a:endParaRPr lang="en-GB" dirty="0"/>
          </a:p>
        </p:txBody>
      </p:sp>
      <p:sp>
        <p:nvSpPr>
          <p:cNvPr id="4" name="Slide Number Placeholder 3"/>
          <p:cNvSpPr>
            <a:spLocks noGrp="1"/>
          </p:cNvSpPr>
          <p:nvPr>
            <p:ph type="sldNum" sz="quarter" idx="10"/>
          </p:nvPr>
        </p:nvSpPr>
        <p:spPr/>
        <p:txBody>
          <a:bodyPr/>
          <a:lstStyle/>
          <a:p>
            <a:fld id="{64A4FA07-34D4-4C8A-8063-8418C1E4FEF1}" type="slidenum">
              <a:rPr lang="en-GB" smtClean="0"/>
              <a:t>4</a:t>
            </a:fld>
            <a:endParaRPr lang="en-GB"/>
          </a:p>
        </p:txBody>
      </p:sp>
    </p:spTree>
    <p:extLst>
      <p:ext uri="{BB962C8B-B14F-4D97-AF65-F5344CB8AC3E}">
        <p14:creationId xmlns:p14="http://schemas.microsoft.com/office/powerpoint/2010/main" val="13125645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UKTIA. (2022). The History of Tea. Available: https://www.tea.co.uk/history-of-tea#:~:text=The%20story%20of%20tea%20begins,tree%20blew%20into%20the%20water.&amp;text=The%20tree%20was%20a%20Camellia,what%20we%20now%20call%20tea.. Last accessed 14th Feb 2022.</a:t>
            </a:r>
          </a:p>
          <a:p>
            <a:endParaRPr lang="en-GB" dirty="0" smtClean="0"/>
          </a:p>
          <a:p>
            <a:r>
              <a:rPr lang="en-GB" dirty="0" smtClean="0"/>
              <a:t>Imports</a:t>
            </a:r>
            <a:r>
              <a:rPr lang="en-GB" baseline="0" dirty="0" smtClean="0"/>
              <a:t> came from India for tea</a:t>
            </a:r>
            <a:endParaRPr lang="en-GB" dirty="0" smtClean="0"/>
          </a:p>
          <a:p>
            <a:endParaRPr lang="en-GB" dirty="0"/>
          </a:p>
        </p:txBody>
      </p:sp>
      <p:sp>
        <p:nvSpPr>
          <p:cNvPr id="4" name="Slide Number Placeholder 3"/>
          <p:cNvSpPr>
            <a:spLocks noGrp="1"/>
          </p:cNvSpPr>
          <p:nvPr>
            <p:ph type="sldNum" sz="quarter" idx="10"/>
          </p:nvPr>
        </p:nvSpPr>
        <p:spPr/>
        <p:txBody>
          <a:bodyPr/>
          <a:lstStyle/>
          <a:p>
            <a:fld id="{64A4FA07-34D4-4C8A-8063-8418C1E4FEF1}" type="slidenum">
              <a:rPr lang="en-GB" smtClean="0"/>
              <a:t>5</a:t>
            </a:fld>
            <a:endParaRPr lang="en-GB"/>
          </a:p>
        </p:txBody>
      </p:sp>
    </p:spTree>
    <p:extLst>
      <p:ext uri="{BB962C8B-B14F-4D97-AF65-F5344CB8AC3E}">
        <p14:creationId xmlns:p14="http://schemas.microsoft.com/office/powerpoint/2010/main" val="18889160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anon. (2022). tea. Available: https://www.collinsdictionary.com/dictionary/english/tea. Last accessed 14th Feb 2022.</a:t>
            </a:r>
            <a:endParaRPr lang="en-GB" dirty="0"/>
          </a:p>
        </p:txBody>
      </p:sp>
      <p:sp>
        <p:nvSpPr>
          <p:cNvPr id="4" name="Slide Number Placeholder 3"/>
          <p:cNvSpPr>
            <a:spLocks noGrp="1"/>
          </p:cNvSpPr>
          <p:nvPr>
            <p:ph type="sldNum" sz="quarter" idx="10"/>
          </p:nvPr>
        </p:nvSpPr>
        <p:spPr/>
        <p:txBody>
          <a:bodyPr/>
          <a:lstStyle/>
          <a:p>
            <a:fld id="{64A4FA07-34D4-4C8A-8063-8418C1E4FEF1}" type="slidenum">
              <a:rPr lang="en-GB" smtClean="0"/>
              <a:t>6</a:t>
            </a:fld>
            <a:endParaRPr lang="en-GB"/>
          </a:p>
        </p:txBody>
      </p:sp>
    </p:spTree>
    <p:extLst>
      <p:ext uri="{BB962C8B-B14F-4D97-AF65-F5344CB8AC3E}">
        <p14:creationId xmlns:p14="http://schemas.microsoft.com/office/powerpoint/2010/main" val="13429556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a:p>
            <a:endParaRPr lang="en-GB" dirty="0" smtClean="0"/>
          </a:p>
          <a:p>
            <a:endParaRPr lang="en-GB" dirty="0" smtClean="0"/>
          </a:p>
          <a:p>
            <a:r>
              <a:rPr lang="en-GB" dirty="0" smtClean="0"/>
              <a:t>Wang, S. (2019). The 50 Fundamental Herbs of Traditional Chinese Medicine. Available: https://www.drwangskincare.com/blogs/news/the-50-fundamental-herbs-of-traditional-chinese-medicine. Last accessed 14th Feb 2022.</a:t>
            </a:r>
          </a:p>
          <a:p>
            <a:endParaRPr lang="en-GB" dirty="0" smtClean="0"/>
          </a:p>
          <a:p>
            <a:r>
              <a:rPr lang="en-GB" dirty="0" smtClean="0"/>
              <a:t>Herbs, leaves,</a:t>
            </a:r>
            <a:r>
              <a:rPr lang="en-GB" baseline="0" dirty="0" smtClean="0"/>
              <a:t> roots, fruits, flowers</a:t>
            </a:r>
            <a:endParaRPr lang="en-GB" dirty="0" smtClean="0"/>
          </a:p>
        </p:txBody>
      </p:sp>
      <p:sp>
        <p:nvSpPr>
          <p:cNvPr id="4" name="Slide Number Placeholder 3"/>
          <p:cNvSpPr>
            <a:spLocks noGrp="1"/>
          </p:cNvSpPr>
          <p:nvPr>
            <p:ph type="sldNum" sz="quarter" idx="10"/>
          </p:nvPr>
        </p:nvSpPr>
        <p:spPr/>
        <p:txBody>
          <a:bodyPr/>
          <a:lstStyle/>
          <a:p>
            <a:fld id="{64A4FA07-34D4-4C8A-8063-8418C1E4FEF1}" type="slidenum">
              <a:rPr lang="en-GB" smtClean="0"/>
              <a:t>7</a:t>
            </a:fld>
            <a:endParaRPr lang="en-GB"/>
          </a:p>
        </p:txBody>
      </p:sp>
    </p:spTree>
    <p:extLst>
      <p:ext uri="{BB962C8B-B14F-4D97-AF65-F5344CB8AC3E}">
        <p14:creationId xmlns:p14="http://schemas.microsoft.com/office/powerpoint/2010/main" val="38698180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Freda, D. (2022). Foods, Herbs and Lifestyle Choices to Support Yin. Available: https://danielafreda.com/2015/08/20/foods-herbs-and-lifestyle-choices-to-support-yin/. Last accessed 18th Feb 2022.</a:t>
            </a:r>
          </a:p>
          <a:p>
            <a:r>
              <a:rPr lang="en-GB" dirty="0" smtClean="0"/>
              <a:t>Weak yin can</a:t>
            </a:r>
            <a:r>
              <a:rPr lang="en-GB" baseline="0" dirty="0" smtClean="0"/>
              <a:t> lead to anxiety and the body to overheat</a:t>
            </a:r>
            <a:endParaRPr lang="en-GB" dirty="0" smtClean="0"/>
          </a:p>
          <a:p>
            <a:endParaRPr lang="en-GB" dirty="0" smtClean="0"/>
          </a:p>
          <a:p>
            <a:endParaRPr lang="en-GB" dirty="0" smtClean="0"/>
          </a:p>
          <a:p>
            <a:r>
              <a:rPr lang="en-GB" dirty="0" smtClean="0"/>
              <a:t>Gavin, A. (2022). The Top 10 Most Common Herbs and Spices Used to </a:t>
            </a:r>
            <a:r>
              <a:rPr lang="en-GB" dirty="0" err="1" smtClean="0"/>
              <a:t>Flavor</a:t>
            </a:r>
            <a:r>
              <a:rPr lang="en-GB" dirty="0" smtClean="0"/>
              <a:t> Chinese Food. Available: https://www.chinahighlights.com/travelguide/chinese-food/herbs-and-spices.htm. Last accessed 14th Feb 2022.</a:t>
            </a:r>
          </a:p>
          <a:p>
            <a:endParaRPr lang="en-GB" dirty="0" smtClean="0"/>
          </a:p>
          <a:p>
            <a:r>
              <a:rPr lang="en-GB" dirty="0" smtClean="0"/>
              <a:t>In [Traditional] Chinese Medicine, the concept of Yin and Yang serves as the foundation for </a:t>
            </a:r>
          </a:p>
          <a:p>
            <a:r>
              <a:rPr lang="en-GB" dirty="0" smtClean="0"/>
              <a:t>understanding health, as well as diagnosing and treating illnesses. Yin-yang, meaning “dark-bright”, describes the notion that everything in nature consists of two paradoxical phases or </a:t>
            </a:r>
          </a:p>
          <a:p>
            <a:r>
              <a:rPr lang="en-GB" dirty="0" smtClean="0"/>
              <a:t>energies. In general, all things that are in movement, have an outward or up direction, are warm </a:t>
            </a:r>
          </a:p>
          <a:p>
            <a:r>
              <a:rPr lang="en-GB" dirty="0" smtClean="0"/>
              <a:t>or bright are all Yang. On the other hand things that are relatively still, have an inward or down </a:t>
            </a:r>
          </a:p>
          <a:p>
            <a:r>
              <a:rPr lang="en-GB" dirty="0" smtClean="0"/>
              <a:t>direction, are cold or dark are all Yin. It is important to note that Yin-yang is a unification of two </a:t>
            </a:r>
          </a:p>
          <a:p>
            <a:r>
              <a:rPr lang="en-GB" dirty="0" smtClean="0"/>
              <a:t>opposites; they are not two separate entities.</a:t>
            </a:r>
          </a:p>
          <a:p>
            <a:endParaRPr lang="en-GB" dirty="0" smtClean="0"/>
          </a:p>
          <a:p>
            <a:r>
              <a:rPr lang="en-GB" dirty="0" smtClean="0"/>
              <a:t>Men</a:t>
            </a:r>
            <a:r>
              <a:rPr lang="en-GB" baseline="0" dirty="0" smtClean="0"/>
              <a:t> need more yang *energise*</a:t>
            </a:r>
          </a:p>
          <a:p>
            <a:r>
              <a:rPr lang="en-GB" baseline="0" dirty="0" smtClean="0"/>
              <a:t>Women need more yin *calm*</a:t>
            </a:r>
          </a:p>
          <a:p>
            <a:endParaRPr lang="en-GB" baseline="0" dirty="0" smtClean="0"/>
          </a:p>
          <a:p>
            <a:r>
              <a:rPr lang="en-GB" baseline="0" dirty="0" smtClean="0"/>
              <a:t>Yang elements listed here are great sources of zinc, essential for </a:t>
            </a:r>
            <a:r>
              <a:rPr lang="en-GB" baseline="0" dirty="0" err="1" smtClean="0"/>
              <a:t>mens</a:t>
            </a:r>
            <a:r>
              <a:rPr lang="en-GB" baseline="0" dirty="0" smtClean="0"/>
              <a:t> health</a:t>
            </a:r>
            <a:endParaRPr lang="en-GB"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64A4FA07-34D4-4C8A-8063-8418C1E4FEF1}" type="slidenum">
              <a:rPr lang="en-GB" smtClean="0"/>
              <a:t>8</a:t>
            </a:fld>
            <a:endParaRPr lang="en-GB"/>
          </a:p>
        </p:txBody>
      </p:sp>
    </p:spTree>
    <p:extLst>
      <p:ext uri="{BB962C8B-B14F-4D97-AF65-F5344CB8AC3E}">
        <p14:creationId xmlns:p14="http://schemas.microsoft.com/office/powerpoint/2010/main" val="1895198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Chio</a:t>
            </a:r>
            <a:r>
              <a:rPr lang="en-GB" dirty="0" smtClean="0"/>
              <a:t>, P H et al. (2014). Traditional Chinese medicinal herbal tea consumption, self-reported somatization, and alexithymia. Asia-Pacific Psychiatry. 7 (2), p127-134.</a:t>
            </a:r>
          </a:p>
          <a:p>
            <a:endParaRPr lang="en-GB" dirty="0" smtClean="0"/>
          </a:p>
          <a:p>
            <a:r>
              <a:rPr lang="en-GB" dirty="0" smtClean="0"/>
              <a:t>Hu, J et al. (2018). The safety of green tea and green tea extract consumption in adults – Results of a systematic review. Regulatory Toxicology and Pharmacology. 95 (1), p412-433.</a:t>
            </a:r>
          </a:p>
          <a:p>
            <a:endParaRPr lang="en-GB" dirty="0" smtClean="0"/>
          </a:p>
          <a:p>
            <a:r>
              <a:rPr lang="en-GB" dirty="0" smtClean="0"/>
              <a:t>Wu, M et al. (2009). Green tea drinking, high tea temperature and </a:t>
            </a:r>
            <a:r>
              <a:rPr lang="en-GB" dirty="0" err="1" smtClean="0"/>
              <a:t>esophageal</a:t>
            </a:r>
            <a:r>
              <a:rPr lang="en-GB" dirty="0" smtClean="0"/>
              <a:t> cancer in high- and low-risk areas of Jiangsu Province, China: A population-based case–control study. Journal of Cancer. 124 (8), p1907-1913.</a:t>
            </a:r>
          </a:p>
          <a:p>
            <a:endParaRPr lang="en-GB" dirty="0" smtClean="0"/>
          </a:p>
          <a:p>
            <a:r>
              <a:rPr lang="en-GB" dirty="0" smtClean="0"/>
              <a:t>Xu, J et al. (2018). Yellow tea (Camellia </a:t>
            </a:r>
            <a:r>
              <a:rPr lang="en-GB" dirty="0" err="1" smtClean="0"/>
              <a:t>sinensis</a:t>
            </a:r>
            <a:r>
              <a:rPr lang="en-GB" dirty="0" smtClean="0"/>
              <a:t> L.), a promising Chinese tea: Processing, chemical constituents and health benefits. Food Research International. 107 (1), p567-577.</a:t>
            </a:r>
          </a:p>
          <a:p>
            <a:r>
              <a:rPr lang="en-GB" i="1" dirty="0" smtClean="0"/>
              <a:t>a</a:t>
            </a:r>
          </a:p>
          <a:p>
            <a:r>
              <a:rPr lang="en-GB" i="1" dirty="0" smtClean="0"/>
              <a:t>Tea Department, College of Horticulture Science, Sichuan Agricultural University, Chengdu, 611380, Sichuan, China</a:t>
            </a:r>
          </a:p>
          <a:p>
            <a:r>
              <a:rPr lang="en-GB" i="1" dirty="0" smtClean="0"/>
              <a:t>b</a:t>
            </a:r>
          </a:p>
          <a:p>
            <a:r>
              <a:rPr lang="en-GB" i="1" dirty="0" smtClean="0"/>
              <a:t>National </a:t>
            </a:r>
            <a:r>
              <a:rPr lang="en-GB" i="1" dirty="0" err="1" smtClean="0"/>
              <a:t>Center</a:t>
            </a:r>
            <a:r>
              <a:rPr lang="en-GB" i="1" dirty="0" smtClean="0"/>
              <a:t> for Natural Products Research, School of Pharmacy, University of Mississippi, MS 38677, USA</a:t>
            </a:r>
          </a:p>
          <a:p>
            <a:r>
              <a:rPr lang="en-GB" i="1" dirty="0" smtClean="0"/>
              <a:t>c</a:t>
            </a:r>
          </a:p>
          <a:p>
            <a:r>
              <a:rPr lang="en-GB" i="1" dirty="0" smtClean="0"/>
              <a:t>Division of </a:t>
            </a:r>
            <a:r>
              <a:rPr lang="en-GB" i="1" dirty="0" err="1" smtClean="0"/>
              <a:t>Pharmacognosy</a:t>
            </a:r>
            <a:r>
              <a:rPr lang="en-GB" i="1" dirty="0" smtClean="0"/>
              <a:t>, Department of </a:t>
            </a:r>
            <a:r>
              <a:rPr lang="en-GB" i="1" dirty="0" err="1" smtClean="0"/>
              <a:t>BioMolecular</a:t>
            </a:r>
            <a:r>
              <a:rPr lang="en-GB" i="1" dirty="0" smtClean="0"/>
              <a:t> Sciences, School of Pharmacy, University of Mississippi, MS 38677, USA</a:t>
            </a:r>
          </a:p>
          <a:p>
            <a:endParaRPr lang="en-GB" i="1" dirty="0" smtClean="0"/>
          </a:p>
          <a:p>
            <a:endParaRPr lang="en-GB" i="1" dirty="0" smtClean="0"/>
          </a:p>
          <a:p>
            <a:endParaRPr lang="en-GB" i="1" dirty="0" smtClean="0"/>
          </a:p>
          <a:p>
            <a:r>
              <a:rPr lang="en-GB" i="1" dirty="0" smtClean="0"/>
              <a:t>Somatization</a:t>
            </a:r>
          </a:p>
          <a:p>
            <a:r>
              <a:rPr lang="en-GB" i="1" dirty="0" smtClean="0"/>
              <a:t>Somatization is a tendency to experience and communicate psychological distress in the form of bodily and organic symptoms and to seek medical help for them. More commonly expressed, it is the generation of physical symptoms of a psychiatric condition such as anxiety.</a:t>
            </a:r>
          </a:p>
          <a:p>
            <a:endParaRPr lang="en-GB" i="1" dirty="0" smtClean="0"/>
          </a:p>
          <a:p>
            <a:endParaRPr lang="en-GB" i="1" dirty="0" smtClean="0"/>
          </a:p>
          <a:p>
            <a:endParaRPr lang="en-GB" i="1"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64A4FA07-34D4-4C8A-8063-8418C1E4FEF1}" type="slidenum">
              <a:rPr lang="en-GB" smtClean="0"/>
              <a:t>9</a:t>
            </a:fld>
            <a:endParaRPr lang="en-GB"/>
          </a:p>
        </p:txBody>
      </p:sp>
    </p:spTree>
    <p:extLst>
      <p:ext uri="{BB962C8B-B14F-4D97-AF65-F5344CB8AC3E}">
        <p14:creationId xmlns:p14="http://schemas.microsoft.com/office/powerpoint/2010/main" val="9120409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Make a loose</a:t>
            </a:r>
            <a:r>
              <a:rPr lang="en-GB" baseline="0" dirty="0" smtClean="0"/>
              <a:t> reference to Qi and the meridians body chart – but remember that the main focus is tea and western culture</a:t>
            </a:r>
          </a:p>
          <a:p>
            <a:endParaRPr lang="en-GB" baseline="0" dirty="0" smtClean="0"/>
          </a:p>
          <a:p>
            <a:r>
              <a:rPr lang="en-GB" baseline="0" dirty="0" smtClean="0"/>
              <a:t>Does the way in which we view medicine and specific illness influence how certain people from different cultures look after their bodies?</a:t>
            </a:r>
            <a:endParaRPr lang="en-GB" dirty="0"/>
          </a:p>
        </p:txBody>
      </p:sp>
      <p:sp>
        <p:nvSpPr>
          <p:cNvPr id="4" name="Slide Number Placeholder 3"/>
          <p:cNvSpPr>
            <a:spLocks noGrp="1"/>
          </p:cNvSpPr>
          <p:nvPr>
            <p:ph type="sldNum" sz="quarter" idx="10"/>
          </p:nvPr>
        </p:nvSpPr>
        <p:spPr/>
        <p:txBody>
          <a:bodyPr/>
          <a:lstStyle/>
          <a:p>
            <a:fld id="{64A4FA07-34D4-4C8A-8063-8418C1E4FEF1}" type="slidenum">
              <a:rPr lang="en-GB" smtClean="0"/>
              <a:t>10</a:t>
            </a:fld>
            <a:endParaRPr lang="en-GB"/>
          </a:p>
        </p:txBody>
      </p:sp>
    </p:spTree>
    <p:extLst>
      <p:ext uri="{BB962C8B-B14F-4D97-AF65-F5344CB8AC3E}">
        <p14:creationId xmlns:p14="http://schemas.microsoft.com/office/powerpoint/2010/main" val="30131428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https://worldpopulationreview.com/country-rankings/obesity-rates-by-country</a:t>
            </a:r>
          </a:p>
          <a:p>
            <a:endParaRPr lang="en-GB" dirty="0" smtClean="0"/>
          </a:p>
          <a:p>
            <a:endParaRPr lang="en-GB" dirty="0" smtClean="0"/>
          </a:p>
          <a:p>
            <a:r>
              <a:rPr lang="en-GB" dirty="0" smtClean="0"/>
              <a:t>https://www.diabetes.co.uk/diabetes-prevalence.html</a:t>
            </a:r>
            <a:br>
              <a:rPr lang="en-GB" dirty="0" smtClean="0"/>
            </a:br>
            <a:r>
              <a:rPr lang="en-GB" dirty="0" smtClean="0"/>
              <a:t>UK:</a:t>
            </a:r>
            <a:r>
              <a:rPr lang="en-GB" baseline="0" dirty="0" smtClean="0"/>
              <a:t> </a:t>
            </a:r>
            <a:r>
              <a:rPr lang="en-GB" dirty="0" smtClean="0"/>
              <a:t>The majority of these cases are of type 2 diabetes, which has been linked to increasing cases of obesity.</a:t>
            </a:r>
          </a:p>
          <a:p>
            <a:r>
              <a:rPr lang="en-GB" dirty="0" smtClean="0"/>
              <a:t>https://www.statista.com/topics/6556/diabetes-in-china/</a:t>
            </a:r>
            <a:br>
              <a:rPr lang="en-GB" dirty="0" smtClean="0"/>
            </a:br>
            <a:r>
              <a:rPr lang="en-GB" dirty="0" smtClean="0"/>
              <a:t>China:</a:t>
            </a:r>
            <a:r>
              <a:rPr lang="en-GB" baseline="0" dirty="0" smtClean="0"/>
              <a:t> </a:t>
            </a:r>
            <a:r>
              <a:rPr lang="en-GB" dirty="0" smtClean="0"/>
              <a:t>“The world’s most populous country has the highest number of diabetics compared to any other country globally – about 116 million in 2019.” but that major causes of this increase are urbanisation and rising living standards coupled with an aging population.</a:t>
            </a:r>
          </a:p>
          <a:p>
            <a:endParaRPr lang="en-GB" dirty="0" smtClean="0"/>
          </a:p>
          <a:p>
            <a:r>
              <a:rPr lang="en-GB" dirty="0" smtClean="0"/>
              <a:t>https://www.worldatlas.com/articles/countries-with-highest-rates-of-cardiovascular-disease-deaths.html</a:t>
            </a:r>
          </a:p>
          <a:p>
            <a:endParaRPr lang="en-GB" dirty="0" smtClean="0"/>
          </a:p>
          <a:p>
            <a:r>
              <a:rPr lang="en-GB" dirty="0" smtClean="0"/>
              <a:t>https://pubmed.ncbi.nlm.nih.gov/31030667/</a:t>
            </a:r>
          </a:p>
          <a:p>
            <a:r>
              <a:rPr lang="en-GB" dirty="0" smtClean="0"/>
              <a:t>Compared to the USA and UK, China has lower cancer incidence but a 30% and 40% higher cancer mortality than the UK and USA, among which 36.4% of the cancer-related deaths were from the digestive tract cancers (stomach, liver, and </a:t>
            </a:r>
            <a:r>
              <a:rPr lang="en-GB" dirty="0" err="1" smtClean="0"/>
              <a:t>esophagus</a:t>
            </a:r>
            <a:r>
              <a:rPr lang="en-GB" dirty="0" smtClean="0"/>
              <a:t> cancer) and have relatively poorer prognoses.</a:t>
            </a:r>
          </a:p>
          <a:p>
            <a:endParaRPr lang="en-GB" dirty="0" smtClean="0"/>
          </a:p>
          <a:p>
            <a:r>
              <a:rPr lang="en-GB" dirty="0" smtClean="0"/>
              <a:t>https://cancercommun.biomedcentral.com/articles/10.1186/s40880-019-0368-6#:~:text=The%20age-standardized%20cancer%20incidence%20in%20China%20%28201.7%2F100%2C000%29%20is,UK%20%28319.2%2F100%2C000%29%20and%20USA%20%28352.2%2F100%2C000%29%20%28Table%201%20%29.</a:t>
            </a:r>
          </a:p>
          <a:p>
            <a:r>
              <a:rPr lang="en-GB" dirty="0" smtClean="0"/>
              <a:t>“… might be due to the different cancer pattern by countries, lower early cancer detection rate and substandard treatment strategies provided by different regions in China.”</a:t>
            </a:r>
          </a:p>
          <a:p>
            <a:endParaRPr lang="en-GB" dirty="0" smtClean="0"/>
          </a:p>
          <a:p>
            <a:endParaRPr lang="en-GB" dirty="0" smtClean="0"/>
          </a:p>
          <a:p>
            <a:r>
              <a:rPr lang="en-GB" dirty="0" smtClean="0"/>
              <a:t>McLlvenny, S. (2009). Fatigue as a Transcultural Issue. The European Journal of General Practice. 6 (1), p20-22.</a:t>
            </a:r>
          </a:p>
          <a:p>
            <a:endParaRPr lang="en-GB" dirty="0" smtClean="0"/>
          </a:p>
          <a:p>
            <a:endParaRPr lang="en-GB" dirty="0" smtClean="0"/>
          </a:p>
          <a:p>
            <a:endParaRPr lang="en-GB" dirty="0" smtClean="0"/>
          </a:p>
          <a:p>
            <a:r>
              <a:rPr lang="en-GB" dirty="0" smtClean="0"/>
              <a:t>A Transcultural study based on fatigue: A fatigue questionnaire, developed in London, </a:t>
            </a:r>
          </a:p>
          <a:p>
            <a:r>
              <a:rPr lang="en-GB" dirty="0" smtClean="0"/>
              <a:t>was translated into Arabic and revalidated on a Arabian </a:t>
            </a:r>
          </a:p>
          <a:p>
            <a:r>
              <a:rPr lang="en-GB" dirty="0" smtClean="0"/>
              <a:t>Gulf State population. The prevalence of fatigue was </a:t>
            </a:r>
          </a:p>
          <a:p>
            <a:r>
              <a:rPr lang="en-GB" dirty="0" smtClean="0"/>
              <a:t>found to be much higher than other studies using the </a:t>
            </a:r>
          </a:p>
          <a:p>
            <a:r>
              <a:rPr lang="en-GB" dirty="0" smtClean="0"/>
              <a:t>same questionnaire in Western populations. </a:t>
            </a:r>
            <a:r>
              <a:rPr lang="en-GB" dirty="0" err="1" smtClean="0"/>
              <a:t>McLlvenny</a:t>
            </a:r>
            <a:r>
              <a:rPr lang="en-GB" dirty="0" smtClean="0"/>
              <a:t>, S. (2009). Fatigue as a Transcultural Issue. The European Journal of General Practice. 6 (1), p20-22.</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64A4FA07-34D4-4C8A-8063-8418C1E4FEF1}" type="slidenum">
              <a:rPr lang="en-GB" smtClean="0"/>
              <a:t>11</a:t>
            </a:fld>
            <a:endParaRPr lang="en-GB"/>
          </a:p>
        </p:txBody>
      </p:sp>
    </p:spTree>
    <p:extLst>
      <p:ext uri="{BB962C8B-B14F-4D97-AF65-F5344CB8AC3E}">
        <p14:creationId xmlns:p14="http://schemas.microsoft.com/office/powerpoint/2010/main" val="2071357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anon. (2022). Welcome to Pukka. Available: https://www.pukkaherbs.com/uk/en. Last accessed 14th Feb 2022. A range of teas and</a:t>
            </a:r>
            <a:r>
              <a:rPr lang="en-GB" baseline="0" dirty="0" smtClean="0"/>
              <a:t> herbs for the British market inspired by Indian philosophy and medicine.</a:t>
            </a:r>
            <a:endParaRPr lang="en-GB" dirty="0" smtClean="0"/>
          </a:p>
          <a:p>
            <a:endParaRPr lang="en-GB" dirty="0" smtClean="0"/>
          </a:p>
          <a:p>
            <a:r>
              <a:rPr lang="en-GB" dirty="0" smtClean="0"/>
              <a:t>Arthur, R. (2016). Tetley on the future of tea. Available: https://www.foodnavigator.com/Article/2016/08/16/Tetley-on-the-future-of-tea. Last accessed 14th Feb 2022. Tetley</a:t>
            </a:r>
            <a:r>
              <a:rPr lang="en-GB" baseline="0" dirty="0" smtClean="0"/>
              <a:t> are a British brand best know for its English Breakfast tea bags, have launched a vitamin infused herbal/fruit tea range to promote health.</a:t>
            </a:r>
          </a:p>
          <a:p>
            <a:endParaRPr lang="en-GB" baseline="0" dirty="0" smtClean="0"/>
          </a:p>
          <a:p>
            <a:r>
              <a:rPr lang="en-GB" baseline="0" dirty="0" smtClean="0"/>
              <a:t>*Note the wording used on these Eastern influenced tea products in Britain – relax, detox, boost etc. clever marketing, holistic healing.</a:t>
            </a:r>
          </a:p>
          <a:p>
            <a:endParaRPr lang="en-GB" baseline="0" dirty="0" smtClean="0"/>
          </a:p>
          <a:p>
            <a:r>
              <a:rPr lang="en-GB" baseline="0" dirty="0" smtClean="0"/>
              <a:t>Health shops like Holland and Barratt include products which are influenced by herbal remedies, with a wide range of the herbs originating from China. In both US and UK, there is a market for herbal supplements in order to improve health and wellbeing. British society at least still favour English breakfast tea compared to herbal teas so it could be argued that supplement culture in the West could be to conceal the taste of the natural tea / herb flavour but still hold its health benefits.</a:t>
            </a:r>
          </a:p>
          <a:p>
            <a:endParaRPr lang="en-GB" baseline="0" dirty="0" smtClean="0"/>
          </a:p>
          <a:p>
            <a:r>
              <a:rPr lang="en-GB" baseline="0" dirty="0" smtClean="0"/>
              <a:t>Supplements:</a:t>
            </a:r>
            <a:endParaRPr lang="en-GB" dirty="0" smtClean="0"/>
          </a:p>
          <a:p>
            <a:endParaRPr lang="en-GB" dirty="0" smtClean="0"/>
          </a:p>
          <a:p>
            <a:r>
              <a:rPr lang="en-GB" dirty="0" smtClean="0"/>
              <a:t>Garlic -</a:t>
            </a:r>
            <a:r>
              <a:rPr lang="en-GB" baseline="0" dirty="0" smtClean="0"/>
              <a:t> Prevents the Growth of Candida</a:t>
            </a:r>
          </a:p>
          <a:p>
            <a:r>
              <a:rPr lang="en-GB" baseline="0" dirty="0" smtClean="0"/>
              <a:t>             Shows Anticancer Properties</a:t>
            </a:r>
          </a:p>
          <a:p>
            <a:r>
              <a:rPr lang="en-GB" baseline="0" dirty="0" smtClean="0"/>
              <a:t>             Lowers Cholesterol</a:t>
            </a:r>
          </a:p>
          <a:p>
            <a:r>
              <a:rPr lang="en-GB" baseline="0" dirty="0" smtClean="0"/>
              <a:t>             Manages Blood Pressure</a:t>
            </a:r>
            <a:br>
              <a:rPr lang="en-GB" baseline="0" dirty="0" smtClean="0"/>
            </a:br>
            <a:r>
              <a:rPr lang="en-GB" baseline="0" dirty="0" smtClean="0"/>
              <a:t>             Boosts the Immune System</a:t>
            </a:r>
          </a:p>
          <a:p>
            <a:endParaRPr lang="en-GB" baseline="0" dirty="0" smtClean="0"/>
          </a:p>
          <a:p>
            <a:r>
              <a:rPr lang="en-GB" dirty="0" smtClean="0"/>
              <a:t>Rhubarb -</a:t>
            </a:r>
            <a:r>
              <a:rPr lang="en-GB" baseline="0" dirty="0" smtClean="0"/>
              <a:t> good source of fibre, bone and heart health, more antioxidants than kale, help fight inflammation, help with digestion.</a:t>
            </a:r>
          </a:p>
          <a:p>
            <a:endParaRPr lang="en-GB" baseline="0" dirty="0" smtClean="0"/>
          </a:p>
          <a:p>
            <a:r>
              <a:rPr lang="en-GB" baseline="0" dirty="0" smtClean="0"/>
              <a:t>Ginseng, nettles, </a:t>
            </a:r>
            <a:r>
              <a:rPr lang="en-GB" baseline="0" dirty="0" err="1" smtClean="0"/>
              <a:t>licorice</a:t>
            </a:r>
            <a:r>
              <a:rPr lang="en-GB" baseline="0" dirty="0" smtClean="0"/>
              <a:t> root – combats fatigue</a:t>
            </a:r>
          </a:p>
          <a:p>
            <a:endParaRPr lang="en-GB" baseline="0" dirty="0" smtClean="0"/>
          </a:p>
          <a:p>
            <a:r>
              <a:rPr lang="en-GB" baseline="0" dirty="0" smtClean="0"/>
              <a:t>Tastes sweet, replaces sugar: rhubarb, </a:t>
            </a:r>
            <a:r>
              <a:rPr lang="en-GB" baseline="0" dirty="0" err="1" smtClean="0"/>
              <a:t>licorice</a:t>
            </a:r>
            <a:r>
              <a:rPr lang="en-GB" baseline="0" dirty="0" smtClean="0"/>
              <a:t>, cinnamon, ginger and most fruits for tea (to combat diabetes)</a:t>
            </a:r>
          </a:p>
          <a:p>
            <a:endParaRPr lang="en-GB" baseline="0" dirty="0" smtClean="0"/>
          </a:p>
          <a:p>
            <a:endParaRPr lang="en-GB"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64A4FA07-34D4-4C8A-8063-8418C1E4FEF1}" type="slidenum">
              <a:rPr lang="en-GB" smtClean="0"/>
              <a:t>12</a:t>
            </a:fld>
            <a:endParaRPr lang="en-GB"/>
          </a:p>
        </p:txBody>
      </p:sp>
    </p:spTree>
    <p:extLst>
      <p:ext uri="{BB962C8B-B14F-4D97-AF65-F5344CB8AC3E}">
        <p14:creationId xmlns:p14="http://schemas.microsoft.com/office/powerpoint/2010/main" val="22442405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Mention about UK herbal tea brands and cultural appropriation – herbal tea which does not originate from China, but the idea is based on Indian philosophy (</a:t>
            </a:r>
            <a:r>
              <a:rPr lang="en-GB" dirty="0" err="1" smtClean="0"/>
              <a:t>eg</a:t>
            </a:r>
            <a:r>
              <a:rPr lang="en-GB" dirty="0" smtClean="0"/>
              <a:t>. Pukka, </a:t>
            </a:r>
            <a:r>
              <a:rPr lang="en-GB" dirty="0" err="1" smtClean="0"/>
              <a:t>Hinda</a:t>
            </a:r>
            <a:r>
              <a:rPr lang="en-GB" dirty="0" smtClean="0"/>
              <a:t> for real, genuine)</a:t>
            </a:r>
          </a:p>
          <a:p>
            <a:endParaRPr lang="en-GB" dirty="0" smtClean="0"/>
          </a:p>
          <a:p>
            <a:r>
              <a:rPr lang="en-GB" dirty="0" smtClean="0"/>
              <a:t>Is the real question –</a:t>
            </a:r>
            <a:r>
              <a:rPr lang="en-GB" baseline="0" dirty="0" smtClean="0"/>
              <a:t> have Westerners truly appreciated herbal teas and to what extent is Chinese herbal tea </a:t>
            </a:r>
            <a:r>
              <a:rPr lang="en-GB" baseline="0" dirty="0" smtClean="0"/>
              <a:t>culture in </a:t>
            </a:r>
            <a:r>
              <a:rPr lang="en-GB" baseline="0" smtClean="0"/>
              <a:t>the west </a:t>
            </a:r>
            <a:r>
              <a:rPr lang="en-GB" baseline="0" dirty="0" smtClean="0"/>
              <a:t>still genuine?</a:t>
            </a:r>
          </a:p>
          <a:p>
            <a:endParaRPr lang="en-GB" baseline="0" dirty="0" smtClean="0"/>
          </a:p>
          <a:p>
            <a:r>
              <a:rPr lang="en-GB" baseline="0" dirty="0" smtClean="0"/>
              <a:t>anon. (2022). Tea in the United Kingdom. Available: https://en.wikipedia.org/wiki/Tea_in_the_United_Kingdom. Last accessed 14th Feb 2022.</a:t>
            </a:r>
          </a:p>
          <a:p>
            <a:endParaRPr lang="en-GB" baseline="0" dirty="0" smtClean="0"/>
          </a:p>
          <a:p>
            <a:r>
              <a:rPr lang="en-GB" dirty="0" smtClean="0"/>
              <a:t>anon. (2022). Welcome to Pukka. Available: https://www.pukkaherbs.com/uk/en. Last accessed 14th Feb 2022.</a:t>
            </a:r>
          </a:p>
          <a:p>
            <a:endParaRPr lang="en-GB" dirty="0" smtClean="0"/>
          </a:p>
          <a:p>
            <a:endParaRPr lang="en-GB" dirty="0" smtClean="0"/>
          </a:p>
          <a:p>
            <a:endParaRPr lang="en-GB"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64A4FA07-34D4-4C8A-8063-8418C1E4FEF1}" type="slidenum">
              <a:rPr lang="en-GB" smtClean="0"/>
              <a:t>13</a:t>
            </a:fld>
            <a:endParaRPr lang="en-GB"/>
          </a:p>
        </p:txBody>
      </p:sp>
    </p:spTree>
    <p:extLst>
      <p:ext uri="{BB962C8B-B14F-4D97-AF65-F5344CB8AC3E}">
        <p14:creationId xmlns:p14="http://schemas.microsoft.com/office/powerpoint/2010/main" val="40765339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4A4FA07-34D4-4C8A-8063-8418C1E4FEF1}" type="slidenum">
              <a:rPr lang="en-GB" smtClean="0"/>
              <a:t>14</a:t>
            </a:fld>
            <a:endParaRPr lang="en-GB"/>
          </a:p>
        </p:txBody>
      </p:sp>
    </p:spTree>
    <p:extLst>
      <p:ext uri="{BB962C8B-B14F-4D97-AF65-F5344CB8AC3E}">
        <p14:creationId xmlns:p14="http://schemas.microsoft.com/office/powerpoint/2010/main" val="37442247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4464028"/>
            <a:ext cx="9144000" cy="1641490"/>
          </a:xfrm>
        </p:spPr>
        <p:txBody>
          <a:bodyPr wrap="none" anchor="t">
            <a:normAutofit/>
          </a:bodyPr>
          <a:lstStyle>
            <a:lvl1pPr algn="r">
              <a:defRPr sz="9600" b="0" spc="-300">
                <a:gradFill flip="none" rotWithShape="1">
                  <a:gsLst>
                    <a:gs pos="0">
                      <a:schemeClr val="tx1"/>
                    </a:gs>
                    <a:gs pos="68000">
                      <a:srgbClr val="F1F1F1"/>
                    </a:gs>
                    <a:gs pos="100000">
                      <a:schemeClr val="bg1">
                        <a:lumMod val="11000"/>
                        <a:lumOff val="89000"/>
                      </a:schemeClr>
                    </a:gs>
                  </a:gsLst>
                  <a:lin ang="5400000" scaled="1"/>
                  <a:tileRect/>
                </a:gradFill>
                <a:effectLst>
                  <a:outerShdw blurRad="469900" dist="342900" dir="5400000" sy="-20000" rotWithShape="0">
                    <a:prstClr val="black">
                      <a:alpha val="66000"/>
                    </a:prstClr>
                  </a:outerShdw>
                </a:effectLst>
              </a:defRPr>
            </a:lvl1pPr>
          </a:lstStyle>
          <a:p>
            <a:pPr lvl="0" algn="r"/>
            <a:r>
              <a:rPr lang="en-US" smtClean="0"/>
              <a:t>Click to edit Master title style</a:t>
            </a:r>
            <a:endParaRPr lang="en-US" dirty="0"/>
          </a:p>
        </p:txBody>
      </p:sp>
      <p:sp>
        <p:nvSpPr>
          <p:cNvPr id="3" name="Subtitle 2"/>
          <p:cNvSpPr>
            <a:spLocks noGrp="1"/>
          </p:cNvSpPr>
          <p:nvPr>
            <p:ph type="subTitle" idx="1"/>
          </p:nvPr>
        </p:nvSpPr>
        <p:spPr>
          <a:xfrm>
            <a:off x="2209799" y="3694375"/>
            <a:ext cx="9144000" cy="754025"/>
          </a:xfrm>
        </p:spPr>
        <p:txBody>
          <a:bodyPr vert="horz" lIns="91440" tIns="45720" rIns="91440" bIns="45720" rtlCol="0" anchor="b">
            <a:normAutofit/>
          </a:bodyPr>
          <a:lstStyle>
            <a:lvl1pPr marL="0" indent="0" algn="r">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stStyle>
          <a:p>
            <a:pPr marL="0" lvl="0" indent="0" algn="r">
              <a:buNone/>
            </a:pPr>
            <a:r>
              <a:rPr lang="en-US" smtClean="0"/>
              <a:t>Click to edit Master subtitle style</a:t>
            </a:r>
            <a:endParaRPr lang="en-US" dirty="0"/>
          </a:p>
        </p:txBody>
      </p:sp>
      <p:sp>
        <p:nvSpPr>
          <p:cNvPr id="7" name="Date Placeholder 6"/>
          <p:cNvSpPr>
            <a:spLocks noGrp="1"/>
          </p:cNvSpPr>
          <p:nvPr>
            <p:ph type="dt" sz="half" idx="10"/>
          </p:nvPr>
        </p:nvSpPr>
        <p:spPr/>
        <p:txBody>
          <a:bodyPr/>
          <a:lstStyle/>
          <a:p>
            <a:fld id="{ECD19FB2-3AAB-4D03-B13A-2960828C78E3}" type="datetimeFigureOut">
              <a:rPr lang="en-US" smtClean="0"/>
              <a:t>2/27/2022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7915614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9916976-5D93-46E4-A98A-FAD63E4D0EA8}" type="datetimeFigureOut">
              <a:rPr lang="en-US" smtClean="0"/>
              <a:t>2/27/2022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3483317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854532" y="4464028"/>
            <a:ext cx="9144000" cy="1641490"/>
          </a:xfrm>
        </p:spPr>
        <p:txBody>
          <a:bodyPr wrap="none" anchor="t">
            <a:normAutofit/>
          </a:bodyPr>
          <a:lstStyle>
            <a:lvl1pPr algn="l">
              <a:defRPr sz="9600" b="0" spc="-300">
                <a:gradFill flip="none" rotWithShape="1">
                  <a:gsLst>
                    <a:gs pos="32000">
                      <a:schemeClr val="tx1">
                        <a:lumMod val="89000"/>
                      </a:schemeClr>
                    </a:gs>
                    <a:gs pos="0">
                      <a:schemeClr val="bg1">
                        <a:lumMod val="32000"/>
                        <a:lumOff val="68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smtClean="0"/>
              <a:t>Click to edit Master title style</a:t>
            </a:r>
            <a:endParaRPr lang="en-US" dirty="0"/>
          </a:p>
        </p:txBody>
      </p:sp>
      <p:sp>
        <p:nvSpPr>
          <p:cNvPr id="8" name="Subtitle 2"/>
          <p:cNvSpPr>
            <a:spLocks noGrp="1"/>
          </p:cNvSpPr>
          <p:nvPr>
            <p:ph type="subTitle" idx="1"/>
          </p:nvPr>
        </p:nvSpPr>
        <p:spPr>
          <a:xfrm>
            <a:off x="854532" y="3693674"/>
            <a:ext cx="9144000" cy="754025"/>
          </a:xfrm>
        </p:spPr>
        <p:txBody>
          <a:bodyPr anchor="b">
            <a:normAutofit/>
          </a:bodyPr>
          <a:lstStyle>
            <a:lvl1pPr marL="0" indent="0" algn="l">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0F39F4F5-F4D2-4D2A-AB60-88D37ADCB869}" type="datetimeFigureOut">
              <a:rPr lang="en-US" smtClean="0"/>
              <a:t>2/27/2022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683247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20000" y="1825625"/>
            <a:ext cx="5025216"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19840" y="1825625"/>
            <a:ext cx="503396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D23BC6CE-6D1E-47E5-8859-F31AC5380EB2}" type="datetimeFigureOut">
              <a:rPr lang="en-US" smtClean="0"/>
              <a:t>2/27/2022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27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120000" y="1681163"/>
            <a:ext cx="5025216" cy="823912"/>
          </a:xfrm>
        </p:spPr>
        <p:txBody>
          <a:bodyPr anchor="b"/>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20000" y="2505075"/>
            <a:ext cx="5025216"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19840" y="1681163"/>
            <a:ext cx="5035548" cy="823912"/>
          </a:xfrm>
        </p:spPr>
        <p:txBody>
          <a:bodyPr vert="horz" lIns="91440" tIns="45720" rIns="91440" bIns="45720" rtlCol="0" anchor="b">
            <a:norm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smtClean="0"/>
              <a:t>Click to edit Master text styles</a:t>
            </a:r>
          </a:p>
        </p:txBody>
      </p:sp>
      <p:sp>
        <p:nvSpPr>
          <p:cNvPr id="6" name="Content Placeholder 5"/>
          <p:cNvSpPr>
            <a:spLocks noGrp="1"/>
          </p:cNvSpPr>
          <p:nvPr>
            <p:ph sz="quarter" idx="4"/>
          </p:nvPr>
        </p:nvSpPr>
        <p:spPr>
          <a:xfrm>
            <a:off x="6319840" y="2505075"/>
            <a:ext cx="503554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1B4E7C4-4DA4-404D-9965-B13F2DD7D8BF}" type="datetimeFigureOut">
              <a:rPr lang="en-US" smtClean="0"/>
              <a:t>2/27/2022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1447158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76FB7AA-4A53-424F-AD41-70827B6504BA}" type="datetimeFigureOut">
              <a:rPr lang="en-US" smtClean="0"/>
              <a:t>2/27/2022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8380788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884882-FB12-4BC8-9960-9AD8104D7FAE}" type="datetimeFigureOut">
              <a:rPr lang="en-US" smtClean="0"/>
              <a:t>2/27/2022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2138901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7D1BD23-6E54-4D9D-AD88-A2813C73CC25}" type="datetimeFigureOut">
              <a:rPr lang="en-US" smtClean="0"/>
              <a:t>2/27/2022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4236462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471A834-4F3C-4AF9-9C74-05EC35A0F292}" type="datetimeFigureOut">
              <a:rPr lang="en-US" smtClean="0"/>
              <a:t>2/27/2022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8987420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367160"/>
            <a:ext cx="10515600" cy="819355"/>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39788" y="987425"/>
            <a:ext cx="10515600" cy="337973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39788" y="5186516"/>
            <a:ext cx="10514012" cy="682472"/>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B80C674-7DFC-42FE-B9CD-82963CDB1557}" type="datetimeFigureOut">
              <a:rPr lang="en-US" smtClean="0"/>
              <a:t>2/27/2022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388836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3534344"/>
          </a:xfrm>
        </p:spPr>
        <p:txBody>
          <a:bodyPr anchor="ctr"/>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839788" y="4489399"/>
            <a:ext cx="10514012" cy="1501826"/>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076456F-F47D-4F25-8053-2A695DA0CA7D}" type="datetimeFigureOut">
              <a:rPr lang="en-US" smtClean="0"/>
              <a:t>2/27/2022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445649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365125"/>
            <a:ext cx="9302752" cy="2992904"/>
          </a:xfrm>
        </p:spPr>
        <p:txBody>
          <a:bodyPr anchor="ctr"/>
          <a:lstStyle>
            <a:lvl1pPr>
              <a:defRPr sz="44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838200" y="4501729"/>
            <a:ext cx="10512424" cy="1489496"/>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D6C7379-69CC-4837-9905-BEBA22830C8A}" type="datetimeFigureOut">
              <a:rPr lang="en-US" smtClean="0"/>
              <a:t>2/27/2022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
        <p:nvSpPr>
          <p:cNvPr id="9" name="TextBox 8"/>
          <p:cNvSpPr txBox="1"/>
          <p:nvPr/>
        </p:nvSpPr>
        <p:spPr>
          <a:xfrm>
            <a:off x="1111044"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37659426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39788" y="2326967"/>
            <a:ext cx="10515600" cy="2511835"/>
          </a:xfrm>
        </p:spPr>
        <p:txBody>
          <a:bodyPr anchor="b">
            <a:normAutofit/>
          </a:bodyPr>
          <a:lstStyle>
            <a:lvl1pPr>
              <a:defRPr sz="5400"/>
            </a:lvl1pPr>
          </a:lstStyle>
          <a:p>
            <a:r>
              <a:rPr lang="en-US" smtClean="0"/>
              <a:t>Click to edit Master title style</a:t>
            </a:r>
            <a:endParaRPr lang="en-US" dirty="0"/>
          </a:p>
        </p:txBody>
      </p:sp>
      <p:sp>
        <p:nvSpPr>
          <p:cNvPr id="4" name="Text Placeholder 3"/>
          <p:cNvSpPr>
            <a:spLocks noGrp="1"/>
          </p:cNvSpPr>
          <p:nvPr>
            <p:ph type="body" sz="half" idx="2"/>
          </p:nvPr>
        </p:nvSpPr>
        <p:spPr>
          <a:xfrm>
            <a:off x="839788" y="4850581"/>
            <a:ext cx="10514012" cy="1140644"/>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9EB8B7E-8AEE-4F10-BFEE-C999AD004D36}" type="datetimeFigureOut">
              <a:rPr lang="en-US" smtClean="0"/>
              <a:t>2/27/2022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751511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38200" y="365125"/>
            <a:ext cx="10515600" cy="1325563"/>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1337282" y="1885950"/>
            <a:ext cx="2946866" cy="576262"/>
          </a:xfrm>
        </p:spPr>
        <p:txBody>
          <a:bodyPr anchor="b">
            <a:noAutofit/>
          </a:bodyPr>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1356798" y="257175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4587994" y="1885950"/>
            <a:ext cx="2936241" cy="576262"/>
          </a:xfrm>
        </p:spPr>
        <p:txBody>
          <a:bodyPr vert="horz" lIns="91440" tIns="45720" rIns="91440" bIns="45720" rtlCol="0" anchor="b">
            <a:no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smtClean="0"/>
              <a:t>Click to edit Master text styles</a:t>
            </a:r>
          </a:p>
        </p:txBody>
      </p:sp>
      <p:sp>
        <p:nvSpPr>
          <p:cNvPr id="10" name="Text Placeholder 3"/>
          <p:cNvSpPr>
            <a:spLocks noGrp="1"/>
          </p:cNvSpPr>
          <p:nvPr>
            <p:ph type="body" sz="half" idx="16"/>
          </p:nvPr>
        </p:nvSpPr>
        <p:spPr>
          <a:xfrm>
            <a:off x="4577441" y="257175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7829035" y="1885950"/>
            <a:ext cx="2932113" cy="576262"/>
          </a:xfrm>
        </p:spPr>
        <p:txBody>
          <a:bodyPr vert="horz" lIns="91440" tIns="45720" rIns="91440" bIns="45720" rtlCol="0" anchor="b">
            <a:noAutofit/>
          </a:bodyPr>
          <a:lstStyle>
            <a:lvl1pPr>
              <a:buNone/>
              <a:defRPr lang="en-US" sz="240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smtClean="0"/>
              <a:t>Click to edit Master text styles</a:t>
            </a:r>
          </a:p>
        </p:txBody>
      </p:sp>
      <p:sp>
        <p:nvSpPr>
          <p:cNvPr id="12" name="Text Placeholder 3"/>
          <p:cNvSpPr>
            <a:spLocks noGrp="1"/>
          </p:cNvSpPr>
          <p:nvPr>
            <p:ph type="body" sz="half" idx="17"/>
          </p:nvPr>
        </p:nvSpPr>
        <p:spPr>
          <a:xfrm>
            <a:off x="7829035" y="257175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8668F3F9-58BC-440B-B37B-805B9055EF92}" type="datetimeFigureOut">
              <a:rPr lang="en-US" smtClean="0"/>
              <a:t>2/27/2022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5877914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38200" y="365125"/>
            <a:ext cx="10515600" cy="1325563"/>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1332085" y="4297503"/>
            <a:ext cx="2940050"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1332085" y="2256354"/>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1332085" y="4873765"/>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4568997" y="4297503"/>
            <a:ext cx="2930525"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4568996" y="2256354"/>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567644" y="4873764"/>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7804322" y="4297503"/>
            <a:ext cx="2932113"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7804321" y="2256354"/>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7804197" y="4873762"/>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0D5A53AF-48EA-489D-8260-9DCAB666386A}" type="datetimeFigureOut">
              <a:rPr lang="en-US" smtClean="0"/>
              <a:t>2/27/2022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7654724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DED02AE-B9A4-47BD-AF8E-97E16144138B}" type="datetimeFigureOut">
              <a:rPr lang="en-US" smtClean="0"/>
              <a:t>2/27/2022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017703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F0FD78B-DB02-4362-BCDC-98A55456977C}" type="datetimeFigureOut">
              <a:rPr lang="en-US" smtClean="0"/>
              <a:t>2/27/2022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0727395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120000" y="1825625"/>
            <a:ext cx="102338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51CF1133-3259-4C45-BABA-5B62D9C6F78D}" type="datetimeFigureOut">
              <a:rPr lang="en-US" smtClean="0"/>
              <a:t>2/27/2022</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486278086"/>
      </p:ext>
    </p:extLst>
  </p:cSld>
  <p:clrMap bg1="dk1" tx1="lt1" bg2="dk2" tx2="lt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 id="2147483699" r:id="rId12"/>
    <p:sldLayoutId id="2147483700" r:id="rId13"/>
    <p:sldLayoutId id="2147483701" r:id="rId14"/>
    <p:sldLayoutId id="2147483702" r:id="rId15"/>
    <p:sldLayoutId id="2147483703" r:id="rId16"/>
    <p:sldLayoutId id="2147483704" r:id="rId17"/>
  </p:sldLayoutIdLst>
  <p:hf sldNum="0" hdr="0" ftr="0" dt="0"/>
  <p:txStyles>
    <p:titleStyle>
      <a:lvl1pPr algn="l" defTabSz="914400" rtl="0" eaLnBrk="1" latinLnBrk="0" hangingPunct="1">
        <a:lnSpc>
          <a:spcPct val="90000"/>
        </a:lnSpc>
        <a:spcBef>
          <a:spcPct val="0"/>
        </a:spcBef>
        <a:buNone/>
        <a:defRPr sz="5400" b="0" kern="1200">
          <a:gradFill flip="none" rotWithShape="1">
            <a:gsLst>
              <a:gs pos="28000">
                <a:schemeClr val="tx1">
                  <a:lumMod val="93000"/>
                </a:schemeClr>
              </a:gs>
              <a:gs pos="0">
                <a:schemeClr val="bg1">
                  <a:lumMod val="13000"/>
                  <a:lumOff val="87000"/>
                </a:schemeClr>
              </a:gs>
              <a:gs pos="100000">
                <a:schemeClr val="tx2">
                  <a:lumMod val="0"/>
                  <a:lumOff val="100000"/>
                </a:schemeClr>
              </a:gs>
            </a:gsLst>
            <a:lin ang="4800000" scaled="0"/>
            <a:tileRect/>
          </a:gra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gradFill>
            <a:gsLst>
              <a:gs pos="34000">
                <a:schemeClr val="tx1">
                  <a:lumMod val="93000"/>
                </a:schemeClr>
              </a:gs>
              <a:gs pos="0">
                <a:schemeClr val="bg1">
                  <a:lumMod val="13000"/>
                  <a:lumOff val="87000"/>
                </a:schemeClr>
              </a:gs>
              <a:gs pos="100000">
                <a:schemeClr val="tx2">
                  <a:lumMod val="0"/>
                  <a:lumOff val="100000"/>
                </a:schemeClr>
              </a:gs>
            </a:gsLst>
            <a:lin ang="4800000" scaled="0"/>
          </a:gra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gradFill>
            <a:gsLst>
              <a:gs pos="34000">
                <a:schemeClr val="tx1">
                  <a:lumMod val="93000"/>
                </a:schemeClr>
              </a:gs>
              <a:gs pos="0">
                <a:schemeClr val="bg1">
                  <a:lumMod val="13000"/>
                  <a:lumOff val="87000"/>
                </a:schemeClr>
              </a:gs>
              <a:gs pos="100000">
                <a:schemeClr val="tx2">
                  <a:lumMod val="0"/>
                  <a:lumOff val="100000"/>
                </a:schemeClr>
              </a:gs>
            </a:gsLst>
            <a:lin ang="4800000" scaled="0"/>
          </a:gra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gradFill>
            <a:gsLst>
              <a:gs pos="34000">
                <a:schemeClr val="tx1">
                  <a:lumMod val="93000"/>
                </a:schemeClr>
              </a:gs>
              <a:gs pos="0">
                <a:schemeClr val="bg1">
                  <a:lumMod val="13000"/>
                  <a:lumOff val="87000"/>
                </a:schemeClr>
              </a:gs>
              <a:gs pos="100000">
                <a:schemeClr val="tx2">
                  <a:lumMod val="0"/>
                  <a:lumOff val="100000"/>
                </a:schemeClr>
              </a:gs>
            </a:gsLst>
            <a:lin ang="4800000" scaled="0"/>
          </a:gra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13000"/>
                  <a:lumOff val="87000"/>
                </a:schemeClr>
              </a:gs>
              <a:gs pos="100000">
                <a:schemeClr val="tx2">
                  <a:lumMod val="0"/>
                  <a:lumOff val="100000"/>
                </a:schemeClr>
              </a:gs>
            </a:gsLst>
            <a:lin ang="4800000" scaled="0"/>
          </a:gra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13000"/>
                  <a:lumOff val="87000"/>
                </a:schemeClr>
              </a:gs>
              <a:gs pos="100000">
                <a:schemeClr val="tx2">
                  <a:lumMod val="0"/>
                  <a:lumOff val="100000"/>
                </a:schemeClr>
              </a:gs>
            </a:gsLst>
            <a:lin ang="4800000" scaled="0"/>
          </a:gra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8" Type="http://schemas.openxmlformats.org/officeDocument/2006/relationships/hyperlink" Target="https://www.hollandandbarrett.com/shop/food-drink/teas/?page=2" TargetMode="External"/><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92947" y="4464028"/>
            <a:ext cx="11853644" cy="1936772"/>
          </a:xfrm>
        </p:spPr>
        <p:txBody>
          <a:bodyPr>
            <a:normAutofit/>
          </a:bodyPr>
          <a:lstStyle/>
          <a:p>
            <a:r>
              <a:rPr lang="en-GB" sz="2800" dirty="0">
                <a:latin typeface="Calibri" panose="020F0502020204030204" pitchFamily="34" charset="0"/>
                <a:cs typeface="Calibri" panose="020F0502020204030204" pitchFamily="34" charset="0"/>
              </a:rPr>
              <a:t>Research Title: Tea and health benefits - links to Chinese Medicine and its influence among Western consumers</a:t>
            </a:r>
          </a:p>
        </p:txBody>
      </p:sp>
      <p:sp>
        <p:nvSpPr>
          <p:cNvPr id="3" name="Subtitle 2"/>
          <p:cNvSpPr>
            <a:spLocks noGrp="1"/>
          </p:cNvSpPr>
          <p:nvPr>
            <p:ph type="subTitle" idx="1"/>
          </p:nvPr>
        </p:nvSpPr>
        <p:spPr/>
        <p:txBody>
          <a:bodyPr/>
          <a:lstStyle/>
          <a:p>
            <a:r>
              <a:rPr lang="en-GB" dirty="0" smtClean="0"/>
              <a:t>Chinese 1 ASGY4005</a:t>
            </a:r>
            <a:endParaRPr lang="en-GB" dirty="0"/>
          </a:p>
        </p:txBody>
      </p:sp>
      <p:pic>
        <p:nvPicPr>
          <p:cNvPr id="4" name="Picture 3"/>
          <p:cNvPicPr>
            <a:picLocks noChangeAspect="1"/>
          </p:cNvPicPr>
          <p:nvPr/>
        </p:nvPicPr>
        <p:blipFill>
          <a:blip r:embed="rId3"/>
          <a:stretch>
            <a:fillRect/>
          </a:stretch>
        </p:blipFill>
        <p:spPr>
          <a:xfrm>
            <a:off x="0" y="0"/>
            <a:ext cx="12192000" cy="3781168"/>
          </a:xfrm>
          <a:prstGeom prst="rect">
            <a:avLst/>
          </a:prstGeom>
        </p:spPr>
      </p:pic>
    </p:spTree>
    <p:extLst>
      <p:ext uri="{BB962C8B-B14F-4D97-AF65-F5344CB8AC3E}">
        <p14:creationId xmlns:p14="http://schemas.microsoft.com/office/powerpoint/2010/main" val="25040444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Contents</a:t>
            </a:r>
            <a:endParaRPr lang="en-GB" dirty="0"/>
          </a:p>
        </p:txBody>
      </p:sp>
      <p:sp>
        <p:nvSpPr>
          <p:cNvPr id="3" name="Content Placeholder 2"/>
          <p:cNvSpPr>
            <a:spLocks noGrp="1"/>
          </p:cNvSpPr>
          <p:nvPr>
            <p:ph idx="1"/>
          </p:nvPr>
        </p:nvSpPr>
        <p:spPr/>
        <p:txBody>
          <a:bodyPr/>
          <a:lstStyle/>
          <a:p>
            <a:pPr marL="0" indent="0">
              <a:buNone/>
            </a:pPr>
            <a:r>
              <a:rPr lang="en-GB" dirty="0" smtClean="0"/>
              <a:t>1. Brief history of tea in China vs Britain</a:t>
            </a:r>
          </a:p>
          <a:p>
            <a:pPr marL="0" indent="0">
              <a:buNone/>
            </a:pPr>
            <a:r>
              <a:rPr lang="en-GB" dirty="0" smtClean="0"/>
              <a:t>2. Herbal teas and herbs involved in TCM</a:t>
            </a:r>
          </a:p>
          <a:p>
            <a:pPr marL="0" indent="0">
              <a:buNone/>
            </a:pPr>
            <a:r>
              <a:rPr lang="en-GB" dirty="0" smtClean="0"/>
              <a:t>3. Medical articles</a:t>
            </a:r>
          </a:p>
          <a:p>
            <a:pPr marL="0" indent="0">
              <a:buNone/>
            </a:pPr>
            <a:r>
              <a:rPr lang="en-GB" dirty="0"/>
              <a:t>4</a:t>
            </a:r>
            <a:r>
              <a:rPr lang="en-GB" dirty="0" smtClean="0"/>
              <a:t>. </a:t>
            </a:r>
            <a:r>
              <a:rPr lang="en-GB" dirty="0"/>
              <a:t>H</a:t>
            </a:r>
            <a:r>
              <a:rPr lang="en-GB" dirty="0" smtClean="0"/>
              <a:t>erbal tea usage in Western society </a:t>
            </a:r>
          </a:p>
          <a:p>
            <a:pPr marL="0" indent="0">
              <a:buNone/>
            </a:pPr>
            <a:r>
              <a:rPr lang="en-GB" dirty="0"/>
              <a:t>5</a:t>
            </a:r>
            <a:r>
              <a:rPr lang="en-GB" dirty="0" smtClean="0"/>
              <a:t>. Conclusion</a:t>
            </a:r>
          </a:p>
          <a:p>
            <a:pPr marL="0" indent="0">
              <a:buNone/>
            </a:pPr>
            <a:r>
              <a:rPr lang="en-GB" dirty="0"/>
              <a:t>6</a:t>
            </a:r>
            <a:r>
              <a:rPr lang="en-GB" dirty="0" smtClean="0"/>
              <a:t>. Reference List</a:t>
            </a:r>
            <a:endParaRPr lang="en-GB" dirty="0"/>
          </a:p>
        </p:txBody>
      </p:sp>
      <p:pic>
        <p:nvPicPr>
          <p:cNvPr id="4" name="Picture 3"/>
          <p:cNvPicPr>
            <a:picLocks noChangeAspect="1"/>
          </p:cNvPicPr>
          <p:nvPr/>
        </p:nvPicPr>
        <p:blipFill>
          <a:blip r:embed="rId2"/>
          <a:stretch>
            <a:fillRect/>
          </a:stretch>
        </p:blipFill>
        <p:spPr>
          <a:xfrm>
            <a:off x="7181850" y="3078162"/>
            <a:ext cx="4762500" cy="3571875"/>
          </a:xfrm>
          <a:prstGeom prst="ellipse">
            <a:avLst/>
          </a:prstGeom>
          <a:ln>
            <a:noFill/>
          </a:ln>
          <a:effectLst>
            <a:softEdge rad="112500"/>
          </a:effectLst>
        </p:spPr>
      </p:pic>
    </p:spTree>
    <p:extLst>
      <p:ext uri="{BB962C8B-B14F-4D97-AF65-F5344CB8AC3E}">
        <p14:creationId xmlns:p14="http://schemas.microsoft.com/office/powerpoint/2010/main" val="248716801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161925"/>
            <a:ext cx="10515600" cy="1325563"/>
          </a:xfrm>
        </p:spPr>
        <p:txBody>
          <a:bodyPr/>
          <a:lstStyle/>
          <a:p>
            <a:r>
              <a:rPr lang="en-GB" dirty="0" smtClean="0"/>
              <a:t>1. History of Tea</a:t>
            </a:r>
            <a:endParaRPr lang="en-GB" dirty="0"/>
          </a:p>
        </p:txBody>
      </p:sp>
      <p:pic>
        <p:nvPicPr>
          <p:cNvPr id="4" name="Content Placeholder 3"/>
          <p:cNvPicPr>
            <a:picLocks noGrp="1" noChangeAspect="1"/>
          </p:cNvPicPr>
          <p:nvPr>
            <p:ph idx="1"/>
          </p:nvPr>
        </p:nvPicPr>
        <p:blipFill>
          <a:blip r:embed="rId3"/>
          <a:stretch>
            <a:fillRect/>
          </a:stretch>
        </p:blipFill>
        <p:spPr>
          <a:xfrm>
            <a:off x="1035049" y="1479400"/>
            <a:ext cx="10479445" cy="5025231"/>
          </a:xfrm>
          <a:prstGeom prst="rect">
            <a:avLst/>
          </a:prstGeom>
        </p:spPr>
      </p:pic>
      <p:sp>
        <p:nvSpPr>
          <p:cNvPr id="5" name="TextBox 4"/>
          <p:cNvSpPr txBox="1"/>
          <p:nvPr/>
        </p:nvSpPr>
        <p:spPr>
          <a:xfrm>
            <a:off x="9817100" y="6273799"/>
            <a:ext cx="2108200" cy="461665"/>
          </a:xfrm>
          <a:prstGeom prst="rect">
            <a:avLst/>
          </a:prstGeom>
          <a:noFill/>
        </p:spPr>
        <p:txBody>
          <a:bodyPr wrap="square" rtlCol="0">
            <a:spAutoFit/>
          </a:bodyPr>
          <a:lstStyle/>
          <a:p>
            <a:r>
              <a:rPr lang="en-GB" sz="2400" dirty="0" smtClean="0"/>
              <a:t>(2022)</a:t>
            </a:r>
            <a:endParaRPr lang="en-GB" sz="2400" dirty="0"/>
          </a:p>
        </p:txBody>
      </p:sp>
    </p:spTree>
    <p:extLst>
      <p:ext uri="{BB962C8B-B14F-4D97-AF65-F5344CB8AC3E}">
        <p14:creationId xmlns:p14="http://schemas.microsoft.com/office/powerpoint/2010/main" val="124186150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Content Placeholder 4"/>
          <p:cNvPicPr>
            <a:picLocks noGrp="1" noChangeAspect="1"/>
          </p:cNvPicPr>
          <p:nvPr>
            <p:ph idx="1"/>
          </p:nvPr>
        </p:nvPicPr>
        <p:blipFill>
          <a:blip r:embed="rId3"/>
          <a:stretch>
            <a:fillRect/>
          </a:stretch>
        </p:blipFill>
        <p:spPr>
          <a:xfrm>
            <a:off x="0" y="4762"/>
            <a:ext cx="3924300" cy="4891557"/>
          </a:xfrm>
          <a:prstGeom prst="rect">
            <a:avLst/>
          </a:prstGeom>
        </p:spPr>
      </p:pic>
      <p:pic>
        <p:nvPicPr>
          <p:cNvPr id="4" name="Picture 3"/>
          <p:cNvPicPr>
            <a:picLocks noChangeAspect="1"/>
          </p:cNvPicPr>
          <p:nvPr/>
        </p:nvPicPr>
        <p:blipFill>
          <a:blip r:embed="rId4"/>
          <a:stretch>
            <a:fillRect/>
          </a:stretch>
        </p:blipFill>
        <p:spPr>
          <a:xfrm>
            <a:off x="3924300" y="0"/>
            <a:ext cx="8267700" cy="2584174"/>
          </a:xfrm>
          <a:prstGeom prst="rect">
            <a:avLst/>
          </a:prstGeom>
        </p:spPr>
      </p:pic>
      <p:pic>
        <p:nvPicPr>
          <p:cNvPr id="6" name="Picture 5"/>
          <p:cNvPicPr>
            <a:picLocks noChangeAspect="1"/>
          </p:cNvPicPr>
          <p:nvPr/>
        </p:nvPicPr>
        <p:blipFill>
          <a:blip r:embed="rId5"/>
          <a:stretch>
            <a:fillRect/>
          </a:stretch>
        </p:blipFill>
        <p:spPr>
          <a:xfrm>
            <a:off x="3924300" y="2584174"/>
            <a:ext cx="8267700" cy="4287837"/>
          </a:xfrm>
          <a:prstGeom prst="rect">
            <a:avLst/>
          </a:prstGeom>
        </p:spPr>
      </p:pic>
      <p:sp>
        <p:nvSpPr>
          <p:cNvPr id="7" name="TextBox 6"/>
          <p:cNvSpPr txBox="1"/>
          <p:nvPr/>
        </p:nvSpPr>
        <p:spPr>
          <a:xfrm>
            <a:off x="1" y="4882308"/>
            <a:ext cx="3924300" cy="1631216"/>
          </a:xfrm>
          <a:prstGeom prst="rect">
            <a:avLst/>
          </a:prstGeom>
          <a:noFill/>
        </p:spPr>
        <p:txBody>
          <a:bodyPr wrap="square" rtlCol="0">
            <a:spAutoFit/>
          </a:bodyPr>
          <a:lstStyle/>
          <a:p>
            <a:r>
              <a:rPr lang="en-GB" sz="2000" u="sng" dirty="0" smtClean="0"/>
              <a:t>Origins of tea in China</a:t>
            </a:r>
          </a:p>
          <a:p>
            <a:r>
              <a:rPr lang="en-GB" sz="2000" dirty="0" smtClean="0"/>
              <a:t>Chinese Mythology: </a:t>
            </a:r>
            <a:r>
              <a:rPr lang="en-GB" sz="2000" dirty="0" err="1" smtClean="0"/>
              <a:t>Shennong</a:t>
            </a:r>
            <a:r>
              <a:rPr lang="en-GB" sz="2000" dirty="0" smtClean="0"/>
              <a:t> </a:t>
            </a:r>
            <a:r>
              <a:rPr lang="en-GB" sz="2000" dirty="0"/>
              <a:t>(</a:t>
            </a:r>
            <a:r>
              <a:rPr lang="ja-JP" altLang="en-US" sz="2000" dirty="0"/>
              <a:t>神農</a:t>
            </a:r>
            <a:r>
              <a:rPr lang="en-US" altLang="ja-JP" sz="2000" dirty="0" smtClean="0"/>
              <a:t>) the divine farmer had discovered tea and its medicinal purposes almost 5000 years ago.</a:t>
            </a:r>
            <a:endParaRPr lang="en-GB" sz="2000" dirty="0"/>
          </a:p>
        </p:txBody>
      </p:sp>
    </p:spTree>
    <p:extLst>
      <p:ext uri="{BB962C8B-B14F-4D97-AF65-F5344CB8AC3E}">
        <p14:creationId xmlns:p14="http://schemas.microsoft.com/office/powerpoint/2010/main" val="324066872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Tea in Britain</a:t>
            </a:r>
            <a:endParaRPr lang="en-GB" dirty="0"/>
          </a:p>
        </p:txBody>
      </p:sp>
      <p:sp>
        <p:nvSpPr>
          <p:cNvPr id="3" name="Content Placeholder 2"/>
          <p:cNvSpPr>
            <a:spLocks noGrp="1"/>
          </p:cNvSpPr>
          <p:nvPr>
            <p:ph idx="1"/>
          </p:nvPr>
        </p:nvSpPr>
        <p:spPr>
          <a:xfrm>
            <a:off x="0" y="2506662"/>
            <a:ext cx="10233800" cy="4351338"/>
          </a:xfrm>
        </p:spPr>
        <p:txBody>
          <a:bodyPr>
            <a:normAutofit fontScale="77500" lnSpcReduction="20000"/>
          </a:bodyPr>
          <a:lstStyle/>
          <a:p>
            <a:r>
              <a:rPr lang="en-GB" dirty="0"/>
              <a:t>Catherine of Braganza, a Portuguese princess married to Charles II, was a tea addict who influenced tea culture in Britain – it became the fashion to drink tea among the wealthy classes in the 17th century (UKTIA, 2022). The addition of sugar was yet another example of elitism but primarily as a flavour enhancer. By the late 17th century literature about sugar being unhealthy began to circulate and the upper class became conscious of health, so sugar consumption had reduced in other aspects of their diet but not tea! Milk was another addition to black tea to counteract bitterness – by the 1720s black tea overtook green tea in popularity because of the milk and sugar custom, a practice originating outside China (anon, </a:t>
            </a:r>
            <a:r>
              <a:rPr lang="en-GB" dirty="0" smtClean="0"/>
              <a:t>2022).</a:t>
            </a:r>
          </a:p>
          <a:p>
            <a:endParaRPr lang="en-GB" dirty="0"/>
          </a:p>
          <a:p>
            <a:r>
              <a:rPr lang="en-GB" dirty="0" smtClean="0"/>
              <a:t>Sales of traditional English Breakfast Tea in teabags took off only in the 1970s! (UKTIA, 2022). </a:t>
            </a:r>
            <a:r>
              <a:rPr lang="en-GB" dirty="0"/>
              <a:t>However, </a:t>
            </a:r>
            <a:r>
              <a:rPr lang="en-GB" dirty="0" smtClean="0"/>
              <a:t>there </a:t>
            </a:r>
            <a:r>
              <a:rPr lang="en-GB" dirty="0"/>
              <a:t>was a 10.25% decline in the purchase of normal teabags in Britain between 1997 and </a:t>
            </a:r>
            <a:r>
              <a:rPr lang="en-GB" dirty="0" smtClean="0"/>
              <a:t>2002 (anon, 2022</a:t>
            </a:r>
            <a:r>
              <a:rPr lang="en-GB" dirty="0"/>
              <a:t>). Britons were instead drinking health-oriented beverages, like fruit or herbal teas, consumption of which increased 50% from 1997 to </a:t>
            </a:r>
            <a:r>
              <a:rPr lang="en-GB" dirty="0" smtClean="0"/>
              <a:t>2002 </a:t>
            </a:r>
            <a:r>
              <a:rPr lang="en-GB" dirty="0"/>
              <a:t>(anon, 2022). </a:t>
            </a:r>
            <a:r>
              <a:rPr lang="en-GB" dirty="0" smtClean="0"/>
              <a:t>Nonetheless, tea </a:t>
            </a:r>
            <a:r>
              <a:rPr lang="en-GB" dirty="0"/>
              <a:t>remains </a:t>
            </a:r>
            <a:r>
              <a:rPr lang="en-GB" dirty="0" smtClean="0"/>
              <a:t>a very </a:t>
            </a:r>
            <a:r>
              <a:rPr lang="en-GB" dirty="0"/>
              <a:t>popular drink and is still </a:t>
            </a:r>
            <a:r>
              <a:rPr lang="en-GB" dirty="0" smtClean="0"/>
              <a:t>deep-rooted </a:t>
            </a:r>
            <a:r>
              <a:rPr lang="en-GB" dirty="0"/>
              <a:t>in British culture and society</a:t>
            </a:r>
            <a:r>
              <a:rPr lang="en-GB" dirty="0" smtClean="0"/>
              <a:t>.</a:t>
            </a:r>
          </a:p>
          <a:p>
            <a:endParaRPr lang="en-GB" dirty="0"/>
          </a:p>
          <a:p>
            <a:endParaRPr lang="en-GB" dirty="0" smtClean="0"/>
          </a:p>
          <a:p>
            <a:endParaRPr lang="en-GB" dirty="0"/>
          </a:p>
          <a:p>
            <a:endParaRPr lang="en-GB" dirty="0"/>
          </a:p>
        </p:txBody>
      </p:sp>
      <p:pic>
        <p:nvPicPr>
          <p:cNvPr id="4" name="Picture 3"/>
          <p:cNvPicPr>
            <a:picLocks noChangeAspect="1"/>
          </p:cNvPicPr>
          <p:nvPr/>
        </p:nvPicPr>
        <p:blipFill>
          <a:blip r:embed="rId3"/>
          <a:stretch>
            <a:fillRect/>
          </a:stretch>
        </p:blipFill>
        <p:spPr>
          <a:xfrm>
            <a:off x="5238750" y="144462"/>
            <a:ext cx="2857500" cy="2200275"/>
          </a:xfrm>
          <a:prstGeom prst="rect">
            <a:avLst/>
          </a:prstGeom>
        </p:spPr>
      </p:pic>
    </p:spTree>
    <p:extLst>
      <p:ext uri="{BB962C8B-B14F-4D97-AF65-F5344CB8AC3E}">
        <p14:creationId xmlns:p14="http://schemas.microsoft.com/office/powerpoint/2010/main" val="104381881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t>
            </a:r>
            <a:r>
              <a:rPr lang="en-GB" i="1" dirty="0" smtClean="0"/>
              <a:t>evolving</a:t>
            </a:r>
            <a:r>
              <a:rPr lang="en-GB" dirty="0" smtClean="0"/>
              <a:t> definition of tea </a:t>
            </a:r>
            <a:endParaRPr lang="en-GB" dirty="0"/>
          </a:p>
        </p:txBody>
      </p:sp>
      <p:pic>
        <p:nvPicPr>
          <p:cNvPr id="4" name="Content Placeholder 3"/>
          <p:cNvPicPr>
            <a:picLocks noGrp="1" noChangeAspect="1"/>
          </p:cNvPicPr>
          <p:nvPr>
            <p:ph idx="1"/>
          </p:nvPr>
        </p:nvPicPr>
        <p:blipFill>
          <a:blip r:embed="rId3"/>
          <a:stretch>
            <a:fillRect/>
          </a:stretch>
        </p:blipFill>
        <p:spPr>
          <a:xfrm>
            <a:off x="608011" y="5078512"/>
            <a:ext cx="9816453" cy="1256506"/>
          </a:xfrm>
          <a:prstGeom prst="rect">
            <a:avLst/>
          </a:prstGeom>
        </p:spPr>
      </p:pic>
      <p:sp>
        <p:nvSpPr>
          <p:cNvPr id="5" name="TextBox 4"/>
          <p:cNvSpPr txBox="1"/>
          <p:nvPr/>
        </p:nvSpPr>
        <p:spPr>
          <a:xfrm>
            <a:off x="10614964" y="5873353"/>
            <a:ext cx="1018236" cy="461665"/>
          </a:xfrm>
          <a:prstGeom prst="rect">
            <a:avLst/>
          </a:prstGeom>
          <a:noFill/>
        </p:spPr>
        <p:txBody>
          <a:bodyPr wrap="square" rtlCol="0">
            <a:spAutoFit/>
          </a:bodyPr>
          <a:lstStyle/>
          <a:p>
            <a:r>
              <a:rPr lang="en-GB" sz="2400" dirty="0" smtClean="0"/>
              <a:t>(2022)</a:t>
            </a:r>
            <a:endParaRPr lang="en-GB" sz="2400" dirty="0"/>
          </a:p>
        </p:txBody>
      </p:sp>
      <p:pic>
        <p:nvPicPr>
          <p:cNvPr id="6" name="Picture 5"/>
          <p:cNvPicPr>
            <a:picLocks noChangeAspect="1"/>
          </p:cNvPicPr>
          <p:nvPr/>
        </p:nvPicPr>
        <p:blipFill>
          <a:blip r:embed="rId4"/>
          <a:stretch>
            <a:fillRect/>
          </a:stretch>
        </p:blipFill>
        <p:spPr>
          <a:xfrm>
            <a:off x="608011" y="1523718"/>
            <a:ext cx="8453066" cy="3441982"/>
          </a:xfrm>
          <a:prstGeom prst="rect">
            <a:avLst/>
          </a:prstGeom>
        </p:spPr>
      </p:pic>
    </p:spTree>
    <p:extLst>
      <p:ext uri="{BB962C8B-B14F-4D97-AF65-F5344CB8AC3E}">
        <p14:creationId xmlns:p14="http://schemas.microsoft.com/office/powerpoint/2010/main" val="165037940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2. Herbs</a:t>
            </a:r>
            <a:endParaRPr lang="en-GB" dirty="0"/>
          </a:p>
        </p:txBody>
      </p:sp>
      <p:sp>
        <p:nvSpPr>
          <p:cNvPr id="3" name="Content Placeholder 2"/>
          <p:cNvSpPr>
            <a:spLocks noGrp="1"/>
          </p:cNvSpPr>
          <p:nvPr>
            <p:ph idx="1"/>
          </p:nvPr>
        </p:nvSpPr>
        <p:spPr/>
        <p:txBody>
          <a:bodyPr/>
          <a:lstStyle/>
          <a:p>
            <a:r>
              <a:rPr lang="en-GB" dirty="0" smtClean="0"/>
              <a:t>According to Dr Wang, a dermatologist based in the US with an Eastern medical background, there are 50 Fundamental Herbs of TCM. (2019)</a:t>
            </a:r>
          </a:p>
          <a:p>
            <a:r>
              <a:rPr lang="en-GB" dirty="0" smtClean="0"/>
              <a:t>A few from this list are commonly used in ‘teas’, cuisine and other forms such as supplements in Western culture.</a:t>
            </a:r>
          </a:p>
          <a:p>
            <a:r>
              <a:rPr lang="en-GB" dirty="0" smtClean="0"/>
              <a:t>These may derive from not only leaves, but also: roots, fruits, flowers, herbs, spices etc.</a:t>
            </a:r>
            <a:endParaRPr lang="en-GB" dirty="0"/>
          </a:p>
        </p:txBody>
      </p:sp>
    </p:spTree>
    <p:extLst>
      <p:ext uri="{BB962C8B-B14F-4D97-AF65-F5344CB8AC3E}">
        <p14:creationId xmlns:p14="http://schemas.microsoft.com/office/powerpoint/2010/main" val="141001992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smtClean="0"/>
              <a:t>Health properties of popular herbs according to TCM</a:t>
            </a:r>
            <a:endParaRPr lang="en-GB" dirty="0"/>
          </a:p>
        </p:txBody>
      </p:sp>
      <p:sp>
        <p:nvSpPr>
          <p:cNvPr id="5" name="Text Placeholder 4"/>
          <p:cNvSpPr>
            <a:spLocks noGrp="1"/>
          </p:cNvSpPr>
          <p:nvPr>
            <p:ph type="body" idx="1"/>
          </p:nvPr>
        </p:nvSpPr>
        <p:spPr/>
        <p:txBody>
          <a:bodyPr/>
          <a:lstStyle/>
          <a:p>
            <a:r>
              <a:rPr lang="en-GB" dirty="0" smtClean="0">
                <a:solidFill>
                  <a:srgbClr val="FF66FF"/>
                </a:solidFill>
              </a:rPr>
              <a:t>Yin</a:t>
            </a:r>
            <a:endParaRPr lang="en-GB" dirty="0">
              <a:solidFill>
                <a:srgbClr val="FF66FF"/>
              </a:solidFill>
            </a:endParaRPr>
          </a:p>
        </p:txBody>
      </p:sp>
      <p:sp>
        <p:nvSpPr>
          <p:cNvPr id="6" name="Content Placeholder 5"/>
          <p:cNvSpPr>
            <a:spLocks noGrp="1"/>
          </p:cNvSpPr>
          <p:nvPr>
            <p:ph sz="half" idx="2"/>
          </p:nvPr>
        </p:nvSpPr>
        <p:spPr/>
        <p:txBody>
          <a:bodyPr>
            <a:normAutofit lnSpcReduction="10000"/>
          </a:bodyPr>
          <a:lstStyle/>
          <a:p>
            <a:r>
              <a:rPr lang="en-GB" dirty="0" smtClean="0"/>
              <a:t>Chamomile (</a:t>
            </a:r>
            <a:r>
              <a:rPr lang="ja-JP" altLang="en-US" dirty="0"/>
              <a:t>洋甘</a:t>
            </a:r>
            <a:r>
              <a:rPr lang="ja-JP" altLang="en-US" dirty="0" smtClean="0"/>
              <a:t>菊 </a:t>
            </a:r>
            <a:r>
              <a:rPr lang="en-GB" altLang="ja-JP" dirty="0" err="1" smtClean="0"/>
              <a:t>yánggānjú</a:t>
            </a:r>
            <a:r>
              <a:rPr lang="en-GB" altLang="ja-JP" dirty="0" smtClean="0"/>
              <a:t>)</a:t>
            </a:r>
            <a:endParaRPr lang="en-GB" dirty="0" smtClean="0"/>
          </a:p>
          <a:p>
            <a:r>
              <a:rPr lang="en-GB" dirty="0" smtClean="0"/>
              <a:t>Mint (</a:t>
            </a:r>
            <a:r>
              <a:rPr lang="ja-JP" altLang="en-US" dirty="0"/>
              <a:t>薄</a:t>
            </a:r>
            <a:r>
              <a:rPr lang="ja-JP" altLang="en-US" dirty="0" smtClean="0"/>
              <a:t>荷 </a:t>
            </a:r>
            <a:r>
              <a:rPr lang="en-GB" altLang="ja-JP" dirty="0" err="1" smtClean="0"/>
              <a:t>bòhé</a:t>
            </a:r>
            <a:r>
              <a:rPr lang="en-GB" altLang="ja-JP" dirty="0" smtClean="0"/>
              <a:t>)</a:t>
            </a:r>
            <a:endParaRPr lang="en-GB" dirty="0" smtClean="0"/>
          </a:p>
          <a:p>
            <a:r>
              <a:rPr lang="en-GB" dirty="0" smtClean="0"/>
              <a:t>Lemon balm (</a:t>
            </a:r>
            <a:r>
              <a:rPr lang="ja-JP" altLang="en-US" dirty="0"/>
              <a:t>柠檬唇</a:t>
            </a:r>
            <a:r>
              <a:rPr lang="ja-JP" altLang="en-US" dirty="0" smtClean="0"/>
              <a:t>膏 </a:t>
            </a:r>
            <a:r>
              <a:rPr lang="en-GB" altLang="ja-JP" dirty="0" err="1"/>
              <a:t>níngméng</a:t>
            </a:r>
            <a:r>
              <a:rPr lang="en-GB" altLang="ja-JP" dirty="0"/>
              <a:t> </a:t>
            </a:r>
            <a:r>
              <a:rPr lang="en-GB" altLang="ja-JP" dirty="0" err="1" smtClean="0"/>
              <a:t>chúngāo</a:t>
            </a:r>
            <a:r>
              <a:rPr lang="en-GB" altLang="ja-JP" dirty="0" smtClean="0"/>
              <a:t>)</a:t>
            </a:r>
            <a:endParaRPr lang="en-GB" dirty="0" smtClean="0"/>
          </a:p>
          <a:p>
            <a:r>
              <a:rPr lang="en-GB" dirty="0" smtClean="0"/>
              <a:t>Hibiscus</a:t>
            </a:r>
            <a:r>
              <a:rPr lang="zh-CN" altLang="en-US" dirty="0" smtClean="0"/>
              <a:t> </a:t>
            </a:r>
            <a:r>
              <a:rPr lang="en-GB" altLang="zh-CN" dirty="0" smtClean="0"/>
              <a:t>(</a:t>
            </a:r>
            <a:r>
              <a:rPr lang="ja-JP" altLang="en-US" dirty="0"/>
              <a:t>芙</a:t>
            </a:r>
            <a:r>
              <a:rPr lang="ja-JP" altLang="en-US" dirty="0" smtClean="0"/>
              <a:t>蓉 </a:t>
            </a:r>
            <a:r>
              <a:rPr lang="en-GB" altLang="ja-JP" dirty="0" err="1" smtClean="0"/>
              <a:t>fúróng</a:t>
            </a:r>
            <a:r>
              <a:rPr lang="en-GB" altLang="ja-JP" dirty="0" smtClean="0"/>
              <a:t>)</a:t>
            </a:r>
          </a:p>
          <a:p>
            <a:endParaRPr lang="en-GB" altLang="ja-JP" dirty="0"/>
          </a:p>
          <a:p>
            <a:pPr marL="0" indent="0">
              <a:buNone/>
            </a:pPr>
            <a:r>
              <a:rPr lang="en-GB" altLang="ja-JP" dirty="0" smtClean="0"/>
              <a:t>(Freda, 2022)</a:t>
            </a:r>
            <a:endParaRPr lang="ja-JP" altLang="en-US" dirty="0"/>
          </a:p>
          <a:p>
            <a:endParaRPr lang="zh-CN" altLang="en-US" dirty="0"/>
          </a:p>
          <a:p>
            <a:pPr marL="0" indent="0">
              <a:buNone/>
            </a:pPr>
            <a:endParaRPr lang="zh-CN" altLang="en-US" dirty="0"/>
          </a:p>
        </p:txBody>
      </p:sp>
      <p:sp>
        <p:nvSpPr>
          <p:cNvPr id="7" name="Text Placeholder 6"/>
          <p:cNvSpPr>
            <a:spLocks noGrp="1"/>
          </p:cNvSpPr>
          <p:nvPr>
            <p:ph type="body" sz="quarter" idx="3"/>
          </p:nvPr>
        </p:nvSpPr>
        <p:spPr/>
        <p:txBody>
          <a:bodyPr/>
          <a:lstStyle/>
          <a:p>
            <a:r>
              <a:rPr lang="en-GB" dirty="0" smtClean="0">
                <a:solidFill>
                  <a:schemeClr val="accent3">
                    <a:lumMod val="60000"/>
                    <a:lumOff val="40000"/>
                  </a:schemeClr>
                </a:solidFill>
              </a:rPr>
              <a:t>Yang</a:t>
            </a:r>
            <a:endParaRPr lang="en-GB" dirty="0">
              <a:solidFill>
                <a:schemeClr val="accent3">
                  <a:lumMod val="60000"/>
                  <a:lumOff val="40000"/>
                </a:schemeClr>
              </a:solidFill>
            </a:endParaRPr>
          </a:p>
        </p:txBody>
      </p:sp>
      <p:sp>
        <p:nvSpPr>
          <p:cNvPr id="8" name="Content Placeholder 7"/>
          <p:cNvSpPr>
            <a:spLocks noGrp="1"/>
          </p:cNvSpPr>
          <p:nvPr>
            <p:ph sz="quarter" idx="4"/>
          </p:nvPr>
        </p:nvSpPr>
        <p:spPr/>
        <p:txBody>
          <a:bodyPr/>
          <a:lstStyle/>
          <a:p>
            <a:r>
              <a:rPr lang="en-GB" dirty="0"/>
              <a:t>Ginger (</a:t>
            </a:r>
            <a:r>
              <a:rPr lang="ja-JP" altLang="en-US" dirty="0"/>
              <a:t>姜 </a:t>
            </a:r>
            <a:r>
              <a:rPr lang="en-GB" dirty="0" err="1"/>
              <a:t>jiāng</a:t>
            </a:r>
            <a:r>
              <a:rPr lang="en-GB" dirty="0" smtClean="0"/>
              <a:t>)</a:t>
            </a:r>
          </a:p>
          <a:p>
            <a:r>
              <a:rPr lang="en-GB" dirty="0"/>
              <a:t>Garlic (</a:t>
            </a:r>
            <a:r>
              <a:rPr lang="ja-JP" altLang="en-US" dirty="0"/>
              <a:t>大</a:t>
            </a:r>
            <a:r>
              <a:rPr lang="ja-JP" altLang="en-US" dirty="0" smtClean="0"/>
              <a:t>蒜 </a:t>
            </a:r>
            <a:r>
              <a:rPr lang="en-GB" dirty="0" err="1"/>
              <a:t>dàsuàn</a:t>
            </a:r>
            <a:r>
              <a:rPr lang="en-GB" dirty="0" smtClean="0"/>
              <a:t>)</a:t>
            </a:r>
          </a:p>
          <a:p>
            <a:r>
              <a:rPr lang="en-GB" dirty="0"/>
              <a:t>Chili (</a:t>
            </a:r>
            <a:r>
              <a:rPr lang="ja-JP" altLang="en-US" dirty="0"/>
              <a:t>辣椒 </a:t>
            </a:r>
            <a:r>
              <a:rPr lang="en-GB" dirty="0" err="1"/>
              <a:t>làjiāo</a:t>
            </a:r>
            <a:r>
              <a:rPr lang="en-GB" dirty="0" smtClean="0"/>
              <a:t>)</a:t>
            </a:r>
          </a:p>
          <a:p>
            <a:r>
              <a:rPr lang="en-GB" dirty="0"/>
              <a:t>Green Onions, Scallions (</a:t>
            </a:r>
            <a:r>
              <a:rPr lang="ja-JP" altLang="en-US" dirty="0"/>
              <a:t>葱 </a:t>
            </a:r>
            <a:r>
              <a:rPr lang="en-GB" dirty="0" err="1"/>
              <a:t>cōng</a:t>
            </a:r>
            <a:r>
              <a:rPr lang="en-GB" dirty="0" smtClean="0"/>
              <a:t>)</a:t>
            </a:r>
          </a:p>
          <a:p>
            <a:endParaRPr lang="en-GB" dirty="0" smtClean="0"/>
          </a:p>
          <a:p>
            <a:pPr marL="0" indent="0">
              <a:buNone/>
            </a:pPr>
            <a:r>
              <a:rPr lang="en-GB" dirty="0" smtClean="0"/>
              <a:t>(Gavin, 2022)</a:t>
            </a:r>
            <a:endParaRPr lang="en-GB" dirty="0"/>
          </a:p>
        </p:txBody>
      </p:sp>
    </p:spTree>
    <p:extLst>
      <p:ext uri="{BB962C8B-B14F-4D97-AF65-F5344CB8AC3E}">
        <p14:creationId xmlns:p14="http://schemas.microsoft.com/office/powerpoint/2010/main" val="96690460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3. Medical articles: Research findings in China vs Western society</a:t>
            </a:r>
            <a:endParaRPr lang="en-GB" dirty="0"/>
          </a:p>
        </p:txBody>
      </p:sp>
      <p:sp>
        <p:nvSpPr>
          <p:cNvPr id="3" name="Content Placeholder 2"/>
          <p:cNvSpPr>
            <a:spLocks noGrp="1"/>
          </p:cNvSpPr>
          <p:nvPr>
            <p:ph idx="1"/>
          </p:nvPr>
        </p:nvSpPr>
        <p:spPr/>
        <p:txBody>
          <a:bodyPr/>
          <a:lstStyle/>
          <a:p>
            <a:r>
              <a:rPr lang="en-GB" dirty="0" smtClean="0"/>
              <a:t>In a reviewed human clinical study in California, USA conducted by Hu  et al (2009), they found that </a:t>
            </a:r>
            <a:r>
              <a:rPr lang="en-GB" dirty="0" err="1" smtClean="0"/>
              <a:t>catechins</a:t>
            </a:r>
            <a:r>
              <a:rPr lang="en-GB" dirty="0" smtClean="0"/>
              <a:t> in green tea extract was linked to </a:t>
            </a:r>
            <a:r>
              <a:rPr lang="en-GB" u="sng" dirty="0" smtClean="0"/>
              <a:t>hepatotoxicity</a:t>
            </a:r>
            <a:r>
              <a:rPr lang="en-GB" dirty="0" smtClean="0"/>
              <a:t>.  </a:t>
            </a:r>
          </a:p>
          <a:p>
            <a:endParaRPr lang="en-GB" dirty="0"/>
          </a:p>
          <a:p>
            <a:r>
              <a:rPr lang="en-GB" dirty="0" smtClean="0"/>
              <a:t>In a Chinese study involving 222 undergraduates, researcher </a:t>
            </a:r>
            <a:r>
              <a:rPr lang="en-GB" dirty="0" err="1" smtClean="0"/>
              <a:t>Chio</a:t>
            </a:r>
            <a:r>
              <a:rPr lang="en-GB" dirty="0" smtClean="0"/>
              <a:t> et al (2014) found that those who consumed herbal </a:t>
            </a:r>
            <a:r>
              <a:rPr lang="en-GB" dirty="0"/>
              <a:t>tea experienced higher levels of </a:t>
            </a:r>
            <a:r>
              <a:rPr lang="en-GB" u="sng" dirty="0" smtClean="0"/>
              <a:t>somatisation</a:t>
            </a:r>
            <a:r>
              <a:rPr lang="en-GB" dirty="0" smtClean="0"/>
              <a:t>.</a:t>
            </a:r>
            <a:endParaRPr lang="en-GB" dirty="0"/>
          </a:p>
        </p:txBody>
      </p:sp>
    </p:spTree>
    <p:extLst>
      <p:ext uri="{BB962C8B-B14F-4D97-AF65-F5344CB8AC3E}">
        <p14:creationId xmlns:p14="http://schemas.microsoft.com/office/powerpoint/2010/main" val="227009797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are the differences?</a:t>
            </a:r>
            <a:endParaRPr lang="en-GB" dirty="0"/>
          </a:p>
        </p:txBody>
      </p:sp>
      <p:sp>
        <p:nvSpPr>
          <p:cNvPr id="4" name="Text Placeholder 3"/>
          <p:cNvSpPr>
            <a:spLocks noGrp="1"/>
          </p:cNvSpPr>
          <p:nvPr>
            <p:ph type="body" idx="1"/>
          </p:nvPr>
        </p:nvSpPr>
        <p:spPr/>
        <p:txBody>
          <a:bodyPr/>
          <a:lstStyle/>
          <a:p>
            <a:r>
              <a:rPr lang="en-GB" dirty="0" smtClean="0"/>
              <a:t>Study in USA</a:t>
            </a:r>
            <a:endParaRPr lang="en-GB" dirty="0"/>
          </a:p>
        </p:txBody>
      </p:sp>
      <p:sp>
        <p:nvSpPr>
          <p:cNvPr id="5" name="Content Placeholder 4"/>
          <p:cNvSpPr>
            <a:spLocks noGrp="1"/>
          </p:cNvSpPr>
          <p:nvPr>
            <p:ph sz="half" idx="2"/>
          </p:nvPr>
        </p:nvSpPr>
        <p:spPr/>
        <p:txBody>
          <a:bodyPr/>
          <a:lstStyle/>
          <a:p>
            <a:r>
              <a:rPr lang="en-GB" dirty="0" smtClean="0"/>
              <a:t>Clinical</a:t>
            </a:r>
          </a:p>
          <a:p>
            <a:r>
              <a:rPr lang="en-GB" dirty="0" smtClean="0"/>
              <a:t>It looks at the specific condition</a:t>
            </a:r>
          </a:p>
          <a:p>
            <a:r>
              <a:rPr lang="en-GB" dirty="0" smtClean="0"/>
              <a:t>The illness can be measured through biological means such as blood tests.</a:t>
            </a:r>
            <a:endParaRPr lang="en-GB" dirty="0"/>
          </a:p>
        </p:txBody>
      </p:sp>
      <p:sp>
        <p:nvSpPr>
          <p:cNvPr id="6" name="Text Placeholder 5"/>
          <p:cNvSpPr>
            <a:spLocks noGrp="1"/>
          </p:cNvSpPr>
          <p:nvPr>
            <p:ph type="body" sz="quarter" idx="3"/>
          </p:nvPr>
        </p:nvSpPr>
        <p:spPr/>
        <p:txBody>
          <a:bodyPr/>
          <a:lstStyle/>
          <a:p>
            <a:r>
              <a:rPr lang="en-GB" dirty="0" smtClean="0"/>
              <a:t>Study in China</a:t>
            </a:r>
            <a:endParaRPr lang="en-GB" dirty="0"/>
          </a:p>
        </p:txBody>
      </p:sp>
      <p:sp>
        <p:nvSpPr>
          <p:cNvPr id="7" name="Content Placeholder 6"/>
          <p:cNvSpPr>
            <a:spLocks noGrp="1"/>
          </p:cNvSpPr>
          <p:nvPr>
            <p:ph sz="quarter" idx="4"/>
          </p:nvPr>
        </p:nvSpPr>
        <p:spPr/>
        <p:txBody>
          <a:bodyPr/>
          <a:lstStyle/>
          <a:p>
            <a:r>
              <a:rPr lang="en-GB" dirty="0" smtClean="0"/>
              <a:t>Holistic</a:t>
            </a:r>
          </a:p>
          <a:p>
            <a:r>
              <a:rPr lang="en-GB" dirty="0" smtClean="0"/>
              <a:t>It looks at symptomology rather than a specific cause</a:t>
            </a:r>
          </a:p>
          <a:p>
            <a:r>
              <a:rPr lang="en-GB" dirty="0" smtClean="0"/>
              <a:t>TCM may target another part of the body in order to treat the affected area.</a:t>
            </a:r>
            <a:endParaRPr lang="en-GB" dirty="0"/>
          </a:p>
        </p:txBody>
      </p:sp>
    </p:spTree>
    <p:extLst>
      <p:ext uri="{BB962C8B-B14F-4D97-AF65-F5344CB8AC3E}">
        <p14:creationId xmlns:p14="http://schemas.microsoft.com/office/powerpoint/2010/main" val="6127201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 problems in…</a:t>
            </a:r>
            <a:endParaRPr lang="en-GB" dirty="0"/>
          </a:p>
        </p:txBody>
      </p:sp>
      <p:sp>
        <p:nvSpPr>
          <p:cNvPr id="3" name="Text Placeholder 2"/>
          <p:cNvSpPr>
            <a:spLocks noGrp="1"/>
          </p:cNvSpPr>
          <p:nvPr>
            <p:ph type="body" idx="1"/>
          </p:nvPr>
        </p:nvSpPr>
        <p:spPr/>
        <p:txBody>
          <a:bodyPr/>
          <a:lstStyle/>
          <a:p>
            <a:r>
              <a:rPr lang="en-GB" dirty="0" smtClean="0"/>
              <a:t>UK</a:t>
            </a:r>
            <a:endParaRPr lang="en-GB" dirty="0"/>
          </a:p>
        </p:txBody>
      </p:sp>
      <p:sp>
        <p:nvSpPr>
          <p:cNvPr id="4" name="Content Placeholder 3"/>
          <p:cNvSpPr>
            <a:spLocks noGrp="1"/>
          </p:cNvSpPr>
          <p:nvPr>
            <p:ph sz="half" idx="2"/>
          </p:nvPr>
        </p:nvSpPr>
        <p:spPr>
          <a:xfrm>
            <a:off x="203200" y="2505075"/>
            <a:ext cx="5942016" cy="3684588"/>
          </a:xfrm>
        </p:spPr>
        <p:txBody>
          <a:bodyPr>
            <a:normAutofit fontScale="92500" lnSpcReduction="20000"/>
          </a:bodyPr>
          <a:lstStyle/>
          <a:p>
            <a:pPr marL="0" indent="0">
              <a:buNone/>
            </a:pPr>
            <a:r>
              <a:rPr lang="en-GB" dirty="0" smtClean="0"/>
              <a:t>Obesity among adults – 27.8%</a:t>
            </a:r>
          </a:p>
          <a:p>
            <a:pPr marL="0" indent="0">
              <a:buNone/>
            </a:pPr>
            <a:r>
              <a:rPr lang="en-GB" dirty="0" smtClean="0"/>
              <a:t>Type 2 diabetes – 1 in 17</a:t>
            </a:r>
          </a:p>
          <a:p>
            <a:pPr marL="0" indent="0">
              <a:buNone/>
            </a:pPr>
            <a:r>
              <a:rPr lang="en-GB" dirty="0"/>
              <a:t>Heart disease - </a:t>
            </a:r>
            <a:r>
              <a:rPr lang="en-GB" dirty="0" smtClean="0"/>
              <a:t>804 </a:t>
            </a:r>
            <a:r>
              <a:rPr lang="en-GB" dirty="0"/>
              <a:t>CVD Deaths Per 100,000 People Per </a:t>
            </a:r>
            <a:r>
              <a:rPr lang="en-GB" dirty="0" smtClean="0"/>
              <a:t>Year</a:t>
            </a:r>
          </a:p>
          <a:p>
            <a:pPr marL="0" indent="0">
              <a:buNone/>
            </a:pPr>
            <a:r>
              <a:rPr lang="en-GB" dirty="0" smtClean="0"/>
              <a:t>Cancer:</a:t>
            </a:r>
          </a:p>
          <a:p>
            <a:pPr marL="0" indent="0">
              <a:buNone/>
            </a:pPr>
            <a:r>
              <a:rPr lang="en-GB" dirty="0"/>
              <a:t>age-standardized cancer incidence – </a:t>
            </a:r>
            <a:r>
              <a:rPr lang="en-GB" dirty="0" smtClean="0"/>
              <a:t>319.2/100,000 per year</a:t>
            </a:r>
            <a:br>
              <a:rPr lang="en-GB" dirty="0" smtClean="0"/>
            </a:br>
            <a:r>
              <a:rPr lang="en-GB" dirty="0" smtClean="0"/>
              <a:t>mortality </a:t>
            </a:r>
            <a:r>
              <a:rPr lang="en-GB" dirty="0"/>
              <a:t>-  </a:t>
            </a:r>
            <a:r>
              <a:rPr lang="en-GB" dirty="0" smtClean="0"/>
              <a:t>102.6/100,000 per year</a:t>
            </a:r>
          </a:p>
          <a:p>
            <a:pPr marL="0" indent="0">
              <a:buNone/>
            </a:pPr>
            <a:r>
              <a:rPr lang="en-GB" dirty="0" smtClean="0"/>
              <a:t/>
            </a:r>
            <a:br>
              <a:rPr lang="en-GB" dirty="0" smtClean="0"/>
            </a:br>
            <a:endParaRPr lang="en-GB" dirty="0"/>
          </a:p>
        </p:txBody>
      </p:sp>
      <p:sp>
        <p:nvSpPr>
          <p:cNvPr id="5" name="Text Placeholder 4"/>
          <p:cNvSpPr>
            <a:spLocks noGrp="1"/>
          </p:cNvSpPr>
          <p:nvPr>
            <p:ph type="body" sz="quarter" idx="3"/>
          </p:nvPr>
        </p:nvSpPr>
        <p:spPr/>
        <p:txBody>
          <a:bodyPr/>
          <a:lstStyle/>
          <a:p>
            <a:r>
              <a:rPr lang="en-GB" dirty="0" smtClean="0"/>
              <a:t>China</a:t>
            </a:r>
            <a:endParaRPr lang="en-GB" dirty="0"/>
          </a:p>
        </p:txBody>
      </p:sp>
      <p:sp>
        <p:nvSpPr>
          <p:cNvPr id="6" name="Content Placeholder 5"/>
          <p:cNvSpPr>
            <a:spLocks noGrp="1"/>
          </p:cNvSpPr>
          <p:nvPr>
            <p:ph sz="quarter" idx="4"/>
          </p:nvPr>
        </p:nvSpPr>
        <p:spPr>
          <a:xfrm>
            <a:off x="6319840" y="2505075"/>
            <a:ext cx="5707060" cy="3684588"/>
          </a:xfrm>
        </p:spPr>
        <p:txBody>
          <a:bodyPr/>
          <a:lstStyle/>
          <a:p>
            <a:pPr marL="0" indent="0">
              <a:buNone/>
            </a:pPr>
            <a:r>
              <a:rPr lang="en-GB" dirty="0" smtClean="0"/>
              <a:t>6.2% (2022)</a:t>
            </a:r>
          </a:p>
          <a:p>
            <a:pPr marL="0" indent="0">
              <a:buNone/>
            </a:pPr>
            <a:r>
              <a:rPr lang="en-GB" dirty="0" smtClean="0">
                <a:solidFill>
                  <a:srgbClr val="FF0000"/>
                </a:solidFill>
              </a:rPr>
              <a:t>1 in 10 </a:t>
            </a:r>
            <a:r>
              <a:rPr lang="en-GB" dirty="0" smtClean="0">
                <a:solidFill>
                  <a:schemeClr val="tx1"/>
                </a:solidFill>
              </a:rPr>
              <a:t>(2020)</a:t>
            </a:r>
          </a:p>
          <a:p>
            <a:pPr marL="0" indent="0">
              <a:buNone/>
            </a:pPr>
            <a:r>
              <a:rPr lang="en-GB" dirty="0" smtClean="0">
                <a:solidFill>
                  <a:srgbClr val="FF0000"/>
                </a:solidFill>
              </a:rPr>
              <a:t>931</a:t>
            </a:r>
            <a:r>
              <a:rPr lang="en-GB" dirty="0" smtClean="0">
                <a:solidFill>
                  <a:schemeClr val="tx1"/>
                </a:solidFill>
              </a:rPr>
              <a:t> </a:t>
            </a:r>
            <a:r>
              <a:rPr lang="en-GB" dirty="0">
                <a:solidFill>
                  <a:schemeClr val="tx1"/>
                </a:solidFill>
              </a:rPr>
              <a:t>CVD Deaths Per 100,000 People Per </a:t>
            </a:r>
            <a:r>
              <a:rPr lang="en-GB" dirty="0" smtClean="0">
                <a:solidFill>
                  <a:schemeClr val="tx1"/>
                </a:solidFill>
              </a:rPr>
              <a:t>Year (2018)</a:t>
            </a:r>
          </a:p>
          <a:p>
            <a:pPr marL="0" indent="0">
              <a:buNone/>
            </a:pPr>
            <a:r>
              <a:rPr lang="en-GB" dirty="0" smtClean="0">
                <a:solidFill>
                  <a:schemeClr val="tx1"/>
                </a:solidFill>
              </a:rPr>
              <a:t>201.7/100,000 per year (2018)</a:t>
            </a:r>
          </a:p>
          <a:p>
            <a:pPr marL="0" indent="0">
              <a:buNone/>
            </a:pPr>
            <a:r>
              <a:rPr lang="en-GB" dirty="0" smtClean="0">
                <a:solidFill>
                  <a:srgbClr val="FF0000"/>
                </a:solidFill>
              </a:rPr>
              <a:t>130.1/100,000</a:t>
            </a:r>
            <a:r>
              <a:rPr lang="en-GB" dirty="0" smtClean="0">
                <a:solidFill>
                  <a:schemeClr val="tx1"/>
                </a:solidFill>
              </a:rPr>
              <a:t> per year (2018)</a:t>
            </a:r>
            <a:endParaRPr lang="en-GB" dirty="0">
              <a:solidFill>
                <a:schemeClr val="tx1"/>
              </a:solidFill>
            </a:endParaRPr>
          </a:p>
        </p:txBody>
      </p:sp>
    </p:spTree>
    <p:extLst>
      <p:ext uri="{BB962C8B-B14F-4D97-AF65-F5344CB8AC3E}">
        <p14:creationId xmlns:p14="http://schemas.microsoft.com/office/powerpoint/2010/main" val="220635744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4000" y="-4290"/>
            <a:ext cx="10515600" cy="1325563"/>
          </a:xfrm>
        </p:spPr>
        <p:txBody>
          <a:bodyPr>
            <a:normAutofit fontScale="90000"/>
          </a:bodyPr>
          <a:lstStyle/>
          <a:p>
            <a:r>
              <a:rPr lang="en-GB" dirty="0"/>
              <a:t>4</a:t>
            </a:r>
            <a:r>
              <a:rPr lang="en-GB" dirty="0" smtClean="0"/>
              <a:t>. Herbal tea usage and TCM influences in Western society</a:t>
            </a:r>
            <a:endParaRPr lang="en-GB" dirty="0"/>
          </a:p>
        </p:txBody>
      </p:sp>
      <p:pic>
        <p:nvPicPr>
          <p:cNvPr id="4" name="Content Placeholder 3"/>
          <p:cNvPicPr>
            <a:picLocks noGrp="1" noChangeAspect="1"/>
          </p:cNvPicPr>
          <p:nvPr>
            <p:ph idx="1"/>
          </p:nvPr>
        </p:nvPicPr>
        <p:blipFill rotWithShape="1">
          <a:blip r:embed="rId3"/>
          <a:srcRect l="1958" t="809" r="1708" b="10302"/>
          <a:stretch/>
        </p:blipFill>
        <p:spPr>
          <a:xfrm>
            <a:off x="0" y="4584700"/>
            <a:ext cx="3670300" cy="2273300"/>
          </a:xfrm>
          <a:prstGeom prst="rect">
            <a:avLst/>
          </a:prstGeom>
        </p:spPr>
      </p:pic>
      <p:pic>
        <p:nvPicPr>
          <p:cNvPr id="5" name="Picture 4"/>
          <p:cNvPicPr>
            <a:picLocks noChangeAspect="1"/>
          </p:cNvPicPr>
          <p:nvPr/>
        </p:nvPicPr>
        <p:blipFill rotWithShape="1">
          <a:blip r:embed="rId4"/>
          <a:srcRect l="10494" t="2593" r="8024" b="6481"/>
          <a:stretch/>
        </p:blipFill>
        <p:spPr>
          <a:xfrm>
            <a:off x="335975" y="1388070"/>
            <a:ext cx="2466800" cy="2882901"/>
          </a:xfrm>
          <a:prstGeom prst="rect">
            <a:avLst/>
          </a:prstGeom>
        </p:spPr>
      </p:pic>
      <p:pic>
        <p:nvPicPr>
          <p:cNvPr id="6" name="Picture 5"/>
          <p:cNvPicPr>
            <a:picLocks noChangeAspect="1"/>
          </p:cNvPicPr>
          <p:nvPr/>
        </p:nvPicPr>
        <p:blipFill rotWithShape="1">
          <a:blip r:embed="rId5"/>
          <a:srcRect l="10365" t="10219" r="3109" b="2568"/>
          <a:stretch/>
        </p:blipFill>
        <p:spPr>
          <a:xfrm>
            <a:off x="3550437" y="1757485"/>
            <a:ext cx="4304513" cy="2406056"/>
          </a:xfrm>
          <a:prstGeom prst="rect">
            <a:avLst/>
          </a:prstGeom>
        </p:spPr>
      </p:pic>
      <p:pic>
        <p:nvPicPr>
          <p:cNvPr id="7" name="Picture 6"/>
          <p:cNvPicPr>
            <a:picLocks noChangeAspect="1"/>
          </p:cNvPicPr>
          <p:nvPr/>
        </p:nvPicPr>
        <p:blipFill rotWithShape="1">
          <a:blip r:embed="rId6"/>
          <a:srcRect l="5152" t="4369" r="10484" b="3075"/>
          <a:stretch/>
        </p:blipFill>
        <p:spPr>
          <a:xfrm>
            <a:off x="8839200" y="4163541"/>
            <a:ext cx="3183348" cy="2616200"/>
          </a:xfrm>
          <a:prstGeom prst="rect">
            <a:avLst/>
          </a:prstGeom>
        </p:spPr>
      </p:pic>
      <p:pic>
        <p:nvPicPr>
          <p:cNvPr id="8" name="Picture 7"/>
          <p:cNvPicPr>
            <a:picLocks noChangeAspect="1"/>
          </p:cNvPicPr>
          <p:nvPr/>
        </p:nvPicPr>
        <p:blipFill rotWithShape="1">
          <a:blip r:embed="rId7"/>
          <a:srcRect l="3334" t="6481" r="10617" b="740"/>
          <a:stretch/>
        </p:blipFill>
        <p:spPr>
          <a:xfrm>
            <a:off x="4527550" y="4428182"/>
            <a:ext cx="3327400" cy="2391718"/>
          </a:xfrm>
          <a:prstGeom prst="rect">
            <a:avLst/>
          </a:prstGeom>
        </p:spPr>
      </p:pic>
      <p:sp>
        <p:nvSpPr>
          <p:cNvPr id="10" name="TextBox 9"/>
          <p:cNvSpPr txBox="1"/>
          <p:nvPr/>
        </p:nvSpPr>
        <p:spPr>
          <a:xfrm>
            <a:off x="9144000" y="2829521"/>
            <a:ext cx="2764248" cy="923330"/>
          </a:xfrm>
          <a:prstGeom prst="rect">
            <a:avLst/>
          </a:prstGeom>
          <a:noFill/>
        </p:spPr>
        <p:txBody>
          <a:bodyPr wrap="square" rtlCol="0">
            <a:spAutoFit/>
          </a:bodyPr>
          <a:lstStyle/>
          <a:p>
            <a:r>
              <a:rPr lang="en-GB" dirty="0" smtClean="0">
                <a:hlinkClick r:id="rId8"/>
              </a:rPr>
              <a:t>Herbal Tea Varieties available at Holland &amp; Barratt</a:t>
            </a:r>
            <a:endParaRPr lang="en-GB" dirty="0"/>
          </a:p>
        </p:txBody>
      </p:sp>
    </p:spTree>
    <p:extLst>
      <p:ext uri="{BB962C8B-B14F-4D97-AF65-F5344CB8AC3E}">
        <p14:creationId xmlns:p14="http://schemas.microsoft.com/office/powerpoint/2010/main" val="199451329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5</a:t>
            </a:r>
            <a:r>
              <a:rPr lang="en-GB" dirty="0" smtClean="0"/>
              <a:t>. Conclusion</a:t>
            </a:r>
            <a:endParaRPr lang="en-GB" dirty="0"/>
          </a:p>
        </p:txBody>
      </p:sp>
      <p:sp>
        <p:nvSpPr>
          <p:cNvPr id="3" name="Content Placeholder 2"/>
          <p:cNvSpPr>
            <a:spLocks noGrp="1"/>
          </p:cNvSpPr>
          <p:nvPr>
            <p:ph idx="1"/>
          </p:nvPr>
        </p:nvSpPr>
        <p:spPr/>
        <p:txBody>
          <a:bodyPr>
            <a:normAutofit fontScale="62500" lnSpcReduction="20000"/>
          </a:bodyPr>
          <a:lstStyle/>
          <a:p>
            <a:r>
              <a:rPr lang="en-GB" dirty="0" smtClean="0"/>
              <a:t>Herbal tea is becoming more popular in 21</a:t>
            </a:r>
            <a:r>
              <a:rPr lang="en-GB" baseline="30000" dirty="0" smtClean="0"/>
              <a:t>st</a:t>
            </a:r>
            <a:r>
              <a:rPr lang="en-GB" dirty="0" smtClean="0"/>
              <a:t> century among Western society.</a:t>
            </a:r>
          </a:p>
          <a:p>
            <a:r>
              <a:rPr lang="en-GB" dirty="0" smtClean="0"/>
              <a:t>Specific origins of some western brands are unknown, leading to cultural appropriation and misinformed stereotypes of tea origins.</a:t>
            </a:r>
          </a:p>
          <a:p>
            <a:r>
              <a:rPr lang="en-GB" dirty="0" smtClean="0"/>
              <a:t>UK and other western countries are increasingly more concerned about health and wellbeing. The art of English Breakfast tea drinking is a tradition that many Britons enjoy the taste of, whereas herbal tea drinking is mainly consumed for health benefits, in the UK and world wide.</a:t>
            </a:r>
          </a:p>
          <a:p>
            <a:r>
              <a:rPr lang="en-GB" dirty="0" smtClean="0"/>
              <a:t>The meaning of tea has become more ‘diluted’ over time – any herb, root or fruit originating from China and beyond when brewed in water is considered a ‘tea’.</a:t>
            </a:r>
          </a:p>
          <a:p>
            <a:r>
              <a:rPr lang="en-GB" dirty="0" smtClean="0"/>
              <a:t>There is emerging evidence that Westerners are becoming more attracted to the use of alternative medicine, whether it be through tea or other lifestyle changes, but misinformation through recognisable western brands mean that ignorance from these brands and of western consumers don’t fully appreciate the connection between tea and China.</a:t>
            </a:r>
          </a:p>
          <a:p>
            <a:r>
              <a:rPr lang="en-GB" dirty="0" smtClean="0"/>
              <a:t>TCM may have inspired other parts of the world for using their local herbs to treat maladies (</a:t>
            </a:r>
            <a:r>
              <a:rPr lang="en-GB" dirty="0" err="1" smtClean="0"/>
              <a:t>eg</a:t>
            </a:r>
            <a:r>
              <a:rPr lang="en-GB" dirty="0" smtClean="0"/>
              <a:t>. valerian root, mint, lavender, native to Europe and America, to alleviate insomnia).</a:t>
            </a:r>
          </a:p>
          <a:p>
            <a:r>
              <a:rPr lang="en-GB" dirty="0" smtClean="0"/>
              <a:t>Stereotypes still exist – (Chinese) herbal tea = health (because of its association with TCM). This may perpetuate ‘fad culture’ among consumers of the West.</a:t>
            </a:r>
          </a:p>
          <a:p>
            <a:r>
              <a:rPr lang="en-GB" b="1" dirty="0" smtClean="0"/>
              <a:t>Major research limitations due to language barrier.</a:t>
            </a:r>
            <a:endParaRPr lang="en-GB" b="1" dirty="0"/>
          </a:p>
        </p:txBody>
      </p:sp>
    </p:spTree>
    <p:extLst>
      <p:ext uri="{BB962C8B-B14F-4D97-AF65-F5344CB8AC3E}">
        <p14:creationId xmlns:p14="http://schemas.microsoft.com/office/powerpoint/2010/main" val="2641117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Effect transition="in" filter="fade">
                                      <p:cBhvr>
                                        <p:cTn id="56" dur="1000"/>
                                        <p:tgtEl>
                                          <p:spTgt spid="3">
                                            <p:txEl>
                                              <p:pRg st="7" end="7"/>
                                            </p:txEl>
                                          </p:spTgt>
                                        </p:tgtEl>
                                      </p:cBhvr>
                                    </p:animEffect>
                                    <p:anim calcmode="lin" valueType="num">
                                      <p:cBhvr>
                                        <p:cTn id="5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515600" cy="508001"/>
          </a:xfrm>
        </p:spPr>
        <p:txBody>
          <a:bodyPr>
            <a:normAutofit/>
          </a:bodyPr>
          <a:lstStyle/>
          <a:p>
            <a:r>
              <a:rPr lang="en-GB" sz="2800" dirty="0" smtClean="0"/>
              <a:t>6. Reference List</a:t>
            </a:r>
            <a:endParaRPr lang="en-GB" sz="2800" dirty="0"/>
          </a:p>
        </p:txBody>
      </p:sp>
      <p:sp>
        <p:nvSpPr>
          <p:cNvPr id="3" name="Content Placeholder 2"/>
          <p:cNvSpPr>
            <a:spLocks noGrp="1"/>
          </p:cNvSpPr>
          <p:nvPr>
            <p:ph idx="1"/>
          </p:nvPr>
        </p:nvSpPr>
        <p:spPr>
          <a:xfrm>
            <a:off x="0" y="622300"/>
            <a:ext cx="12192000" cy="5499100"/>
          </a:xfrm>
        </p:spPr>
        <p:txBody>
          <a:bodyPr>
            <a:noAutofit/>
          </a:bodyPr>
          <a:lstStyle/>
          <a:p>
            <a:r>
              <a:rPr lang="en-GB" sz="1400" dirty="0"/>
              <a:t>anon. (2022). Fruit tea benefits. Available: https://www.hollandandbarrett.com/the-health-hub/food-drink/drinks/tea/fruit-tea-benefits/. Last accessed 14th Feb 2022.</a:t>
            </a:r>
          </a:p>
          <a:p>
            <a:r>
              <a:rPr lang="en-GB" sz="1400" dirty="0"/>
              <a:t>anon. (2022). tea. Available: https://www.collinsdictionary.com/dictionary/english/tea. Last accessed 14th Feb 2022.</a:t>
            </a:r>
          </a:p>
          <a:p>
            <a:r>
              <a:rPr lang="en-GB" sz="1400" dirty="0"/>
              <a:t>anon. (2022). Tea in the United Kingdom. Available: https://en.wikipedia.org/wiki/Tea_in_the_United_Kingdom. Last accessed 14th Feb 2022.</a:t>
            </a:r>
          </a:p>
          <a:p>
            <a:r>
              <a:rPr lang="en-GB" sz="1400" dirty="0"/>
              <a:t>anon. (2022). Welcome to Pukka. Available: https://www.pukkaherbs.com/uk/en. Last accessed 14th Feb 2022.</a:t>
            </a:r>
          </a:p>
          <a:p>
            <a:r>
              <a:rPr lang="en-GB" sz="1400" dirty="0"/>
              <a:t>Arthur, R. (2016). Tetley on the future of tea. Available: https://www.foodnavigator.com/Article/2016/08/16/Tetley-on-the-future-of-tea. Last accessed 14th Feb 2022.</a:t>
            </a:r>
          </a:p>
          <a:p>
            <a:r>
              <a:rPr lang="en-GB" sz="1400" dirty="0" err="1"/>
              <a:t>Chio</a:t>
            </a:r>
            <a:r>
              <a:rPr lang="en-GB" sz="1400" dirty="0"/>
              <a:t>, P H et al. (2014). Traditional Chinese medicinal herbal tea consumption, self-reported somatization, and alexithymia. Asia-Pacific Psychiatry. 7 (2), p127-134</a:t>
            </a:r>
            <a:r>
              <a:rPr lang="en-GB" sz="1400" dirty="0" smtClean="0"/>
              <a:t>.</a:t>
            </a:r>
          </a:p>
          <a:p>
            <a:r>
              <a:rPr lang="en-GB" sz="1400" dirty="0"/>
              <a:t>Freda, D. (2022). Foods, Herbs and Lifestyle Choices to Support Yin. Available: https://danielafreda.com/2015/08/20/foods-herbs-and-lifestyle-choices-to-support-yin/. Last accessed 18th Feb 2022</a:t>
            </a:r>
            <a:r>
              <a:rPr lang="en-GB" sz="1400" dirty="0" smtClean="0"/>
              <a:t>.</a:t>
            </a:r>
            <a:endParaRPr lang="en-GB" sz="1400" dirty="0"/>
          </a:p>
          <a:p>
            <a:r>
              <a:rPr lang="en-GB" sz="1400" dirty="0"/>
              <a:t>Gavin, A. (2022). The Top 10 Most Common Herbs and Spices Used to </a:t>
            </a:r>
            <a:r>
              <a:rPr lang="en-GB" sz="1400" dirty="0" err="1"/>
              <a:t>Flavor</a:t>
            </a:r>
            <a:r>
              <a:rPr lang="en-GB" sz="1400" dirty="0"/>
              <a:t> Chinese Food. Available: https://www.chinahighlights.com/travelguide/chinese-food/herbs-and-spices.htm. Last accessed 14th Feb 2022.</a:t>
            </a:r>
          </a:p>
          <a:p>
            <a:r>
              <a:rPr lang="en-GB" sz="1400" dirty="0"/>
              <a:t>Hu, J et al. (2018). The safety of green tea and green tea extract consumption in adults – Results of a systematic review. Regulatory Toxicology and Pharmacology. 95 (1), p412-433.</a:t>
            </a:r>
          </a:p>
          <a:p>
            <a:r>
              <a:rPr lang="en-GB" sz="1400" dirty="0"/>
              <a:t>McLlvenny, S. (2009). Fatigue as a Transcultural Issue. The European Journal of General Practice. 6 (1), p20-22.</a:t>
            </a:r>
          </a:p>
          <a:p>
            <a:r>
              <a:rPr lang="en-GB" sz="1400" dirty="0"/>
              <a:t>UKTIA. (2022). The History of Tea. Available: https://www.tea.co.uk/history-of-tea#:~:text=The%20story%20of%20tea%20begins,tree%20blew%20into%20the%20water.&amp;text=The%20tree%20was%20a%20Camellia,what%20we%20now%20call%20tea.. Last accessed 14th Feb 2022.</a:t>
            </a:r>
          </a:p>
          <a:p>
            <a:r>
              <a:rPr lang="en-GB" sz="1400" dirty="0"/>
              <a:t>Wang, S. (2019). The 50 Fundamental Herbs of Traditional Chinese Medicine. Available: https://www.drwangskincare.com/blogs/news/the-50-fundamental-herbs-of-traditional-chinese-medicine. Last accessed 14th Feb 2022.</a:t>
            </a:r>
          </a:p>
          <a:p>
            <a:r>
              <a:rPr lang="en-GB" sz="1400" dirty="0"/>
              <a:t>Wu, M et al. (2009). Green tea drinking, high tea temperature and </a:t>
            </a:r>
            <a:r>
              <a:rPr lang="en-GB" sz="1400" dirty="0" err="1"/>
              <a:t>esophageal</a:t>
            </a:r>
            <a:r>
              <a:rPr lang="en-GB" sz="1400" dirty="0"/>
              <a:t> cancer in high- and low-risk areas of Jiangsu Province, China: A population-based case–control study. Journal of Cancer. 124 (8), p1907-1913</a:t>
            </a:r>
            <a:r>
              <a:rPr lang="en-GB" sz="1400" dirty="0" smtClean="0"/>
              <a:t>.</a:t>
            </a:r>
          </a:p>
          <a:p>
            <a:r>
              <a:rPr lang="en-GB" sz="1400" dirty="0"/>
              <a:t>Xu, J et al. (2018). Yellow tea (Camellia </a:t>
            </a:r>
            <a:r>
              <a:rPr lang="en-GB" sz="1400" dirty="0" err="1"/>
              <a:t>sinensis</a:t>
            </a:r>
            <a:r>
              <a:rPr lang="en-GB" sz="1400" dirty="0"/>
              <a:t> L.), a promising Chinese tea: Processing, chemical constituents and health benefits. Food Research International. 107 (1), p567-577.</a:t>
            </a:r>
          </a:p>
          <a:p>
            <a:endParaRPr lang="en-GB" sz="1050" dirty="0" smtClean="0"/>
          </a:p>
          <a:p>
            <a:endParaRPr lang="en-GB" sz="1050" dirty="0"/>
          </a:p>
          <a:p>
            <a:endParaRPr lang="en-GB" sz="900" dirty="0"/>
          </a:p>
        </p:txBody>
      </p:sp>
    </p:spTree>
    <p:extLst>
      <p:ext uri="{BB962C8B-B14F-4D97-AF65-F5344CB8AC3E}">
        <p14:creationId xmlns:p14="http://schemas.microsoft.com/office/powerpoint/2010/main" val="392816544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ja-JP" altLang="en-US" dirty="0"/>
              <a:t>谢</a:t>
            </a:r>
            <a:r>
              <a:rPr lang="ja-JP" altLang="en-US" dirty="0" smtClean="0"/>
              <a:t>谢 </a:t>
            </a:r>
            <a:r>
              <a:rPr lang="en-GB" altLang="ja-JP" dirty="0" err="1"/>
              <a:t>xiè</a:t>
            </a:r>
            <a:r>
              <a:rPr lang="en-GB" altLang="ja-JP" dirty="0"/>
              <a:t> </a:t>
            </a:r>
            <a:r>
              <a:rPr lang="en-GB" altLang="ja-JP" dirty="0" err="1" smtClean="0"/>
              <a:t>xie</a:t>
            </a:r>
            <a:endParaRPr lang="en-GB" dirty="0"/>
          </a:p>
        </p:txBody>
      </p:sp>
      <p:sp>
        <p:nvSpPr>
          <p:cNvPr id="5" name="Text Placeholder 4"/>
          <p:cNvSpPr>
            <a:spLocks noGrp="1"/>
          </p:cNvSpPr>
          <p:nvPr>
            <p:ph type="body" sz="half" idx="2"/>
          </p:nvPr>
        </p:nvSpPr>
        <p:spPr/>
        <p:txBody>
          <a:bodyPr>
            <a:normAutofit/>
          </a:bodyPr>
          <a:lstStyle/>
          <a:p>
            <a:r>
              <a:rPr lang="en-GB" sz="2000" dirty="0"/>
              <a:t>b</a:t>
            </a:r>
            <a:r>
              <a:rPr lang="en-GB" sz="2000" dirty="0" smtClean="0"/>
              <a:t>y Alexandra Wood</a:t>
            </a:r>
            <a:endParaRPr lang="en-GB" sz="2000" dirty="0"/>
          </a:p>
        </p:txBody>
      </p:sp>
      <p:pic>
        <p:nvPicPr>
          <p:cNvPr id="6" name="Picture 5"/>
          <p:cNvPicPr>
            <a:picLocks noChangeAspect="1"/>
          </p:cNvPicPr>
          <p:nvPr/>
        </p:nvPicPr>
        <p:blipFill>
          <a:blip r:embed="rId2"/>
          <a:stretch>
            <a:fillRect/>
          </a:stretch>
        </p:blipFill>
        <p:spPr>
          <a:xfrm>
            <a:off x="5364162" y="762102"/>
            <a:ext cx="5857875" cy="4076700"/>
          </a:xfrm>
          <a:prstGeom prst="rect">
            <a:avLst/>
          </a:prstGeom>
        </p:spPr>
      </p:pic>
    </p:spTree>
    <p:extLst>
      <p:ext uri="{BB962C8B-B14F-4D97-AF65-F5344CB8AC3E}">
        <p14:creationId xmlns:p14="http://schemas.microsoft.com/office/powerpoint/2010/main" val="4057778217"/>
      </p:ext>
    </p:extLst>
  </p:cSld>
  <p:clrMapOvr>
    <a:masterClrMapping/>
  </p:clrMapOvr>
  <p:timing>
    <p:tnLst>
      <p:par>
        <p:cTn id="1" dur="indefinite" restart="never" nodeType="tmRoot"/>
      </p:par>
    </p:tnLst>
  </p:timing>
</p:sld>
</file>

<file path=ppt/theme/theme1.xml><?xml version="1.0" encoding="utf-8"?>
<a:theme xmlns:a="http://schemas.openxmlformats.org/drawingml/2006/main" name="Depth">
  <a:themeElements>
    <a:clrScheme name="Depth">
      <a:dk1>
        <a:sysClr val="windowText" lastClr="000000"/>
      </a:dk1>
      <a:lt1>
        <a:sysClr val="window" lastClr="FFFFFF"/>
      </a:lt1>
      <a:dk2>
        <a:srgbClr val="4B4B4B"/>
      </a:dk2>
      <a:lt2>
        <a:srgbClr val="8ED5C1"/>
      </a:lt2>
      <a:accent1>
        <a:srgbClr val="73CBB2"/>
      </a:accent1>
      <a:accent2>
        <a:srgbClr val="AACD5B"/>
      </a:accent2>
      <a:accent3>
        <a:srgbClr val="65A9E1"/>
      </a:accent3>
      <a:accent4>
        <a:srgbClr val="6274D8"/>
      </a:accent4>
      <a:accent5>
        <a:srgbClr val="AB54D7"/>
      </a:accent5>
      <a:accent6>
        <a:srgbClr val="D15B37"/>
      </a:accent6>
      <a:hlink>
        <a:srgbClr val="BFE962"/>
      </a:hlink>
      <a:folHlink>
        <a:srgbClr val="C0D591"/>
      </a:folHlink>
    </a:clrScheme>
    <a:fontScheme name="Depth">
      <a:maj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47428100-C732-4B2E-A30A-5273F581A0F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TM04033923[[fn=Depth]]</Template>
  <TotalTime>1115</TotalTime>
  <Words>2398</Words>
  <Application>Microsoft Office PowerPoint</Application>
  <PresentationFormat>Widescreen</PresentationFormat>
  <Paragraphs>220</Paragraphs>
  <Slides>15</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Corbel</vt:lpstr>
      <vt:lpstr>メイリオ</vt:lpstr>
      <vt:lpstr>华文楷体</vt:lpstr>
      <vt:lpstr>Depth</vt:lpstr>
      <vt:lpstr>Research Title: Tea and health benefits - links to Chinese Medicine and its influence among Western consumers</vt:lpstr>
      <vt:lpstr>Contents</vt:lpstr>
      <vt:lpstr>1. History of Tea</vt:lpstr>
      <vt:lpstr>PowerPoint Presentation</vt:lpstr>
      <vt:lpstr>Tea in Britain</vt:lpstr>
      <vt:lpstr>The evolving definition of tea </vt:lpstr>
      <vt:lpstr>2. Herbs</vt:lpstr>
      <vt:lpstr>Health properties of popular herbs according to TCM</vt:lpstr>
      <vt:lpstr>3. Medical articles: Research findings in China vs Western society</vt:lpstr>
      <vt:lpstr>What are the differences?</vt:lpstr>
      <vt:lpstr>Health problems in…</vt:lpstr>
      <vt:lpstr>4. Herbal tea usage and TCM influences in Western society</vt:lpstr>
      <vt:lpstr>5. Conclusion</vt:lpstr>
      <vt:lpstr>6. Reference List</vt:lpstr>
      <vt:lpstr>谢谢 xiè xie</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Title: Tea and health benefits - links to Chinese Medicine and its influence among Western consumers</dc:title>
  <dc:creator>user</dc:creator>
  <cp:lastModifiedBy>user</cp:lastModifiedBy>
  <cp:revision>89</cp:revision>
  <dcterms:created xsi:type="dcterms:W3CDTF">2022-02-14T08:20:32Z</dcterms:created>
  <dcterms:modified xsi:type="dcterms:W3CDTF">2022-02-27T13:21:48Z</dcterms:modified>
</cp:coreProperties>
</file>