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75" r:id="rId3"/>
    <p:sldId id="276" r:id="rId4"/>
    <p:sldId id="287" r:id="rId5"/>
    <p:sldId id="295" r:id="rId6"/>
    <p:sldId id="296" r:id="rId7"/>
    <p:sldId id="297" r:id="rId8"/>
    <p:sldId id="298" r:id="rId9"/>
    <p:sldId id="299" r:id="rId10"/>
    <p:sldId id="300" r:id="rId11"/>
    <p:sldId id="301" r:id="rId12"/>
    <p:sldId id="302" r:id="rId13"/>
    <p:sldId id="289" r:id="rId14"/>
    <p:sldId id="290" r:id="rId15"/>
    <p:sldId id="291" r:id="rId16"/>
    <p:sldId id="292" r:id="rId17"/>
    <p:sldId id="265" r:id="rId18"/>
    <p:sldId id="266" r:id="rId19"/>
    <p:sldId id="267" r:id="rId20"/>
    <p:sldId id="268" r:id="rId21"/>
    <p:sldId id="269" r:id="rId22"/>
    <p:sldId id="270" r:id="rId23"/>
    <p:sldId id="271" r:id="rId24"/>
    <p:sldId id="303" r:id="rId25"/>
    <p:sldId id="305" r:id="rId26"/>
    <p:sldId id="306" r:id="rId27"/>
    <p:sldId id="307" r:id="rId28"/>
    <p:sldId id="308" r:id="rId29"/>
    <p:sldId id="309" r:id="rId30"/>
    <p:sldId id="310" r:id="rId31"/>
    <p:sldId id="312" r:id="rId32"/>
    <p:sldId id="313" r:id="rId33"/>
    <p:sldId id="311" r:id="rId34"/>
    <p:sldId id="304" r:id="rId35"/>
    <p:sldId id="314" r:id="rId36"/>
    <p:sldId id="315" r:id="rId37"/>
    <p:sldId id="316" r:id="rId38"/>
    <p:sldId id="317" r:id="rId39"/>
    <p:sldId id="31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27/11/2019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5</a:t>
            </a:fld>
            <a:endParaRPr lang="en-GB" smtClean="0"/>
          </a:p>
        </p:txBody>
      </p:sp>
    </p:spTree>
    <p:extLst>
      <p:ext uri="{BB962C8B-B14F-4D97-AF65-F5344CB8AC3E}">
        <p14:creationId xmlns:p14="http://schemas.microsoft.com/office/powerpoint/2010/main" val="3608346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6</a:t>
            </a:fld>
            <a:endParaRPr lang="en-GB" smtClean="0"/>
          </a:p>
        </p:txBody>
      </p:sp>
    </p:spTree>
    <p:extLst>
      <p:ext uri="{BB962C8B-B14F-4D97-AF65-F5344CB8AC3E}">
        <p14:creationId xmlns:p14="http://schemas.microsoft.com/office/powerpoint/2010/main" val="1415817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7</a:t>
            </a:fld>
            <a:endParaRPr lang="en-GB" smtClean="0"/>
          </a:p>
        </p:txBody>
      </p:sp>
    </p:spTree>
    <p:extLst>
      <p:ext uri="{BB962C8B-B14F-4D97-AF65-F5344CB8AC3E}">
        <p14:creationId xmlns:p14="http://schemas.microsoft.com/office/powerpoint/2010/main" val="2975035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8</a:t>
            </a:fld>
            <a:endParaRPr lang="en-GB" smtClean="0"/>
          </a:p>
        </p:txBody>
      </p:sp>
    </p:spTree>
    <p:extLst>
      <p:ext uri="{BB962C8B-B14F-4D97-AF65-F5344CB8AC3E}">
        <p14:creationId xmlns:p14="http://schemas.microsoft.com/office/powerpoint/2010/main" val="72850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9</a:t>
            </a:fld>
            <a:endParaRPr lang="en-GB" smtClean="0"/>
          </a:p>
        </p:txBody>
      </p:sp>
    </p:spTree>
    <p:extLst>
      <p:ext uri="{BB962C8B-B14F-4D97-AF65-F5344CB8AC3E}">
        <p14:creationId xmlns:p14="http://schemas.microsoft.com/office/powerpoint/2010/main" val="503195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10</a:t>
            </a:fld>
            <a:endParaRPr lang="en-GB" smtClean="0"/>
          </a:p>
        </p:txBody>
      </p:sp>
    </p:spTree>
    <p:extLst>
      <p:ext uri="{BB962C8B-B14F-4D97-AF65-F5344CB8AC3E}">
        <p14:creationId xmlns:p14="http://schemas.microsoft.com/office/powerpoint/2010/main" val="3681228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11</a:t>
            </a:fld>
            <a:endParaRPr lang="en-GB" smtClean="0"/>
          </a:p>
        </p:txBody>
      </p:sp>
    </p:spTree>
    <p:extLst>
      <p:ext uri="{BB962C8B-B14F-4D97-AF65-F5344CB8AC3E}">
        <p14:creationId xmlns:p14="http://schemas.microsoft.com/office/powerpoint/2010/main" val="4149781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12</a:t>
            </a:fld>
            <a:endParaRPr lang="en-GB" smtClean="0"/>
          </a:p>
        </p:txBody>
      </p:sp>
    </p:spTree>
    <p:extLst>
      <p:ext uri="{BB962C8B-B14F-4D97-AF65-F5344CB8AC3E}">
        <p14:creationId xmlns:p14="http://schemas.microsoft.com/office/powerpoint/2010/main" val="3435414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mtClean="0"/>
          </a:p>
        </p:txBody>
      </p:sp>
      <p:sp>
        <p:nvSpPr>
          <p:cNvPr id="22532" name="Slide Number Placeholder 3"/>
          <p:cNvSpPr>
            <a:spLocks noGrp="1"/>
          </p:cNvSpPr>
          <p:nvPr>
            <p:ph type="sldNum" sz="quarter" idx="5"/>
          </p:nvPr>
        </p:nvSpPr>
        <p:spPr>
          <a:noFill/>
        </p:spPr>
        <p:txBody>
          <a:bodyPr/>
          <a:lstStyle/>
          <a:p>
            <a:fld id="{9064A41B-307F-443F-A253-E952044DD834}" type="slidenum">
              <a:rPr lang="en-GB" smtClean="0"/>
              <a:pPr/>
              <a:t>13</a:t>
            </a:fld>
            <a:endParaRPr lang="en-GB" smtClean="0"/>
          </a:p>
        </p:txBody>
      </p:sp>
    </p:spTree>
    <p:extLst>
      <p:ext uri="{BB962C8B-B14F-4D97-AF65-F5344CB8AC3E}">
        <p14:creationId xmlns:p14="http://schemas.microsoft.com/office/powerpoint/2010/main" val="879784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endParaRPr lang="en-US" smtClean="0"/>
          </a:p>
        </p:txBody>
      </p:sp>
      <p:sp>
        <p:nvSpPr>
          <p:cNvPr id="23556" name="Slide Number Placeholder 3"/>
          <p:cNvSpPr>
            <a:spLocks noGrp="1"/>
          </p:cNvSpPr>
          <p:nvPr>
            <p:ph type="sldNum" sz="quarter" idx="5"/>
          </p:nvPr>
        </p:nvSpPr>
        <p:spPr>
          <a:noFill/>
        </p:spPr>
        <p:txBody>
          <a:bodyPr/>
          <a:lstStyle/>
          <a:p>
            <a:fld id="{8E4764C3-9A94-4C50-A9B0-969120A9505D}" type="slidenum">
              <a:rPr lang="en-GB" smtClean="0"/>
              <a:pPr/>
              <a:t>14</a:t>
            </a:fld>
            <a:endParaRPr lang="en-GB" smtClean="0"/>
          </a:p>
        </p:txBody>
      </p:sp>
    </p:spTree>
    <p:extLst>
      <p:ext uri="{BB962C8B-B14F-4D97-AF65-F5344CB8AC3E}">
        <p14:creationId xmlns:p14="http://schemas.microsoft.com/office/powerpoint/2010/main" val="827235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p:spPr>
        <p:txBody>
          <a:bodyPr/>
          <a:lstStyle/>
          <a:p>
            <a:pPr eaLnBrk="1" hangingPunct="1"/>
            <a:endParaRPr lang="en-US" smtClean="0"/>
          </a:p>
        </p:txBody>
      </p:sp>
      <p:sp>
        <p:nvSpPr>
          <p:cNvPr id="24580" name="Slide Number Placeholder 3"/>
          <p:cNvSpPr>
            <a:spLocks noGrp="1"/>
          </p:cNvSpPr>
          <p:nvPr>
            <p:ph type="sldNum" sz="quarter" idx="5"/>
          </p:nvPr>
        </p:nvSpPr>
        <p:spPr>
          <a:noFill/>
        </p:spPr>
        <p:txBody>
          <a:bodyPr/>
          <a:lstStyle/>
          <a:p>
            <a:fld id="{495B84F5-5E01-47EC-904C-6F0B1F6E56D3}" type="slidenum">
              <a:rPr lang="en-GB" smtClean="0"/>
              <a:pPr/>
              <a:t>15</a:t>
            </a:fld>
            <a:endParaRPr lang="en-GB" smtClean="0"/>
          </a:p>
        </p:txBody>
      </p:sp>
    </p:spTree>
    <p:extLst>
      <p:ext uri="{BB962C8B-B14F-4D97-AF65-F5344CB8AC3E}">
        <p14:creationId xmlns:p14="http://schemas.microsoft.com/office/powerpoint/2010/main" val="1781476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endParaRPr lang="en-US" smtClean="0"/>
          </a:p>
        </p:txBody>
      </p:sp>
      <p:sp>
        <p:nvSpPr>
          <p:cNvPr id="25604" name="Slide Number Placeholder 3"/>
          <p:cNvSpPr>
            <a:spLocks noGrp="1"/>
          </p:cNvSpPr>
          <p:nvPr>
            <p:ph type="sldNum" sz="quarter" idx="5"/>
          </p:nvPr>
        </p:nvSpPr>
        <p:spPr>
          <a:noFill/>
        </p:spPr>
        <p:txBody>
          <a:bodyPr/>
          <a:lstStyle/>
          <a:p>
            <a:fld id="{5D81DCFC-E769-439B-964F-796A591A3D69}" type="slidenum">
              <a:rPr lang="en-GB" smtClean="0"/>
              <a:pPr/>
              <a:t>16</a:t>
            </a:fld>
            <a:endParaRPr lang="en-GB" smtClean="0"/>
          </a:p>
        </p:txBody>
      </p:sp>
    </p:spTree>
    <p:extLst>
      <p:ext uri="{BB962C8B-B14F-4D97-AF65-F5344CB8AC3E}">
        <p14:creationId xmlns:p14="http://schemas.microsoft.com/office/powerpoint/2010/main" val="1785964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endParaRPr lang="en-US" smtClean="0"/>
          </a:p>
        </p:txBody>
      </p:sp>
      <p:sp>
        <p:nvSpPr>
          <p:cNvPr id="28676" name="Slide Number Placeholder 3"/>
          <p:cNvSpPr>
            <a:spLocks noGrp="1"/>
          </p:cNvSpPr>
          <p:nvPr>
            <p:ph type="sldNum" sz="quarter" idx="5"/>
          </p:nvPr>
        </p:nvSpPr>
        <p:spPr>
          <a:noFill/>
        </p:spPr>
        <p:txBody>
          <a:bodyPr/>
          <a:lstStyle/>
          <a:p>
            <a:fld id="{3FEA9336-96BE-430E-964E-78B6D83E54D2}" type="slidenum">
              <a:rPr lang="en-GB" smtClean="0"/>
              <a:pPr/>
              <a:t>17</a:t>
            </a:fld>
            <a:endParaRPr lang="en-GB" smtClean="0"/>
          </a:p>
        </p:txBody>
      </p:sp>
    </p:spTree>
    <p:extLst>
      <p:ext uri="{BB962C8B-B14F-4D97-AF65-F5344CB8AC3E}">
        <p14:creationId xmlns:p14="http://schemas.microsoft.com/office/powerpoint/2010/main" val="898674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smtClean="0"/>
          </a:p>
        </p:txBody>
      </p:sp>
      <p:sp>
        <p:nvSpPr>
          <p:cNvPr id="29700" name="Slide Number Placeholder 3"/>
          <p:cNvSpPr>
            <a:spLocks noGrp="1"/>
          </p:cNvSpPr>
          <p:nvPr>
            <p:ph type="sldNum" sz="quarter" idx="5"/>
          </p:nvPr>
        </p:nvSpPr>
        <p:spPr>
          <a:noFill/>
        </p:spPr>
        <p:txBody>
          <a:bodyPr/>
          <a:lstStyle/>
          <a:p>
            <a:fld id="{D27334E8-9ACA-4AFB-A5D2-4E081017AA38}" type="slidenum">
              <a:rPr lang="en-GB" smtClean="0"/>
              <a:pPr/>
              <a:t>18</a:t>
            </a:fld>
            <a:endParaRPr lang="en-GB" smtClean="0"/>
          </a:p>
        </p:txBody>
      </p:sp>
    </p:spTree>
    <p:extLst>
      <p:ext uri="{BB962C8B-B14F-4D97-AF65-F5344CB8AC3E}">
        <p14:creationId xmlns:p14="http://schemas.microsoft.com/office/powerpoint/2010/main" val="767764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C17EFD5F-C99B-4DE1-8FA4-F5B4FA5E1B61}" type="slidenum">
              <a:rPr lang="en-GB" smtClean="0"/>
              <a:pPr/>
              <a:t>19</a:t>
            </a:fld>
            <a:endParaRPr lang="en-GB" smtClean="0"/>
          </a:p>
        </p:txBody>
      </p:sp>
    </p:spTree>
    <p:extLst>
      <p:ext uri="{BB962C8B-B14F-4D97-AF65-F5344CB8AC3E}">
        <p14:creationId xmlns:p14="http://schemas.microsoft.com/office/powerpoint/2010/main" val="1742721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1BB61996-3159-4CE3-A95F-608FA0089829}" type="slidenum">
              <a:rPr lang="en-GB" smtClean="0"/>
              <a:pPr/>
              <a:t>20</a:t>
            </a:fld>
            <a:endParaRPr lang="en-GB" smtClean="0"/>
          </a:p>
        </p:txBody>
      </p:sp>
    </p:spTree>
    <p:extLst>
      <p:ext uri="{BB962C8B-B14F-4D97-AF65-F5344CB8AC3E}">
        <p14:creationId xmlns:p14="http://schemas.microsoft.com/office/powerpoint/2010/main" val="389780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C599E7B4-C89B-4BBA-8019-32A97013D656}" type="slidenum">
              <a:rPr lang="en-US" smtClean="0"/>
              <a:pPr/>
              <a:t>21</a:t>
            </a:fld>
            <a:endParaRPr lang="en-US" smtClean="0"/>
          </a:p>
        </p:txBody>
      </p:sp>
    </p:spTree>
    <p:extLst>
      <p:ext uri="{BB962C8B-B14F-4D97-AF65-F5344CB8AC3E}">
        <p14:creationId xmlns:p14="http://schemas.microsoft.com/office/powerpoint/2010/main" val="1218210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US" smtClean="0"/>
          </a:p>
        </p:txBody>
      </p:sp>
      <p:sp>
        <p:nvSpPr>
          <p:cNvPr id="33796" name="Slide Number Placeholder 3"/>
          <p:cNvSpPr>
            <a:spLocks noGrp="1"/>
          </p:cNvSpPr>
          <p:nvPr>
            <p:ph type="sldNum" sz="quarter" idx="5"/>
          </p:nvPr>
        </p:nvSpPr>
        <p:spPr>
          <a:noFill/>
        </p:spPr>
        <p:txBody>
          <a:bodyPr/>
          <a:lstStyle/>
          <a:p>
            <a:fld id="{B2FB8171-4D3F-4A68-9791-5BD79459320C}" type="slidenum">
              <a:rPr lang="en-US" smtClean="0"/>
              <a:pPr/>
              <a:t>22</a:t>
            </a:fld>
            <a:endParaRPr lang="en-US" smtClean="0"/>
          </a:p>
        </p:txBody>
      </p:sp>
    </p:spTree>
    <p:extLst>
      <p:ext uri="{BB962C8B-B14F-4D97-AF65-F5344CB8AC3E}">
        <p14:creationId xmlns:p14="http://schemas.microsoft.com/office/powerpoint/2010/main" val="3594721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87FB289F-444A-4E58-B733-58D4A6D36F1B}" type="slidenum">
              <a:rPr lang="en-GB" smtClean="0"/>
              <a:pPr/>
              <a:t>23</a:t>
            </a:fld>
            <a:endParaRPr lang="en-GB" smtClean="0"/>
          </a:p>
        </p:txBody>
      </p:sp>
    </p:spTree>
    <p:extLst>
      <p:ext uri="{BB962C8B-B14F-4D97-AF65-F5344CB8AC3E}">
        <p14:creationId xmlns:p14="http://schemas.microsoft.com/office/powerpoint/2010/main" val="777010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257004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19611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329E00-FD38-42B4-99C3-5417A3CD552D}"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36689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329E00-FD38-42B4-99C3-5417A3CD552D}"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8267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329E00-FD38-42B4-99C3-5417A3CD552D}" type="datetimeFigureOut">
              <a:rPr lang="en-GB" smtClean="0"/>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57233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329E00-FD38-42B4-99C3-5417A3CD552D}" type="datetimeFigureOut">
              <a:rPr lang="en-GB" smtClean="0"/>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2840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29E00-FD38-42B4-99C3-5417A3CD552D}" type="datetimeFigureOut">
              <a:rPr lang="en-GB" smtClean="0"/>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424331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5839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4595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9131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31073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B329E00-FD38-42B4-99C3-5417A3CD552D}" type="datetimeFigureOut">
              <a:rPr lang="en-GB" smtClean="0"/>
              <a:t>27/11/2019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6BD432-6838-4DBA-A24D-2FC0278E21B8}" type="slidenum">
              <a:rPr lang="en-GB" smtClean="0"/>
              <a:t>‹#›</a:t>
            </a:fld>
            <a:endParaRPr lang="en-GB"/>
          </a:p>
        </p:txBody>
      </p:sp>
    </p:spTree>
    <p:extLst>
      <p:ext uri="{BB962C8B-B14F-4D97-AF65-F5344CB8AC3E}">
        <p14:creationId xmlns:p14="http://schemas.microsoft.com/office/powerpoint/2010/main" val="29165052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908720"/>
            <a:ext cx="8784976" cy="1953562"/>
          </a:xfrm>
        </p:spPr>
        <p:txBody>
          <a:bodyPr>
            <a:noAutofit/>
          </a:bodyPr>
          <a:lstStyle/>
          <a:p>
            <a:pPr algn="ct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Society and Psychology: Prejudice, Discrimination, and Immigration</a:t>
            </a: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1520" y="4221088"/>
            <a:ext cx="8640960" cy="720080"/>
          </a:xfrm>
        </p:spPr>
        <p:txBody>
          <a:bodyPr>
            <a:noAutofit/>
          </a:bodyPr>
          <a:lstStyle/>
          <a:p>
            <a:pPr algn="ctr"/>
            <a:r>
              <a:rPr lang="en-GB" sz="4000" b="1" dirty="0" smtClean="0">
                <a:solidFill>
                  <a:schemeClr val="tx1"/>
                </a:solidFill>
                <a:latin typeface="Arial" panose="020B0604020202020204" pitchFamily="34" charset="0"/>
                <a:cs typeface="Arial" panose="020B0604020202020204" pitchFamily="34" charset="0"/>
              </a:rPr>
              <a:t>Introduction</a:t>
            </a:r>
            <a:endParaRPr lang="en-GB" sz="1600" b="1" dirty="0" smtClean="0">
              <a:latin typeface="Arial" panose="020B0604020202020204" pitchFamily="34" charset="0"/>
              <a:cs typeface="Arial" panose="020B0604020202020204" pitchFamily="34" charset="0"/>
            </a:endParaRPr>
          </a:p>
        </p:txBody>
      </p:sp>
      <p:sp>
        <p:nvSpPr>
          <p:cNvPr id="5" name="TextBox 4"/>
          <p:cNvSpPr txBox="1"/>
          <p:nvPr/>
        </p:nvSpPr>
        <p:spPr>
          <a:xfrm>
            <a:off x="755576" y="5661248"/>
            <a:ext cx="7776864" cy="369332"/>
          </a:xfrm>
          <a:prstGeom prst="rect">
            <a:avLst/>
          </a:prstGeom>
          <a:noFill/>
        </p:spPr>
        <p:txBody>
          <a:bodyPr wrap="square" rtlCol="0">
            <a:spAutoFit/>
          </a:bodyPr>
          <a:lstStyle/>
          <a:p>
            <a:r>
              <a:rPr lang="en-GB" dirty="0" smtClean="0"/>
              <a:t>Dr Paul Hutchings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Psychological processes underpinning issues of prejudice, discrimination, and understanding of outgroup requirements in societies</a:t>
            </a:r>
          </a:p>
          <a:p>
            <a:pPr lvl="1">
              <a:lnSpc>
                <a:spcPct val="150000"/>
              </a:lnSpc>
            </a:pPr>
            <a:r>
              <a:rPr lang="en-GB" sz="2000" dirty="0" smtClean="0">
                <a:latin typeface="Arial" panose="020B0604020202020204" pitchFamily="34" charset="0"/>
                <a:cs typeface="Arial" panose="020B0604020202020204" pitchFamily="34" charset="0"/>
              </a:rPr>
              <a:t>In the context of political and societal issues</a:t>
            </a:r>
          </a:p>
          <a:p>
            <a:pPr lvl="1">
              <a:lnSpc>
                <a:spcPct val="150000"/>
              </a:lnSpc>
            </a:pPr>
            <a:r>
              <a:rPr lang="en-GB" sz="2000" dirty="0" smtClean="0">
                <a:latin typeface="Arial" panose="020B0604020202020204" pitchFamily="34" charset="0"/>
                <a:cs typeface="Arial" panose="020B0604020202020204" pitchFamily="34" charset="0"/>
              </a:rPr>
              <a:t>Society at a global level</a:t>
            </a:r>
          </a:p>
          <a:p>
            <a:pPr lvl="1">
              <a:lnSpc>
                <a:spcPct val="150000"/>
              </a:lnSpc>
            </a:pPr>
            <a:r>
              <a:rPr lang="en-GB" sz="2000" dirty="0" smtClean="0">
                <a:latin typeface="Arial" panose="020B0604020202020204" pitchFamily="34" charset="0"/>
                <a:cs typeface="Arial" panose="020B0604020202020204" pitchFamily="34" charset="0"/>
              </a:rPr>
              <a:t>Drawing upon social, cognitive, developmental, individual differences, evolutionary theories of psychology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02826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Psychological processes allow us to explore on a global scale</a:t>
            </a:r>
          </a:p>
          <a:p>
            <a:pPr>
              <a:lnSpc>
                <a:spcPct val="150000"/>
              </a:lnSpc>
            </a:pPr>
            <a:r>
              <a:rPr lang="en-GB" sz="2400" dirty="0" smtClean="0">
                <a:latin typeface="Arial" panose="020B0604020202020204" pitchFamily="34" charset="0"/>
                <a:cs typeface="Arial" panose="020B0604020202020204" pitchFamily="34" charset="0"/>
              </a:rPr>
              <a:t>Society and political issues provide global and specific context</a:t>
            </a:r>
          </a:p>
          <a:p>
            <a:pPr lvl="1">
              <a:lnSpc>
                <a:spcPct val="150000"/>
              </a:lnSpc>
            </a:pPr>
            <a:r>
              <a:rPr lang="en-GB" sz="2000" dirty="0" smtClean="0">
                <a:latin typeface="Arial" panose="020B0604020202020204" pitchFamily="34" charset="0"/>
                <a:cs typeface="Arial" panose="020B0604020202020204" pitchFamily="34" charset="0"/>
              </a:rPr>
              <a:t>Race Relations Act</a:t>
            </a:r>
          </a:p>
          <a:p>
            <a:pPr lvl="1">
              <a:lnSpc>
                <a:spcPct val="150000"/>
              </a:lnSpc>
            </a:pPr>
            <a:r>
              <a:rPr lang="en-GB" sz="2000" dirty="0" smtClean="0">
                <a:latin typeface="Arial" panose="020B0604020202020204" pitchFamily="34" charset="0"/>
                <a:cs typeface="Arial" panose="020B0604020202020204" pitchFamily="34" charset="0"/>
              </a:rPr>
              <a:t>Civil Rights Movement </a:t>
            </a:r>
          </a:p>
          <a:p>
            <a:pPr lvl="1">
              <a:lnSpc>
                <a:spcPct val="150000"/>
              </a:lnSpc>
            </a:pPr>
            <a:r>
              <a:rPr lang="en-GB" sz="2000" dirty="0" smtClean="0">
                <a:latin typeface="Arial" panose="020B0604020202020204" pitchFamily="34" charset="0"/>
                <a:cs typeface="Arial" panose="020B0604020202020204" pitchFamily="34" charset="0"/>
              </a:rPr>
              <a:t>Apartheid</a:t>
            </a:r>
          </a:p>
          <a:p>
            <a:pPr lvl="1">
              <a:lnSpc>
                <a:spcPct val="150000"/>
              </a:lnSpc>
            </a:pPr>
            <a:r>
              <a:rPr lang="en-GB" sz="2000" dirty="0" smtClean="0">
                <a:latin typeface="Arial" panose="020B0604020202020204" pitchFamily="34" charset="0"/>
                <a:cs typeface="Arial" panose="020B0604020202020204" pitchFamily="34" charset="0"/>
              </a:rPr>
              <a:t>Genocide</a:t>
            </a:r>
          </a:p>
        </p:txBody>
      </p:sp>
    </p:spTree>
    <p:extLst>
      <p:ext uri="{BB962C8B-B14F-4D97-AF65-F5344CB8AC3E}">
        <p14:creationId xmlns:p14="http://schemas.microsoft.com/office/powerpoint/2010/main" val="14082122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903634"/>
          </a:xfrm>
        </p:spPr>
        <p:txBody>
          <a:bodyPr>
            <a:normAutofit/>
          </a:bodyPr>
          <a:lstStyle/>
          <a:p>
            <a:pPr algn="ctr"/>
            <a:r>
              <a:rPr lang="en-GB" sz="4800" dirty="0" smtClean="0">
                <a:solidFill>
                  <a:schemeClr val="tx1"/>
                </a:solidFill>
              </a:rPr>
              <a:t>Warning</a:t>
            </a:r>
            <a:endParaRPr lang="en-GB" sz="4800" dirty="0">
              <a:solidFill>
                <a:schemeClr val="tx1"/>
              </a:solidFill>
            </a:endParaRPr>
          </a:p>
        </p:txBody>
      </p:sp>
      <p:sp>
        <p:nvSpPr>
          <p:cNvPr id="2" name="Content Placeholder 1"/>
          <p:cNvSpPr>
            <a:spLocks noGrp="1"/>
          </p:cNvSpPr>
          <p:nvPr>
            <p:ph idx="1"/>
          </p:nvPr>
        </p:nvSpPr>
        <p:spPr>
          <a:xfrm>
            <a:off x="628650" y="1268761"/>
            <a:ext cx="7886700" cy="490820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Some people may find the content, language, and images in this module offensive and/or upsetting.</a:t>
            </a:r>
          </a:p>
          <a:p>
            <a:pPr marL="0" indent="0">
              <a:lnSpc>
                <a:spcPct val="150000"/>
              </a:lnSpc>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96645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pPr eaLnBrk="1" hangingPunct="1"/>
            <a:r>
              <a:rPr lang="en-GB" sz="2400" dirty="0" smtClean="0">
                <a:latin typeface="Arial" panose="020B0604020202020204" pitchFamily="34" charset="0"/>
                <a:cs typeface="Arial" panose="020B0604020202020204" pitchFamily="34" charset="0"/>
              </a:rPr>
              <a:t>&lt; 1920s	Scientific Racism	</a:t>
            </a:r>
            <a:r>
              <a:rPr lang="en-GB" sz="2400" dirty="0">
                <a:solidFill>
                  <a:schemeClr val="accent2"/>
                </a:solidFill>
                <a:latin typeface="Arial" panose="020B0604020202020204" pitchFamily="34" charset="0"/>
                <a:cs typeface="Arial" panose="020B0604020202020204" pitchFamily="34" charset="0"/>
              </a:rPr>
              <a:t>I</a:t>
            </a:r>
            <a:r>
              <a:rPr lang="en-GB" sz="2400" dirty="0" smtClean="0">
                <a:solidFill>
                  <a:schemeClr val="accent2"/>
                </a:solidFill>
                <a:latin typeface="Arial" panose="020B0604020202020204" pitchFamily="34" charset="0"/>
                <a:cs typeface="Arial" panose="020B0604020202020204" pitchFamily="34" charset="0"/>
              </a:rPr>
              <a:t>nferior groups</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2166690"/>
            <a:ext cx="7759774" cy="4126948"/>
          </a:xfrm>
          <a:prstGeom prst="rect">
            <a:avLst/>
          </a:prstGeom>
        </p:spPr>
      </p:pic>
    </p:spTree>
    <p:extLst>
      <p:ext uri="{BB962C8B-B14F-4D97-AF65-F5344CB8AC3E}">
        <p14:creationId xmlns:p14="http://schemas.microsoft.com/office/powerpoint/2010/main" val="9796382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20s/30s	Philosophical/Psychodynamic		</a:t>
            </a:r>
            <a:r>
              <a:rPr lang="en-GB" sz="2400" dirty="0" smtClean="0">
                <a:solidFill>
                  <a:schemeClr val="accent2"/>
                </a:solidFill>
                <a:latin typeface="Arial" panose="020B0604020202020204" pitchFamily="34" charset="0"/>
                <a:cs typeface="Arial" panose="020B0604020202020204" pitchFamily="34" charset="0"/>
              </a:rPr>
              <a:t>Attitudes</a:t>
            </a:r>
            <a:r>
              <a:rPr lang="en-GB" sz="2000" dirty="0" smtClean="0">
                <a:latin typeface="Arial" panose="020B0604020202020204" pitchFamily="34" charset="0"/>
                <a:cs typeface="Arial" panose="020B0604020202020204" pitchFamily="34" charset="0"/>
              </a:rPr>
              <a:t>					</a:t>
            </a:r>
          </a:p>
        </p:txBody>
      </p:sp>
      <p:sp>
        <p:nvSpPr>
          <p:cNvPr id="3" name="TextBox 2"/>
          <p:cNvSpPr txBox="1"/>
          <p:nvPr/>
        </p:nvSpPr>
        <p:spPr>
          <a:xfrm>
            <a:off x="283618" y="1988840"/>
            <a:ext cx="4752528" cy="304698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Lipmann (1922)</a:t>
            </a:r>
          </a:p>
          <a:p>
            <a:pPr>
              <a:lnSpc>
                <a:spcPct val="150000"/>
              </a:lnSpc>
            </a:pPr>
            <a:r>
              <a:rPr lang="en-GB" sz="2400" dirty="0" smtClean="0"/>
              <a:t>Stereotypes</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picture in our heads </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5220072" y="2019722"/>
            <a:ext cx="3456384" cy="309636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Katz and </a:t>
            </a:r>
            <a:r>
              <a:rPr lang="en-GB" sz="2400" dirty="0" err="1" smtClean="0">
                <a:latin typeface="Arial" panose="020B0604020202020204" pitchFamily="34" charset="0"/>
                <a:cs typeface="Arial" panose="020B0604020202020204" pitchFamily="34" charset="0"/>
              </a:rPr>
              <a:t>Braly</a:t>
            </a:r>
            <a:r>
              <a:rPr lang="en-GB" sz="2400" dirty="0" smtClean="0">
                <a:latin typeface="Arial" panose="020B0604020202020204" pitchFamily="34" charset="0"/>
                <a:cs typeface="Arial" panose="020B0604020202020204" pitchFamily="34" charset="0"/>
              </a:rPr>
              <a:t> (1933)</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First part of the ‘Princeton Trilogy’</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Stereotypes of outgroups tend to be consistent and negative</a:t>
            </a:r>
            <a:endParaRPr lang="en-GB" sz="1600" dirty="0" smtClean="0">
              <a:latin typeface="Arial" panose="020B0604020202020204" pitchFamily="34" charset="0"/>
              <a:cs typeface="Arial" panose="020B0604020202020204" pitchFamily="34" charset="0"/>
            </a:endParaRPr>
          </a:p>
          <a:p>
            <a:pPr>
              <a:lnSpc>
                <a:spcPct val="150000"/>
              </a:lnSpc>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680" y="5035828"/>
            <a:ext cx="1330077" cy="174393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98284" y="5035828"/>
            <a:ext cx="2416174" cy="1743936"/>
          </a:xfrm>
          <a:prstGeom prst="rect">
            <a:avLst/>
          </a:prstGeom>
        </p:spPr>
      </p:pic>
    </p:spTree>
    <p:extLst>
      <p:ext uri="{BB962C8B-B14F-4D97-AF65-F5344CB8AC3E}">
        <p14:creationId xmlns:p14="http://schemas.microsoft.com/office/powerpoint/2010/main" val="271794324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30s/40s	  Psychodynamic	</a:t>
            </a:r>
            <a:r>
              <a:rPr lang="en-GB" sz="2400" dirty="0" smtClean="0">
                <a:solidFill>
                  <a:schemeClr val="accent2"/>
                </a:solidFill>
                <a:latin typeface="Arial" panose="020B0604020202020204" pitchFamily="34" charset="0"/>
                <a:cs typeface="Arial" panose="020B0604020202020204" pitchFamily="34" charset="0"/>
              </a:rPr>
              <a:t>Defence mechanisms</a:t>
            </a:r>
          </a:p>
          <a:p>
            <a:pPr marL="0" indent="0">
              <a:buNone/>
            </a:pP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708920"/>
            <a:ext cx="4185903" cy="264889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2982" y="2708920"/>
            <a:ext cx="3312368" cy="2649894"/>
          </a:xfrm>
          <a:prstGeom prst="rect">
            <a:avLst/>
          </a:prstGeom>
        </p:spPr>
      </p:pic>
    </p:spTree>
    <p:extLst>
      <p:ext uri="{BB962C8B-B14F-4D97-AF65-F5344CB8AC3E}">
        <p14:creationId xmlns:p14="http://schemas.microsoft.com/office/powerpoint/2010/main" val="160024659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50s		Psychodynamic	</a:t>
            </a:r>
            <a:r>
              <a:rPr lang="en-GB" sz="2400" dirty="0" smtClean="0">
                <a:solidFill>
                  <a:schemeClr val="accent2"/>
                </a:solidFill>
                <a:latin typeface="Arial" panose="020B0604020202020204" pitchFamily="34" charset="0"/>
                <a:cs typeface="Arial" panose="020B0604020202020204" pitchFamily="34" charset="0"/>
              </a:rPr>
              <a:t>Prejudiced personality</a:t>
            </a:r>
          </a:p>
          <a:p>
            <a:pPr marL="0" indent="0">
              <a:buNone/>
            </a:pP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1065" y="1988840"/>
            <a:ext cx="3347864" cy="211086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32040" y="1988840"/>
            <a:ext cx="2908930" cy="2110864"/>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1065" y="4496327"/>
            <a:ext cx="3347864" cy="187480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7275" y="4553581"/>
            <a:ext cx="2878460" cy="1820203"/>
          </a:xfrm>
          <a:prstGeom prst="rect">
            <a:avLst/>
          </a:prstGeom>
        </p:spPr>
      </p:pic>
      <p:sp>
        <p:nvSpPr>
          <p:cNvPr id="9" name="TextBox 8"/>
          <p:cNvSpPr txBox="1"/>
          <p:nvPr/>
        </p:nvSpPr>
        <p:spPr>
          <a:xfrm>
            <a:off x="2411760" y="2996952"/>
            <a:ext cx="4536504" cy="1942198"/>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natural occurrence, particularly along some lines (race, gender, age)</a:t>
            </a:r>
          </a:p>
          <a:p>
            <a:pPr lvl="2">
              <a:lnSpc>
                <a:spcPct val="150000"/>
              </a:lnSpc>
            </a:pPr>
            <a:r>
              <a:rPr lang="en-GB" dirty="0" err="1"/>
              <a:t>Allport</a:t>
            </a:r>
            <a:r>
              <a:rPr lang="en-GB" dirty="0"/>
              <a:t> (1954)</a:t>
            </a:r>
          </a:p>
        </p:txBody>
      </p:sp>
    </p:spTree>
    <p:extLst>
      <p:ext uri="{BB962C8B-B14F-4D97-AF65-F5344CB8AC3E}">
        <p14:creationId xmlns:p14="http://schemas.microsoft.com/office/powerpoint/2010/main" val="240122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60s		Sociocultural		</a:t>
            </a:r>
            <a:r>
              <a:rPr lang="en-GB" sz="2400" dirty="0" smtClean="0">
                <a:solidFill>
                  <a:schemeClr val="accent2"/>
                </a:solidFill>
                <a:latin typeface="Arial" panose="020B0604020202020204" pitchFamily="34" charset="0"/>
                <a:cs typeface="Arial" panose="020B0604020202020204" pitchFamily="34" charset="0"/>
              </a:rPr>
              <a:t>Social factors</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988840"/>
            <a:ext cx="3419872" cy="192367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0032" y="1988840"/>
            <a:ext cx="3312368" cy="1923678"/>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650" y="4293096"/>
            <a:ext cx="3419872" cy="2039411"/>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4293096"/>
            <a:ext cx="3312368" cy="2039411"/>
          </a:xfrm>
          <a:prstGeom prst="rect">
            <a:avLst/>
          </a:prstGeom>
        </p:spPr>
      </p:pic>
    </p:spTree>
    <p:extLst>
      <p:ext uri="{BB962C8B-B14F-4D97-AF65-F5344CB8AC3E}">
        <p14:creationId xmlns:p14="http://schemas.microsoft.com/office/powerpoint/2010/main" val="889274696"/>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70s		Intergroup Relations 	 </a:t>
            </a:r>
            <a:r>
              <a:rPr lang="en-GB" sz="2400" dirty="0" smtClean="0">
                <a:solidFill>
                  <a:schemeClr val="accent2"/>
                </a:solidFill>
                <a:latin typeface="Arial" panose="020B0604020202020204" pitchFamily="34" charset="0"/>
                <a:cs typeface="Arial" panose="020B0604020202020204" pitchFamily="34" charset="0"/>
              </a:rPr>
              <a:t>Social structures</a:t>
            </a: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2060848"/>
            <a:ext cx="4399275" cy="140776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05300" y="3869885"/>
            <a:ext cx="4212704" cy="2441082"/>
          </a:xfrm>
          <a:prstGeom prst="rect">
            <a:avLst/>
          </a:prstGeom>
        </p:spPr>
      </p:pic>
    </p:spTree>
    <p:extLst>
      <p:ext uri="{BB962C8B-B14F-4D97-AF65-F5344CB8AC3E}">
        <p14:creationId xmlns:p14="http://schemas.microsoft.com/office/powerpoint/2010/main" val="2825222571"/>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179512" y="1268761"/>
            <a:ext cx="8712968" cy="4908202"/>
          </a:xfrm>
        </p:spPr>
        <p:txBody>
          <a:bodyPr>
            <a:noAutofit/>
          </a:bodyPr>
          <a:lstStyle/>
          <a:p>
            <a:r>
              <a:rPr lang="en-GB" sz="2400" dirty="0" smtClean="0">
                <a:latin typeface="Arial" panose="020B0604020202020204" pitchFamily="34" charset="0"/>
                <a:cs typeface="Arial" panose="020B0604020202020204" pitchFamily="34" charset="0"/>
              </a:rPr>
              <a:t>80s&gt;  Social Cognition/Evolution   </a:t>
            </a:r>
            <a:r>
              <a:rPr lang="en-GB" sz="2400" dirty="0" smtClean="0">
                <a:solidFill>
                  <a:schemeClr val="accent2"/>
                </a:solidFill>
                <a:latin typeface="Arial" panose="020B0604020202020204" pitchFamily="34" charset="0"/>
                <a:cs typeface="Arial" panose="020B0604020202020204" pitchFamily="34" charset="0"/>
              </a:rPr>
              <a:t>Processes &amp; Mechanisms</a:t>
            </a: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59" y="1988840"/>
            <a:ext cx="3750742" cy="226567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66704" y="3933056"/>
            <a:ext cx="4860032" cy="2733768"/>
          </a:xfrm>
          <a:prstGeom prst="rect">
            <a:avLst/>
          </a:prstGeom>
        </p:spPr>
      </p:pic>
      <p:sp>
        <p:nvSpPr>
          <p:cNvPr id="8" name="TextBox 7"/>
          <p:cNvSpPr txBox="1"/>
          <p:nvPr/>
        </p:nvSpPr>
        <p:spPr>
          <a:xfrm>
            <a:off x="2411760" y="2996952"/>
            <a:ext cx="4536504" cy="1985159"/>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set of beliefs about the personal attributes of a group of people’</a:t>
            </a:r>
          </a:p>
          <a:p>
            <a:pPr lvl="2">
              <a:lnSpc>
                <a:spcPct val="150000"/>
              </a:lnSpc>
            </a:pPr>
            <a:r>
              <a:rPr lang="en-GB" dirty="0"/>
              <a:t>Ashmore and Del Boca (1981, p. 16</a:t>
            </a:r>
            <a:r>
              <a:rPr lang="en-GB" dirty="0" smtClean="0"/>
              <a:t>).</a:t>
            </a:r>
            <a:endParaRPr lang="en-GB" dirty="0"/>
          </a:p>
        </p:txBody>
      </p:sp>
    </p:spTree>
    <p:extLst>
      <p:ext uri="{BB962C8B-B14F-4D97-AF65-F5344CB8AC3E}">
        <p14:creationId xmlns:p14="http://schemas.microsoft.com/office/powerpoint/2010/main" val="29815598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000" dirty="0" smtClean="0">
                <a:latin typeface="Arial" panose="020B0604020202020204" pitchFamily="34" charset="0"/>
                <a:cs typeface="Arial" panose="020B0604020202020204" pitchFamily="34" charset="0"/>
              </a:rPr>
              <a:t>2000s Complex integration	</a:t>
            </a:r>
            <a:r>
              <a:rPr lang="en-GB" sz="2000" dirty="0" smtClean="0">
                <a:solidFill>
                  <a:schemeClr val="accent2"/>
                </a:solidFill>
                <a:latin typeface="Arial" panose="020B0604020202020204" pitchFamily="34" charset="0"/>
                <a:cs typeface="Arial" panose="020B0604020202020204" pitchFamily="34" charset="0"/>
              </a:rPr>
              <a:t>Socio-cognitive, political and cultural</a:t>
            </a:r>
          </a:p>
          <a:p>
            <a:pPr marL="109728" indent="0">
              <a:buNone/>
            </a:pPr>
            <a:endParaRPr lang="en-GB" sz="2000" dirty="0">
              <a:solidFill>
                <a:schemeClr val="accent2"/>
              </a:solidFill>
              <a:latin typeface="Arial" panose="020B0604020202020204" pitchFamily="34" charset="0"/>
              <a:cs typeface="Arial" panose="020B0604020202020204" pitchFamily="34" charset="0"/>
            </a:endParaRP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1095" t="12200" r="1471" b="4851"/>
          <a:stretch/>
        </p:blipFill>
        <p:spPr>
          <a:xfrm>
            <a:off x="251520" y="1988840"/>
            <a:ext cx="4968552" cy="3249171"/>
          </a:xfrm>
          <a:prstGeom prst="rect">
            <a:avLst/>
          </a:prstGeom>
        </p:spPr>
      </p:pic>
      <p:pic>
        <p:nvPicPr>
          <p:cNvPr id="9" name="Picture 14" descr="Image result for rwanda genocid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18994" y="1916832"/>
            <a:ext cx="293851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s://theglobalforum.files.wordpress.com/2012/09/glass_ceilin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82750" y="4869160"/>
            <a:ext cx="2791210" cy="195587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Image result for brexit racis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775" y="5067613"/>
            <a:ext cx="2232248" cy="17241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www.redbrick.me/wp-content/uploads/2014/10/edl.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38687" y="4686738"/>
            <a:ext cx="2907076" cy="1950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7313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0" y="274638"/>
            <a:ext cx="9144000" cy="1143000"/>
          </a:xfrm>
        </p:spPr>
        <p:txBody>
          <a:bodyPr/>
          <a:lstStyle/>
          <a:p>
            <a:pPr algn="ctr" eaLnBrk="1" hangingPunct="1"/>
            <a:r>
              <a:rPr lang="en-GB" sz="2800" b="1" dirty="0" smtClean="0">
                <a:latin typeface="Arial" panose="020B0604020202020204" pitchFamily="34" charset="0"/>
                <a:cs typeface="Arial" panose="020B0604020202020204" pitchFamily="34" charset="0"/>
              </a:rPr>
              <a:t>What do we mean by prejudice and discrimination? Real-life examples</a:t>
            </a:r>
            <a:endParaRPr lang="en-US" sz="2800" b="1" dirty="0" smtClean="0">
              <a:latin typeface="Arial" panose="020B0604020202020204" pitchFamily="34" charset="0"/>
              <a:cs typeface="Arial" panose="020B0604020202020204" pitchFamily="34" charset="0"/>
            </a:endParaRPr>
          </a:p>
        </p:txBody>
      </p:sp>
      <p:sp>
        <p:nvSpPr>
          <p:cNvPr id="4099" name="Rectangle 3"/>
          <p:cNvSpPr>
            <a:spLocks noGrp="1" noChangeArrowheads="1"/>
          </p:cNvSpPr>
          <p:nvPr>
            <p:ph idx="1"/>
          </p:nvPr>
        </p:nvSpPr>
        <p:spPr>
          <a:xfrm>
            <a:off x="628650" y="1268760"/>
            <a:ext cx="7886700" cy="5400600"/>
          </a:xfrm>
        </p:spPr>
        <p:txBody>
          <a:bodyPr>
            <a:normAutofit lnSpcReduction="10000"/>
          </a:bodyPr>
          <a:lstStyle/>
          <a:p>
            <a:pPr eaLnBrk="1" hangingPunct="1">
              <a:lnSpc>
                <a:spcPct val="150000"/>
              </a:lnSpc>
            </a:pPr>
            <a:r>
              <a:rPr lang="en-GB" sz="2800" dirty="0" smtClean="0">
                <a:solidFill>
                  <a:schemeClr val="hlink"/>
                </a:solidFill>
                <a:latin typeface="Arial" panose="020B0604020202020204" pitchFamily="34" charset="0"/>
                <a:cs typeface="Arial" panose="020B0604020202020204" pitchFamily="34" charset="0"/>
              </a:rPr>
              <a:t>Case </a:t>
            </a:r>
            <a:r>
              <a:rPr lang="en-GB" sz="2800" dirty="0">
                <a:solidFill>
                  <a:schemeClr val="hlink"/>
                </a:solidFill>
                <a:latin typeface="Arial" panose="020B0604020202020204" pitchFamily="34" charset="0"/>
                <a:cs typeface="Arial" panose="020B0604020202020204" pitchFamily="34" charset="0"/>
              </a:rPr>
              <a:t>1</a:t>
            </a:r>
            <a:endParaRPr lang="en-GB" sz="2800" dirty="0" smtClean="0">
              <a:solidFill>
                <a:schemeClr val="hlink"/>
              </a:solidFill>
              <a:latin typeface="Arial" panose="020B0604020202020204" pitchFamily="34" charset="0"/>
              <a:cs typeface="Arial" panose="020B0604020202020204" pitchFamily="34" charset="0"/>
            </a:endParaRP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“An immigrant who twice tried to kill himself after alleged racial abuse… claims he was bullied by a BNP supporter who wanted him to ‘go home’. He told a tribunal that Mr X said he was ‘lucky he’s working with us – his grandfather used to work as a servant’.</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Mr. X also called a woman client a ‘black whore’ and branded a colleague a ‘black cunt’, he alleged…. In one incident, Mr. X wrote the word ‘go’ in company documents next to Mr. Y’s name because he wanted him to leave the country, the tribunal heard.</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‘Mr. X clearly did not like foreigners. He wanted them to leave and go home’ Mr Y told the employment tribunal.”</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536953"/>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1" name="Rectangle 3"/>
          <p:cNvSpPr>
            <a:spLocks noGrp="1" noChangeArrowheads="1"/>
          </p:cNvSpPr>
          <p:nvPr>
            <p:ph idx="1"/>
          </p:nvPr>
        </p:nvSpPr>
        <p:spPr>
          <a:xfrm>
            <a:off x="251520" y="404664"/>
            <a:ext cx="8640960" cy="6192688"/>
          </a:xfrm>
        </p:spPr>
        <p:txBody>
          <a:bodyPr rtlCol="0">
            <a:normAutofit/>
          </a:bodyPr>
          <a:lstStyle/>
          <a:p>
            <a:pPr>
              <a:buNone/>
              <a:defRPr/>
            </a:pPr>
            <a:r>
              <a:rPr lang="en-GB" sz="2000" dirty="0">
                <a:solidFill>
                  <a:schemeClr val="hlink"/>
                </a:solidFill>
                <a:latin typeface="Arial" panose="020B0604020202020204" pitchFamily="34" charset="0"/>
                <a:cs typeface="Arial" panose="020B0604020202020204" pitchFamily="34" charset="0"/>
              </a:rPr>
              <a:t>Case 2</a:t>
            </a: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“Most had been driven by coach to the execution sites. Blindfolded, their hands tied together, they were mown down in lines by Serb death squads. The coach drivers – civilians – were ordered to administer a </a:t>
            </a:r>
            <a:r>
              <a:rPr lang="en-GB" sz="2000" i="1" dirty="0" smtClean="0">
                <a:latin typeface="Arial" panose="020B0604020202020204" pitchFamily="34" charset="0"/>
                <a:cs typeface="Arial" panose="020B0604020202020204" pitchFamily="34" charset="0"/>
              </a:rPr>
              <a:t>coup de </a:t>
            </a:r>
            <a:r>
              <a:rPr lang="en-GB" sz="2000" i="1" dirty="0" err="1" smtClean="0">
                <a:latin typeface="Arial" panose="020B0604020202020204" pitchFamily="34" charset="0"/>
                <a:cs typeface="Arial" panose="020B0604020202020204" pitchFamily="34" charset="0"/>
              </a:rPr>
              <a:t>gr</a:t>
            </a:r>
            <a:r>
              <a:rPr lang="en-US" sz="2000" i="1" dirty="0" smtClean="0">
                <a:latin typeface="Arial" panose="020B0604020202020204" pitchFamily="34" charset="0"/>
                <a:cs typeface="Arial" panose="020B0604020202020204" pitchFamily="34" charset="0"/>
              </a:rPr>
              <a:t>â</a:t>
            </a:r>
            <a:r>
              <a:rPr lang="en-GB" sz="2000" i="1" dirty="0" err="1" smtClean="0">
                <a:latin typeface="Arial" panose="020B0604020202020204" pitchFamily="34" charset="0"/>
                <a:cs typeface="Arial" panose="020B0604020202020204" pitchFamily="34" charset="0"/>
              </a:rPr>
              <a:t>ce</a:t>
            </a:r>
            <a:r>
              <a:rPr lang="en-GB" sz="2000" i="1"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with a pistol… It was probably not a task they found distasteful. For Dr. Karadzic’s greatest success in Bosnia… was his genesis of Serb loathing.</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I remember one wounded Bosnian soldier who did manage to escape from Srebrenica telling me that an elderly Serb man had discovered him lying in a hedgerow, exhausted, unarmed, and with gunshot wounds to his arm. The pensioner beat him with a crowbar, then went away to fetch a knife to finish him off. The soldier crawled away and saw the man return, crowbar in one hand and knife in the other, beating the </a:t>
            </a:r>
            <a:r>
              <a:rPr lang="en-GB" sz="2000" dirty="0" err="1" smtClean="0">
                <a:latin typeface="Arial" panose="020B0604020202020204" pitchFamily="34" charset="0"/>
                <a:cs typeface="Arial" panose="020B0604020202020204" pitchFamily="34" charset="0"/>
              </a:rPr>
              <a:t>hedgeline</a:t>
            </a:r>
            <a:r>
              <a:rPr lang="en-GB" sz="2000" dirty="0" smtClean="0">
                <a:latin typeface="Arial" panose="020B0604020202020204" pitchFamily="34" charset="0"/>
                <a:cs typeface="Arial" panose="020B0604020202020204" pitchFamily="34" charset="0"/>
              </a:rPr>
              <a:t> as if searching for a wounded animal.</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 Before and since I have seen greater numbers of victims of execution. But the level of effort and involvement and hatred required to shepherd 12 men into a room, then smash their heads with a (sledge)hammer, left more of an impression than the horror of the mutilation itself and transcended the mere scale of murder.”</a:t>
            </a:r>
          </a:p>
          <a:p>
            <a:pPr eaLnBrk="1" fontAlgn="auto" hangingPunct="1">
              <a:lnSpc>
                <a:spcPct val="90000"/>
              </a:lnSpc>
              <a:spcAft>
                <a:spcPts val="0"/>
              </a:spcAft>
              <a:buFont typeface="Wingdings" pitchFamily="2" charset="2"/>
              <a:buNone/>
              <a:defRPr/>
            </a:pP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31930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251520" y="548680"/>
            <a:ext cx="8640960" cy="6120680"/>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3</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plenty of jobs on newspapers could be done by somebody unable to hear well, depressed… or physically hampered. I checked with colleagues on </a:t>
            </a:r>
            <a:r>
              <a:rPr lang="en-GB" sz="2000" i="1" dirty="0" smtClean="0">
                <a:latin typeface="Arial" panose="020B0604020202020204" pitchFamily="34" charset="0"/>
                <a:cs typeface="Arial" panose="020B0604020202020204" pitchFamily="34" charset="0"/>
              </a:rPr>
              <a:t>The Times, The Independent, The Daily Telegraph</a:t>
            </a:r>
            <a:r>
              <a:rPr lang="en-GB" sz="2000" dirty="0" smtClean="0">
                <a:latin typeface="Arial" panose="020B0604020202020204" pitchFamily="34" charset="0"/>
                <a:cs typeface="Arial" panose="020B0604020202020204" pitchFamily="34" charset="0"/>
              </a:rPr>
              <a:t>, the papers most positive about the Purnell proposals: any disabled colleagues out there? Nope. None that anyone could recall. We all cheer the principle, but who is going to put it into practice?</a:t>
            </a:r>
          </a:p>
          <a:p>
            <a:pPr eaLnBrk="1" hangingPunct="1">
              <a:lnSpc>
                <a:spcPct val="150000"/>
              </a:lnSpc>
              <a:buFont typeface="Wingdings" pitchFamily="2" charset="2"/>
              <a:buNone/>
            </a:pP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When people demand that the disabled… should work, they generally mean that they should do rubbish jobs for rubbish money. Fill the call centres with cripples. Dogsbody jobs for the deaf; boring ones for the blind, they can’t see anyway. But where are the decent job offers?”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345942"/>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628650" y="548680"/>
            <a:ext cx="7886700" cy="5628283"/>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4</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“White boys from deprived backgrounds need action-packed stories about danger or sport to inspire them in lessons, Ofsted, the education regulator, said yesterday. They do worse at school than any other group, which has increased concerns that white, working-class boys are becoming an educational underclass”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0594702"/>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116632"/>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Introduction: Defining the basics</a:t>
            </a:r>
            <a:endParaRPr lang="en-US" sz="2800" b="1" dirty="0" smtClean="0">
              <a:latin typeface="Arial" panose="020B0604020202020204" pitchFamily="34" charset="0"/>
              <a:cs typeface="Arial" panose="020B0604020202020204" pitchFamily="34" charset="0"/>
            </a:endParaRPr>
          </a:p>
        </p:txBody>
      </p:sp>
      <p:sp>
        <p:nvSpPr>
          <p:cNvPr id="10243" name="Rectangle 3"/>
          <p:cNvSpPr>
            <a:spLocks noGrp="1" noChangeArrowheads="1"/>
          </p:cNvSpPr>
          <p:nvPr>
            <p:ph idx="1"/>
          </p:nvPr>
        </p:nvSpPr>
        <p:spPr>
          <a:xfrm>
            <a:off x="251520" y="1196752"/>
            <a:ext cx="8640960" cy="4980211"/>
          </a:xfrm>
        </p:spPr>
        <p:txBody>
          <a:bodyPr>
            <a:normAutofit fontScale="92500" lnSpcReduction="10000"/>
          </a:bodyPr>
          <a:lstStyle/>
          <a:p>
            <a:pPr eaLnBrk="1" hangingPunct="1">
              <a:lnSpc>
                <a:spcPct val="150000"/>
              </a:lnSpc>
            </a:pPr>
            <a:r>
              <a:rPr lang="en-GB" sz="2400" dirty="0" smtClean="0">
                <a:latin typeface="Arial" panose="020B0604020202020204" pitchFamily="34" charset="0"/>
                <a:cs typeface="Arial" panose="020B0604020202020204" pitchFamily="34" charset="0"/>
              </a:rPr>
              <a:t>Stereotypes</a:t>
            </a:r>
          </a:p>
          <a:p>
            <a:pPr lvl="1" eaLnBrk="1" hangingPunct="1">
              <a:lnSpc>
                <a:spcPct val="150000"/>
              </a:lnSpc>
            </a:pPr>
            <a:r>
              <a:rPr lang="en-GB" sz="2000" dirty="0" smtClean="0">
                <a:latin typeface="Arial" panose="020B0604020202020204" pitchFamily="34" charset="0"/>
                <a:cs typeface="Arial" panose="020B0604020202020204" pitchFamily="34" charset="0"/>
              </a:rPr>
              <a:t>A picture in our heads </a:t>
            </a:r>
          </a:p>
          <a:p>
            <a:pPr lvl="1" eaLnBrk="1" hangingPunct="1">
              <a:lnSpc>
                <a:spcPct val="150000"/>
              </a:lnSpc>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p>
          <a:p>
            <a:pPr lvl="2">
              <a:lnSpc>
                <a:spcPct val="150000"/>
              </a:lnSpc>
            </a:pPr>
            <a:r>
              <a:rPr lang="en-GB" sz="1800" dirty="0" smtClean="0">
                <a:latin typeface="Arial" panose="020B0604020202020204" pitchFamily="34" charset="0"/>
                <a:cs typeface="Arial" panose="020B0604020202020204" pitchFamily="34" charset="0"/>
              </a:rPr>
              <a:t>Lippmann (1922)</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natural occurrence, particularly along some lines (race, gender, age)</a:t>
            </a:r>
          </a:p>
          <a:p>
            <a:pPr lvl="2">
              <a:lnSpc>
                <a:spcPct val="150000"/>
              </a:lnSpc>
            </a:pPr>
            <a:r>
              <a:rPr lang="en-GB" sz="1800" dirty="0" err="1" smtClean="0">
                <a:latin typeface="Arial" panose="020B0604020202020204" pitchFamily="34" charset="0"/>
                <a:cs typeface="Arial" panose="020B0604020202020204" pitchFamily="34" charset="0"/>
              </a:rPr>
              <a:t>Allport</a:t>
            </a:r>
            <a:r>
              <a:rPr lang="en-GB" sz="1800" dirty="0" smtClean="0">
                <a:latin typeface="Arial" panose="020B0604020202020204" pitchFamily="34" charset="0"/>
                <a:cs typeface="Arial" panose="020B0604020202020204" pitchFamily="34" charset="0"/>
              </a:rPr>
              <a:t> (1954)</a:t>
            </a:r>
          </a:p>
          <a:p>
            <a:pPr lvl="1" eaLnBrk="1" hangingPunct="1">
              <a:lnSpc>
                <a:spcPct val="150000"/>
              </a:lnSpc>
              <a:buFontTx/>
              <a:buNone/>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set of beliefs about the personal attributes of a group of people’</a:t>
            </a:r>
          </a:p>
          <a:p>
            <a:pPr lvl="2">
              <a:lnSpc>
                <a:spcPct val="150000"/>
              </a:lnSpc>
            </a:pPr>
            <a:r>
              <a:rPr lang="en-GB" sz="1800" dirty="0" smtClean="0">
                <a:latin typeface="Arial" panose="020B0604020202020204" pitchFamily="34" charset="0"/>
                <a:cs typeface="Arial" panose="020B0604020202020204" pitchFamily="34" charset="0"/>
              </a:rPr>
              <a:t>Ashmore and Del Boca (1981, p. 16).</a:t>
            </a:r>
          </a:p>
          <a:p>
            <a:pPr lvl="1" eaLnBrk="1" hangingPunct="1">
              <a:lnSpc>
                <a:spcPct val="150000"/>
              </a:lnSpc>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3" name="Rectangle 3"/>
          <p:cNvSpPr>
            <a:spLocks noGrp="1" noChangeArrowheads="1"/>
          </p:cNvSpPr>
          <p:nvPr>
            <p:ph idx="1"/>
          </p:nvPr>
        </p:nvSpPr>
        <p:spPr>
          <a:xfrm>
            <a:off x="251520" y="404664"/>
            <a:ext cx="8640960" cy="5826125"/>
          </a:xfrm>
        </p:spPr>
        <p:txBody>
          <a:bodyPr rtlCol="0">
            <a:normAutofit/>
          </a:bodyPr>
          <a:lstStyle/>
          <a:p>
            <a:pPr eaLnBrk="1" fontAlgn="auto" hangingPunct="1">
              <a:spcAft>
                <a:spcPts val="0"/>
              </a:spcAft>
              <a:buFont typeface="Arial" pitchFamily="34" charset="0"/>
              <a:buChar char="•"/>
              <a:defRPr/>
            </a:pPr>
            <a:r>
              <a:rPr lang="en-GB" sz="2400" dirty="0" smtClean="0">
                <a:latin typeface="Arial" panose="020B0604020202020204" pitchFamily="34" charset="0"/>
                <a:cs typeface="Arial" panose="020B0604020202020204" pitchFamily="34" charset="0"/>
              </a:rPr>
              <a:t>Positive and negative stereotypes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Generalisations of groups: can be good or bad</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less intelligent’</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more athletic’</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emotionless’</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good at maths’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untrustworthy’</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industrious’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lazy’</a:t>
            </a: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intelligent’</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21605" y="188640"/>
            <a:ext cx="8229600" cy="548680"/>
          </a:xfrm>
        </p:spPr>
        <p:txBody>
          <a:bodyPr/>
          <a:lstStyle/>
          <a:p>
            <a:pPr algn="ctr" eaLnBrk="1" hangingPunct="1"/>
            <a:r>
              <a:rPr lang="en-GB" sz="2800" b="1" dirty="0" smtClean="0">
                <a:latin typeface="Arial" panose="020B0604020202020204" pitchFamily="34" charset="0"/>
                <a:cs typeface="Arial" panose="020B0604020202020204" pitchFamily="34" charset="0"/>
              </a:rPr>
              <a:t>Prejudice – ‘pre-judgement’</a:t>
            </a:r>
          </a:p>
        </p:txBody>
      </p:sp>
      <p:sp>
        <p:nvSpPr>
          <p:cNvPr id="12291" name="Rectangle 3"/>
          <p:cNvSpPr>
            <a:spLocks noGrp="1" noChangeArrowheads="1"/>
          </p:cNvSpPr>
          <p:nvPr>
            <p:ph idx="1"/>
          </p:nvPr>
        </p:nvSpPr>
        <p:spPr>
          <a:xfrm>
            <a:off x="179512" y="980728"/>
            <a:ext cx="8713787" cy="5688632"/>
          </a:xfrm>
        </p:spPr>
        <p:txBody>
          <a:bodyPr>
            <a:normAutofit fontScale="85000" lnSpcReduction="10000"/>
          </a:bodyPr>
          <a:lstStyle/>
          <a:p>
            <a:pPr eaLnBrk="1" hangingPunct="1">
              <a:lnSpc>
                <a:spcPct val="150000"/>
              </a:lnSpc>
            </a:pPr>
            <a:r>
              <a:rPr lang="en-GB" sz="2000" dirty="0" err="1" smtClean="0">
                <a:latin typeface="Arial" panose="020B0604020202020204" pitchFamily="34" charset="0"/>
                <a:cs typeface="Arial" panose="020B0604020202020204" pitchFamily="34" charset="0"/>
              </a:rPr>
              <a:t>Allport</a:t>
            </a:r>
            <a:r>
              <a:rPr lang="en-GB" sz="2000" dirty="0" smtClean="0"/>
              <a:t> (</a:t>
            </a:r>
            <a:r>
              <a:rPr lang="en-GB" sz="2400" dirty="0" smtClean="0"/>
              <a:t>1958</a:t>
            </a:r>
            <a:r>
              <a:rPr lang="en-GB" sz="2000" dirty="0" smtClean="0"/>
              <a:t>) </a:t>
            </a:r>
            <a:r>
              <a:rPr lang="en-GB" sz="2400" dirty="0" smtClean="0"/>
              <a:t>– an antipathy based upon a faulty and inflexible generalisation</a:t>
            </a:r>
          </a:p>
          <a:p>
            <a:pPr lvl="1" eaLnBrk="1" hangingPunct="1">
              <a:lnSpc>
                <a:spcPct val="150000"/>
              </a:lnSpc>
            </a:pPr>
            <a:r>
              <a:rPr lang="en-GB" sz="2000" dirty="0" smtClean="0"/>
              <a:t>Prejudice as a feeling. But ‘antipathy’ suggests uni-directional feeling.</a:t>
            </a:r>
          </a:p>
          <a:p>
            <a:pPr lvl="1" eaLnBrk="1" hangingPunct="1">
              <a:lnSpc>
                <a:spcPct val="150000"/>
              </a:lnSpc>
            </a:pPr>
            <a:r>
              <a:rPr lang="en-GB" sz="2000" dirty="0" smtClean="0"/>
              <a:t>Positive and negative. We can be prejudiced ‘for’ and ‘against’ things…</a:t>
            </a:r>
          </a:p>
          <a:p>
            <a:pPr eaLnBrk="1" hangingPunct="1">
              <a:lnSpc>
                <a:spcPct val="150000"/>
              </a:lnSpc>
            </a:pPr>
            <a:endParaRPr lang="en-GB" sz="2400" dirty="0" smtClean="0"/>
          </a:p>
          <a:p>
            <a:pPr eaLnBrk="1" hangingPunct="1">
              <a:lnSpc>
                <a:spcPct val="150000"/>
              </a:lnSpc>
            </a:pPr>
            <a:r>
              <a:rPr lang="en-GB" sz="2400" dirty="0" err="1" smtClean="0"/>
              <a:t>Stangor</a:t>
            </a:r>
            <a:r>
              <a:rPr lang="en-GB" sz="2400" dirty="0" smtClean="0"/>
              <a:t> et al. (1991)</a:t>
            </a:r>
          </a:p>
          <a:p>
            <a:pPr lvl="1" eaLnBrk="1" hangingPunct="1">
              <a:lnSpc>
                <a:spcPct val="150000"/>
              </a:lnSpc>
            </a:pPr>
            <a:r>
              <a:rPr lang="en-GB" sz="2000" dirty="0" smtClean="0"/>
              <a:t>best predictor of out-group prejudice (negative) is </a:t>
            </a:r>
            <a:r>
              <a:rPr lang="en-GB" sz="2000" u="sng" dirty="0" smtClean="0"/>
              <a:t>not</a:t>
            </a:r>
            <a:r>
              <a:rPr lang="en-GB" sz="2000" dirty="0" smtClean="0"/>
              <a:t> negative feelings towards the group…</a:t>
            </a:r>
          </a:p>
          <a:p>
            <a:pPr lvl="1" eaLnBrk="1" hangingPunct="1">
              <a:lnSpc>
                <a:spcPct val="150000"/>
              </a:lnSpc>
            </a:pPr>
            <a:r>
              <a:rPr lang="en-GB" sz="2000" dirty="0" smtClean="0"/>
              <a:t>It is a </a:t>
            </a:r>
            <a:r>
              <a:rPr lang="en-GB" sz="2000" u="sng" dirty="0" smtClean="0"/>
              <a:t>lack</a:t>
            </a:r>
            <a:r>
              <a:rPr lang="en-GB" sz="2000" dirty="0" smtClean="0"/>
              <a:t> of positive emotions towards the out-group</a:t>
            </a:r>
          </a:p>
          <a:p>
            <a:pPr lvl="1" eaLnBrk="1" hangingPunct="1">
              <a:lnSpc>
                <a:spcPct val="150000"/>
              </a:lnSpc>
            </a:pPr>
            <a:endParaRPr lang="en-GB" sz="2000" dirty="0" smtClean="0"/>
          </a:p>
          <a:p>
            <a:pPr eaLnBrk="1" hangingPunct="1">
              <a:lnSpc>
                <a:spcPct val="150000"/>
              </a:lnSpc>
            </a:pPr>
            <a:r>
              <a:rPr lang="en-GB" sz="2400" dirty="0" smtClean="0"/>
              <a:t>Brewer and Brown (1998)</a:t>
            </a:r>
          </a:p>
          <a:p>
            <a:pPr lvl="1" eaLnBrk="1" hangingPunct="1">
              <a:lnSpc>
                <a:spcPct val="150000"/>
              </a:lnSpc>
            </a:pPr>
            <a:r>
              <a:rPr lang="en-GB" sz="2000" dirty="0" smtClean="0"/>
              <a:t>Prejudice is an attitude directed toward people because they are members of a specific social group</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188640"/>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Discrimination</a:t>
            </a:r>
          </a:p>
        </p:txBody>
      </p:sp>
      <p:sp>
        <p:nvSpPr>
          <p:cNvPr id="13315" name="Rectangle 3"/>
          <p:cNvSpPr>
            <a:spLocks noGrp="1" noChangeArrowheads="1"/>
          </p:cNvSpPr>
          <p:nvPr>
            <p:ph idx="1"/>
          </p:nvPr>
        </p:nvSpPr>
        <p:spPr>
          <a:xfrm>
            <a:off x="251520" y="1052736"/>
            <a:ext cx="8640960" cy="5124227"/>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The </a:t>
            </a:r>
            <a:r>
              <a:rPr lang="en-GB" sz="2400" u="sng" dirty="0" smtClean="0">
                <a:latin typeface="Arial" panose="020B0604020202020204" pitchFamily="34" charset="0"/>
                <a:cs typeface="Arial" panose="020B0604020202020204" pitchFamily="34" charset="0"/>
              </a:rPr>
              <a:t>act</a:t>
            </a:r>
            <a:r>
              <a:rPr lang="en-GB" sz="2400" dirty="0" smtClean="0">
                <a:latin typeface="Arial" panose="020B0604020202020204" pitchFamily="34" charset="0"/>
                <a:cs typeface="Arial" panose="020B0604020202020204" pitchFamily="34" charset="0"/>
              </a:rPr>
              <a:t> of </a:t>
            </a:r>
            <a:r>
              <a:rPr lang="en-GB" sz="2400" u="sng" dirty="0" smtClean="0">
                <a:latin typeface="Arial" panose="020B0604020202020204" pitchFamily="34" charset="0"/>
                <a:cs typeface="Arial" panose="020B0604020202020204" pitchFamily="34" charset="0"/>
              </a:rPr>
              <a:t>behaving</a:t>
            </a:r>
            <a:r>
              <a:rPr lang="en-GB" sz="2400" dirty="0" smtClean="0">
                <a:latin typeface="Arial" panose="020B0604020202020204" pitchFamily="34" charset="0"/>
                <a:cs typeface="Arial" panose="020B0604020202020204" pitchFamily="34" charset="0"/>
              </a:rPr>
              <a:t> negatively towards someone based upon their group membership (Nelson, 2006).</a:t>
            </a:r>
          </a:p>
          <a:p>
            <a:pPr eaLnBrk="1" hangingPunct="1">
              <a:lnSpc>
                <a:spcPct val="150000"/>
              </a:lnSpc>
            </a:pPr>
            <a:endParaRPr lang="en-GB" sz="2400" u="sng"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Not employing someone because of race</a:t>
            </a:r>
          </a:p>
          <a:p>
            <a:pPr lvl="1" eaLnBrk="1" hangingPunct="1">
              <a:lnSpc>
                <a:spcPct val="150000"/>
              </a:lnSpc>
            </a:pPr>
            <a:r>
              <a:rPr lang="en-GB" sz="2000" dirty="0" smtClean="0">
                <a:latin typeface="Arial" panose="020B0604020202020204" pitchFamily="34" charset="0"/>
                <a:cs typeface="Arial" panose="020B0604020202020204" pitchFamily="34" charset="0"/>
              </a:rPr>
              <a:t>Paying lower wages because of gender</a:t>
            </a:r>
          </a:p>
          <a:p>
            <a:pPr lvl="1" eaLnBrk="1" hangingPunct="1">
              <a:lnSpc>
                <a:spcPct val="150000"/>
              </a:lnSpc>
            </a:pPr>
            <a:r>
              <a:rPr lang="en-GB" sz="2000" dirty="0" smtClean="0">
                <a:latin typeface="Arial" panose="020B0604020202020204" pitchFamily="34" charset="0"/>
                <a:cs typeface="Arial" panose="020B0604020202020204" pitchFamily="34" charset="0"/>
              </a:rPr>
              <a:t>Ignoring/refusing service because of race/gender/age etc.</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Treating people differently, when there is no real reason to</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1520" y="548680"/>
            <a:ext cx="8640960" cy="6120680"/>
          </a:xfrm>
        </p:spPr>
        <p:txBody>
          <a:bodyPr>
            <a:normAutofit fontScale="92500" lnSpcReduction="20000"/>
          </a:bodyPr>
          <a:lstStyle/>
          <a:p>
            <a:pPr eaLnBrk="1" hangingPunct="1">
              <a:lnSpc>
                <a:spcPct val="160000"/>
              </a:lnSpc>
            </a:pPr>
            <a:r>
              <a:rPr lang="en-GB" sz="2400" dirty="0" smtClean="0">
                <a:latin typeface="Arial" panose="020B0604020202020204" pitchFamily="34" charset="0"/>
                <a:cs typeface="Arial" panose="020B0604020202020204" pitchFamily="34" charset="0"/>
              </a:rPr>
              <a:t>Interpersonal</a:t>
            </a:r>
          </a:p>
          <a:p>
            <a:pPr lvl="1" eaLnBrk="1" hangingPunct="1">
              <a:lnSpc>
                <a:spcPct val="160000"/>
              </a:lnSpc>
            </a:pPr>
            <a:r>
              <a:rPr lang="en-GB" sz="2000" dirty="0" smtClean="0">
                <a:latin typeface="Arial" panose="020B0604020202020204" pitchFamily="34" charset="0"/>
                <a:cs typeface="Arial" panose="020B0604020202020204" pitchFamily="34" charset="0"/>
              </a:rPr>
              <a:t>One person treating another unfairly</a:t>
            </a:r>
          </a:p>
          <a:p>
            <a:pPr lvl="2" eaLnBrk="1" hangingPunct="1">
              <a:lnSpc>
                <a:spcPct val="160000"/>
              </a:lnSpc>
            </a:pPr>
            <a:r>
              <a:rPr lang="en-GB" sz="1600" dirty="0" smtClean="0">
                <a:latin typeface="Arial" panose="020B0604020202020204" pitchFamily="34" charset="0"/>
                <a:cs typeface="Arial" panose="020B0604020202020204" pitchFamily="34" charset="0"/>
              </a:rPr>
              <a:t>Level of exploration of ‘pure’ psychological research</a:t>
            </a:r>
          </a:p>
          <a:p>
            <a:pPr eaLnBrk="1" hangingPunct="1">
              <a:lnSpc>
                <a:spcPct val="160000"/>
              </a:lnSpc>
            </a:pPr>
            <a:r>
              <a:rPr lang="en-GB" sz="2400" dirty="0" smtClean="0">
                <a:latin typeface="Arial" panose="020B0604020202020204" pitchFamily="34" charset="0"/>
                <a:cs typeface="Arial" panose="020B0604020202020204" pitchFamily="34" charset="0"/>
              </a:rPr>
              <a:t>Organisational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Practices of an organisation which may be discriminatory</a:t>
            </a:r>
          </a:p>
          <a:p>
            <a:pPr lvl="2" eaLnBrk="1" hangingPunct="1">
              <a:lnSpc>
                <a:spcPct val="160000"/>
              </a:lnSpc>
            </a:pPr>
            <a:r>
              <a:rPr lang="en-GB" sz="1600" dirty="0" smtClean="0">
                <a:latin typeface="Arial" panose="020B0604020202020204" pitchFamily="34" charset="0"/>
                <a:cs typeface="Arial" panose="020B0604020202020204" pitchFamily="34" charset="0"/>
              </a:rPr>
              <a:t>Hiring policies; Pay; Working hours</a:t>
            </a:r>
            <a:endParaRPr lang="en-GB" sz="2400" dirty="0" smtClean="0">
              <a:latin typeface="Arial" panose="020B0604020202020204" pitchFamily="34" charset="0"/>
              <a:cs typeface="Arial" panose="020B0604020202020204" pitchFamily="34" charset="0"/>
            </a:endParaRPr>
          </a:p>
          <a:p>
            <a:pPr eaLnBrk="1" hangingPunct="1">
              <a:lnSpc>
                <a:spcPct val="160000"/>
              </a:lnSpc>
            </a:pPr>
            <a:r>
              <a:rPr lang="en-GB" sz="2400" dirty="0" smtClean="0">
                <a:latin typeface="Arial" panose="020B0604020202020204" pitchFamily="34" charset="0"/>
                <a:cs typeface="Arial" panose="020B0604020202020204" pitchFamily="34" charset="0"/>
              </a:rPr>
              <a:t>Institutional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Social institutions producing differential outcomes for different group members</a:t>
            </a:r>
          </a:p>
          <a:p>
            <a:pPr lvl="2" eaLnBrk="1" hangingPunct="1">
              <a:lnSpc>
                <a:spcPct val="160000"/>
              </a:lnSpc>
            </a:pPr>
            <a:r>
              <a:rPr lang="en-GB" sz="1600" dirty="0" smtClean="0">
                <a:latin typeface="Arial" panose="020B0604020202020204" pitchFamily="34" charset="0"/>
                <a:cs typeface="Arial" panose="020B0604020202020204" pitchFamily="34" charset="0"/>
              </a:rPr>
              <a:t>School segregation; Stop and search; Racial profiling</a:t>
            </a:r>
          </a:p>
          <a:p>
            <a:pPr>
              <a:lnSpc>
                <a:spcPct val="160000"/>
              </a:lnSpc>
            </a:pPr>
            <a:r>
              <a:rPr lang="en-GB" sz="2400" dirty="0" smtClean="0">
                <a:latin typeface="Arial" panose="020B0604020202020204" pitchFamily="34" charset="0"/>
                <a:cs typeface="Arial" panose="020B0604020202020204" pitchFamily="34" charset="0"/>
              </a:rPr>
              <a:t>Cultural discrimination</a:t>
            </a:r>
          </a:p>
          <a:p>
            <a:pPr lvl="1">
              <a:lnSpc>
                <a:spcPct val="160000"/>
              </a:lnSpc>
            </a:pPr>
            <a:r>
              <a:rPr lang="en-GB" sz="2000" dirty="0" smtClean="0">
                <a:latin typeface="Arial" panose="020B0604020202020204" pitchFamily="34" charset="0"/>
                <a:cs typeface="Arial" panose="020B0604020202020204" pitchFamily="34" charset="0"/>
              </a:rPr>
              <a:t>Defining cultural values based upon one group’s norms</a:t>
            </a:r>
          </a:p>
          <a:p>
            <a:pPr lvl="2">
              <a:lnSpc>
                <a:spcPct val="160000"/>
              </a:lnSpc>
            </a:pPr>
            <a:r>
              <a:rPr lang="en-GB" sz="1600" dirty="0" smtClean="0">
                <a:latin typeface="Arial" panose="020B0604020202020204" pitchFamily="34" charset="0"/>
                <a:cs typeface="Arial" panose="020B0604020202020204" pitchFamily="34" charset="0"/>
              </a:rPr>
              <a:t>Judaeo-Christian values</a:t>
            </a:r>
          </a:p>
          <a:p>
            <a:pPr eaLnBrk="1" hangingPunct="1">
              <a:lnSpc>
                <a:spcPct val="16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628650" y="548680"/>
            <a:ext cx="7886700" cy="6048672"/>
          </a:xfrm>
        </p:spPr>
        <p:txBody>
          <a:bodyPr/>
          <a:lstStyle/>
          <a:p>
            <a:pPr lvl="2" eaLnBrk="1" hangingPunct="1">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2400" b="1" dirty="0" smtClean="0">
              <a:latin typeface="Arial" panose="020B0604020202020204" pitchFamily="34" charset="0"/>
              <a:cs typeface="Arial" panose="020B0604020202020204" pitchFamily="34" charset="0"/>
            </a:endParaRPr>
          </a:p>
          <a:p>
            <a:pPr>
              <a:lnSpc>
                <a:spcPct val="150000"/>
              </a:lnSpc>
            </a:pPr>
            <a:r>
              <a:rPr lang="en-GB" sz="2400" b="1" dirty="0" smtClean="0">
                <a:latin typeface="Arial" panose="020B0604020202020204" pitchFamily="34" charset="0"/>
                <a:cs typeface="Arial" panose="020B0604020202020204" pitchFamily="34" charset="0"/>
              </a:rPr>
              <a:t>Contemporary psychology typically explores prejudice at all of these levels</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60648"/>
            <a:ext cx="8229600" cy="576064"/>
          </a:xfrm>
        </p:spPr>
        <p:txBody>
          <a:bodyPr/>
          <a:lstStyle/>
          <a:p>
            <a:pPr algn="ctr" eaLnBrk="1" hangingPunct="1"/>
            <a:r>
              <a:rPr lang="en-GB" sz="2800" b="1" dirty="0" smtClean="0">
                <a:solidFill>
                  <a:schemeClr val="tx1"/>
                </a:solidFill>
                <a:latin typeface="Arial" panose="020B0604020202020204" pitchFamily="34" charset="0"/>
                <a:cs typeface="Arial" panose="020B0604020202020204" pitchFamily="34" charset="0"/>
              </a:rPr>
              <a:t>Are the terms interchangeable?</a:t>
            </a:r>
          </a:p>
        </p:txBody>
      </p:sp>
      <p:sp>
        <p:nvSpPr>
          <p:cNvPr id="16387" name="Rectangle 3"/>
          <p:cNvSpPr>
            <a:spLocks noGrp="1" noChangeArrowheads="1"/>
          </p:cNvSpPr>
          <p:nvPr>
            <p:ph idx="1"/>
          </p:nvPr>
        </p:nvSpPr>
        <p:spPr>
          <a:xfrm>
            <a:off x="251520" y="980728"/>
            <a:ext cx="8640960" cy="5196235"/>
          </a:xfrm>
        </p:spPr>
        <p:txBody>
          <a:bodyPr>
            <a:normAutofit fontScale="77500" lnSpcReduction="20000"/>
          </a:bodyPr>
          <a:lstStyle/>
          <a:p>
            <a:pPr eaLnBrk="1" hangingPunct="1">
              <a:lnSpc>
                <a:spcPct val="150000"/>
              </a:lnSpc>
            </a:pPr>
            <a:r>
              <a:rPr lang="en-GB" sz="2400" dirty="0" smtClean="0">
                <a:latin typeface="Arial" panose="020B0604020202020204" pitchFamily="34" charset="0"/>
                <a:cs typeface="Arial" panose="020B0604020202020204" pitchFamily="34" charset="0"/>
              </a:rPr>
              <a:t>No</a:t>
            </a:r>
          </a:p>
          <a:p>
            <a:pPr lvl="1" eaLnBrk="1" hangingPunct="1">
              <a:lnSpc>
                <a:spcPct val="150000"/>
              </a:lnSpc>
            </a:pPr>
            <a:r>
              <a:rPr lang="en-GB" sz="2000" dirty="0" smtClean="0">
                <a:latin typeface="Arial" panose="020B0604020202020204" pitchFamily="34" charset="0"/>
                <a:cs typeface="Arial" panose="020B0604020202020204" pitchFamily="34" charset="0"/>
              </a:rPr>
              <a:t>The classic example why:</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LaPiere (1934)</a:t>
            </a:r>
          </a:p>
          <a:p>
            <a:pPr lvl="1" eaLnBrk="1" hangingPunct="1">
              <a:lnSpc>
                <a:spcPct val="150000"/>
              </a:lnSpc>
            </a:pPr>
            <a:r>
              <a:rPr lang="en-GB" sz="2000" dirty="0" smtClean="0">
                <a:latin typeface="Arial" panose="020B0604020202020204" pitchFamily="34" charset="0"/>
                <a:cs typeface="Arial" panose="020B0604020202020204" pitchFamily="34" charset="0"/>
              </a:rPr>
              <a:t>Wrote to 184 restaurants and 66 hotels and motels in the USA asking if they would mind him visiting their establishment with a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92% of restaurants and 91% of hotels/motels replied that they would not offer service to the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Strange, as previously they had visited the establishments and only been refused service by one – the rest were very pleasant to them</a:t>
            </a:r>
          </a:p>
          <a:p>
            <a:pPr eaLnBrk="1" hangingPunct="1">
              <a:lnSpc>
                <a:spcPct val="150000"/>
              </a:lnSpc>
            </a:pPr>
            <a:endParaRPr lang="en-GB" sz="24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So…. Prejudice alone ≠ Discrimination</a:t>
            </a:r>
          </a:p>
          <a:p>
            <a:pPr lvl="1" eaLnBrk="1" hangingPunct="1">
              <a:lnSpc>
                <a:spcPct val="150000"/>
              </a:lnSpc>
            </a:pPr>
            <a:r>
              <a:rPr lang="en-GB" sz="2000" dirty="0" smtClean="0">
                <a:latin typeface="Arial" panose="020B0604020202020204" pitchFamily="34" charset="0"/>
                <a:cs typeface="Arial" panose="020B0604020202020204" pitchFamily="34" charset="0"/>
              </a:rPr>
              <a:t>Must also have the behavioural act</a:t>
            </a:r>
          </a:p>
          <a:p>
            <a:pPr lvl="1" eaLnBrk="1" hangingPunct="1">
              <a:lnSpc>
                <a:spcPct val="15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000" b="1" dirty="0" smtClean="0"/>
              <a:t>Break</a:t>
            </a:r>
            <a:endParaRPr lang="en-GB" sz="8000" b="1"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9834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52243"/>
            <a:ext cx="7886700" cy="828485"/>
          </a:xfrm>
        </p:spPr>
        <p:txBody>
          <a:bodyPr>
            <a:normAutofit/>
          </a:bodyPr>
          <a:lstStyle/>
          <a:p>
            <a:pPr algn="ctr"/>
            <a:r>
              <a:rPr lang="en-GB" sz="3600" b="1" dirty="0" smtClean="0"/>
              <a:t>Migration</a:t>
            </a:r>
            <a:endParaRPr lang="en-GB" sz="3600" b="1" dirty="0"/>
          </a:p>
        </p:txBody>
      </p:sp>
      <p:sp>
        <p:nvSpPr>
          <p:cNvPr id="3" name="Content Placeholder 2"/>
          <p:cNvSpPr>
            <a:spLocks noGrp="1"/>
          </p:cNvSpPr>
          <p:nvPr>
            <p:ph idx="1"/>
          </p:nvPr>
        </p:nvSpPr>
        <p:spPr>
          <a:xfrm>
            <a:off x="251520" y="980728"/>
            <a:ext cx="8640960" cy="5196235"/>
          </a:xfrm>
        </p:spPr>
        <p:txBody>
          <a:bodyPr>
            <a:normAutofit/>
          </a:bodyPr>
          <a:lstStyle/>
          <a:p>
            <a:r>
              <a:rPr lang="en-GB" dirty="0" smtClean="0"/>
              <a:t>Terminology is key to understanding a person’s legal status</a:t>
            </a:r>
          </a:p>
          <a:p>
            <a:pPr lvl="1"/>
            <a:r>
              <a:rPr lang="en-GB" dirty="0" smtClean="0"/>
              <a:t>BPS terminology maps onto, but is not always identical, to UK Government policy</a:t>
            </a:r>
          </a:p>
          <a:p>
            <a:endParaRPr lang="en-GB" dirty="0"/>
          </a:p>
          <a:p>
            <a:r>
              <a:rPr lang="en-GB" dirty="0" smtClean="0"/>
              <a:t>Year </a:t>
            </a:r>
            <a:r>
              <a:rPr lang="en-GB" dirty="0"/>
              <a:t>ending 2015 net migration of EU citizens to the UK was 184,000 whilst non-EU net migration was 188,000, both similar figures to the previous year (Office for National Statistics, 2016). Within the overall figure, 308,000 were classified as migrating for work purposes and 130,000 of these (42%) arrived looking for work. There were also over 41,000 asylum applications from countries such as Iran, Pakistan, Iraq, Eritrea, Afghanistan and Syria, an increase of 30% on the previous year but still well below the 2002 figure of 103,000 applications (Office for National Statistics, 2016). </a:t>
            </a:r>
            <a:endParaRPr lang="en-GB" dirty="0" smtClean="0"/>
          </a:p>
          <a:p>
            <a:pPr lvl="1"/>
            <a:r>
              <a:rPr lang="en-GB" dirty="0" smtClean="0"/>
              <a:t>400,000 migrants per year to the UK</a:t>
            </a:r>
          </a:p>
          <a:p>
            <a:pPr lvl="2"/>
            <a:r>
              <a:rPr lang="en-GB" dirty="0" smtClean="0"/>
              <a:t>1% classified as asylum seeking</a:t>
            </a:r>
          </a:p>
          <a:p>
            <a:pPr lvl="2"/>
            <a:r>
              <a:rPr lang="en-GB" dirty="0" smtClean="0"/>
              <a:t>Over 60% refused by UK government</a:t>
            </a:r>
            <a:endParaRPr lang="en-GB" dirty="0"/>
          </a:p>
        </p:txBody>
      </p:sp>
    </p:spTree>
    <p:extLst>
      <p:ext uri="{BB962C8B-B14F-4D97-AF65-F5344CB8AC3E}">
        <p14:creationId xmlns:p14="http://schemas.microsoft.com/office/powerpoint/2010/main" val="3663843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b="1" dirty="0"/>
              <a:t>Asylum seeker </a:t>
            </a:r>
            <a:endParaRPr lang="en-GB" b="1" dirty="0" smtClean="0"/>
          </a:p>
          <a:p>
            <a:r>
              <a:rPr lang="en-GB" dirty="0" smtClean="0"/>
              <a:t>Internationally</a:t>
            </a:r>
            <a:r>
              <a:rPr lang="en-GB" dirty="0"/>
              <a:t>, asylum seekers are people who have moved across international borders to seek protection. In the UK, an asylum seeker is someone who has applied for protection under international law, </a:t>
            </a:r>
            <a:r>
              <a:rPr lang="en-GB" dirty="0" smtClean="0"/>
              <a:t>specifically </a:t>
            </a:r>
            <a:r>
              <a:rPr lang="en-GB" dirty="0"/>
              <a:t>on the basis of the UN Refugee Convention or Article 3 of the European Convention on Human Rights, which prohibits torture or inhuman or degrading treatment or punishment and prohibits the return of a person to a country where the person may suffer a violation of their rights under Article 3.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4141878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normAutofit/>
          </a:bodyPr>
          <a:lstStyle/>
          <a:p>
            <a:r>
              <a:rPr lang="en-GB" b="1" dirty="0"/>
              <a:t>Refugee</a:t>
            </a:r>
            <a:r>
              <a:rPr lang="en-GB" dirty="0"/>
              <a:t> </a:t>
            </a:r>
            <a:endParaRPr lang="en-GB" dirty="0" smtClean="0"/>
          </a:p>
          <a:p>
            <a:r>
              <a:rPr lang="en-GB" dirty="0" smtClean="0"/>
              <a:t>Under </a:t>
            </a:r>
            <a:r>
              <a:rPr lang="en-GB" dirty="0"/>
              <a:t>international law, the United Nations Convention on the Status of Refugees, 1951 </a:t>
            </a:r>
            <a:r>
              <a:rPr lang="en-GB" dirty="0" smtClean="0"/>
              <a:t>defines </a:t>
            </a:r>
            <a:r>
              <a:rPr lang="en-GB" dirty="0"/>
              <a:t>a refugee as a person who ‘owing to a well-founded fear of being persecuted for reasons of race, religion, nationality, membership of a particular social group or political opinion is outside the country of his nationality and is unable, or owing to such fear, is unwilling to avail himself of the protection of that country; or who, not having a nationality and being outside the country of his former habitual residence, as a result of such events, is unable to or, owing to such fear, is unwilling to return to it’ (Article 1 (A)(2)). In the UK, refugee status is given to a person recognised by the Home </a:t>
            </a:r>
            <a:r>
              <a:rPr lang="en-GB" dirty="0" smtClean="0"/>
              <a:t>Office </a:t>
            </a:r>
            <a:r>
              <a:rPr lang="en-GB" dirty="0"/>
              <a:t>as a refugee as </a:t>
            </a:r>
            <a:r>
              <a:rPr lang="en-GB" dirty="0" smtClean="0"/>
              <a:t>defined </a:t>
            </a:r>
            <a:r>
              <a:rPr lang="en-GB" dirty="0"/>
              <a:t>by the Refugee Convention. Hence, refugees are those who have been granted protection in the UK. </a:t>
            </a:r>
            <a:endParaRPr lang="en-GB" dirty="0" smtClean="0"/>
          </a:p>
          <a:p>
            <a:pPr lvl="1"/>
            <a:r>
              <a:rPr lang="en-GB" dirty="0"/>
              <a:t>(BPS, 2018)</a:t>
            </a:r>
          </a:p>
          <a:p>
            <a:pPr marL="342900" lvl="1" indent="0">
              <a:buNone/>
            </a:pPr>
            <a:endParaRPr lang="en-GB" dirty="0"/>
          </a:p>
        </p:txBody>
      </p:sp>
    </p:spTree>
    <p:extLst>
      <p:ext uri="{BB962C8B-B14F-4D97-AF65-F5344CB8AC3E}">
        <p14:creationId xmlns:p14="http://schemas.microsoft.com/office/powerpoint/2010/main" val="3138499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b="1" dirty="0"/>
              <a:t>Migrant</a:t>
            </a:r>
            <a:r>
              <a:rPr lang="en-GB" dirty="0"/>
              <a:t> </a:t>
            </a:r>
            <a:endParaRPr lang="en-GB" dirty="0" smtClean="0"/>
          </a:p>
          <a:p>
            <a:r>
              <a:rPr lang="en-GB" dirty="0" smtClean="0"/>
              <a:t>A </a:t>
            </a:r>
            <a:r>
              <a:rPr lang="en-GB" dirty="0"/>
              <a:t>migrant is a person who chooses to move not because of threat of death or persecution, but to improve their lives, to seek family reunion, education or employment etc. Migrants are those people who do not face threats to their lives or their safety if they returned to their country and they could receive the protection of the government in their country. The distinction can be blurred since many seeking asylum are </a:t>
            </a:r>
            <a:r>
              <a:rPr lang="en-GB" dirty="0" smtClean="0"/>
              <a:t>fleeing </a:t>
            </a:r>
            <a:r>
              <a:rPr lang="en-GB" dirty="0"/>
              <a:t>from war and violence and may also seek to improve their lives. Typically, </a:t>
            </a:r>
            <a:r>
              <a:rPr lang="en-GB" dirty="0" smtClean="0"/>
              <a:t>‘migrants’ </a:t>
            </a:r>
            <a:r>
              <a:rPr lang="en-GB" dirty="0"/>
              <a:t>is a term used for foreign nationals resident in a country but who move for family, education or employment reasons. </a:t>
            </a:r>
            <a:endParaRPr lang="en-GB" dirty="0" smtClean="0"/>
          </a:p>
          <a:p>
            <a:pPr lvl="1"/>
            <a:r>
              <a:rPr lang="en-GB" dirty="0"/>
              <a:t>(BPS, 2018)</a:t>
            </a:r>
          </a:p>
          <a:p>
            <a:pPr marL="342900" lvl="1" indent="0">
              <a:buNone/>
            </a:pPr>
            <a:endParaRPr lang="en-GB" dirty="0"/>
          </a:p>
        </p:txBody>
      </p:sp>
    </p:spTree>
    <p:extLst>
      <p:ext uri="{BB962C8B-B14F-4D97-AF65-F5344CB8AC3E}">
        <p14:creationId xmlns:p14="http://schemas.microsoft.com/office/powerpoint/2010/main" val="3707163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lstStyle/>
          <a:p>
            <a:r>
              <a:rPr lang="en-GB" b="1" dirty="0"/>
              <a:t>Statelessness</a:t>
            </a:r>
            <a:r>
              <a:rPr lang="en-GB" dirty="0"/>
              <a:t> </a:t>
            </a:r>
            <a:endParaRPr lang="en-GB" dirty="0" smtClean="0"/>
          </a:p>
          <a:p>
            <a:r>
              <a:rPr lang="en-GB" dirty="0" smtClean="0"/>
              <a:t>Statelessness </a:t>
            </a:r>
            <a:r>
              <a:rPr lang="en-GB" dirty="0"/>
              <a:t>in international law refers to the lack of citizenship. A stateless person is someone who is ‘not considered as a national by any state under the operation of its law’ (article 1 of the 1954 Convention relating to the Status of Stateless Persons). Some stateless people are also refugees, and some people become stateless or some are born stateless. 20 Without citizenship or </a:t>
            </a:r>
            <a:r>
              <a:rPr lang="en-GB" dirty="0" smtClean="0"/>
              <a:t>official identification </a:t>
            </a:r>
            <a:r>
              <a:rPr lang="en-GB" dirty="0"/>
              <a:t>papers to prove citizenship, a person who is stateless cannot vote, obtain travel documents or access government-provided services.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18142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8712968" cy="5772299"/>
          </a:xfrm>
        </p:spPr>
        <p:txBody>
          <a:bodyPr/>
          <a:lstStyle/>
          <a:p>
            <a:r>
              <a:rPr lang="en-GB" b="1" dirty="0"/>
              <a:t>Refugee status </a:t>
            </a:r>
            <a:endParaRPr lang="en-GB" b="1" dirty="0" smtClean="0"/>
          </a:p>
          <a:p>
            <a:r>
              <a:rPr lang="en-GB" dirty="0" smtClean="0"/>
              <a:t>Once </a:t>
            </a:r>
            <a:r>
              <a:rPr lang="en-GB" dirty="0"/>
              <a:t>a person is recognised as refugee they are normally given refugee status, known as ‘leave to remain’ which entitles them to stay legally in the UK for </a:t>
            </a:r>
            <a:r>
              <a:rPr lang="en-GB" dirty="0" smtClean="0"/>
              <a:t>five </a:t>
            </a:r>
            <a:r>
              <a:rPr lang="en-GB" dirty="0"/>
              <a:t>years. At the end of this </a:t>
            </a:r>
            <a:r>
              <a:rPr lang="en-GB" dirty="0" smtClean="0"/>
              <a:t>five-year </a:t>
            </a:r>
            <a:r>
              <a:rPr lang="en-GB" dirty="0"/>
              <a:t>period, the person can apply for the permanent status of refugee, called ‘</a:t>
            </a:r>
            <a:r>
              <a:rPr lang="en-GB" dirty="0" smtClean="0"/>
              <a:t>Indefinite </a:t>
            </a:r>
            <a:r>
              <a:rPr lang="en-GB" dirty="0"/>
              <a:t>Leave to Remain’.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1911830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784976" cy="5700291"/>
          </a:xfrm>
        </p:spPr>
        <p:txBody>
          <a:bodyPr>
            <a:normAutofit/>
          </a:bodyPr>
          <a:lstStyle/>
          <a:p>
            <a:r>
              <a:rPr lang="en-GB" b="1" dirty="0"/>
              <a:t>Torture survivor </a:t>
            </a:r>
            <a:endParaRPr lang="en-GB" b="1" dirty="0" smtClean="0"/>
          </a:p>
          <a:p>
            <a:r>
              <a:rPr lang="en-GB" dirty="0" smtClean="0"/>
              <a:t>A </a:t>
            </a:r>
            <a:r>
              <a:rPr lang="en-GB" dirty="0"/>
              <a:t>person who has experienced torture is described as a torture survivor. Many asylum seekers and refugees (adults and children) may be torture survivors, but not all. The </a:t>
            </a:r>
            <a:r>
              <a:rPr lang="en-GB" dirty="0" smtClean="0"/>
              <a:t>definition </a:t>
            </a:r>
            <a:r>
              <a:rPr lang="en-GB" dirty="0"/>
              <a:t>of torture is a legal </a:t>
            </a:r>
            <a:r>
              <a:rPr lang="en-GB" dirty="0" smtClean="0"/>
              <a:t>definition </a:t>
            </a:r>
            <a:r>
              <a:rPr lang="en-GB" dirty="0"/>
              <a:t>enshrined in the United Nations Convention Against Torture and Other Cruel, Inhuman or Degrading Treatment or Punishment 1987 which states in Article 1 that: ‘Torture means any act by which severe pain or suffering, whether physical or mental, is intentionally </a:t>
            </a:r>
            <a:r>
              <a:rPr lang="en-GB" dirty="0" smtClean="0"/>
              <a:t>inflicted </a:t>
            </a:r>
            <a:r>
              <a:rPr lang="en-GB" dirty="0"/>
              <a:t>on a person for such purposes as obtaining from him or a third person information or a confession, punishing him for an act he or a third person has committed or is suspected of having committed, or intimidating or coercing him or a third person, or for any reason based on discrimination of any kind, when such pain or suffering is </a:t>
            </a:r>
            <a:r>
              <a:rPr lang="en-GB" dirty="0" smtClean="0"/>
              <a:t>inflicted </a:t>
            </a:r>
            <a:r>
              <a:rPr lang="en-GB" dirty="0"/>
              <a:t>by or at the instigation of or with the consent or acquiescence of a public </a:t>
            </a:r>
            <a:r>
              <a:rPr lang="en-GB" dirty="0" smtClean="0"/>
              <a:t>official </a:t>
            </a:r>
            <a:r>
              <a:rPr lang="en-GB" dirty="0"/>
              <a:t>or other person acting in an </a:t>
            </a:r>
            <a:r>
              <a:rPr lang="en-GB" dirty="0" smtClean="0"/>
              <a:t>official </a:t>
            </a:r>
            <a:r>
              <a:rPr lang="en-GB" dirty="0"/>
              <a:t>capacity. It does not include pain or suffering arising only from, inherent in or incidental to lawful sanctions.’ The Human Rights Act and the European Convention on Human Rights both enshrine the prohibition against torture. </a:t>
            </a:r>
          </a:p>
        </p:txBody>
      </p:sp>
    </p:spTree>
    <p:extLst>
      <p:ext uri="{BB962C8B-B14F-4D97-AF65-F5344CB8AC3E}">
        <p14:creationId xmlns:p14="http://schemas.microsoft.com/office/powerpoint/2010/main" val="990478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normAutofit/>
          </a:bodyPr>
          <a:lstStyle/>
          <a:p>
            <a:r>
              <a:rPr lang="en-GB" b="1" dirty="0"/>
              <a:t>A person who is </a:t>
            </a:r>
            <a:r>
              <a:rPr lang="en-GB" b="1" dirty="0" smtClean="0"/>
              <a:t>trafficked </a:t>
            </a:r>
          </a:p>
          <a:p>
            <a:r>
              <a:rPr lang="en-GB" dirty="0" smtClean="0"/>
              <a:t>In </a:t>
            </a:r>
            <a:r>
              <a:rPr lang="en-GB" dirty="0"/>
              <a:t>international law, </a:t>
            </a:r>
            <a:r>
              <a:rPr lang="en-GB" dirty="0" smtClean="0"/>
              <a:t>trafficking </a:t>
            </a:r>
            <a:r>
              <a:rPr lang="en-GB" dirty="0"/>
              <a:t>under Article 3 of the Protocol to Prevent, Suppress and Punish </a:t>
            </a:r>
            <a:r>
              <a:rPr lang="en-GB" dirty="0" smtClean="0"/>
              <a:t>trafficking </a:t>
            </a:r>
            <a:r>
              <a:rPr lang="en-GB" dirty="0"/>
              <a:t>persons (‘Palermo Protocol’) is </a:t>
            </a:r>
            <a:r>
              <a:rPr lang="en-GB" dirty="0" smtClean="0"/>
              <a:t>defined </a:t>
            </a:r>
            <a:r>
              <a:rPr lang="en-GB" dirty="0"/>
              <a:t>as ‘the recruitment, transportation, transfer, harbouring or receipt of persons, by means of the threat or use of force or other forms of coercion, of abduction, of fraud, of deception, of the abuse of power or of a position of vulnerability or of the giving or receiving of payments or </a:t>
            </a:r>
            <a:r>
              <a:rPr lang="en-GB" dirty="0" smtClean="0"/>
              <a:t>benefits </a:t>
            </a:r>
            <a:r>
              <a:rPr lang="en-GB" dirty="0"/>
              <a:t>to achieve the consent of a person having control over another person, for the purpose of exploitation. Exploitation can include different forms of sexual exploitation, forced labour or services, slavery or practices similar to slavery, servitude or the removal of organs.’ Additionally, the Council of Europe Convention on Action against </a:t>
            </a:r>
            <a:r>
              <a:rPr lang="en-GB" dirty="0" smtClean="0"/>
              <a:t>Trafficking </a:t>
            </a:r>
            <a:r>
              <a:rPr lang="en-GB" dirty="0"/>
              <a:t>in Human Beings entered into force in the UK in 2008. In the UK, the Modern Slavery Act 2015 criminalises offences of human </a:t>
            </a:r>
            <a:r>
              <a:rPr lang="en-GB" dirty="0" smtClean="0"/>
              <a:t>trafficking </a:t>
            </a:r>
            <a:r>
              <a:rPr lang="en-GB" dirty="0"/>
              <a:t>and slavery and encompasses </a:t>
            </a:r>
            <a:r>
              <a:rPr lang="en-GB" dirty="0" smtClean="0"/>
              <a:t>trafficking </a:t>
            </a:r>
            <a:r>
              <a:rPr lang="en-GB" dirty="0"/>
              <a:t>for all forms of exploitation. </a:t>
            </a:r>
          </a:p>
        </p:txBody>
      </p:sp>
    </p:spTree>
    <p:extLst>
      <p:ext uri="{BB962C8B-B14F-4D97-AF65-F5344CB8AC3E}">
        <p14:creationId xmlns:p14="http://schemas.microsoft.com/office/powerpoint/2010/main" val="1696352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b="1" dirty="0" smtClean="0"/>
              <a:t>Indefinite </a:t>
            </a:r>
            <a:r>
              <a:rPr lang="en-GB" b="1" dirty="0"/>
              <a:t>leave to remain </a:t>
            </a:r>
            <a:endParaRPr lang="en-GB" b="1" dirty="0" smtClean="0"/>
          </a:p>
          <a:p>
            <a:r>
              <a:rPr lang="en-GB" dirty="0" smtClean="0"/>
              <a:t>Indefinite </a:t>
            </a:r>
            <a:r>
              <a:rPr lang="en-GB" dirty="0"/>
              <a:t>leave to remain (ILR) is a form of immigration status granted after consideration of an asylum application by the Home </a:t>
            </a:r>
            <a:r>
              <a:rPr lang="en-GB" dirty="0" smtClean="0"/>
              <a:t>Office</a:t>
            </a:r>
            <a:r>
              <a:rPr lang="en-GB" dirty="0"/>
              <a:t>. ILR grants permission to stay in the UK on a permanent basis. </a:t>
            </a:r>
            <a:endParaRPr lang="en-GB" dirty="0" smtClean="0"/>
          </a:p>
          <a:p>
            <a:endParaRPr lang="en-GB" dirty="0"/>
          </a:p>
          <a:p>
            <a:r>
              <a:rPr lang="en-GB" b="1" dirty="0"/>
              <a:t>Discretionary leave </a:t>
            </a:r>
            <a:endParaRPr lang="en-GB" b="1" dirty="0" smtClean="0"/>
          </a:p>
          <a:p>
            <a:r>
              <a:rPr lang="en-GB" dirty="0" smtClean="0"/>
              <a:t>Discretionary </a:t>
            </a:r>
            <a:r>
              <a:rPr lang="en-GB" dirty="0"/>
              <a:t>leave is a type of immigration status granted to a person where the Home </a:t>
            </a:r>
            <a:r>
              <a:rPr lang="en-GB" dirty="0" smtClean="0"/>
              <a:t>Office </a:t>
            </a:r>
            <a:r>
              <a:rPr lang="en-GB" dirty="0"/>
              <a:t>has decided the person does not qualify for refugee status or humanitarian protection but where there are other compelling reasons why the person is recognised as needing to stay in the UK on a temporary basis. </a:t>
            </a:r>
            <a:endParaRPr lang="en-GB" dirty="0" smtClean="0"/>
          </a:p>
          <a:p>
            <a:endParaRPr lang="en-GB" dirty="0"/>
          </a:p>
          <a:p>
            <a:r>
              <a:rPr lang="en-GB" b="1" dirty="0"/>
              <a:t>Humanitarian protection </a:t>
            </a:r>
            <a:endParaRPr lang="en-GB" b="1" dirty="0" smtClean="0"/>
          </a:p>
          <a:p>
            <a:r>
              <a:rPr lang="en-GB" dirty="0" smtClean="0"/>
              <a:t>Humanitarian </a:t>
            </a:r>
            <a:r>
              <a:rPr lang="en-GB" dirty="0"/>
              <a:t>protection is a form of immigration status. It is granted by the Home </a:t>
            </a:r>
            <a:r>
              <a:rPr lang="en-GB" dirty="0" smtClean="0"/>
              <a:t>Office </a:t>
            </a:r>
            <a:r>
              <a:rPr lang="en-GB" dirty="0"/>
              <a:t>to a person who they have decided has a need for protection but who does not meet the legal criteria for refugee status.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2767426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Acculturation Model (1992): Berry</a:t>
            </a:r>
            <a:endParaRPr lang="en-GB" b="1" dirty="0"/>
          </a:p>
        </p:txBody>
      </p:sp>
      <p:pic>
        <p:nvPicPr>
          <p:cNvPr id="4" name="Content Placeholder 3"/>
          <p:cNvPicPr>
            <a:picLocks noGrp="1" noChangeAspect="1"/>
          </p:cNvPicPr>
          <p:nvPr>
            <p:ph idx="1"/>
          </p:nvPr>
        </p:nvPicPr>
        <p:blipFill>
          <a:blip r:embed="rId2"/>
          <a:stretch>
            <a:fillRect/>
          </a:stretch>
        </p:blipFill>
        <p:spPr>
          <a:xfrm>
            <a:off x="628650" y="1825625"/>
            <a:ext cx="7886699" cy="4351338"/>
          </a:xfrm>
          <a:prstGeom prst="rect">
            <a:avLst/>
          </a:prstGeom>
        </p:spPr>
      </p:pic>
    </p:spTree>
    <p:extLst>
      <p:ext uri="{BB962C8B-B14F-4D97-AF65-F5344CB8AC3E}">
        <p14:creationId xmlns:p14="http://schemas.microsoft.com/office/powerpoint/2010/main" val="31573107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Autofit/>
          </a:bodyPr>
          <a:lstStyle/>
          <a:p>
            <a:pPr algn="ctr"/>
            <a:r>
              <a:rPr lang="en-GB" sz="5400" b="1" dirty="0" smtClean="0"/>
              <a:t>Break</a:t>
            </a:r>
            <a:endParaRPr lang="en-GB" sz="5400" b="1"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391434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6"/>
            <a:ext cx="8568952" cy="1325563"/>
          </a:xfrm>
        </p:spPr>
        <p:txBody>
          <a:bodyPr/>
          <a:lstStyle/>
          <a:p>
            <a:pPr algn="ctr"/>
            <a:r>
              <a:rPr lang="en-GB" dirty="0" smtClean="0"/>
              <a:t>Psychologist awareness of Asylum Seeker issues</a:t>
            </a:r>
            <a:endParaRPr lang="en-GB" dirty="0"/>
          </a:p>
        </p:txBody>
      </p:sp>
      <p:sp>
        <p:nvSpPr>
          <p:cNvPr id="3" name="Content Placeholder 2"/>
          <p:cNvSpPr>
            <a:spLocks noGrp="1"/>
          </p:cNvSpPr>
          <p:nvPr>
            <p:ph idx="1"/>
          </p:nvPr>
        </p:nvSpPr>
        <p:spPr/>
        <p:txBody>
          <a:bodyPr>
            <a:normAutofit/>
          </a:bodyPr>
          <a:lstStyle/>
          <a:p>
            <a:r>
              <a:rPr lang="en-GB" sz="2400" dirty="0"/>
              <a:t>Guidelines for psychologists working with refugees and asylum seekers in the </a:t>
            </a:r>
            <a:r>
              <a:rPr lang="en-GB" sz="2400" dirty="0" smtClean="0"/>
              <a:t>UK (BPS, 2018)</a:t>
            </a:r>
          </a:p>
          <a:p>
            <a:pPr lvl="1"/>
            <a:r>
              <a:rPr lang="en-GB" sz="2000" dirty="0" smtClean="0"/>
              <a:t>Guidance put together by a BPS task force</a:t>
            </a:r>
          </a:p>
          <a:p>
            <a:pPr lvl="1"/>
            <a:r>
              <a:rPr lang="en-GB" sz="2000" dirty="0" smtClean="0"/>
              <a:t>For use with practitioners and for government information</a:t>
            </a:r>
            <a:endParaRPr lang="en-GB" sz="2000" dirty="0"/>
          </a:p>
        </p:txBody>
      </p:sp>
    </p:spTree>
    <p:extLst>
      <p:ext uri="{BB962C8B-B14F-4D97-AF65-F5344CB8AC3E}">
        <p14:creationId xmlns:p14="http://schemas.microsoft.com/office/powerpoint/2010/main" val="41720194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404664"/>
            <a:ext cx="7886700" cy="5772299"/>
          </a:xfrm>
        </p:spPr>
        <p:txBody>
          <a:bodyPr/>
          <a:lstStyle/>
          <a:p>
            <a:r>
              <a:rPr lang="en-GB" dirty="0" smtClean="0"/>
              <a:t>‘Asylum </a:t>
            </a:r>
            <a:r>
              <a:rPr lang="en-GB" dirty="0"/>
              <a:t>seekers may assume that you are familiar with the politics and the human rights record of their country of origin. This may mean that they do not immediately disclose their experiences of human rights abuses, including torture, and you may need to ask about this, when appropriate. You may </a:t>
            </a:r>
            <a:r>
              <a:rPr lang="en-GB" dirty="0" smtClean="0"/>
              <a:t>find </a:t>
            </a:r>
            <a:r>
              <a:rPr lang="en-GB" dirty="0"/>
              <a:t>it helpful to be aware of this context, as it is highly likely to impact on refugees’ and asylum seekers’ states of mind, and their sense of wellbeing and </a:t>
            </a:r>
            <a:r>
              <a:rPr lang="en-GB" dirty="0" smtClean="0"/>
              <a:t>safety’ (BPS, 2018, p.5).</a:t>
            </a:r>
          </a:p>
          <a:p>
            <a:endParaRPr lang="en-GB" dirty="0"/>
          </a:p>
          <a:p>
            <a:r>
              <a:rPr lang="en-GB" dirty="0" smtClean="0"/>
              <a:t>‘Someone </a:t>
            </a:r>
            <a:r>
              <a:rPr lang="en-GB" dirty="0"/>
              <a:t>who has to seek asylum in another country is likely to encounter multiple losses – loss of home, culture, family, profession, language and friends as well as their plans for the future. Getting to the country may involve </a:t>
            </a:r>
            <a:r>
              <a:rPr lang="en-GB" dirty="0" smtClean="0"/>
              <a:t>trauma’ (BPS, 2018, p.6).</a:t>
            </a:r>
          </a:p>
          <a:p>
            <a:endParaRPr lang="en-GB" dirty="0"/>
          </a:p>
          <a:p>
            <a:r>
              <a:rPr lang="en-GB" dirty="0" smtClean="0"/>
              <a:t>‘Families </a:t>
            </a:r>
            <a:r>
              <a:rPr lang="en-GB" dirty="0"/>
              <a:t>are often split up and the journey is frequently fraught with risk and numerous dangers including arrest, theft, kidnap and sexual </a:t>
            </a:r>
            <a:r>
              <a:rPr lang="en-GB" dirty="0" smtClean="0"/>
              <a:t>violence’ (BPS, 2018, p.6). </a:t>
            </a:r>
            <a:endParaRPr lang="en-GB" dirty="0"/>
          </a:p>
        </p:txBody>
      </p:sp>
    </p:spTree>
    <p:extLst>
      <p:ext uri="{BB962C8B-B14F-4D97-AF65-F5344CB8AC3E}">
        <p14:creationId xmlns:p14="http://schemas.microsoft.com/office/powerpoint/2010/main" val="873605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dirty="0" smtClean="0"/>
              <a:t>‘Many </a:t>
            </a:r>
            <a:r>
              <a:rPr lang="en-GB" dirty="0"/>
              <a:t>asylum seekers expect that their arrival in the UK will signal an end to their </a:t>
            </a:r>
            <a:r>
              <a:rPr lang="en-GB" dirty="0" smtClean="0"/>
              <a:t>difficulties</a:t>
            </a:r>
            <a:r>
              <a:rPr lang="en-GB" dirty="0"/>
              <a:t>. In reality, this is frequently not the case, and the psychological impact of this realisation can be </a:t>
            </a:r>
            <a:r>
              <a:rPr lang="en-GB" dirty="0" smtClean="0"/>
              <a:t>significant</a:t>
            </a:r>
            <a:r>
              <a:rPr lang="en-GB" dirty="0"/>
              <a:t>. While some local communities show support, many others may show a lack of interest or worse, show hostility or racist attitudes. Asylum seekers may experience a lot of stresses such as homelessness, social exclusion, stereotyping and overt </a:t>
            </a:r>
            <a:r>
              <a:rPr lang="en-GB" dirty="0" smtClean="0"/>
              <a:t>discrimination’ (BPS, 2018, p.6). </a:t>
            </a:r>
            <a:endParaRPr lang="en-GB" dirty="0"/>
          </a:p>
        </p:txBody>
      </p:sp>
    </p:spTree>
    <p:extLst>
      <p:ext uri="{BB962C8B-B14F-4D97-AF65-F5344CB8AC3E}">
        <p14:creationId xmlns:p14="http://schemas.microsoft.com/office/powerpoint/2010/main" val="5696030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Useful Sources</a:t>
            </a:r>
            <a:endParaRPr lang="en-GB" dirty="0"/>
          </a:p>
        </p:txBody>
      </p:sp>
      <p:sp>
        <p:nvSpPr>
          <p:cNvPr id="3" name="Content Placeholder 2"/>
          <p:cNvSpPr>
            <a:spLocks noGrp="1"/>
          </p:cNvSpPr>
          <p:nvPr>
            <p:ph idx="1"/>
          </p:nvPr>
        </p:nvSpPr>
        <p:spPr/>
        <p:txBody>
          <a:bodyPr/>
          <a:lstStyle/>
          <a:p>
            <a:pPr>
              <a:lnSpc>
                <a:spcPct val="150000"/>
              </a:lnSpc>
            </a:pPr>
            <a:r>
              <a:rPr lang="en-GB" dirty="0" err="1" smtClean="0"/>
              <a:t>Slobodin</a:t>
            </a:r>
            <a:r>
              <a:rPr lang="en-GB" dirty="0" smtClean="0"/>
              <a:t> &amp; de Jong (2015) – efficacy of treatment</a:t>
            </a:r>
          </a:p>
          <a:p>
            <a:pPr>
              <a:lnSpc>
                <a:spcPct val="150000"/>
              </a:lnSpc>
            </a:pPr>
            <a:r>
              <a:rPr lang="en-GB" dirty="0" err="1" smtClean="0"/>
              <a:t>Majumder</a:t>
            </a:r>
            <a:r>
              <a:rPr lang="en-GB" dirty="0" smtClean="0"/>
              <a:t> et al. (2015) – child perceptions of mental health treatment</a:t>
            </a:r>
          </a:p>
          <a:p>
            <a:pPr>
              <a:lnSpc>
                <a:spcPct val="150000"/>
              </a:lnSpc>
            </a:pPr>
            <a:r>
              <a:rPr lang="en-GB" dirty="0" smtClean="0"/>
              <a:t>Morgan et al. (2017) – </a:t>
            </a:r>
            <a:r>
              <a:rPr lang="en-GB" dirty="0" err="1" smtClean="0"/>
              <a:t>Postmigratory</a:t>
            </a:r>
            <a:r>
              <a:rPr lang="en-GB" dirty="0" smtClean="0"/>
              <a:t> stressors and need for community engagement</a:t>
            </a:r>
          </a:p>
          <a:p>
            <a:pPr>
              <a:lnSpc>
                <a:spcPct val="150000"/>
              </a:lnSpc>
            </a:pPr>
            <a:r>
              <a:rPr lang="en-GB" dirty="0" err="1" smtClean="0"/>
              <a:t>Schock</a:t>
            </a:r>
            <a:r>
              <a:rPr lang="en-GB" dirty="0" smtClean="0"/>
              <a:t> et al. (2015) – impact of asylum interviews on PTSD</a:t>
            </a:r>
          </a:p>
          <a:p>
            <a:pPr>
              <a:lnSpc>
                <a:spcPct val="150000"/>
              </a:lnSpc>
            </a:pPr>
            <a:r>
              <a:rPr lang="en-GB" dirty="0" err="1" smtClean="0"/>
              <a:t>Ehntholt</a:t>
            </a:r>
            <a:r>
              <a:rPr lang="en-GB" dirty="0" smtClean="0"/>
              <a:t> et al. (2018) – Impact of age assessment on asylum-seeking children mental health</a:t>
            </a:r>
            <a:endParaRPr lang="en-GB" dirty="0"/>
          </a:p>
        </p:txBody>
      </p:sp>
    </p:spTree>
    <p:extLst>
      <p:ext uri="{BB962C8B-B14F-4D97-AF65-F5344CB8AC3E}">
        <p14:creationId xmlns:p14="http://schemas.microsoft.com/office/powerpoint/2010/main" val="398261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520</TotalTime>
  <Words>2976</Words>
  <Application>Microsoft Office PowerPoint</Application>
  <PresentationFormat>On-screen Show (4:3)</PresentationFormat>
  <Paragraphs>215</Paragraphs>
  <Slides>39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Courier New</vt:lpstr>
      <vt:lpstr>Wingdings</vt:lpstr>
      <vt:lpstr>Office Theme</vt:lpstr>
      <vt:lpstr>     Society and Psychology: Prejudice, Discrimination, and Immigration  </vt:lpstr>
      <vt:lpstr>PowerPoint Presentation</vt:lpstr>
      <vt:lpstr>PowerPoint Presentation</vt:lpstr>
      <vt:lpstr>Warning</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What do we mean by prejudice and discrimination? Real-life examples</vt:lpstr>
      <vt:lpstr>PowerPoint Presentation</vt:lpstr>
      <vt:lpstr>PowerPoint Presentation</vt:lpstr>
      <vt:lpstr>PowerPoint Presentation</vt:lpstr>
      <vt:lpstr>Introduction: Defining the basics</vt:lpstr>
      <vt:lpstr>PowerPoint Presentation</vt:lpstr>
      <vt:lpstr>Prejudice – ‘pre-judgement’</vt:lpstr>
      <vt:lpstr>Discrimination</vt:lpstr>
      <vt:lpstr>PowerPoint Presentation</vt:lpstr>
      <vt:lpstr>PowerPoint Presentation</vt:lpstr>
      <vt:lpstr>Are the terms interchangeable?</vt:lpstr>
      <vt:lpstr>Break</vt:lpstr>
      <vt:lpstr>Migration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Acculturation Model (1992): Berry</vt:lpstr>
      <vt:lpstr>Break</vt:lpstr>
      <vt:lpstr>Psychologist awareness of Asylum Seeker issues</vt:lpstr>
      <vt:lpstr>PowerPoint Presentation</vt:lpstr>
      <vt:lpstr>PowerPoint Presentation</vt:lpstr>
      <vt:lpstr>Useful Sources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62</cp:revision>
  <dcterms:created xsi:type="dcterms:W3CDTF">2015-01-23T19:04:55Z</dcterms:created>
  <dcterms:modified xsi:type="dcterms:W3CDTF">2019-11-27T10:49:54Z</dcterms:modified>
</cp:coreProperties>
</file>