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6"/>
  </p:notesMasterIdLst>
  <p:sldIdLst>
    <p:sldId id="266" r:id="rId5"/>
    <p:sldId id="308" r:id="rId6"/>
    <p:sldId id="323" r:id="rId7"/>
    <p:sldId id="315" r:id="rId8"/>
    <p:sldId id="310" r:id="rId9"/>
    <p:sldId id="324" r:id="rId10"/>
    <p:sldId id="325" r:id="rId11"/>
    <p:sldId id="326" r:id="rId12"/>
    <p:sldId id="327" r:id="rId13"/>
    <p:sldId id="309" r:id="rId14"/>
    <p:sldId id="320" r:id="rId15"/>
    <p:sldId id="321" r:id="rId16"/>
    <p:sldId id="317" r:id="rId17"/>
    <p:sldId id="313" r:id="rId18"/>
    <p:sldId id="318" r:id="rId19"/>
    <p:sldId id="312" r:id="rId20"/>
    <p:sldId id="311" r:id="rId21"/>
    <p:sldId id="330" r:id="rId22"/>
    <p:sldId id="331" r:id="rId23"/>
    <p:sldId id="316" r:id="rId24"/>
    <p:sldId id="31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6283" autoAdjust="0"/>
  </p:normalViewPr>
  <p:slideViewPr>
    <p:cSldViewPr snapToGrid="0">
      <p:cViewPr varScale="1">
        <p:scale>
          <a:sx n="107" d="100"/>
          <a:sy n="107" d="100"/>
        </p:scale>
        <p:origin x="63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3824F7-F7E1-4021-A6B1-3F8A5FFD08EF}" type="doc">
      <dgm:prSet loTypeId="urn:microsoft.com/office/officeart/2008/layout/VerticalCurvedList" loCatId="list" qsTypeId="urn:microsoft.com/office/officeart/2005/8/quickstyle/simple1" qsCatId="simple" csTypeId="urn:microsoft.com/office/officeart/2005/8/colors/colorful2" csCatId="colorful" phldr="1"/>
      <dgm:spPr/>
      <dgm:t>
        <a:bodyPr/>
        <a:lstStyle/>
        <a:p>
          <a:endParaRPr lang="en-GB"/>
        </a:p>
      </dgm:t>
    </dgm:pt>
    <dgm:pt modelId="{C12D758D-7528-4A0B-B6BC-E94F1B2E9A35}">
      <dgm:prSet phldrT="[Text]"/>
      <dgm:spPr/>
      <dgm:t>
        <a:bodyPr/>
        <a:lstStyle/>
        <a:p>
          <a:r>
            <a:rPr lang="en-GB" dirty="0"/>
            <a:t>Visual Design</a:t>
          </a:r>
        </a:p>
      </dgm:t>
    </dgm:pt>
    <dgm:pt modelId="{9B0EB4DC-7E8C-495C-9AB5-9C656DCCF6AC}" type="parTrans" cxnId="{377A8C6A-055A-42B4-ABA2-F1DFB22A66A1}">
      <dgm:prSet/>
      <dgm:spPr/>
      <dgm:t>
        <a:bodyPr/>
        <a:lstStyle/>
        <a:p>
          <a:endParaRPr lang="en-GB"/>
        </a:p>
      </dgm:t>
    </dgm:pt>
    <dgm:pt modelId="{08E48D06-C1BD-4288-A95A-7EBE0B5D51E7}" type="sibTrans" cxnId="{377A8C6A-055A-42B4-ABA2-F1DFB22A66A1}">
      <dgm:prSet/>
      <dgm:spPr/>
      <dgm:t>
        <a:bodyPr/>
        <a:lstStyle/>
        <a:p>
          <a:endParaRPr lang="en-GB"/>
        </a:p>
      </dgm:t>
    </dgm:pt>
    <dgm:pt modelId="{9318487C-FB92-4F66-8746-D1AC7F4458C2}">
      <dgm:prSet phldrT="[Text]"/>
      <dgm:spPr/>
      <dgm:t>
        <a:bodyPr/>
        <a:lstStyle/>
        <a:p>
          <a:r>
            <a:rPr lang="en-GB" dirty="0"/>
            <a:t>Usability</a:t>
          </a:r>
        </a:p>
      </dgm:t>
    </dgm:pt>
    <dgm:pt modelId="{608438F8-389E-4DCF-9398-A345748F1EEB}" type="parTrans" cxnId="{790696EC-CC69-46E6-97D3-96F5D462098E}">
      <dgm:prSet/>
      <dgm:spPr/>
      <dgm:t>
        <a:bodyPr/>
        <a:lstStyle/>
        <a:p>
          <a:endParaRPr lang="en-GB"/>
        </a:p>
      </dgm:t>
    </dgm:pt>
    <dgm:pt modelId="{079D7158-4BFC-4456-BE69-FD0A63E7BC0A}" type="sibTrans" cxnId="{790696EC-CC69-46E6-97D3-96F5D462098E}">
      <dgm:prSet/>
      <dgm:spPr/>
      <dgm:t>
        <a:bodyPr/>
        <a:lstStyle/>
        <a:p>
          <a:endParaRPr lang="en-GB"/>
        </a:p>
      </dgm:t>
    </dgm:pt>
    <dgm:pt modelId="{D42F02B3-B34B-4DC3-BCFE-947BB0A2A284}">
      <dgm:prSet phldrT="[Text]"/>
      <dgm:spPr/>
      <dgm:t>
        <a:bodyPr/>
        <a:lstStyle/>
        <a:p>
          <a:r>
            <a:rPr lang="en-GB" dirty="0"/>
            <a:t>Pleasure</a:t>
          </a:r>
        </a:p>
      </dgm:t>
    </dgm:pt>
    <dgm:pt modelId="{E2AEDACB-7C7B-473B-923A-8781C73C5F0D}" type="parTrans" cxnId="{8E8BE0D1-B534-4F0B-A1CE-3ED6A2647494}">
      <dgm:prSet/>
      <dgm:spPr/>
      <dgm:t>
        <a:bodyPr/>
        <a:lstStyle/>
        <a:p>
          <a:endParaRPr lang="en-GB"/>
        </a:p>
      </dgm:t>
    </dgm:pt>
    <dgm:pt modelId="{AA0E3D93-3306-4B8C-A537-58D13C07227F}" type="sibTrans" cxnId="{8E8BE0D1-B534-4F0B-A1CE-3ED6A2647494}">
      <dgm:prSet/>
      <dgm:spPr/>
      <dgm:t>
        <a:bodyPr/>
        <a:lstStyle/>
        <a:p>
          <a:endParaRPr lang="en-GB"/>
        </a:p>
      </dgm:t>
    </dgm:pt>
    <dgm:pt modelId="{96E722C2-365F-41E9-A9A3-91E55928B12C}" type="pres">
      <dgm:prSet presAssocID="{523824F7-F7E1-4021-A6B1-3F8A5FFD08EF}" presName="Name0" presStyleCnt="0">
        <dgm:presLayoutVars>
          <dgm:chMax val="7"/>
          <dgm:chPref val="7"/>
          <dgm:dir/>
        </dgm:presLayoutVars>
      </dgm:prSet>
      <dgm:spPr/>
    </dgm:pt>
    <dgm:pt modelId="{BE6FA06E-9FC1-4B40-AF25-8022DA414FC6}" type="pres">
      <dgm:prSet presAssocID="{523824F7-F7E1-4021-A6B1-3F8A5FFD08EF}" presName="Name1" presStyleCnt="0"/>
      <dgm:spPr/>
    </dgm:pt>
    <dgm:pt modelId="{1193AC06-F30A-4739-AD1C-32024D2448C6}" type="pres">
      <dgm:prSet presAssocID="{523824F7-F7E1-4021-A6B1-3F8A5FFD08EF}" presName="cycle" presStyleCnt="0"/>
      <dgm:spPr/>
    </dgm:pt>
    <dgm:pt modelId="{BD601695-1106-4833-AC70-FCEDD8A0BA6B}" type="pres">
      <dgm:prSet presAssocID="{523824F7-F7E1-4021-A6B1-3F8A5FFD08EF}" presName="srcNode" presStyleLbl="node1" presStyleIdx="0" presStyleCnt="3"/>
      <dgm:spPr/>
    </dgm:pt>
    <dgm:pt modelId="{94CEB27B-7FAE-43B1-93AC-46CC28B71E24}" type="pres">
      <dgm:prSet presAssocID="{523824F7-F7E1-4021-A6B1-3F8A5FFD08EF}" presName="conn" presStyleLbl="parChTrans1D2" presStyleIdx="0" presStyleCnt="1"/>
      <dgm:spPr/>
    </dgm:pt>
    <dgm:pt modelId="{0B6212AA-2A4B-4B88-BD07-6CBF081F8921}" type="pres">
      <dgm:prSet presAssocID="{523824F7-F7E1-4021-A6B1-3F8A5FFD08EF}" presName="extraNode" presStyleLbl="node1" presStyleIdx="0" presStyleCnt="3"/>
      <dgm:spPr/>
    </dgm:pt>
    <dgm:pt modelId="{6E1EBABC-3FD4-4B06-8B82-B196B62DA87B}" type="pres">
      <dgm:prSet presAssocID="{523824F7-F7E1-4021-A6B1-3F8A5FFD08EF}" presName="dstNode" presStyleLbl="node1" presStyleIdx="0" presStyleCnt="3"/>
      <dgm:spPr/>
    </dgm:pt>
    <dgm:pt modelId="{D08481B4-EF64-4D6C-9FCA-0A5682ADBA31}" type="pres">
      <dgm:prSet presAssocID="{C12D758D-7528-4A0B-B6BC-E94F1B2E9A35}" presName="text_1" presStyleLbl="node1" presStyleIdx="0" presStyleCnt="3">
        <dgm:presLayoutVars>
          <dgm:bulletEnabled val="1"/>
        </dgm:presLayoutVars>
      </dgm:prSet>
      <dgm:spPr/>
    </dgm:pt>
    <dgm:pt modelId="{8556594E-7AE6-47CD-8CA9-47BC7E254320}" type="pres">
      <dgm:prSet presAssocID="{C12D758D-7528-4A0B-B6BC-E94F1B2E9A35}" presName="accent_1" presStyleCnt="0"/>
      <dgm:spPr/>
    </dgm:pt>
    <dgm:pt modelId="{0F4B138D-1395-4E06-8148-B9B4984207D4}" type="pres">
      <dgm:prSet presAssocID="{C12D758D-7528-4A0B-B6BC-E94F1B2E9A35}" presName="accentRepeatNode" presStyleLbl="solidFgAcc1" presStyleIdx="0" presStyleCnt="3"/>
      <dgm:spPr/>
    </dgm:pt>
    <dgm:pt modelId="{2732ECBE-4657-4C1B-8978-CA28DE2EA885}" type="pres">
      <dgm:prSet presAssocID="{9318487C-FB92-4F66-8746-D1AC7F4458C2}" presName="text_2" presStyleLbl="node1" presStyleIdx="1" presStyleCnt="3">
        <dgm:presLayoutVars>
          <dgm:bulletEnabled val="1"/>
        </dgm:presLayoutVars>
      </dgm:prSet>
      <dgm:spPr/>
    </dgm:pt>
    <dgm:pt modelId="{9C852836-5578-4973-8642-D34736F2BEF9}" type="pres">
      <dgm:prSet presAssocID="{9318487C-FB92-4F66-8746-D1AC7F4458C2}" presName="accent_2" presStyleCnt="0"/>
      <dgm:spPr/>
    </dgm:pt>
    <dgm:pt modelId="{779EF537-98A4-4592-B269-B3E45BDC2184}" type="pres">
      <dgm:prSet presAssocID="{9318487C-FB92-4F66-8746-D1AC7F4458C2}" presName="accentRepeatNode" presStyleLbl="solidFgAcc1" presStyleIdx="1" presStyleCnt="3"/>
      <dgm:spPr/>
    </dgm:pt>
    <dgm:pt modelId="{87677714-E9D6-4B30-BF98-9CB2F6AFEB83}" type="pres">
      <dgm:prSet presAssocID="{D42F02B3-B34B-4DC3-BCFE-947BB0A2A284}" presName="text_3" presStyleLbl="node1" presStyleIdx="2" presStyleCnt="3">
        <dgm:presLayoutVars>
          <dgm:bulletEnabled val="1"/>
        </dgm:presLayoutVars>
      </dgm:prSet>
      <dgm:spPr/>
    </dgm:pt>
    <dgm:pt modelId="{4A318323-0173-44E0-BA32-7E1B49DFC3C3}" type="pres">
      <dgm:prSet presAssocID="{D42F02B3-B34B-4DC3-BCFE-947BB0A2A284}" presName="accent_3" presStyleCnt="0"/>
      <dgm:spPr/>
    </dgm:pt>
    <dgm:pt modelId="{96427838-86F5-4016-8320-ECCC131EDABB}" type="pres">
      <dgm:prSet presAssocID="{D42F02B3-B34B-4DC3-BCFE-947BB0A2A284}" presName="accentRepeatNode" presStyleLbl="solidFgAcc1" presStyleIdx="2" presStyleCnt="3"/>
      <dgm:spPr/>
    </dgm:pt>
  </dgm:ptLst>
  <dgm:cxnLst>
    <dgm:cxn modelId="{59F30219-4885-4A5D-9970-DB03CDCFD6DF}" type="presOf" srcId="{08E48D06-C1BD-4288-A95A-7EBE0B5D51E7}" destId="{94CEB27B-7FAE-43B1-93AC-46CC28B71E24}" srcOrd="0" destOrd="0" presId="urn:microsoft.com/office/officeart/2008/layout/VerticalCurvedList"/>
    <dgm:cxn modelId="{E8E31E27-3164-4D85-A039-A97921F08B30}" type="presOf" srcId="{C12D758D-7528-4A0B-B6BC-E94F1B2E9A35}" destId="{D08481B4-EF64-4D6C-9FCA-0A5682ADBA31}" srcOrd="0" destOrd="0" presId="urn:microsoft.com/office/officeart/2008/layout/VerticalCurvedList"/>
    <dgm:cxn modelId="{E4C37C69-3384-420A-97E8-ECB0CFCF0578}" type="presOf" srcId="{9318487C-FB92-4F66-8746-D1AC7F4458C2}" destId="{2732ECBE-4657-4C1B-8978-CA28DE2EA885}" srcOrd="0" destOrd="0" presId="urn:microsoft.com/office/officeart/2008/layout/VerticalCurvedList"/>
    <dgm:cxn modelId="{377A8C6A-055A-42B4-ABA2-F1DFB22A66A1}" srcId="{523824F7-F7E1-4021-A6B1-3F8A5FFD08EF}" destId="{C12D758D-7528-4A0B-B6BC-E94F1B2E9A35}" srcOrd="0" destOrd="0" parTransId="{9B0EB4DC-7E8C-495C-9AB5-9C656DCCF6AC}" sibTransId="{08E48D06-C1BD-4288-A95A-7EBE0B5D51E7}"/>
    <dgm:cxn modelId="{46BD1082-B85F-4DB1-82F5-ABB9B1BE62B6}" type="presOf" srcId="{523824F7-F7E1-4021-A6B1-3F8A5FFD08EF}" destId="{96E722C2-365F-41E9-A9A3-91E55928B12C}" srcOrd="0" destOrd="0" presId="urn:microsoft.com/office/officeart/2008/layout/VerticalCurvedList"/>
    <dgm:cxn modelId="{8E8BE0D1-B534-4F0B-A1CE-3ED6A2647494}" srcId="{523824F7-F7E1-4021-A6B1-3F8A5FFD08EF}" destId="{D42F02B3-B34B-4DC3-BCFE-947BB0A2A284}" srcOrd="2" destOrd="0" parTransId="{E2AEDACB-7C7B-473B-923A-8781C73C5F0D}" sibTransId="{AA0E3D93-3306-4B8C-A537-58D13C07227F}"/>
    <dgm:cxn modelId="{FEBD24E8-089B-4899-A483-1CA951199C39}" type="presOf" srcId="{D42F02B3-B34B-4DC3-BCFE-947BB0A2A284}" destId="{87677714-E9D6-4B30-BF98-9CB2F6AFEB83}" srcOrd="0" destOrd="0" presId="urn:microsoft.com/office/officeart/2008/layout/VerticalCurvedList"/>
    <dgm:cxn modelId="{790696EC-CC69-46E6-97D3-96F5D462098E}" srcId="{523824F7-F7E1-4021-A6B1-3F8A5FFD08EF}" destId="{9318487C-FB92-4F66-8746-D1AC7F4458C2}" srcOrd="1" destOrd="0" parTransId="{608438F8-389E-4DCF-9398-A345748F1EEB}" sibTransId="{079D7158-4BFC-4456-BE69-FD0A63E7BC0A}"/>
    <dgm:cxn modelId="{D49C63D2-CF34-44B8-A0A3-18745B3E0607}" type="presParOf" srcId="{96E722C2-365F-41E9-A9A3-91E55928B12C}" destId="{BE6FA06E-9FC1-4B40-AF25-8022DA414FC6}" srcOrd="0" destOrd="0" presId="urn:microsoft.com/office/officeart/2008/layout/VerticalCurvedList"/>
    <dgm:cxn modelId="{DEFA1DCD-276C-4799-8C45-7E47E9B364D7}" type="presParOf" srcId="{BE6FA06E-9FC1-4B40-AF25-8022DA414FC6}" destId="{1193AC06-F30A-4739-AD1C-32024D2448C6}" srcOrd="0" destOrd="0" presId="urn:microsoft.com/office/officeart/2008/layout/VerticalCurvedList"/>
    <dgm:cxn modelId="{C72006BE-3D06-4673-B78F-9E269C01C8C7}" type="presParOf" srcId="{1193AC06-F30A-4739-AD1C-32024D2448C6}" destId="{BD601695-1106-4833-AC70-FCEDD8A0BA6B}" srcOrd="0" destOrd="0" presId="urn:microsoft.com/office/officeart/2008/layout/VerticalCurvedList"/>
    <dgm:cxn modelId="{6CEE0CD7-73CD-4909-B9A3-EE37368D7FC4}" type="presParOf" srcId="{1193AC06-F30A-4739-AD1C-32024D2448C6}" destId="{94CEB27B-7FAE-43B1-93AC-46CC28B71E24}" srcOrd="1" destOrd="0" presId="urn:microsoft.com/office/officeart/2008/layout/VerticalCurvedList"/>
    <dgm:cxn modelId="{AFF909B3-47B0-4272-BDEB-77C386F6A21C}" type="presParOf" srcId="{1193AC06-F30A-4739-AD1C-32024D2448C6}" destId="{0B6212AA-2A4B-4B88-BD07-6CBF081F8921}" srcOrd="2" destOrd="0" presId="urn:microsoft.com/office/officeart/2008/layout/VerticalCurvedList"/>
    <dgm:cxn modelId="{11E89A50-B1FA-4B53-B402-F9737F66B934}" type="presParOf" srcId="{1193AC06-F30A-4739-AD1C-32024D2448C6}" destId="{6E1EBABC-3FD4-4B06-8B82-B196B62DA87B}" srcOrd="3" destOrd="0" presId="urn:microsoft.com/office/officeart/2008/layout/VerticalCurvedList"/>
    <dgm:cxn modelId="{982775E1-9791-4FF7-8B8B-F4A5C75793E6}" type="presParOf" srcId="{BE6FA06E-9FC1-4B40-AF25-8022DA414FC6}" destId="{D08481B4-EF64-4D6C-9FCA-0A5682ADBA31}" srcOrd="1" destOrd="0" presId="urn:microsoft.com/office/officeart/2008/layout/VerticalCurvedList"/>
    <dgm:cxn modelId="{EF1458F6-D5F7-40A3-B957-07FD392345DA}" type="presParOf" srcId="{BE6FA06E-9FC1-4B40-AF25-8022DA414FC6}" destId="{8556594E-7AE6-47CD-8CA9-47BC7E254320}" srcOrd="2" destOrd="0" presId="urn:microsoft.com/office/officeart/2008/layout/VerticalCurvedList"/>
    <dgm:cxn modelId="{99240E99-3BAA-44C0-A236-2160EA627B04}" type="presParOf" srcId="{8556594E-7AE6-47CD-8CA9-47BC7E254320}" destId="{0F4B138D-1395-4E06-8148-B9B4984207D4}" srcOrd="0" destOrd="0" presId="urn:microsoft.com/office/officeart/2008/layout/VerticalCurvedList"/>
    <dgm:cxn modelId="{F9449614-6456-4DA0-8639-3BF6460D55A3}" type="presParOf" srcId="{BE6FA06E-9FC1-4B40-AF25-8022DA414FC6}" destId="{2732ECBE-4657-4C1B-8978-CA28DE2EA885}" srcOrd="3" destOrd="0" presId="urn:microsoft.com/office/officeart/2008/layout/VerticalCurvedList"/>
    <dgm:cxn modelId="{DC50406C-DB6B-4361-A2BA-1633B216EA3C}" type="presParOf" srcId="{BE6FA06E-9FC1-4B40-AF25-8022DA414FC6}" destId="{9C852836-5578-4973-8642-D34736F2BEF9}" srcOrd="4" destOrd="0" presId="urn:microsoft.com/office/officeart/2008/layout/VerticalCurvedList"/>
    <dgm:cxn modelId="{B8851ED9-817F-4221-95CF-CA3D0DA25640}" type="presParOf" srcId="{9C852836-5578-4973-8642-D34736F2BEF9}" destId="{779EF537-98A4-4592-B269-B3E45BDC2184}" srcOrd="0" destOrd="0" presId="urn:microsoft.com/office/officeart/2008/layout/VerticalCurvedList"/>
    <dgm:cxn modelId="{B1678A74-D9CF-4794-BEB8-4FB0A0C8DC30}" type="presParOf" srcId="{BE6FA06E-9FC1-4B40-AF25-8022DA414FC6}" destId="{87677714-E9D6-4B30-BF98-9CB2F6AFEB83}" srcOrd="5" destOrd="0" presId="urn:microsoft.com/office/officeart/2008/layout/VerticalCurvedList"/>
    <dgm:cxn modelId="{792DED78-601A-4B7E-AD3B-1E03952416E7}" type="presParOf" srcId="{BE6FA06E-9FC1-4B40-AF25-8022DA414FC6}" destId="{4A318323-0173-44E0-BA32-7E1B49DFC3C3}" srcOrd="6" destOrd="0" presId="urn:microsoft.com/office/officeart/2008/layout/VerticalCurvedList"/>
    <dgm:cxn modelId="{FA656101-D6E2-4B1F-A13D-EE1702D0D355}" type="presParOf" srcId="{4A318323-0173-44E0-BA32-7E1B49DFC3C3}" destId="{96427838-86F5-4016-8320-ECCC131EDAB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EB27B-7FAE-43B1-93AC-46CC28B71E24}">
      <dsp:nvSpPr>
        <dsp:cNvPr id="0" name=""/>
        <dsp:cNvSpPr/>
      </dsp:nvSpPr>
      <dsp:spPr>
        <a:xfrm>
          <a:off x="-3674748" y="-564606"/>
          <a:ext cx="4380412" cy="4380412"/>
        </a:xfrm>
        <a:prstGeom prst="blockArc">
          <a:avLst>
            <a:gd name="adj1" fmla="val 18900000"/>
            <a:gd name="adj2" fmla="val 2700000"/>
            <a:gd name="adj3" fmla="val 493"/>
          </a:avLst>
        </a:prstGeom>
        <a:noFill/>
        <a:ln w="15875"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08481B4-EF64-4D6C-9FCA-0A5682ADBA31}">
      <dsp:nvSpPr>
        <dsp:cNvPr id="0" name=""/>
        <dsp:cNvSpPr/>
      </dsp:nvSpPr>
      <dsp:spPr>
        <a:xfrm>
          <a:off x="453783" y="325120"/>
          <a:ext cx="4367966" cy="6502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Visual Design</a:t>
          </a:r>
        </a:p>
      </dsp:txBody>
      <dsp:txXfrm>
        <a:off x="453783" y="325120"/>
        <a:ext cx="4367966" cy="650240"/>
      </dsp:txXfrm>
    </dsp:sp>
    <dsp:sp modelId="{0F4B138D-1395-4E06-8148-B9B4984207D4}">
      <dsp:nvSpPr>
        <dsp:cNvPr id="0" name=""/>
        <dsp:cNvSpPr/>
      </dsp:nvSpPr>
      <dsp:spPr>
        <a:xfrm>
          <a:off x="47383" y="243840"/>
          <a:ext cx="812800" cy="812800"/>
        </a:xfrm>
        <a:prstGeom prst="ellipse">
          <a:avLst/>
        </a:prstGeom>
        <a:solidFill>
          <a:schemeClr val="lt1">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32ECBE-4657-4C1B-8978-CA28DE2EA885}">
      <dsp:nvSpPr>
        <dsp:cNvPr id="0" name=""/>
        <dsp:cNvSpPr/>
      </dsp:nvSpPr>
      <dsp:spPr>
        <a:xfrm>
          <a:off x="690146" y="1300480"/>
          <a:ext cx="4131604" cy="650240"/>
        </a:xfrm>
        <a:prstGeom prst="rect">
          <a:avLst/>
        </a:prstGeom>
        <a:solidFill>
          <a:schemeClr val="accent2">
            <a:hueOff val="745968"/>
            <a:satOff val="-5205"/>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Usability</a:t>
          </a:r>
        </a:p>
      </dsp:txBody>
      <dsp:txXfrm>
        <a:off x="690146" y="1300480"/>
        <a:ext cx="4131604" cy="650240"/>
      </dsp:txXfrm>
    </dsp:sp>
    <dsp:sp modelId="{779EF537-98A4-4592-B269-B3E45BDC2184}">
      <dsp:nvSpPr>
        <dsp:cNvPr id="0" name=""/>
        <dsp:cNvSpPr/>
      </dsp:nvSpPr>
      <dsp:spPr>
        <a:xfrm>
          <a:off x="283746" y="1219200"/>
          <a:ext cx="812800" cy="812800"/>
        </a:xfrm>
        <a:prstGeom prst="ellipse">
          <a:avLst/>
        </a:prstGeom>
        <a:solidFill>
          <a:schemeClr val="lt1">
            <a:hueOff val="0"/>
            <a:satOff val="0"/>
            <a:lumOff val="0"/>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dsp:style>
    </dsp:sp>
    <dsp:sp modelId="{87677714-E9D6-4B30-BF98-9CB2F6AFEB83}">
      <dsp:nvSpPr>
        <dsp:cNvPr id="0" name=""/>
        <dsp:cNvSpPr/>
      </dsp:nvSpPr>
      <dsp:spPr>
        <a:xfrm>
          <a:off x="453783" y="2275840"/>
          <a:ext cx="4367966" cy="650240"/>
        </a:xfrm>
        <a:prstGeom prst="rect">
          <a:avLst/>
        </a:prstGeom>
        <a:solidFill>
          <a:schemeClr val="accent2">
            <a:hueOff val="1491936"/>
            <a:satOff val="-10410"/>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16128" tIns="88900" rIns="88900" bIns="88900" numCol="1" spcCol="1270" anchor="ctr" anchorCtr="0">
          <a:noAutofit/>
        </a:bodyPr>
        <a:lstStyle/>
        <a:p>
          <a:pPr marL="0" lvl="0" indent="0" algn="l" defTabSz="1555750">
            <a:lnSpc>
              <a:spcPct val="90000"/>
            </a:lnSpc>
            <a:spcBef>
              <a:spcPct val="0"/>
            </a:spcBef>
            <a:spcAft>
              <a:spcPct val="35000"/>
            </a:spcAft>
            <a:buNone/>
          </a:pPr>
          <a:r>
            <a:rPr lang="en-GB" sz="3500" kern="1200" dirty="0"/>
            <a:t>Pleasure</a:t>
          </a:r>
        </a:p>
      </dsp:txBody>
      <dsp:txXfrm>
        <a:off x="453783" y="2275840"/>
        <a:ext cx="4367966" cy="650240"/>
      </dsp:txXfrm>
    </dsp:sp>
    <dsp:sp modelId="{96427838-86F5-4016-8320-ECCC131EDABB}">
      <dsp:nvSpPr>
        <dsp:cNvPr id="0" name=""/>
        <dsp:cNvSpPr/>
      </dsp:nvSpPr>
      <dsp:spPr>
        <a:xfrm>
          <a:off x="47383" y="2194560"/>
          <a:ext cx="812800" cy="812800"/>
        </a:xfrm>
        <a:prstGeom prst="ellipse">
          <a:avLst/>
        </a:prstGeom>
        <a:solidFill>
          <a:schemeClr val="lt1">
            <a:hueOff val="0"/>
            <a:satOff val="0"/>
            <a:lumOff val="0"/>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58727B-CB34-425A-87C4-C4BEDCE2A836}"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BDAA0-13AB-46BA-B655-5927A4E2ABBE}" type="slidenum">
              <a:rPr lang="en-GB" smtClean="0"/>
              <a:t>‹#›</a:t>
            </a:fld>
            <a:endParaRPr lang="en-GB"/>
          </a:p>
        </p:txBody>
      </p:sp>
    </p:spTree>
    <p:extLst>
      <p:ext uri="{BB962C8B-B14F-4D97-AF65-F5344CB8AC3E}">
        <p14:creationId xmlns:p14="http://schemas.microsoft.com/office/powerpoint/2010/main" val="1204364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https://home.web.cern.ch/science/computing/birth-web </a:t>
            </a:r>
          </a:p>
        </p:txBody>
      </p:sp>
      <p:sp>
        <p:nvSpPr>
          <p:cNvPr id="4" name="Slide Number Placeholder 3"/>
          <p:cNvSpPr>
            <a:spLocks noGrp="1"/>
          </p:cNvSpPr>
          <p:nvPr>
            <p:ph type="sldNum" sz="quarter" idx="5"/>
          </p:nvPr>
        </p:nvSpPr>
        <p:spPr/>
        <p:txBody>
          <a:bodyPr/>
          <a:lstStyle/>
          <a:p>
            <a:fld id="{75CBDAA0-13AB-46BA-B655-5927A4E2ABBE}" type="slidenum">
              <a:rPr lang="en-GB" smtClean="0"/>
              <a:t>3</a:t>
            </a:fld>
            <a:endParaRPr lang="en-GB"/>
          </a:p>
        </p:txBody>
      </p:sp>
    </p:spTree>
    <p:extLst>
      <p:ext uri="{BB962C8B-B14F-4D97-AF65-F5344CB8AC3E}">
        <p14:creationId xmlns:p14="http://schemas.microsoft.com/office/powerpoint/2010/main" val="2318525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each of the websites with the class to show that the links work and to aid the students to make an informed choice.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Students </a:t>
            </a:r>
            <a:r>
              <a:rPr lang="en-GB" sz="1800" b="1" dirty="0">
                <a:effectLst/>
                <a:latin typeface="Arial" panose="020B0604020202020204" pitchFamily="34" charset="0"/>
                <a:ea typeface="Times New Roman" panose="02020603050405020304" pitchFamily="18" charset="0"/>
              </a:rPr>
              <a:t>must </a:t>
            </a:r>
            <a:r>
              <a:rPr lang="en-GB" sz="1800" dirty="0">
                <a:effectLst/>
                <a:latin typeface="Arial" panose="020B0604020202020204" pitchFamily="34" charset="0"/>
                <a:ea typeface="Times New Roman" panose="02020603050405020304" pitchFamily="18" charset="0"/>
              </a:rPr>
              <a:t>use the ‘Website Evaluation Template’ document provided in Week 8 to complete your evaluation and recommendations. Students’ completed website evaluation should be submitted to Turnitin ‘Submission Link’ by the submission deadline shown above.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5CBDAA0-13AB-46BA-B655-5927A4E2ABBE}" type="slidenum">
              <a:rPr lang="en-GB" smtClean="0"/>
              <a:t>8</a:t>
            </a:fld>
            <a:endParaRPr lang="en-GB"/>
          </a:p>
        </p:txBody>
      </p:sp>
    </p:spTree>
    <p:extLst>
      <p:ext uri="{BB962C8B-B14F-4D97-AF65-F5344CB8AC3E}">
        <p14:creationId xmlns:p14="http://schemas.microsoft.com/office/powerpoint/2010/main" val="3308633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students that a wide range of ever growing social media apps exist, other popular platforms are </a:t>
            </a:r>
            <a:r>
              <a:rPr lang="en-GB" dirty="0" err="1"/>
              <a:t>SnapChat</a:t>
            </a:r>
            <a:r>
              <a:rPr lang="en-GB" dirty="0"/>
              <a:t> and Telegram. </a:t>
            </a:r>
          </a:p>
          <a:p>
            <a:endParaRPr lang="en-GB" dirty="0"/>
          </a:p>
          <a:p>
            <a:r>
              <a:rPr lang="en-GB" dirty="0"/>
              <a:t>Whilst there are a range of personal uses for social media, the massive number of users generate income for the apps from the advertising and direct marketing that occurs via the apps. </a:t>
            </a:r>
          </a:p>
        </p:txBody>
      </p:sp>
      <p:sp>
        <p:nvSpPr>
          <p:cNvPr id="4" name="Slide Number Placeholder 3"/>
          <p:cNvSpPr>
            <a:spLocks noGrp="1"/>
          </p:cNvSpPr>
          <p:nvPr>
            <p:ph type="sldNum" sz="quarter" idx="5"/>
          </p:nvPr>
        </p:nvSpPr>
        <p:spPr/>
        <p:txBody>
          <a:bodyPr/>
          <a:lstStyle/>
          <a:p>
            <a:fld id="{75CBDAA0-13AB-46BA-B655-5927A4E2ABBE}" type="slidenum">
              <a:rPr lang="en-GB" smtClean="0"/>
              <a:t>10</a:t>
            </a:fld>
            <a:endParaRPr lang="en-GB"/>
          </a:p>
        </p:txBody>
      </p:sp>
    </p:spTree>
    <p:extLst>
      <p:ext uri="{BB962C8B-B14F-4D97-AF65-F5344CB8AC3E}">
        <p14:creationId xmlns:p14="http://schemas.microsoft.com/office/powerpoint/2010/main" val="24368967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Check the https://www.internetlivestats.com/ site to see how many current </a:t>
            </a:r>
            <a:r>
              <a:rPr lang="en-GB" dirty="0" err="1"/>
              <a:t>Youtube</a:t>
            </a:r>
            <a:r>
              <a:rPr lang="en-GB" dirty="0"/>
              <a:t> user are online now and how many videos are being uploaded today. </a:t>
            </a:r>
          </a:p>
          <a:p>
            <a:endParaRPr lang="en-GB" dirty="0"/>
          </a:p>
          <a:p>
            <a:r>
              <a:rPr lang="en-GB" dirty="0"/>
              <a:t>Emphasis how unchanged the format of </a:t>
            </a:r>
            <a:r>
              <a:rPr lang="en-GB" dirty="0" err="1"/>
              <a:t>youtube</a:t>
            </a:r>
            <a:r>
              <a:rPr lang="en-GB" dirty="0"/>
              <a:t> has been in the past 17years. </a:t>
            </a:r>
          </a:p>
          <a:p>
            <a:endParaRPr lang="en-GB" dirty="0"/>
          </a:p>
          <a:p>
            <a:r>
              <a:rPr lang="en-GB" dirty="0"/>
              <a:t>Watch the video as a class, highlight some of the real issues and successes that are shared by the business owners that the presenter speaks to. </a:t>
            </a:r>
          </a:p>
        </p:txBody>
      </p:sp>
      <p:sp>
        <p:nvSpPr>
          <p:cNvPr id="4" name="Slide Number Placeholder 3"/>
          <p:cNvSpPr>
            <a:spLocks noGrp="1"/>
          </p:cNvSpPr>
          <p:nvPr>
            <p:ph type="sldNum" sz="quarter" idx="5"/>
          </p:nvPr>
        </p:nvSpPr>
        <p:spPr/>
        <p:txBody>
          <a:bodyPr/>
          <a:lstStyle/>
          <a:p>
            <a:fld id="{75CBDAA0-13AB-46BA-B655-5927A4E2ABBE}" type="slidenum">
              <a:rPr lang="en-GB" smtClean="0"/>
              <a:t>13</a:t>
            </a:fld>
            <a:endParaRPr lang="en-GB"/>
          </a:p>
        </p:txBody>
      </p:sp>
    </p:spTree>
    <p:extLst>
      <p:ext uri="{BB962C8B-B14F-4D97-AF65-F5344CB8AC3E}">
        <p14:creationId xmlns:p14="http://schemas.microsoft.com/office/powerpoint/2010/main" val="922064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https://www.youtube.com/watch?v=14amlEYDu_k – </a:t>
            </a:r>
            <a:r>
              <a:rPr lang="en-GB" u="sng" dirty="0"/>
              <a:t>watch the first </a:t>
            </a:r>
            <a:r>
              <a:rPr lang="en-GB" b="1" u="sng" dirty="0"/>
              <a:t>9mins</a:t>
            </a:r>
            <a:r>
              <a:rPr lang="en-GB" b="1" dirty="0"/>
              <a:t>. </a:t>
            </a:r>
          </a:p>
        </p:txBody>
      </p:sp>
      <p:sp>
        <p:nvSpPr>
          <p:cNvPr id="4" name="Slide Number Placeholder 3"/>
          <p:cNvSpPr>
            <a:spLocks noGrp="1"/>
          </p:cNvSpPr>
          <p:nvPr>
            <p:ph type="sldNum" sz="quarter" idx="5"/>
          </p:nvPr>
        </p:nvSpPr>
        <p:spPr/>
        <p:txBody>
          <a:bodyPr/>
          <a:lstStyle/>
          <a:p>
            <a:fld id="{75CBDAA0-13AB-46BA-B655-5927A4E2ABBE}" type="slidenum">
              <a:rPr lang="en-GB" smtClean="0"/>
              <a:t>14</a:t>
            </a:fld>
            <a:endParaRPr lang="en-GB"/>
          </a:p>
        </p:txBody>
      </p:sp>
    </p:spTree>
    <p:extLst>
      <p:ext uri="{BB962C8B-B14F-4D97-AF65-F5344CB8AC3E}">
        <p14:creationId xmlns:p14="http://schemas.microsoft.com/office/powerpoint/2010/main" val="4828274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the Instagram for Business webpage to learn more about how to use the platform to grow a business brand presence - https://business.instagram.com/ - image has link embedded. </a:t>
            </a:r>
          </a:p>
          <a:p>
            <a:r>
              <a:rPr lang="en-GB" dirty="0"/>
              <a:t>The ‘Get started’ page has a video of how to sign up - https://business.instagram.com/getting-started - show to students but avoid setting up an account or requesting that students set up an account in class in case of financial implications. </a:t>
            </a:r>
          </a:p>
        </p:txBody>
      </p:sp>
      <p:sp>
        <p:nvSpPr>
          <p:cNvPr id="4" name="Slide Number Placeholder 3"/>
          <p:cNvSpPr>
            <a:spLocks noGrp="1"/>
          </p:cNvSpPr>
          <p:nvPr>
            <p:ph type="sldNum" sz="quarter" idx="5"/>
          </p:nvPr>
        </p:nvSpPr>
        <p:spPr/>
        <p:txBody>
          <a:bodyPr/>
          <a:lstStyle/>
          <a:p>
            <a:fld id="{75CBDAA0-13AB-46BA-B655-5927A4E2ABBE}" type="slidenum">
              <a:rPr lang="en-GB" smtClean="0"/>
              <a:t>15</a:t>
            </a:fld>
            <a:endParaRPr lang="en-GB"/>
          </a:p>
        </p:txBody>
      </p:sp>
    </p:spTree>
    <p:extLst>
      <p:ext uri="{BB962C8B-B14F-4D97-AF65-F5344CB8AC3E}">
        <p14:creationId xmlns:p14="http://schemas.microsoft.com/office/powerpoint/2010/main" val="2999632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linked here included more information that the students need – watch a few mins to gain a sense of how strategic and planned a business needs to be if they are to maximise their impact on Instagram. </a:t>
            </a:r>
          </a:p>
        </p:txBody>
      </p:sp>
      <p:sp>
        <p:nvSpPr>
          <p:cNvPr id="4" name="Slide Number Placeholder 3"/>
          <p:cNvSpPr>
            <a:spLocks noGrp="1"/>
          </p:cNvSpPr>
          <p:nvPr>
            <p:ph type="sldNum" sz="quarter" idx="5"/>
          </p:nvPr>
        </p:nvSpPr>
        <p:spPr/>
        <p:txBody>
          <a:bodyPr/>
          <a:lstStyle/>
          <a:p>
            <a:fld id="{75CBDAA0-13AB-46BA-B655-5927A4E2ABBE}" type="slidenum">
              <a:rPr lang="en-GB" smtClean="0"/>
              <a:t>16</a:t>
            </a:fld>
            <a:endParaRPr lang="en-GB"/>
          </a:p>
        </p:txBody>
      </p:sp>
    </p:spTree>
    <p:extLst>
      <p:ext uri="{BB962C8B-B14F-4D97-AF65-F5344CB8AC3E}">
        <p14:creationId xmlns:p14="http://schemas.microsoft.com/office/powerpoint/2010/main" val="31972697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https://business.instagram.com/success/ -  Watch the </a:t>
            </a:r>
            <a:r>
              <a:rPr lang="en-GB" dirty="0" err="1"/>
              <a:t>Quantas</a:t>
            </a:r>
            <a:r>
              <a:rPr lang="en-GB" dirty="0"/>
              <a:t> success stories video. </a:t>
            </a:r>
          </a:p>
          <a:p>
            <a:endParaRPr lang="en-GB" dirty="0"/>
          </a:p>
          <a:p>
            <a:r>
              <a:rPr lang="en-GB" dirty="0"/>
              <a:t>Display the image and invite suggestion about who the target audience would be. Young or Old, Parents vs no children, poor vs affluent, </a:t>
            </a:r>
          </a:p>
          <a:p>
            <a:endParaRPr lang="en-GB" dirty="0"/>
          </a:p>
          <a:p>
            <a:r>
              <a:rPr lang="en-GB" dirty="0"/>
              <a:t>What are the strengths of the ad? – Bold image, opportunity to react to it and comment. Clearly stated brand name, Consistent use of colour, consistent use of nature. </a:t>
            </a:r>
          </a:p>
        </p:txBody>
      </p:sp>
      <p:sp>
        <p:nvSpPr>
          <p:cNvPr id="4" name="Slide Number Placeholder 3"/>
          <p:cNvSpPr>
            <a:spLocks noGrp="1"/>
          </p:cNvSpPr>
          <p:nvPr>
            <p:ph type="sldNum" sz="quarter" idx="5"/>
          </p:nvPr>
        </p:nvSpPr>
        <p:spPr/>
        <p:txBody>
          <a:bodyPr/>
          <a:lstStyle/>
          <a:p>
            <a:fld id="{75CBDAA0-13AB-46BA-B655-5927A4E2ABBE}" type="slidenum">
              <a:rPr lang="en-GB" smtClean="0"/>
              <a:t>17</a:t>
            </a:fld>
            <a:endParaRPr lang="en-GB"/>
          </a:p>
        </p:txBody>
      </p:sp>
    </p:spTree>
    <p:extLst>
      <p:ext uri="{BB962C8B-B14F-4D97-AF65-F5344CB8AC3E}">
        <p14:creationId xmlns:p14="http://schemas.microsoft.com/office/powerpoint/2010/main" val="400041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 each of the websites with the class to show that the links work and to aid the students to make an informed choice.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Times New Roman" panose="02020603050405020304" pitchFamily="18" charset="0"/>
              </a:rPr>
              <a:t>Students </a:t>
            </a:r>
            <a:r>
              <a:rPr lang="en-GB" sz="1800" b="1" dirty="0">
                <a:effectLst/>
                <a:latin typeface="Arial" panose="020B0604020202020204" pitchFamily="34" charset="0"/>
                <a:ea typeface="Times New Roman" panose="02020603050405020304" pitchFamily="18" charset="0"/>
              </a:rPr>
              <a:t>must </a:t>
            </a:r>
            <a:r>
              <a:rPr lang="en-GB" sz="1800" dirty="0">
                <a:effectLst/>
                <a:latin typeface="Arial" panose="020B0604020202020204" pitchFamily="34" charset="0"/>
                <a:ea typeface="Times New Roman" panose="02020603050405020304" pitchFamily="18" charset="0"/>
              </a:rPr>
              <a:t>use the ‘Website Evaluation Template’ document provided in Week 8 to complete your evaluation and recommendations. Students’ completed website evaluation should be submitted to Turnitin ‘Submission Link’ by the submission deadline shown above.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75CBDAA0-13AB-46BA-B655-5927A4E2ABBE}" type="slidenum">
              <a:rPr lang="en-GB" smtClean="0"/>
              <a:t>18</a:t>
            </a:fld>
            <a:endParaRPr lang="en-GB"/>
          </a:p>
        </p:txBody>
      </p:sp>
    </p:spTree>
    <p:extLst>
      <p:ext uri="{BB962C8B-B14F-4D97-AF65-F5344CB8AC3E}">
        <p14:creationId xmlns:p14="http://schemas.microsoft.com/office/powerpoint/2010/main" val="1173945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11/23/2025</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11/23/2025</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11/23/2025</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11/23/2025</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11/23/2025</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11/23/2025</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11/23/2025</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11/23/2025</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11/23/2025</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11/23/2025</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khhair.co.uk/" TargetMode="Externa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hyperlink" Target="https://www.screwfix.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8kxiPDcBfnQ?feature=oembed" TargetMode="External"/><Relationship Id="rId4" Type="http://schemas.openxmlformats.org/officeDocument/2006/relationships/image" Target="../media/image18.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14amlEYDu_k?feature=oembed" TargetMode="External"/><Relationship Id="rId4" Type="http://schemas.openxmlformats.org/officeDocument/2006/relationships/image" Target="../media/image19.jpeg"/></Relationships>
</file>

<file path=ppt/slides/_rels/slide15.xml.rels><?xml version="1.0" encoding="UTF-8" standalone="yes"?>
<Relationships xmlns="http://schemas.openxmlformats.org/package/2006/relationships"><Relationship Id="rId3" Type="http://schemas.openxmlformats.org/officeDocument/2006/relationships/hyperlink" Target="https://business.instagram.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notesSlide" Target="../notesSlides/notesSlide7.xml"/><Relationship Id="rId7"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video" Target="https://www.youtube.com/embed/b_gvwR1pg5I?feature=oembed" TargetMode="External"/><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jpeg"/><Relationship Id="rId9" Type="http://schemas.openxmlformats.org/officeDocument/2006/relationships/image" Target="../media/image26.png"/></Relationships>
</file>

<file path=ppt/slides/_rels/slide1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nfi.edu/what-is-social-med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329238" y="639097"/>
            <a:ext cx="5213834" cy="3494791"/>
          </a:xfrm>
        </p:spPr>
        <p:txBody>
          <a:bodyPr>
            <a:noAutofit/>
          </a:bodyPr>
          <a:lstStyle/>
          <a:p>
            <a:r>
              <a:rPr lang="en-US" sz="6600" dirty="0"/>
              <a:t>Using Social Media to reach Customers.</a:t>
            </a: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096001" y="4455621"/>
            <a:ext cx="5982030" cy="1238616"/>
          </a:xfrm>
        </p:spPr>
        <p:txBody>
          <a:bodyPr>
            <a:normAutofit/>
          </a:bodyPr>
          <a:lstStyle/>
          <a:p>
            <a:r>
              <a:rPr lang="en-US" dirty="0"/>
              <a:t>Week 8 – LCLM4002 Digital Skills </a:t>
            </a: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097280" y="286603"/>
            <a:ext cx="10058400" cy="1450757"/>
          </a:xfrm>
        </p:spPr>
        <p:txBody>
          <a:bodyPr>
            <a:normAutofit/>
          </a:bodyPr>
          <a:lstStyle/>
          <a:p>
            <a:r>
              <a:rPr lang="en-US" dirty="0"/>
              <a:t>During the session…</a:t>
            </a:r>
          </a:p>
        </p:txBody>
      </p:sp>
      <p:grpSp>
        <p:nvGrpSpPr>
          <p:cNvPr id="14" name="Group 13">
            <a:extLst>
              <a:ext uri="{FF2B5EF4-FFF2-40B4-BE49-F238E27FC236}">
                <a16:creationId xmlns:a16="http://schemas.microsoft.com/office/drawing/2014/main" id="{F483D398-33BA-4D79-8F76-809D6BF78228}"/>
              </a:ext>
            </a:extLst>
          </p:cNvPr>
          <p:cNvGrpSpPr/>
          <p:nvPr/>
        </p:nvGrpSpPr>
        <p:grpSpPr>
          <a:xfrm>
            <a:off x="1132569" y="2439054"/>
            <a:ext cx="2981250" cy="3105001"/>
            <a:chOff x="1132569" y="2439054"/>
            <a:chExt cx="2981250" cy="3105001"/>
          </a:xfrm>
        </p:grpSpPr>
        <p:sp>
          <p:nvSpPr>
            <p:cNvPr id="5" name="Oval 4">
              <a:extLst>
                <a:ext uri="{FF2B5EF4-FFF2-40B4-BE49-F238E27FC236}">
                  <a16:creationId xmlns:a16="http://schemas.microsoft.com/office/drawing/2014/main" id="{3EA9FFE9-2A70-495E-B151-18F4829E25DC}"/>
                </a:ext>
              </a:extLst>
            </p:cNvPr>
            <p:cNvSpPr/>
            <p:nvPr/>
          </p:nvSpPr>
          <p:spPr>
            <a:xfrm>
              <a:off x="1713912" y="2439054"/>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User Network">
              <a:extLst>
                <a:ext uri="{FF2B5EF4-FFF2-40B4-BE49-F238E27FC236}">
                  <a16:creationId xmlns:a16="http://schemas.microsoft.com/office/drawing/2014/main" id="{FB77B394-B46B-49EF-8073-7AB2BED01A95}"/>
                </a:ext>
              </a:extLst>
            </p:cNvPr>
            <p:cNvSpPr/>
            <p:nvPr/>
          </p:nvSpPr>
          <p:spPr>
            <a:xfrm>
              <a:off x="2101475" y="2826617"/>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26B4169B-5054-4B10-B464-4EC76D8BB991}"/>
                </a:ext>
              </a:extLst>
            </p:cNvPr>
            <p:cNvSpPr/>
            <p:nvPr/>
          </p:nvSpPr>
          <p:spPr>
            <a:xfrm>
              <a:off x="1132569"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We will define and describe social media</a:t>
              </a:r>
            </a:p>
          </p:txBody>
        </p:sp>
      </p:grpSp>
      <p:grpSp>
        <p:nvGrpSpPr>
          <p:cNvPr id="15" name="Group 14">
            <a:extLst>
              <a:ext uri="{FF2B5EF4-FFF2-40B4-BE49-F238E27FC236}">
                <a16:creationId xmlns:a16="http://schemas.microsoft.com/office/drawing/2014/main" id="{BFBEE937-6375-4203-BD8C-905C813B6117}"/>
              </a:ext>
            </a:extLst>
          </p:cNvPr>
          <p:cNvGrpSpPr/>
          <p:nvPr/>
        </p:nvGrpSpPr>
        <p:grpSpPr>
          <a:xfrm>
            <a:off x="4635537" y="2439054"/>
            <a:ext cx="2981250" cy="3105001"/>
            <a:chOff x="4635537" y="2439054"/>
            <a:chExt cx="2981250" cy="3105001"/>
          </a:xfrm>
        </p:grpSpPr>
        <p:sp>
          <p:nvSpPr>
            <p:cNvPr id="8" name="Oval 7">
              <a:extLst>
                <a:ext uri="{FF2B5EF4-FFF2-40B4-BE49-F238E27FC236}">
                  <a16:creationId xmlns:a16="http://schemas.microsoft.com/office/drawing/2014/main" id="{801F1525-DC64-4EE2-A5E0-342250C0117A}"/>
                </a:ext>
              </a:extLst>
            </p:cNvPr>
            <p:cNvSpPr/>
            <p:nvPr/>
          </p:nvSpPr>
          <p:spPr>
            <a:xfrm>
              <a:off x="5216881" y="2439054"/>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9" name="Rectangle 8" descr="Smart Phone">
              <a:extLst>
                <a:ext uri="{FF2B5EF4-FFF2-40B4-BE49-F238E27FC236}">
                  <a16:creationId xmlns:a16="http://schemas.microsoft.com/office/drawing/2014/main" id="{B81B837A-F7E0-46C9-8139-3F61475479DA}"/>
                </a:ext>
              </a:extLst>
            </p:cNvPr>
            <p:cNvSpPr/>
            <p:nvPr/>
          </p:nvSpPr>
          <p:spPr>
            <a:xfrm>
              <a:off x="5604444" y="2826617"/>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Freeform: Shape 9">
              <a:extLst>
                <a:ext uri="{FF2B5EF4-FFF2-40B4-BE49-F238E27FC236}">
                  <a16:creationId xmlns:a16="http://schemas.microsoft.com/office/drawing/2014/main" id="{B620D75E-5A4B-420D-A16B-9A63F4B745A0}"/>
                </a:ext>
              </a:extLst>
            </p:cNvPr>
            <p:cNvSpPr/>
            <p:nvPr/>
          </p:nvSpPr>
          <p:spPr>
            <a:xfrm>
              <a:off x="4635537"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Exploring how social media is used to reach customers</a:t>
              </a:r>
            </a:p>
          </p:txBody>
        </p:sp>
      </p:grpSp>
      <p:grpSp>
        <p:nvGrpSpPr>
          <p:cNvPr id="16" name="Group 15">
            <a:extLst>
              <a:ext uri="{FF2B5EF4-FFF2-40B4-BE49-F238E27FC236}">
                <a16:creationId xmlns:a16="http://schemas.microsoft.com/office/drawing/2014/main" id="{518D3BF9-CE34-4B97-81BE-7980958816C9}"/>
              </a:ext>
            </a:extLst>
          </p:cNvPr>
          <p:cNvGrpSpPr/>
          <p:nvPr/>
        </p:nvGrpSpPr>
        <p:grpSpPr>
          <a:xfrm>
            <a:off x="8138506" y="2439054"/>
            <a:ext cx="2981250" cy="3105001"/>
            <a:chOff x="8138506" y="2439054"/>
            <a:chExt cx="2981250" cy="3105001"/>
          </a:xfrm>
        </p:grpSpPr>
        <p:sp>
          <p:nvSpPr>
            <p:cNvPr id="11" name="Oval 10">
              <a:extLst>
                <a:ext uri="{FF2B5EF4-FFF2-40B4-BE49-F238E27FC236}">
                  <a16:creationId xmlns:a16="http://schemas.microsoft.com/office/drawing/2014/main" id="{DE63C6C9-5B85-4E93-B06A-B28A4AB497DB}"/>
                </a:ext>
              </a:extLst>
            </p:cNvPr>
            <p:cNvSpPr/>
            <p:nvPr/>
          </p:nvSpPr>
          <p:spPr>
            <a:xfrm>
              <a:off x="8719850" y="243905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2" name="Rectangle 11" descr="Checkmark">
              <a:extLst>
                <a:ext uri="{FF2B5EF4-FFF2-40B4-BE49-F238E27FC236}">
                  <a16:creationId xmlns:a16="http://schemas.microsoft.com/office/drawing/2014/main" id="{892218D2-381B-402F-AAFB-A0731094F9BD}"/>
                </a:ext>
              </a:extLst>
            </p:cNvPr>
            <p:cNvSpPr/>
            <p:nvPr/>
          </p:nvSpPr>
          <p:spPr>
            <a:xfrm>
              <a:off x="9107413" y="2826617"/>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67143169-C8E7-482A-B89A-37B25EBB28E1}"/>
                </a:ext>
              </a:extLst>
            </p:cNvPr>
            <p:cNvSpPr/>
            <p:nvPr/>
          </p:nvSpPr>
          <p:spPr>
            <a:xfrm>
              <a:off x="8138506" y="4824055"/>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Examine and Evaluate company social media Content</a:t>
              </a:r>
            </a:p>
          </p:txBody>
        </p:sp>
      </p:grpSp>
    </p:spTree>
    <p:extLst>
      <p:ext uri="{BB962C8B-B14F-4D97-AF65-F5344CB8AC3E}">
        <p14:creationId xmlns:p14="http://schemas.microsoft.com/office/powerpoint/2010/main" val="265522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28EAD-CB05-496A-B94C-9DBD23273485}"/>
              </a:ext>
            </a:extLst>
          </p:cNvPr>
          <p:cNvSpPr>
            <a:spLocks noGrp="1"/>
          </p:cNvSpPr>
          <p:nvPr>
            <p:ph type="title"/>
          </p:nvPr>
        </p:nvSpPr>
        <p:spPr>
          <a:xfrm>
            <a:off x="1097280" y="286603"/>
            <a:ext cx="10058400" cy="1092935"/>
          </a:xfrm>
        </p:spPr>
        <p:txBody>
          <a:bodyPr/>
          <a:lstStyle/>
          <a:p>
            <a:r>
              <a:rPr lang="en-GB" dirty="0"/>
              <a:t>The World Wide Web </a:t>
            </a:r>
          </a:p>
        </p:txBody>
      </p:sp>
      <p:sp>
        <p:nvSpPr>
          <p:cNvPr id="3" name="Content Placeholder 2">
            <a:extLst>
              <a:ext uri="{FF2B5EF4-FFF2-40B4-BE49-F238E27FC236}">
                <a16:creationId xmlns:a16="http://schemas.microsoft.com/office/drawing/2014/main" id="{BC6B7148-B1E2-4191-BE96-F2D616A27951}"/>
              </a:ext>
            </a:extLst>
          </p:cNvPr>
          <p:cNvSpPr>
            <a:spLocks noGrp="1"/>
          </p:cNvSpPr>
          <p:nvPr>
            <p:ph idx="1"/>
          </p:nvPr>
        </p:nvSpPr>
        <p:spPr>
          <a:xfrm>
            <a:off x="6680200" y="2108201"/>
            <a:ext cx="4991100" cy="3886199"/>
          </a:xfrm>
        </p:spPr>
        <p:txBody>
          <a:bodyPr>
            <a:normAutofit/>
          </a:bodyPr>
          <a:lstStyle/>
          <a:p>
            <a:r>
              <a:rPr lang="en-GB" sz="1800" b="0" i="0" dirty="0">
                <a:solidFill>
                  <a:srgbClr val="333333"/>
                </a:solidFill>
                <a:effectLst/>
                <a:latin typeface="Arial" panose="020B0604020202020204" pitchFamily="34" charset="0"/>
                <a:cs typeface="Arial" panose="020B0604020202020204" pitchFamily="34" charset="0"/>
              </a:rPr>
              <a:t>Tim Berners-Lee, a British scientist, invented the World Wide Web (WWW) in 1989, while working at CERN. The web was originally conceived and developed to meet the demand for automated information-sharing between scientists in universities and institutes around the world.</a:t>
            </a:r>
          </a:p>
          <a:p>
            <a:r>
              <a:rPr lang="en-GB" sz="1800" b="0" i="0" dirty="0">
                <a:solidFill>
                  <a:srgbClr val="333333"/>
                </a:solidFill>
                <a:effectLst/>
                <a:latin typeface="Arial" panose="020B0604020202020204" pitchFamily="34" charset="0"/>
                <a:cs typeface="Arial" panose="020B0604020202020204" pitchFamily="34" charset="0"/>
              </a:rPr>
              <a:t>On 30 April 1993, CERN put the World Wide Web software in the public domain. Later, CERN made a release available with an open licence, a more sure way to maximise its dissemination. These actions allowed the web to flourish.</a:t>
            </a:r>
          </a:p>
        </p:txBody>
      </p:sp>
      <p:pic>
        <p:nvPicPr>
          <p:cNvPr id="5" name="Picture 4">
            <a:extLst>
              <a:ext uri="{FF2B5EF4-FFF2-40B4-BE49-F238E27FC236}">
                <a16:creationId xmlns:a16="http://schemas.microsoft.com/office/drawing/2014/main" id="{6295637F-E90C-4895-B532-088D34300B42}"/>
              </a:ext>
            </a:extLst>
          </p:cNvPr>
          <p:cNvPicPr>
            <a:picLocks noChangeAspect="1"/>
          </p:cNvPicPr>
          <p:nvPr/>
        </p:nvPicPr>
        <p:blipFill>
          <a:blip r:embed="rId3"/>
          <a:stretch>
            <a:fillRect/>
          </a:stretch>
        </p:blipFill>
        <p:spPr>
          <a:xfrm>
            <a:off x="520700" y="1879600"/>
            <a:ext cx="5457990" cy="3598862"/>
          </a:xfrm>
          <a:prstGeom prst="rect">
            <a:avLst/>
          </a:prstGeom>
        </p:spPr>
      </p:pic>
      <p:sp>
        <p:nvSpPr>
          <p:cNvPr id="6" name="Rectangle: Rounded Corners 5">
            <a:extLst>
              <a:ext uri="{FF2B5EF4-FFF2-40B4-BE49-F238E27FC236}">
                <a16:creationId xmlns:a16="http://schemas.microsoft.com/office/drawing/2014/main" id="{4C3313FD-09AD-44E1-B05B-26C8F754CB6F}"/>
              </a:ext>
            </a:extLst>
          </p:cNvPr>
          <p:cNvSpPr/>
          <p:nvPr/>
        </p:nvSpPr>
        <p:spPr>
          <a:xfrm>
            <a:off x="581190" y="5606197"/>
            <a:ext cx="5514810" cy="965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rgbClr val="333333"/>
                </a:solidFill>
                <a:latin typeface="Arial Black" panose="020B0A04020102020204" pitchFamily="34" charset="0"/>
              </a:rPr>
              <a:t>This is an image of the first ever website. </a:t>
            </a:r>
            <a:endParaRPr lang="en-GB" dirty="0">
              <a:latin typeface="Arial Black" panose="020B0A04020102020204" pitchFamily="34" charset="0"/>
            </a:endParaRPr>
          </a:p>
        </p:txBody>
      </p:sp>
    </p:spTree>
    <p:extLst>
      <p:ext uri="{BB962C8B-B14F-4D97-AF65-F5344CB8AC3E}">
        <p14:creationId xmlns:p14="http://schemas.microsoft.com/office/powerpoint/2010/main" val="1086165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7A457-946A-4E3C-8808-33093708D617}"/>
              </a:ext>
            </a:extLst>
          </p:cNvPr>
          <p:cNvSpPr>
            <a:spLocks noGrp="1"/>
          </p:cNvSpPr>
          <p:nvPr>
            <p:ph type="title"/>
          </p:nvPr>
        </p:nvSpPr>
        <p:spPr/>
        <p:txBody>
          <a:bodyPr/>
          <a:lstStyle/>
          <a:p>
            <a:r>
              <a:rPr lang="en-GB" dirty="0"/>
              <a:t>Websites</a:t>
            </a:r>
          </a:p>
        </p:txBody>
      </p:sp>
      <p:sp>
        <p:nvSpPr>
          <p:cNvPr id="6" name="Content Placeholder 5">
            <a:extLst>
              <a:ext uri="{FF2B5EF4-FFF2-40B4-BE49-F238E27FC236}">
                <a16:creationId xmlns:a16="http://schemas.microsoft.com/office/drawing/2014/main" id="{946475AE-92D0-4625-9081-A32B2943D26E}"/>
              </a:ext>
            </a:extLst>
          </p:cNvPr>
          <p:cNvSpPr>
            <a:spLocks noGrp="1"/>
          </p:cNvSpPr>
          <p:nvPr>
            <p:ph idx="1"/>
          </p:nvPr>
        </p:nvSpPr>
        <p:spPr>
          <a:xfrm>
            <a:off x="6096000" y="2051050"/>
            <a:ext cx="4572000" cy="3790950"/>
          </a:xfrm>
        </p:spPr>
        <p:txBody>
          <a:bodyPr/>
          <a:lstStyle/>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hlinkClick r:id="rId2"/>
            <a:extLst>
              <a:ext uri="{FF2B5EF4-FFF2-40B4-BE49-F238E27FC236}">
                <a16:creationId xmlns:a16="http://schemas.microsoft.com/office/drawing/2014/main" id="{AE0CA9BB-F4D8-4174-A2FC-7F7C528B9FC4}"/>
              </a:ext>
            </a:extLst>
          </p:cNvPr>
          <p:cNvPicPr>
            <a:picLocks noChangeAspect="1"/>
          </p:cNvPicPr>
          <p:nvPr/>
        </p:nvPicPr>
        <p:blipFill>
          <a:blip r:embed="rId3"/>
          <a:stretch>
            <a:fillRect/>
          </a:stretch>
        </p:blipFill>
        <p:spPr>
          <a:xfrm>
            <a:off x="273113" y="2051050"/>
            <a:ext cx="2757063" cy="2044432"/>
          </a:xfrm>
          <a:prstGeom prst="rect">
            <a:avLst/>
          </a:prstGeom>
        </p:spPr>
      </p:pic>
      <p:pic>
        <p:nvPicPr>
          <p:cNvPr id="7" name="Picture 6">
            <a:hlinkClick r:id="rId4"/>
            <a:extLst>
              <a:ext uri="{FF2B5EF4-FFF2-40B4-BE49-F238E27FC236}">
                <a16:creationId xmlns:a16="http://schemas.microsoft.com/office/drawing/2014/main" id="{74A1AAD7-A548-4864-9C03-ABEFA9630591}"/>
              </a:ext>
            </a:extLst>
          </p:cNvPr>
          <p:cNvPicPr>
            <a:picLocks noChangeAspect="1"/>
          </p:cNvPicPr>
          <p:nvPr/>
        </p:nvPicPr>
        <p:blipFill>
          <a:blip r:embed="rId5"/>
          <a:stretch>
            <a:fillRect/>
          </a:stretch>
        </p:blipFill>
        <p:spPr>
          <a:xfrm>
            <a:off x="1992564" y="3946525"/>
            <a:ext cx="2570524" cy="2359780"/>
          </a:xfrm>
          <a:prstGeom prst="rect">
            <a:avLst/>
          </a:prstGeom>
        </p:spPr>
      </p:pic>
      <p:sp>
        <p:nvSpPr>
          <p:cNvPr id="8" name="TextBox 7">
            <a:extLst>
              <a:ext uri="{FF2B5EF4-FFF2-40B4-BE49-F238E27FC236}">
                <a16:creationId xmlns:a16="http://schemas.microsoft.com/office/drawing/2014/main" id="{6AFEC947-C7D4-4753-99EF-25B08CB3BC95}"/>
              </a:ext>
            </a:extLst>
          </p:cNvPr>
          <p:cNvSpPr txBox="1"/>
          <p:nvPr/>
        </p:nvSpPr>
        <p:spPr>
          <a:xfrm>
            <a:off x="4782666" y="3592295"/>
            <a:ext cx="7080360"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Websites have developed extensively since 1993 and are now a staple part of most business’ marketing.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use of colour and images, hyperlinks and location maps are common features of company websites.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size of the company is often reflected in the complexity or simplicity of their website.  </a:t>
            </a:r>
          </a:p>
        </p:txBody>
      </p:sp>
      <p:sp>
        <p:nvSpPr>
          <p:cNvPr id="9" name="TextBox 8">
            <a:extLst>
              <a:ext uri="{FF2B5EF4-FFF2-40B4-BE49-F238E27FC236}">
                <a16:creationId xmlns:a16="http://schemas.microsoft.com/office/drawing/2014/main" id="{CE358B7B-4A25-4320-A91B-0408A708528C}"/>
              </a:ext>
            </a:extLst>
          </p:cNvPr>
          <p:cNvSpPr txBox="1"/>
          <p:nvPr/>
        </p:nvSpPr>
        <p:spPr>
          <a:xfrm>
            <a:off x="3277826" y="2049915"/>
            <a:ext cx="8585200" cy="1015663"/>
          </a:xfrm>
          <a:prstGeom prst="rect">
            <a:avLst/>
          </a:prstGeom>
          <a:noFill/>
          <a:ln w="38100">
            <a:solidFill>
              <a:schemeClr val="tx2">
                <a:lumMod val="75000"/>
                <a:lumOff val="25000"/>
              </a:schemeClr>
            </a:solidFill>
          </a:ln>
        </p:spPr>
        <p:txBody>
          <a:bodyPr wrap="square">
            <a:spAutoFit/>
          </a:bodyPr>
          <a:lstStyle/>
          <a:p>
            <a:pPr algn="l"/>
            <a:r>
              <a:rPr lang="en-GB" sz="2000" b="0" i="0" u="none" strike="noStrike" baseline="0" dirty="0">
                <a:latin typeface="Arial" panose="020B0604020202020204" pitchFamily="34" charset="0"/>
                <a:cs typeface="Arial" panose="020B0604020202020204" pitchFamily="34" charset="0"/>
              </a:rPr>
              <a:t>A retail website constitutes an important touchpoint and a first online navigation can determine the future of a customer’s relationship with retailers and their offerings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Demangeot</a:t>
            </a:r>
            <a:r>
              <a:rPr lang="en-GB" sz="2000" dirty="0">
                <a:latin typeface="Arial" panose="020B0604020202020204" pitchFamily="34" charset="0"/>
                <a:cs typeface="Arial" panose="020B0604020202020204" pitchFamily="34" charset="0"/>
              </a:rPr>
              <a:t> and Broderick, 2016). </a:t>
            </a:r>
          </a:p>
        </p:txBody>
      </p:sp>
    </p:spTree>
    <p:extLst>
      <p:ext uri="{BB962C8B-B14F-4D97-AF65-F5344CB8AC3E}">
        <p14:creationId xmlns:p14="http://schemas.microsoft.com/office/powerpoint/2010/main" val="541230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990BAFCD-EA0A-47F4-8B00-AAB1E67A9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F649E63-1ED7-4BE5-A9C3-8A6638D5EBFF}"/>
              </a:ext>
            </a:extLst>
          </p:cNvPr>
          <p:cNvPicPr>
            <a:picLocks noGrp="1" noChangeAspect="1"/>
          </p:cNvPicPr>
          <p:nvPr>
            <p:ph idx="1"/>
          </p:nvPr>
        </p:nvPicPr>
        <p:blipFill rotWithShape="1">
          <a:blip r:embed="rId2"/>
          <a:srcRect l="51183" t="23878" r="31474"/>
          <a:stretch/>
        </p:blipFill>
        <p:spPr>
          <a:xfrm>
            <a:off x="5194169" y="825692"/>
            <a:ext cx="1894788" cy="2120675"/>
          </a:xfrm>
          <a:prstGeom prst="rect">
            <a:avLst/>
          </a:prstGeom>
        </p:spPr>
      </p:pic>
      <p:sp>
        <p:nvSpPr>
          <p:cNvPr id="16" name="Rectangle 15">
            <a:extLst>
              <a:ext uri="{FF2B5EF4-FFF2-40B4-BE49-F238E27FC236}">
                <a16:creationId xmlns:a16="http://schemas.microsoft.com/office/drawing/2014/main" id="{2F9C61D6-37CC-4AD4-83C3-022D08874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551037"/>
            <a:ext cx="12192000" cy="230696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66958FD-ED82-430C-AAB8-F2FC7F26BC98}"/>
              </a:ext>
            </a:extLst>
          </p:cNvPr>
          <p:cNvSpPr>
            <a:spLocks noGrp="1"/>
          </p:cNvSpPr>
          <p:nvPr>
            <p:ph type="title"/>
          </p:nvPr>
        </p:nvSpPr>
        <p:spPr>
          <a:xfrm>
            <a:off x="3833108" y="5199014"/>
            <a:ext cx="9191134" cy="1035840"/>
          </a:xfrm>
        </p:spPr>
        <p:txBody>
          <a:bodyPr vert="horz" lIns="91440" tIns="45720" rIns="91440" bIns="45720" rtlCol="0" anchor="ctr">
            <a:normAutofit fontScale="90000"/>
          </a:bodyPr>
          <a:lstStyle/>
          <a:p>
            <a:r>
              <a:rPr lang="en-US" sz="4800" dirty="0">
                <a:solidFill>
                  <a:srgbClr val="FFFFFF"/>
                </a:solidFill>
              </a:rPr>
              <a:t>Reaching customers </a:t>
            </a:r>
            <a:br>
              <a:rPr lang="en-US" sz="4800" dirty="0">
                <a:solidFill>
                  <a:srgbClr val="FFFFFF"/>
                </a:solidFill>
              </a:rPr>
            </a:br>
            <a:endParaRPr lang="en-US" sz="4800" dirty="0">
              <a:solidFill>
                <a:srgbClr val="FFFFFF"/>
              </a:solidFill>
            </a:endParaRPr>
          </a:p>
        </p:txBody>
      </p:sp>
      <p:cxnSp>
        <p:nvCxnSpPr>
          <p:cNvPr id="18" name="Straight Connector 17">
            <a:extLst>
              <a:ext uri="{FF2B5EF4-FFF2-40B4-BE49-F238E27FC236}">
                <a16:creationId xmlns:a16="http://schemas.microsoft.com/office/drawing/2014/main" id="{2669285E-35F6-4010-B084-229A808458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47" y="5676251"/>
            <a:ext cx="118872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 name="Content Placeholder 4">
            <a:extLst>
              <a:ext uri="{FF2B5EF4-FFF2-40B4-BE49-F238E27FC236}">
                <a16:creationId xmlns:a16="http://schemas.microsoft.com/office/drawing/2014/main" id="{0F7F9576-8258-43BA-9F76-654369D25728}"/>
              </a:ext>
            </a:extLst>
          </p:cNvPr>
          <p:cNvPicPr>
            <a:picLocks noChangeAspect="1"/>
          </p:cNvPicPr>
          <p:nvPr/>
        </p:nvPicPr>
        <p:blipFill rotWithShape="1">
          <a:blip r:embed="rId2"/>
          <a:srcRect l="18875" t="23878" r="48817"/>
          <a:stretch/>
        </p:blipFill>
        <p:spPr>
          <a:xfrm>
            <a:off x="1664482" y="749397"/>
            <a:ext cx="3529687" cy="2120675"/>
          </a:xfrm>
          <a:prstGeom prst="rect">
            <a:avLst/>
          </a:prstGeom>
        </p:spPr>
      </p:pic>
      <p:pic>
        <p:nvPicPr>
          <p:cNvPr id="13" name="Content Placeholder 4">
            <a:extLst>
              <a:ext uri="{FF2B5EF4-FFF2-40B4-BE49-F238E27FC236}">
                <a16:creationId xmlns:a16="http://schemas.microsoft.com/office/drawing/2014/main" id="{6AE908A4-0499-4AA9-AB75-61A614E66A19}"/>
              </a:ext>
            </a:extLst>
          </p:cNvPr>
          <p:cNvPicPr>
            <a:picLocks noChangeAspect="1"/>
          </p:cNvPicPr>
          <p:nvPr/>
        </p:nvPicPr>
        <p:blipFill rotWithShape="1">
          <a:blip r:embed="rId2"/>
          <a:srcRect l="68339" t="23878"/>
          <a:stretch/>
        </p:blipFill>
        <p:spPr>
          <a:xfrm>
            <a:off x="7088957" y="749397"/>
            <a:ext cx="3458986" cy="2120675"/>
          </a:xfrm>
          <a:prstGeom prst="rect">
            <a:avLst/>
          </a:prstGeom>
        </p:spPr>
      </p:pic>
      <p:sp>
        <p:nvSpPr>
          <p:cNvPr id="6" name="TextBox 5">
            <a:extLst>
              <a:ext uri="{FF2B5EF4-FFF2-40B4-BE49-F238E27FC236}">
                <a16:creationId xmlns:a16="http://schemas.microsoft.com/office/drawing/2014/main" id="{FCBD49E4-689E-4638-BC85-235CEFF4EF2B}"/>
              </a:ext>
            </a:extLst>
          </p:cNvPr>
          <p:cNvSpPr txBox="1"/>
          <p:nvPr/>
        </p:nvSpPr>
        <p:spPr>
          <a:xfrm>
            <a:off x="7737940" y="2770567"/>
            <a:ext cx="6118543" cy="276999"/>
          </a:xfrm>
          <a:prstGeom prst="rect">
            <a:avLst/>
          </a:prstGeom>
          <a:noFill/>
        </p:spPr>
        <p:txBody>
          <a:bodyPr wrap="square" rtlCol="0">
            <a:spAutoFit/>
          </a:bodyPr>
          <a:lstStyle/>
          <a:p>
            <a:r>
              <a:rPr lang="en-GB" sz="1200" dirty="0"/>
              <a:t>Source: </a:t>
            </a:r>
            <a:r>
              <a:rPr lang="en-GB" sz="1200" b="0" i="0" dirty="0">
                <a:solidFill>
                  <a:srgbClr val="3A3A3A"/>
                </a:solidFill>
                <a:effectLst/>
                <a:latin typeface="Source Sans Pro" panose="020B0503030403020204" pitchFamily="34" charset="0"/>
              </a:rPr>
              <a:t>Kotler, Armstrong and </a:t>
            </a:r>
            <a:r>
              <a:rPr lang="en-GB" sz="1200" b="0" i="0" dirty="0" err="1">
                <a:solidFill>
                  <a:srgbClr val="3A3A3A"/>
                </a:solidFill>
                <a:effectLst/>
                <a:latin typeface="Source Sans Pro" panose="020B0503030403020204" pitchFamily="34" charset="0"/>
              </a:rPr>
              <a:t>Opresnik</a:t>
            </a:r>
            <a:r>
              <a:rPr lang="en-GB" sz="1200" dirty="0">
                <a:solidFill>
                  <a:srgbClr val="3A3A3A"/>
                </a:solidFill>
                <a:latin typeface="Source Sans Pro" panose="020B0503030403020204" pitchFamily="34" charset="0"/>
              </a:rPr>
              <a:t> </a:t>
            </a:r>
            <a:r>
              <a:rPr lang="en-GB" sz="1200" b="0" i="0" dirty="0">
                <a:solidFill>
                  <a:srgbClr val="3A3A3A"/>
                </a:solidFill>
                <a:effectLst/>
                <a:latin typeface="Source Sans Pro" panose="020B0503030403020204" pitchFamily="34" charset="0"/>
              </a:rPr>
              <a:t>(2018, </a:t>
            </a:r>
            <a:r>
              <a:rPr lang="en-GB" sz="1200" dirty="0"/>
              <a:t>Figure 17.1</a:t>
            </a:r>
            <a:r>
              <a:rPr lang="en-GB" sz="1200" b="0" i="0" dirty="0">
                <a:solidFill>
                  <a:srgbClr val="3A3A3A"/>
                </a:solidFill>
                <a:effectLst/>
                <a:latin typeface="Source Sans Pro" panose="020B0503030403020204" pitchFamily="34" charset="0"/>
              </a:rPr>
              <a:t>)</a:t>
            </a:r>
            <a:r>
              <a:rPr lang="en-GB" sz="1200" dirty="0"/>
              <a:t> </a:t>
            </a:r>
          </a:p>
        </p:txBody>
      </p:sp>
      <p:sp>
        <p:nvSpPr>
          <p:cNvPr id="9" name="TextBox 8">
            <a:extLst>
              <a:ext uri="{FF2B5EF4-FFF2-40B4-BE49-F238E27FC236}">
                <a16:creationId xmlns:a16="http://schemas.microsoft.com/office/drawing/2014/main" id="{EE9D8DF6-781B-467F-8B4D-92552390C29F}"/>
              </a:ext>
            </a:extLst>
          </p:cNvPr>
          <p:cNvSpPr txBox="1"/>
          <p:nvPr/>
        </p:nvSpPr>
        <p:spPr>
          <a:xfrm>
            <a:off x="1797378" y="3201247"/>
            <a:ext cx="8597244" cy="1323439"/>
          </a:xfrm>
          <a:prstGeom prst="rect">
            <a:avLst/>
          </a:prstGeom>
          <a:noFill/>
          <a:ln w="38100">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Marketing involves promoting products, brands and services to customers. During the past 15 years the way in which brands use marketing has changed dramatically. However, the aims of marketing remains the same: to build customer engagement. </a:t>
            </a:r>
          </a:p>
        </p:txBody>
      </p:sp>
    </p:spTree>
    <p:extLst>
      <p:ext uri="{BB962C8B-B14F-4D97-AF65-F5344CB8AC3E}">
        <p14:creationId xmlns:p14="http://schemas.microsoft.com/office/powerpoint/2010/main" val="106947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AAD67-993E-4413-A070-684CAC8A7D63}"/>
              </a:ext>
            </a:extLst>
          </p:cNvPr>
          <p:cNvSpPr>
            <a:spLocks noGrp="1"/>
          </p:cNvSpPr>
          <p:nvPr>
            <p:ph type="title"/>
          </p:nvPr>
        </p:nvSpPr>
        <p:spPr/>
        <p:txBody>
          <a:bodyPr/>
          <a:lstStyle/>
          <a:p>
            <a:r>
              <a:rPr lang="en-GB" dirty="0"/>
              <a:t>Website Evaluation </a:t>
            </a:r>
          </a:p>
        </p:txBody>
      </p:sp>
      <p:sp>
        <p:nvSpPr>
          <p:cNvPr id="3" name="Content Placeholder 2">
            <a:extLst>
              <a:ext uri="{FF2B5EF4-FFF2-40B4-BE49-F238E27FC236}">
                <a16:creationId xmlns:a16="http://schemas.microsoft.com/office/drawing/2014/main" id="{1D326DAA-2C6C-498B-974F-6E36060A91EB}"/>
              </a:ext>
            </a:extLst>
          </p:cNvPr>
          <p:cNvSpPr>
            <a:spLocks noGrp="1"/>
          </p:cNvSpPr>
          <p:nvPr>
            <p:ph idx="1"/>
          </p:nvPr>
        </p:nvSpPr>
        <p:spPr>
          <a:xfrm>
            <a:off x="215900" y="1892301"/>
            <a:ext cx="11315700" cy="1420325"/>
          </a:xfrm>
        </p:spPr>
        <p:txBody>
          <a:bodyPr>
            <a:normAutofit/>
          </a:bodyPr>
          <a:lstStyle/>
          <a:p>
            <a:pPr>
              <a:lnSpc>
                <a:spcPct val="150000"/>
              </a:lnSpc>
            </a:pPr>
            <a:r>
              <a:rPr lang="en-GB" dirty="0">
                <a:latin typeface="Arial" panose="020B0604020202020204" pitchFamily="34" charset="0"/>
                <a:cs typeface="Arial" panose="020B0604020202020204" pitchFamily="34" charset="0"/>
              </a:rPr>
              <a:t>The customers or potential customers will often visit the company website and will either find it an easy and positive experience that was easy and met their needs or a challenging and frustrating experience that left their needs unmet. </a:t>
            </a:r>
          </a:p>
        </p:txBody>
      </p:sp>
      <p:graphicFrame>
        <p:nvGraphicFramePr>
          <p:cNvPr id="4" name="Diagram 3">
            <a:extLst>
              <a:ext uri="{FF2B5EF4-FFF2-40B4-BE49-F238E27FC236}">
                <a16:creationId xmlns:a16="http://schemas.microsoft.com/office/drawing/2014/main" id="{11E83B66-22CB-4EE5-A77B-C090317FC545}"/>
              </a:ext>
            </a:extLst>
          </p:cNvPr>
          <p:cNvGraphicFramePr/>
          <p:nvPr>
            <p:extLst>
              <p:ext uri="{D42A27DB-BD31-4B8C-83A1-F6EECF244321}">
                <p14:modId xmlns:p14="http://schemas.microsoft.com/office/powerpoint/2010/main" val="715264272"/>
              </p:ext>
            </p:extLst>
          </p:nvPr>
        </p:nvGraphicFramePr>
        <p:xfrm>
          <a:off x="1803400" y="3213100"/>
          <a:ext cx="4864100" cy="3251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0D2CF27E-2746-4FBC-A674-BCBFBE339500}"/>
              </a:ext>
            </a:extLst>
          </p:cNvPr>
          <p:cNvSpPr txBox="1"/>
          <p:nvPr/>
        </p:nvSpPr>
        <p:spPr>
          <a:xfrm>
            <a:off x="7733030" y="3962400"/>
            <a:ext cx="3620770" cy="1420325"/>
          </a:xfrm>
          <a:prstGeom prst="rect">
            <a:avLst/>
          </a:prstGeom>
          <a:noFill/>
          <a:ln w="28575">
            <a:solidFill>
              <a:schemeClr val="tx1"/>
            </a:solidFill>
          </a:ln>
        </p:spPr>
        <p:txBody>
          <a:bodyPr wrap="square" rtlCol="0">
            <a:spAutoFit/>
          </a:bodyPr>
          <a:lstStyle/>
          <a:p>
            <a:pPr>
              <a:lnSpc>
                <a:spcPct val="150000"/>
              </a:lnSpc>
            </a:pP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identified three key aspects of user experience on a website. </a:t>
            </a:r>
          </a:p>
        </p:txBody>
      </p:sp>
    </p:spTree>
    <p:extLst>
      <p:ext uri="{BB962C8B-B14F-4D97-AF65-F5344CB8AC3E}">
        <p14:creationId xmlns:p14="http://schemas.microsoft.com/office/powerpoint/2010/main" val="167014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4" grpId="0">
        <p:bldAsOne/>
      </p:bldGraphic>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AD100-7A34-4D07-B3A6-3B09CB585663}"/>
              </a:ext>
            </a:extLst>
          </p:cNvPr>
          <p:cNvSpPr>
            <a:spLocks noGrp="1"/>
          </p:cNvSpPr>
          <p:nvPr>
            <p:ph type="title"/>
          </p:nvPr>
        </p:nvSpPr>
        <p:spPr/>
        <p:txBody>
          <a:bodyPr/>
          <a:lstStyle/>
          <a:p>
            <a:r>
              <a:rPr lang="en-GB" dirty="0"/>
              <a:t>Website Evaluation </a:t>
            </a:r>
          </a:p>
        </p:txBody>
      </p:sp>
      <p:grpSp>
        <p:nvGrpSpPr>
          <p:cNvPr id="8" name="Group 7">
            <a:extLst>
              <a:ext uri="{FF2B5EF4-FFF2-40B4-BE49-F238E27FC236}">
                <a16:creationId xmlns:a16="http://schemas.microsoft.com/office/drawing/2014/main" id="{65ECC53F-938B-461B-B8C2-F5A41033C51F}"/>
              </a:ext>
            </a:extLst>
          </p:cNvPr>
          <p:cNvGrpSpPr/>
          <p:nvPr/>
        </p:nvGrpSpPr>
        <p:grpSpPr>
          <a:xfrm>
            <a:off x="1270715" y="3428997"/>
            <a:ext cx="9458798" cy="1220784"/>
            <a:chOff x="1207215" y="3171427"/>
            <a:chExt cx="9458798" cy="1220784"/>
          </a:xfrm>
        </p:grpSpPr>
        <p:sp>
          <p:nvSpPr>
            <p:cNvPr id="9" name="Freeform: Shape 8">
              <a:extLst>
                <a:ext uri="{FF2B5EF4-FFF2-40B4-BE49-F238E27FC236}">
                  <a16:creationId xmlns:a16="http://schemas.microsoft.com/office/drawing/2014/main" id="{59666AA8-6FA9-4991-A417-F219B603514E}"/>
                </a:ext>
              </a:extLst>
            </p:cNvPr>
            <p:cNvSpPr/>
            <p:nvPr/>
          </p:nvSpPr>
          <p:spPr>
            <a:xfrm rot="16200000">
              <a:off x="2199629" y="2179016"/>
              <a:ext cx="1096213" cy="3081042"/>
            </a:xfrm>
            <a:custGeom>
              <a:avLst/>
              <a:gdLst>
                <a:gd name="connsiteX0" fmla="*/ 0 w 3081041"/>
                <a:gd name="connsiteY0" fmla="*/ 54811 h 1096211"/>
                <a:gd name="connsiteX1" fmla="*/ 54811 w 3081041"/>
                <a:gd name="connsiteY1" fmla="*/ 0 h 1096211"/>
                <a:gd name="connsiteX2" fmla="*/ 3026230 w 3081041"/>
                <a:gd name="connsiteY2" fmla="*/ 0 h 1096211"/>
                <a:gd name="connsiteX3" fmla="*/ 3081041 w 3081041"/>
                <a:gd name="connsiteY3" fmla="*/ 54811 h 1096211"/>
                <a:gd name="connsiteX4" fmla="*/ 3081041 w 3081041"/>
                <a:gd name="connsiteY4" fmla="*/ 1041400 h 1096211"/>
                <a:gd name="connsiteX5" fmla="*/ 3026230 w 3081041"/>
                <a:gd name="connsiteY5" fmla="*/ 1096211 h 1096211"/>
                <a:gd name="connsiteX6" fmla="*/ 54811 w 3081041"/>
                <a:gd name="connsiteY6" fmla="*/ 1096211 h 1096211"/>
                <a:gd name="connsiteX7" fmla="*/ 0 w 3081041"/>
                <a:gd name="connsiteY7" fmla="*/ 1041400 h 1096211"/>
                <a:gd name="connsiteX8" fmla="*/ 0 w 3081041"/>
                <a:gd name="connsiteY8" fmla="*/ 54811 h 1096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096211">
                  <a:moveTo>
                    <a:pt x="2926985" y="0"/>
                  </a:moveTo>
                  <a:cubicBezTo>
                    <a:pt x="3012066" y="0"/>
                    <a:pt x="3081038" y="8731"/>
                    <a:pt x="3081038" y="19502"/>
                  </a:cubicBezTo>
                  <a:lnTo>
                    <a:pt x="3081038" y="1076709"/>
                  </a:lnTo>
                  <a:cubicBezTo>
                    <a:pt x="3081038" y="1087480"/>
                    <a:pt x="3012066" y="1096211"/>
                    <a:pt x="2926985" y="1096211"/>
                  </a:cubicBezTo>
                  <a:lnTo>
                    <a:pt x="154056" y="1096211"/>
                  </a:lnTo>
                  <a:cubicBezTo>
                    <a:pt x="68975" y="1096211"/>
                    <a:pt x="3" y="1087480"/>
                    <a:pt x="3" y="1076709"/>
                  </a:cubicBezTo>
                  <a:lnTo>
                    <a:pt x="3" y="19502"/>
                  </a:lnTo>
                  <a:cubicBezTo>
                    <a:pt x="3" y="8731"/>
                    <a:pt x="68975" y="0"/>
                    <a:pt x="154056" y="0"/>
                  </a:cubicBezTo>
                  <a:lnTo>
                    <a:pt x="2926985"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7318" tIns="126875" rIns="164466" bIns="2464831"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0" name="Freeform: Shape 9">
              <a:extLst>
                <a:ext uri="{FF2B5EF4-FFF2-40B4-BE49-F238E27FC236}">
                  <a16:creationId xmlns:a16="http://schemas.microsoft.com/office/drawing/2014/main" id="{427390B7-3AF3-4DAD-8817-CE11B9541EE6}"/>
                </a:ext>
              </a:extLst>
            </p:cNvPr>
            <p:cNvSpPr/>
            <p:nvPr/>
          </p:nvSpPr>
          <p:spPr>
            <a:xfrm>
              <a:off x="1823424" y="3171432"/>
              <a:ext cx="2295376" cy="1096211"/>
            </a:xfrm>
            <a:custGeom>
              <a:avLst/>
              <a:gdLst>
                <a:gd name="connsiteX0" fmla="*/ 0 w 2295376"/>
                <a:gd name="connsiteY0" fmla="*/ 0 h 1096211"/>
                <a:gd name="connsiteX1" fmla="*/ 2295376 w 2295376"/>
                <a:gd name="connsiteY1" fmla="*/ 0 h 1096211"/>
                <a:gd name="connsiteX2" fmla="*/ 2295376 w 2295376"/>
                <a:gd name="connsiteY2" fmla="*/ 1096211 h 1096211"/>
                <a:gd name="connsiteX3" fmla="*/ 0 w 2295376"/>
                <a:gd name="connsiteY3" fmla="*/ 1096211 h 1096211"/>
                <a:gd name="connsiteX4" fmla="*/ 0 w 2295376"/>
                <a:gd name="connsiteY4" fmla="*/ 0 h 10962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096211">
                  <a:moveTo>
                    <a:pt x="0" y="0"/>
                  </a:moveTo>
                  <a:lnTo>
                    <a:pt x="2295376" y="0"/>
                  </a:lnTo>
                  <a:lnTo>
                    <a:pt x="2295376" y="1096211"/>
                  </a:lnTo>
                  <a:lnTo>
                    <a:pt x="0" y="1096211"/>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Perceived Value</a:t>
              </a:r>
            </a:p>
          </p:txBody>
        </p:sp>
        <p:sp>
          <p:nvSpPr>
            <p:cNvPr id="11" name="Freeform: Shape 10">
              <a:extLst>
                <a:ext uri="{FF2B5EF4-FFF2-40B4-BE49-F238E27FC236}">
                  <a16:creationId xmlns:a16="http://schemas.microsoft.com/office/drawing/2014/main" id="{95E32F7B-7995-432B-896F-82DA9CDF57BF}"/>
                </a:ext>
              </a:extLst>
            </p:cNvPr>
            <p:cNvSpPr/>
            <p:nvPr/>
          </p:nvSpPr>
          <p:spPr>
            <a:xfrm rot="16200000">
              <a:off x="5363598" y="2203927"/>
              <a:ext cx="1146033" cy="3081042"/>
            </a:xfrm>
            <a:custGeom>
              <a:avLst/>
              <a:gdLst>
                <a:gd name="connsiteX0" fmla="*/ 0 w 3081041"/>
                <a:gd name="connsiteY0" fmla="*/ 57302 h 1146032"/>
                <a:gd name="connsiteX1" fmla="*/ 57302 w 3081041"/>
                <a:gd name="connsiteY1" fmla="*/ 0 h 1146032"/>
                <a:gd name="connsiteX2" fmla="*/ 3023739 w 3081041"/>
                <a:gd name="connsiteY2" fmla="*/ 0 h 1146032"/>
                <a:gd name="connsiteX3" fmla="*/ 3081041 w 3081041"/>
                <a:gd name="connsiteY3" fmla="*/ 57302 h 1146032"/>
                <a:gd name="connsiteX4" fmla="*/ 3081041 w 3081041"/>
                <a:gd name="connsiteY4" fmla="*/ 1088730 h 1146032"/>
                <a:gd name="connsiteX5" fmla="*/ 3023739 w 3081041"/>
                <a:gd name="connsiteY5" fmla="*/ 1146032 h 1146032"/>
                <a:gd name="connsiteX6" fmla="*/ 57302 w 3081041"/>
                <a:gd name="connsiteY6" fmla="*/ 1146032 h 1146032"/>
                <a:gd name="connsiteX7" fmla="*/ 0 w 3081041"/>
                <a:gd name="connsiteY7" fmla="*/ 1088730 h 1146032"/>
                <a:gd name="connsiteX8" fmla="*/ 0 w 3081041"/>
                <a:gd name="connsiteY8" fmla="*/ 57302 h 1146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146032">
                  <a:moveTo>
                    <a:pt x="2926987" y="0"/>
                  </a:moveTo>
                  <a:cubicBezTo>
                    <a:pt x="3012068" y="0"/>
                    <a:pt x="3081040" y="9543"/>
                    <a:pt x="3081040" y="21314"/>
                  </a:cubicBezTo>
                  <a:lnTo>
                    <a:pt x="3081040" y="1124718"/>
                  </a:lnTo>
                  <a:cubicBezTo>
                    <a:pt x="3081040" y="1136489"/>
                    <a:pt x="3012068" y="1146032"/>
                    <a:pt x="2926987" y="1146032"/>
                  </a:cubicBezTo>
                  <a:lnTo>
                    <a:pt x="154054" y="1146032"/>
                  </a:lnTo>
                  <a:cubicBezTo>
                    <a:pt x="68973" y="1146032"/>
                    <a:pt x="1" y="1136489"/>
                    <a:pt x="1" y="1124718"/>
                  </a:cubicBezTo>
                  <a:lnTo>
                    <a:pt x="1" y="21314"/>
                  </a:lnTo>
                  <a:cubicBezTo>
                    <a:pt x="1" y="9543"/>
                    <a:pt x="68973" y="0"/>
                    <a:pt x="154054" y="0"/>
                  </a:cubicBezTo>
                  <a:lnTo>
                    <a:pt x="2926987"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06286"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2" name="Flowchart: Extract 11">
              <a:extLst>
                <a:ext uri="{FF2B5EF4-FFF2-40B4-BE49-F238E27FC236}">
                  <a16:creationId xmlns:a16="http://schemas.microsoft.com/office/drawing/2014/main" id="{BBCD2357-0929-48D3-AD00-740B20F2D83B}"/>
                </a:ext>
              </a:extLst>
            </p:cNvPr>
            <p:cNvSpPr/>
            <p:nvPr/>
          </p:nvSpPr>
          <p:spPr>
            <a:xfrm rot="5400000">
              <a:off x="4226843" y="3585634"/>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4733D8C0-83A6-4CAD-9F0E-C3244E86B21A}"/>
                </a:ext>
              </a:extLst>
            </p:cNvPr>
            <p:cNvSpPr/>
            <p:nvPr/>
          </p:nvSpPr>
          <p:spPr>
            <a:xfrm>
              <a:off x="5012302" y="3171432"/>
              <a:ext cx="2295376" cy="1146032"/>
            </a:xfrm>
            <a:custGeom>
              <a:avLst/>
              <a:gdLst>
                <a:gd name="connsiteX0" fmla="*/ 0 w 2295376"/>
                <a:gd name="connsiteY0" fmla="*/ 0 h 1146032"/>
                <a:gd name="connsiteX1" fmla="*/ 2295376 w 2295376"/>
                <a:gd name="connsiteY1" fmla="*/ 0 h 1146032"/>
                <a:gd name="connsiteX2" fmla="*/ 2295376 w 2295376"/>
                <a:gd name="connsiteY2" fmla="*/ 1146032 h 1146032"/>
                <a:gd name="connsiteX3" fmla="*/ 0 w 2295376"/>
                <a:gd name="connsiteY3" fmla="*/ 1146032 h 1146032"/>
                <a:gd name="connsiteX4" fmla="*/ 0 w 2295376"/>
                <a:gd name="connsiteY4" fmla="*/ 0 h 1146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146032">
                  <a:moveTo>
                    <a:pt x="0" y="0"/>
                  </a:moveTo>
                  <a:lnTo>
                    <a:pt x="2295376" y="0"/>
                  </a:lnTo>
                  <a:lnTo>
                    <a:pt x="2295376" y="1146032"/>
                  </a:lnTo>
                  <a:lnTo>
                    <a:pt x="0" y="1146032"/>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Reuse</a:t>
              </a:r>
            </a:p>
          </p:txBody>
        </p:sp>
        <p:sp>
          <p:nvSpPr>
            <p:cNvPr id="14" name="Freeform: Shape 13">
              <a:extLst>
                <a:ext uri="{FF2B5EF4-FFF2-40B4-BE49-F238E27FC236}">
                  <a16:creationId xmlns:a16="http://schemas.microsoft.com/office/drawing/2014/main" id="{CF4B385E-E2AB-41E9-80AE-EB5F0CA35FB5}"/>
                </a:ext>
              </a:extLst>
            </p:cNvPr>
            <p:cNvSpPr/>
            <p:nvPr/>
          </p:nvSpPr>
          <p:spPr>
            <a:xfrm rot="16200000">
              <a:off x="8534151" y="2222248"/>
              <a:ext cx="1182683" cy="3081041"/>
            </a:xfrm>
            <a:custGeom>
              <a:avLst/>
              <a:gdLst>
                <a:gd name="connsiteX0" fmla="*/ 0 w 3081041"/>
                <a:gd name="connsiteY0" fmla="*/ 61039 h 1220779"/>
                <a:gd name="connsiteX1" fmla="*/ 61039 w 3081041"/>
                <a:gd name="connsiteY1" fmla="*/ 0 h 1220779"/>
                <a:gd name="connsiteX2" fmla="*/ 3020002 w 3081041"/>
                <a:gd name="connsiteY2" fmla="*/ 0 h 1220779"/>
                <a:gd name="connsiteX3" fmla="*/ 3081041 w 3081041"/>
                <a:gd name="connsiteY3" fmla="*/ 61039 h 1220779"/>
                <a:gd name="connsiteX4" fmla="*/ 3081041 w 3081041"/>
                <a:gd name="connsiteY4" fmla="*/ 1159740 h 1220779"/>
                <a:gd name="connsiteX5" fmla="*/ 3020002 w 3081041"/>
                <a:gd name="connsiteY5" fmla="*/ 1220779 h 1220779"/>
                <a:gd name="connsiteX6" fmla="*/ 61039 w 3081041"/>
                <a:gd name="connsiteY6" fmla="*/ 1220779 h 1220779"/>
                <a:gd name="connsiteX7" fmla="*/ 0 w 3081041"/>
                <a:gd name="connsiteY7" fmla="*/ 1159740 h 1220779"/>
                <a:gd name="connsiteX8" fmla="*/ 0 w 3081041"/>
                <a:gd name="connsiteY8" fmla="*/ 61039 h 122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81041" h="1220779">
                  <a:moveTo>
                    <a:pt x="2926988" y="0"/>
                  </a:moveTo>
                  <a:cubicBezTo>
                    <a:pt x="3012069" y="0"/>
                    <a:pt x="3081040" y="10828"/>
                    <a:pt x="3081040" y="24185"/>
                  </a:cubicBezTo>
                  <a:lnTo>
                    <a:pt x="3081040" y="1196594"/>
                  </a:lnTo>
                  <a:cubicBezTo>
                    <a:pt x="3081040" y="1209951"/>
                    <a:pt x="3012069" y="1220779"/>
                    <a:pt x="2926988" y="1220779"/>
                  </a:cubicBezTo>
                  <a:lnTo>
                    <a:pt x="154053" y="1220779"/>
                  </a:lnTo>
                  <a:cubicBezTo>
                    <a:pt x="68972" y="1220779"/>
                    <a:pt x="1" y="1209951"/>
                    <a:pt x="1" y="1196594"/>
                  </a:cubicBezTo>
                  <a:lnTo>
                    <a:pt x="1" y="24185"/>
                  </a:lnTo>
                  <a:cubicBezTo>
                    <a:pt x="1" y="10828"/>
                    <a:pt x="68972" y="0"/>
                    <a:pt x="154053" y="0"/>
                  </a:cubicBezTo>
                  <a:lnTo>
                    <a:pt x="2926988"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19740" tIns="126872" rIns="164466" bIns="2464834" numCol="1" spcCol="1270" anchor="t" anchorCtr="0">
              <a:noAutofit/>
            </a:bodyPr>
            <a:lstStyle/>
            <a:p>
              <a:pPr marL="0" lvl="0" indent="0" algn="r" defTabSz="1644650">
                <a:lnSpc>
                  <a:spcPct val="90000"/>
                </a:lnSpc>
                <a:spcBef>
                  <a:spcPct val="0"/>
                </a:spcBef>
                <a:spcAft>
                  <a:spcPct val="35000"/>
                </a:spcAft>
                <a:buNone/>
              </a:pPr>
              <a:r>
                <a:rPr lang="en-GB" sz="3700" kern="1200" dirty="0"/>
                <a:t>.</a:t>
              </a:r>
            </a:p>
          </p:txBody>
        </p:sp>
        <p:sp>
          <p:nvSpPr>
            <p:cNvPr id="15" name="Flowchart: Extract 14">
              <a:extLst>
                <a:ext uri="{FF2B5EF4-FFF2-40B4-BE49-F238E27FC236}">
                  <a16:creationId xmlns:a16="http://schemas.microsoft.com/office/drawing/2014/main" id="{D003E646-F5B2-489D-973F-645F0559FF29}"/>
                </a:ext>
              </a:extLst>
            </p:cNvPr>
            <p:cNvSpPr/>
            <p:nvPr/>
          </p:nvSpPr>
          <p:spPr>
            <a:xfrm rot="5400000">
              <a:off x="7430506" y="3637617"/>
              <a:ext cx="457998" cy="462156"/>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6" name="Freeform: Shape 15">
              <a:extLst>
                <a:ext uri="{FF2B5EF4-FFF2-40B4-BE49-F238E27FC236}">
                  <a16:creationId xmlns:a16="http://schemas.microsoft.com/office/drawing/2014/main" id="{CAB2FE80-804E-4DA5-8583-4E38225039C0}"/>
                </a:ext>
              </a:extLst>
            </p:cNvPr>
            <p:cNvSpPr/>
            <p:nvPr/>
          </p:nvSpPr>
          <p:spPr>
            <a:xfrm>
              <a:off x="8201180" y="3171432"/>
              <a:ext cx="2295376" cy="1220779"/>
            </a:xfrm>
            <a:custGeom>
              <a:avLst/>
              <a:gdLst>
                <a:gd name="connsiteX0" fmla="*/ 0 w 2295376"/>
                <a:gd name="connsiteY0" fmla="*/ 0 h 1220779"/>
                <a:gd name="connsiteX1" fmla="*/ 2295376 w 2295376"/>
                <a:gd name="connsiteY1" fmla="*/ 0 h 1220779"/>
                <a:gd name="connsiteX2" fmla="*/ 2295376 w 2295376"/>
                <a:gd name="connsiteY2" fmla="*/ 1220779 h 1220779"/>
                <a:gd name="connsiteX3" fmla="*/ 0 w 2295376"/>
                <a:gd name="connsiteY3" fmla="*/ 1220779 h 1220779"/>
                <a:gd name="connsiteX4" fmla="*/ 0 w 2295376"/>
                <a:gd name="connsiteY4" fmla="*/ 0 h 12207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95376" h="1220779">
                  <a:moveTo>
                    <a:pt x="0" y="0"/>
                  </a:moveTo>
                  <a:lnTo>
                    <a:pt x="2295376" y="0"/>
                  </a:lnTo>
                  <a:lnTo>
                    <a:pt x="2295376" y="1220779"/>
                  </a:lnTo>
                  <a:lnTo>
                    <a:pt x="0" y="122077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123444" rIns="0" bIns="0" numCol="1" spcCol="1270" anchor="t" anchorCtr="0">
              <a:noAutofit/>
            </a:bodyPr>
            <a:lstStyle/>
            <a:p>
              <a:pPr marL="0" lvl="0" indent="0" algn="l" defTabSz="1600200">
                <a:lnSpc>
                  <a:spcPct val="90000"/>
                </a:lnSpc>
                <a:spcBef>
                  <a:spcPct val="0"/>
                </a:spcBef>
                <a:spcAft>
                  <a:spcPct val="35000"/>
                </a:spcAft>
                <a:buNone/>
              </a:pPr>
              <a:r>
                <a:rPr lang="en-GB" sz="3600" kern="1200" dirty="0"/>
                <a:t>Intention to Recommend</a:t>
              </a:r>
            </a:p>
          </p:txBody>
        </p:sp>
      </p:grpSp>
      <p:sp>
        <p:nvSpPr>
          <p:cNvPr id="6" name="TextBox 5">
            <a:extLst>
              <a:ext uri="{FF2B5EF4-FFF2-40B4-BE49-F238E27FC236}">
                <a16:creationId xmlns:a16="http://schemas.microsoft.com/office/drawing/2014/main" id="{DCE30BB9-BC6A-453C-AAC5-797D1B44D07B}"/>
              </a:ext>
            </a:extLst>
          </p:cNvPr>
          <p:cNvSpPr txBox="1"/>
          <p:nvPr/>
        </p:nvSpPr>
        <p:spPr>
          <a:xfrm>
            <a:off x="1097280" y="2205625"/>
            <a:ext cx="10058400" cy="958660"/>
          </a:xfrm>
          <a:prstGeom prst="rect">
            <a:avLst/>
          </a:prstGeom>
          <a:noFill/>
        </p:spPr>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According to </a:t>
            </a:r>
            <a:r>
              <a:rPr lang="en-GB" sz="2000" dirty="0" err="1">
                <a:latin typeface="Arial" panose="020B0604020202020204" pitchFamily="34" charset="0"/>
                <a:cs typeface="Arial" panose="020B0604020202020204" pitchFamily="34" charset="0"/>
              </a:rPr>
              <a:t>Jongmans</a:t>
            </a:r>
            <a:r>
              <a:rPr lang="en-GB" sz="2000" dirty="0">
                <a:latin typeface="Arial" panose="020B0604020202020204" pitchFamily="34" charset="0"/>
                <a:cs typeface="Arial" panose="020B0604020202020204" pitchFamily="34" charset="0"/>
              </a:rPr>
              <a:t> et al (2022), these three key aspects of user experience (visual design, usability and pleasure) lead to three key outcomes . </a:t>
            </a:r>
          </a:p>
        </p:txBody>
      </p:sp>
    </p:spTree>
    <p:extLst>
      <p:ext uri="{BB962C8B-B14F-4D97-AF65-F5344CB8AC3E}">
        <p14:creationId xmlns:p14="http://schemas.microsoft.com/office/powerpoint/2010/main" val="3218441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5407-28F6-4B6E-8F01-E2D12FDDA7D8}"/>
              </a:ext>
            </a:extLst>
          </p:cNvPr>
          <p:cNvSpPr>
            <a:spLocks noGrp="1"/>
          </p:cNvSpPr>
          <p:nvPr>
            <p:ph type="title"/>
          </p:nvPr>
        </p:nvSpPr>
        <p:spPr>
          <a:xfrm>
            <a:off x="1097280" y="286603"/>
            <a:ext cx="6865620" cy="1450757"/>
          </a:xfrm>
        </p:spPr>
        <p:txBody>
          <a:bodyPr/>
          <a:lstStyle/>
          <a:p>
            <a:r>
              <a:rPr lang="en-GB" dirty="0"/>
              <a:t>Task 3 – Website Evaluation </a:t>
            </a:r>
          </a:p>
        </p:txBody>
      </p:sp>
      <p:sp>
        <p:nvSpPr>
          <p:cNvPr id="3" name="Content Placeholder 2">
            <a:extLst>
              <a:ext uri="{FF2B5EF4-FFF2-40B4-BE49-F238E27FC236}">
                <a16:creationId xmlns:a16="http://schemas.microsoft.com/office/drawing/2014/main" id="{5E859B38-8EDA-4872-85D6-CA7281331627}"/>
              </a:ext>
            </a:extLst>
          </p:cNvPr>
          <p:cNvSpPr>
            <a:spLocks noGrp="1"/>
          </p:cNvSpPr>
          <p:nvPr>
            <p:ph idx="1"/>
          </p:nvPr>
        </p:nvSpPr>
        <p:spPr>
          <a:xfrm>
            <a:off x="495299" y="2034957"/>
            <a:ext cx="11067877" cy="4414829"/>
          </a:xfrm>
        </p:spPr>
        <p:txBody>
          <a:bodyPr>
            <a:normAutofit/>
          </a:bodyPr>
          <a:lstStyle/>
          <a:p>
            <a:pPr indent="270510"/>
            <a:r>
              <a:rPr lang="en-GB" sz="2600" b="1" dirty="0">
                <a:effectLst/>
                <a:latin typeface="Arial" panose="020B0604020202020204" pitchFamily="34" charset="0"/>
                <a:ea typeface="Times New Roman" panose="02020603050405020304" pitchFamily="18" charset="0"/>
                <a:cs typeface="Arial" panose="020B0604020202020204" pitchFamily="34" charset="0"/>
              </a:rPr>
              <a:t>Task 3 of 3 – Website Evaluation report  – (40 Marks) - 1200 words</a:t>
            </a:r>
            <a:endParaRPr lang="en-GB" sz="2600" dirty="0">
              <a:effectLst/>
              <a:latin typeface="Arial" panose="020B0604020202020204" pitchFamily="34" charset="0"/>
              <a:ea typeface="Times New Roman" panose="02020603050405020304" pitchFamily="18" charset="0"/>
              <a:cs typeface="Arial" panose="020B0604020202020204" pitchFamily="34" charset="0"/>
            </a:endParaRPr>
          </a:p>
          <a:p>
            <a:pPr marL="457200">
              <a:lnSpc>
                <a:spcPct val="150000"/>
              </a:lnSpc>
            </a:pPr>
            <a:r>
              <a:rPr lang="en-GB" dirty="0">
                <a:effectLst/>
                <a:latin typeface="Arial" panose="020B0604020202020204" pitchFamily="34" charset="0"/>
                <a:ea typeface="Times New Roman" panose="02020603050405020304" pitchFamily="18" charset="0"/>
                <a:cs typeface="Arial" panose="020B0604020202020204" pitchFamily="34" charset="0"/>
              </a:rPr>
              <a:t>Complete a website evaluation of a small business website, you </a:t>
            </a:r>
            <a:r>
              <a:rPr lang="en-GB" b="1" dirty="0">
                <a:effectLst/>
                <a:latin typeface="Arial" panose="020B0604020202020204" pitchFamily="34" charset="0"/>
                <a:ea typeface="Times New Roman" panose="02020603050405020304" pitchFamily="18" charset="0"/>
                <a:cs typeface="Arial" panose="020B0604020202020204" pitchFamily="34" charset="0"/>
              </a:rPr>
              <a:t>must choose </a:t>
            </a:r>
            <a:r>
              <a:rPr lang="en-GB" b="1" u="sng" dirty="0">
                <a:effectLst/>
                <a:latin typeface="Arial" panose="020B0604020202020204" pitchFamily="34" charset="0"/>
                <a:ea typeface="Times New Roman" panose="02020603050405020304" pitchFamily="18" charset="0"/>
                <a:cs typeface="Arial" panose="020B0604020202020204" pitchFamily="34" charset="0"/>
              </a:rPr>
              <a:t>one</a:t>
            </a:r>
            <a:r>
              <a:rPr lang="en-GB" dirty="0">
                <a:effectLst/>
                <a:latin typeface="Arial" panose="020B0604020202020204" pitchFamily="34" charset="0"/>
                <a:ea typeface="Times New Roman" panose="02020603050405020304" pitchFamily="18" charset="0"/>
                <a:cs typeface="Arial" panose="020B0604020202020204" pitchFamily="34" charset="0"/>
              </a:rPr>
              <a:t> of the following small businesses:</a:t>
            </a:r>
          </a:p>
          <a:p>
            <a:pPr marL="457200">
              <a:lnSpc>
                <a:spcPct val="150000"/>
              </a:lnSpc>
            </a:pPr>
            <a:r>
              <a:rPr lang="en-GB" dirty="0">
                <a:effectLst/>
                <a:latin typeface="Arial" panose="020B0604020202020204" pitchFamily="34" charset="0"/>
                <a:ea typeface="Times New Roman" panose="02020603050405020304" pitchFamily="18" charset="0"/>
                <a:cs typeface="Arial" panose="020B0604020202020204" pitchFamily="34" charset="0"/>
              </a:rPr>
              <a:t>Yoga Reading: https://www.yogareading.co.uk</a:t>
            </a:r>
          </a:p>
          <a:p>
            <a:pPr marL="457200">
              <a:lnSpc>
                <a:spcPct val="150000"/>
              </a:lnSpc>
            </a:pPr>
            <a:r>
              <a:rPr lang="en-GB" dirty="0">
                <a:effectLst/>
                <a:latin typeface="Arial" panose="020B0604020202020204" pitchFamily="34" charset="0"/>
                <a:ea typeface="Times New Roman" panose="02020603050405020304" pitchFamily="18" charset="0"/>
                <a:cs typeface="Arial" panose="020B0604020202020204" pitchFamily="34" charset="0"/>
              </a:rPr>
              <a:t>The Cooking Academy: https://www.thecookingacademy.co.u k</a:t>
            </a:r>
          </a:p>
          <a:p>
            <a:pPr marL="457200">
              <a:lnSpc>
                <a:spcPct val="150000"/>
              </a:lnSpc>
            </a:pPr>
            <a:r>
              <a:rPr lang="en-GB" dirty="0">
                <a:effectLst/>
                <a:latin typeface="Arial" panose="020B0604020202020204" pitchFamily="34" charset="0"/>
                <a:ea typeface="Times New Roman" panose="02020603050405020304" pitchFamily="18" charset="0"/>
                <a:cs typeface="Arial" panose="020B0604020202020204" pitchFamily="34" charset="0"/>
              </a:rPr>
              <a:t>Cleaners of London: https://www.cleanersoflondon.co.uk</a:t>
            </a:r>
          </a:p>
          <a:p>
            <a:pPr marL="457200">
              <a:lnSpc>
                <a:spcPct val="150000"/>
              </a:lnSpc>
            </a:pPr>
            <a:r>
              <a:rPr lang="en-GB" dirty="0">
                <a:effectLst/>
                <a:latin typeface="Arial" panose="020B0604020202020204" pitchFamily="34" charset="0"/>
                <a:ea typeface="Times New Roman" panose="02020603050405020304" pitchFamily="18" charset="0"/>
                <a:cs typeface="Arial" panose="020B0604020202020204" pitchFamily="34" charset="0"/>
              </a:rPr>
              <a:t>Hollywood Bowl UK: https://www.hollywoodbowl.co.uk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5045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ECCEE-DECB-4DAB-BDE1-01F317CF6E90}"/>
              </a:ext>
            </a:extLst>
          </p:cNvPr>
          <p:cNvSpPr>
            <a:spLocks noGrp="1"/>
          </p:cNvSpPr>
          <p:nvPr>
            <p:ph type="title"/>
          </p:nvPr>
        </p:nvSpPr>
        <p:spPr/>
        <p:txBody>
          <a:bodyPr/>
          <a:lstStyle/>
          <a:p>
            <a:r>
              <a:rPr lang="en-GB" dirty="0"/>
              <a:t>Task 3 – Website Evaluation</a:t>
            </a:r>
            <a:br>
              <a:rPr lang="en-GB" dirty="0"/>
            </a:br>
            <a:r>
              <a:rPr lang="en-GB" sz="2000" dirty="0">
                <a:highlight>
                  <a:srgbClr val="FFFF00"/>
                </a:highlight>
              </a:rPr>
              <a:t>Scan the code to access the form  </a:t>
            </a:r>
          </a:p>
        </p:txBody>
      </p:sp>
      <p:sp>
        <p:nvSpPr>
          <p:cNvPr id="3" name="Content Placeholder 2">
            <a:extLst>
              <a:ext uri="{FF2B5EF4-FFF2-40B4-BE49-F238E27FC236}">
                <a16:creationId xmlns:a16="http://schemas.microsoft.com/office/drawing/2014/main" id="{CED7B8DD-0CF2-4AD8-A63D-A980C83C49D7}"/>
              </a:ext>
            </a:extLst>
          </p:cNvPr>
          <p:cNvSpPr>
            <a:spLocks noGrp="1"/>
          </p:cNvSpPr>
          <p:nvPr>
            <p:ph idx="1"/>
          </p:nvPr>
        </p:nvSpPr>
        <p:spPr>
          <a:xfrm>
            <a:off x="7264400" y="2108201"/>
            <a:ext cx="3891280" cy="3760891"/>
          </a:xfrm>
        </p:spPr>
        <p:txBody>
          <a:bodyPr>
            <a:normAutofit/>
          </a:bodyPr>
          <a:lstStyle/>
          <a:p>
            <a:r>
              <a:rPr lang="en-GB" dirty="0">
                <a:latin typeface="Arial" panose="020B0604020202020204" pitchFamily="34" charset="0"/>
                <a:cs typeface="Arial" panose="020B0604020202020204" pitchFamily="34" charset="0"/>
              </a:rPr>
              <a:t>The website evaluation template can be found in the week 8 folder. </a:t>
            </a:r>
          </a:p>
          <a:p>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b="1" dirty="0">
                <a:latin typeface="Arial" panose="020B0604020202020204" pitchFamily="34" charset="0"/>
                <a:cs typeface="Arial" panose="020B0604020202020204" pitchFamily="34" charset="0"/>
              </a:rPr>
              <a:t>Choose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of the four website choices.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Explore</a:t>
            </a:r>
            <a:r>
              <a:rPr lang="en-GB" dirty="0">
                <a:latin typeface="Arial" panose="020B0604020202020204" pitchFamily="34" charset="0"/>
                <a:cs typeface="Arial" panose="020B0604020202020204" pitchFamily="34" charset="0"/>
              </a:rPr>
              <a:t> the website</a:t>
            </a:r>
          </a:p>
        </p:txBody>
      </p:sp>
      <p:pic>
        <p:nvPicPr>
          <p:cNvPr id="6" name="Picture 5">
            <a:extLst>
              <a:ext uri="{FF2B5EF4-FFF2-40B4-BE49-F238E27FC236}">
                <a16:creationId xmlns:a16="http://schemas.microsoft.com/office/drawing/2014/main" id="{8554F92C-91F0-48F7-BF2A-654179923848}"/>
              </a:ext>
            </a:extLst>
          </p:cNvPr>
          <p:cNvPicPr>
            <a:picLocks noChangeAspect="1"/>
          </p:cNvPicPr>
          <p:nvPr/>
        </p:nvPicPr>
        <p:blipFill>
          <a:blip r:embed="rId2"/>
          <a:stretch>
            <a:fillRect/>
          </a:stretch>
        </p:blipFill>
        <p:spPr>
          <a:xfrm>
            <a:off x="623207" y="1974108"/>
            <a:ext cx="6438900" cy="4029075"/>
          </a:xfrm>
          <a:prstGeom prst="rect">
            <a:avLst/>
          </a:prstGeom>
        </p:spPr>
      </p:pic>
      <p:pic>
        <p:nvPicPr>
          <p:cNvPr id="5" name="Picture 4">
            <a:extLst>
              <a:ext uri="{FF2B5EF4-FFF2-40B4-BE49-F238E27FC236}">
                <a16:creationId xmlns:a16="http://schemas.microsoft.com/office/drawing/2014/main" id="{DB199ACB-8E52-D83B-1DA1-3A5B851F6FD1}"/>
              </a:ext>
            </a:extLst>
          </p:cNvPr>
          <p:cNvPicPr>
            <a:picLocks noChangeAspect="1"/>
          </p:cNvPicPr>
          <p:nvPr/>
        </p:nvPicPr>
        <p:blipFill>
          <a:blip r:embed="rId3"/>
          <a:stretch>
            <a:fillRect/>
          </a:stretch>
        </p:blipFill>
        <p:spPr>
          <a:xfrm>
            <a:off x="8713694" y="0"/>
            <a:ext cx="3478306" cy="1974108"/>
          </a:xfrm>
          <a:prstGeom prst="rect">
            <a:avLst/>
          </a:prstGeom>
        </p:spPr>
      </p:pic>
    </p:spTree>
    <p:extLst>
      <p:ext uri="{BB962C8B-B14F-4D97-AF65-F5344CB8AC3E}">
        <p14:creationId xmlns:p14="http://schemas.microsoft.com/office/powerpoint/2010/main" val="27359472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1" name="Rectangle 2060">
            <a:extLst>
              <a:ext uri="{FF2B5EF4-FFF2-40B4-BE49-F238E27FC236}">
                <a16:creationId xmlns:a16="http://schemas.microsoft.com/office/drawing/2014/main" id="{02CD8F9E-DB66-4E41-A62A-5F434F750E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A881BB-C56B-44FF-8030-6220807C2218}"/>
              </a:ext>
            </a:extLst>
          </p:cNvPr>
          <p:cNvSpPr>
            <a:spLocks noGrp="1"/>
          </p:cNvSpPr>
          <p:nvPr>
            <p:ph type="title"/>
          </p:nvPr>
        </p:nvSpPr>
        <p:spPr>
          <a:xfrm>
            <a:off x="828624" y="634946"/>
            <a:ext cx="4821283" cy="1450757"/>
          </a:xfrm>
        </p:spPr>
        <p:txBody>
          <a:bodyPr>
            <a:normAutofit/>
          </a:bodyPr>
          <a:lstStyle/>
          <a:p>
            <a:r>
              <a:rPr lang="en-GB" dirty="0"/>
              <a:t>What is Social Media? </a:t>
            </a:r>
          </a:p>
        </p:txBody>
      </p:sp>
      <p:cxnSp>
        <p:nvCxnSpPr>
          <p:cNvPr id="2063" name="Straight Connector 2062">
            <a:extLst>
              <a:ext uri="{FF2B5EF4-FFF2-40B4-BE49-F238E27FC236}">
                <a16:creationId xmlns:a16="http://schemas.microsoft.com/office/drawing/2014/main" id="{941EBB8E-57F2-4BB0-9847-5D888C72306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25071" y="2085703"/>
            <a:ext cx="411480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CEF18E-0570-4680-B9A3-4BBFD8901B4C}"/>
              </a:ext>
            </a:extLst>
          </p:cNvPr>
          <p:cNvSpPr>
            <a:spLocks noGrp="1"/>
          </p:cNvSpPr>
          <p:nvPr>
            <p:ph idx="1"/>
          </p:nvPr>
        </p:nvSpPr>
        <p:spPr>
          <a:xfrm>
            <a:off x="828624" y="2198914"/>
            <a:ext cx="4821283" cy="3670180"/>
          </a:xfrm>
        </p:spPr>
        <p:txBody>
          <a:bodyPr>
            <a:normAutofit/>
          </a:bodyPr>
          <a:lstStyle/>
          <a:p>
            <a:r>
              <a:rPr lang="en-GB" dirty="0">
                <a:latin typeface="Arial" panose="020B0604020202020204" pitchFamily="34" charset="0"/>
                <a:cs typeface="Arial" panose="020B0604020202020204" pitchFamily="34" charset="0"/>
              </a:rPr>
              <a:t>Social media relates to networking sites and apps designed for people to swiftly and effectively post information in real-time. (NFI, 2021)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Social Media apps are diverse and numerous, but Meta dominates the sector with ownership of YouTube, Instagram and Facebook. </a:t>
            </a:r>
          </a:p>
        </p:txBody>
      </p:sp>
      <p:sp>
        <p:nvSpPr>
          <p:cNvPr id="2065" name="Rectangle 2064">
            <a:extLst>
              <a:ext uri="{FF2B5EF4-FFF2-40B4-BE49-F238E27FC236}">
                <a16:creationId xmlns:a16="http://schemas.microsoft.com/office/drawing/2014/main" id="{24AC8A0C-3781-416C-8355-373C09E77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691672"/>
            <a:ext cx="2636076"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twitter logo">
            <a:extLst>
              <a:ext uri="{FF2B5EF4-FFF2-40B4-BE49-F238E27FC236}">
                <a16:creationId xmlns:a16="http://schemas.microsoft.com/office/drawing/2014/main" id="{BC036A4B-8096-4E4F-AAE2-F4DCBC13C6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80630" y="910504"/>
            <a:ext cx="2305160" cy="2042961"/>
          </a:xfrm>
          <a:prstGeom prst="rect">
            <a:avLst/>
          </a:prstGeom>
          <a:noFill/>
          <a:extLst>
            <a:ext uri="{909E8E84-426E-40DD-AFC4-6F175D3DCCD1}">
              <a14:hiddenFill xmlns:a14="http://schemas.microsoft.com/office/drawing/2010/main">
                <a:solidFill>
                  <a:srgbClr val="FFFFFF"/>
                </a:solidFill>
              </a14:hiddenFill>
            </a:ext>
          </a:extLst>
        </p:spPr>
      </p:pic>
      <p:sp>
        <p:nvSpPr>
          <p:cNvPr id="2067" name="Rectangle 2066">
            <a:extLst>
              <a:ext uri="{FF2B5EF4-FFF2-40B4-BE49-F238E27FC236}">
                <a16:creationId xmlns:a16="http://schemas.microsoft.com/office/drawing/2014/main" id="{97783C4A-6329-4A69-BEA0-3E083CC3E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691673"/>
            <a:ext cx="2644595" cy="2451078"/>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Image result for instagram logo">
            <a:extLst>
              <a:ext uri="{FF2B5EF4-FFF2-40B4-BE49-F238E27FC236}">
                <a16:creationId xmlns:a16="http://schemas.microsoft.com/office/drawing/2014/main" id="{4C8886C4-C6E8-417C-8D57-92B3C9C9573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152936" y="872500"/>
            <a:ext cx="2155094" cy="2155094"/>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8">
            <a:extLst>
              <a:ext uri="{FF2B5EF4-FFF2-40B4-BE49-F238E27FC236}">
                <a16:creationId xmlns:a16="http://schemas.microsoft.com/office/drawing/2014/main" id="{800C66B2-3F33-4B0E-B882-F5DDE3BE90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4358" y="3345545"/>
            <a:ext cx="2631017" cy="2481832"/>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Image result for facebook logo">
            <a:extLst>
              <a:ext uri="{FF2B5EF4-FFF2-40B4-BE49-F238E27FC236}">
                <a16:creationId xmlns:a16="http://schemas.microsoft.com/office/drawing/2014/main" id="{326B9E37-8EAA-4600-96B0-A0FFB31B0811}"/>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375960" y="3533063"/>
            <a:ext cx="2118760" cy="2118760"/>
          </a:xfrm>
          <a:prstGeom prst="rect">
            <a:avLst/>
          </a:prstGeom>
          <a:noFill/>
          <a:extLst>
            <a:ext uri="{909E8E84-426E-40DD-AFC4-6F175D3DCCD1}">
              <a14:hiddenFill xmlns:a14="http://schemas.microsoft.com/office/drawing/2010/main">
                <a:solidFill>
                  <a:srgbClr val="FFFFFF"/>
                </a:solidFill>
              </a14:hiddenFill>
            </a:ext>
          </a:extLst>
        </p:spPr>
      </p:pic>
      <p:sp>
        <p:nvSpPr>
          <p:cNvPr id="2071" name="Rectangle 2070">
            <a:extLst>
              <a:ext uri="{FF2B5EF4-FFF2-40B4-BE49-F238E27FC236}">
                <a16:creationId xmlns:a16="http://schemas.microsoft.com/office/drawing/2014/main" id="{1AEE5BCC-7233-49EF-B467-349F454B3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8185" y="3336707"/>
            <a:ext cx="2644595" cy="2490670"/>
          </a:xfrm>
          <a:prstGeom prst="rect">
            <a:avLst/>
          </a:prstGeom>
          <a:solidFill>
            <a:srgbClr val="FFFFFF"/>
          </a:solidFill>
          <a:ln w="63500">
            <a:solidFill>
              <a:srgbClr val="E6302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Image result for youtube logo">
            <a:extLst>
              <a:ext uri="{FF2B5EF4-FFF2-40B4-BE49-F238E27FC236}">
                <a16:creationId xmlns:a16="http://schemas.microsoft.com/office/drawing/2014/main" id="{4B29A864-C248-450C-8E30-A57BDDAF946D}"/>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9060532" y="3784182"/>
            <a:ext cx="2331368" cy="1635572"/>
          </a:xfrm>
          <a:prstGeom prst="rect">
            <a:avLst/>
          </a:prstGeom>
          <a:noFill/>
          <a:extLst>
            <a:ext uri="{909E8E84-426E-40DD-AFC4-6F175D3DCCD1}">
              <a14:hiddenFill xmlns:a14="http://schemas.microsoft.com/office/drawing/2010/main">
                <a:solidFill>
                  <a:srgbClr val="FFFFFF"/>
                </a:solidFill>
              </a14:hiddenFill>
            </a:ext>
          </a:extLst>
        </p:spPr>
      </p:pic>
      <p:sp>
        <p:nvSpPr>
          <p:cNvPr id="2073" name="Rectangle 2072">
            <a:extLst>
              <a:ext uri="{FF2B5EF4-FFF2-40B4-BE49-F238E27FC236}">
                <a16:creationId xmlns:a16="http://schemas.microsoft.com/office/drawing/2014/main" id="{53131F57-062B-4BE5-BEDA-58396B3EC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69048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91D6D-A1D8-49C0-B040-A95A688D7DCE}"/>
              </a:ext>
            </a:extLst>
          </p:cNvPr>
          <p:cNvSpPr>
            <a:spLocks noGrp="1"/>
          </p:cNvSpPr>
          <p:nvPr>
            <p:ph type="title"/>
          </p:nvPr>
        </p:nvSpPr>
        <p:spPr/>
        <p:txBody>
          <a:bodyPr/>
          <a:lstStyle/>
          <a:p>
            <a:r>
              <a:rPr lang="en-GB" dirty="0"/>
              <a:t>Advantages </a:t>
            </a:r>
          </a:p>
        </p:txBody>
      </p:sp>
      <p:sp>
        <p:nvSpPr>
          <p:cNvPr id="3" name="Content Placeholder 2">
            <a:extLst>
              <a:ext uri="{FF2B5EF4-FFF2-40B4-BE49-F238E27FC236}">
                <a16:creationId xmlns:a16="http://schemas.microsoft.com/office/drawing/2014/main" id="{D70635CA-4E1D-44DE-B96F-033BF42257F9}"/>
              </a:ext>
            </a:extLst>
          </p:cNvPr>
          <p:cNvSpPr>
            <a:spLocks noGrp="1"/>
          </p:cNvSpPr>
          <p:nvPr>
            <p:ph idx="1"/>
          </p:nvPr>
        </p:nvSpPr>
        <p:spPr>
          <a:xfrm>
            <a:off x="1097280" y="2108201"/>
            <a:ext cx="2682868" cy="2803164"/>
          </a:xfrm>
        </p:spPr>
        <p:txBody>
          <a:bodyPr>
            <a:normAutofit/>
          </a:bodyPr>
          <a:lstStyle/>
          <a:p>
            <a:r>
              <a:rPr lang="en-GB" dirty="0">
                <a:latin typeface="Arial" panose="020B0604020202020204" pitchFamily="34" charset="0"/>
                <a:cs typeface="Arial" panose="020B0604020202020204" pitchFamily="34" charset="0"/>
              </a:rPr>
              <a:t>Using social media as a form of direct marketing, offers businesses and brands a range of advantages. (Kotler et al 2018) </a:t>
            </a:r>
          </a:p>
        </p:txBody>
      </p:sp>
      <p:sp>
        <p:nvSpPr>
          <p:cNvPr id="7" name="Freeform: Shape 6">
            <a:extLst>
              <a:ext uri="{FF2B5EF4-FFF2-40B4-BE49-F238E27FC236}">
                <a16:creationId xmlns:a16="http://schemas.microsoft.com/office/drawing/2014/main" id="{39FE4D1B-C53D-43CC-BEF0-895A87E4E510}"/>
              </a:ext>
            </a:extLst>
          </p:cNvPr>
          <p:cNvSpPr/>
          <p:nvPr/>
        </p:nvSpPr>
        <p:spPr>
          <a:xfrm>
            <a:off x="5198273"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8" name="Freeform: Shape 7">
            <a:extLst>
              <a:ext uri="{FF2B5EF4-FFF2-40B4-BE49-F238E27FC236}">
                <a16:creationId xmlns:a16="http://schemas.microsoft.com/office/drawing/2014/main" id="{5425B2BF-8C07-4D6E-8FEF-790BE09A51DF}"/>
              </a:ext>
            </a:extLst>
          </p:cNvPr>
          <p:cNvSpPr/>
          <p:nvPr/>
        </p:nvSpPr>
        <p:spPr>
          <a:xfrm>
            <a:off x="5442919"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allow brands to target their ads at their ideal customer. </a:t>
            </a:r>
          </a:p>
        </p:txBody>
      </p:sp>
      <p:grpSp>
        <p:nvGrpSpPr>
          <p:cNvPr id="16" name="Group 15">
            <a:extLst>
              <a:ext uri="{FF2B5EF4-FFF2-40B4-BE49-F238E27FC236}">
                <a16:creationId xmlns:a16="http://schemas.microsoft.com/office/drawing/2014/main" id="{41A93132-6879-4B31-883F-02B78A62C4B5}"/>
              </a:ext>
            </a:extLst>
          </p:cNvPr>
          <p:cNvGrpSpPr/>
          <p:nvPr/>
        </p:nvGrpSpPr>
        <p:grpSpPr>
          <a:xfrm>
            <a:off x="4953628" y="2008377"/>
            <a:ext cx="2446454" cy="3669681"/>
            <a:chOff x="4953628" y="2008377"/>
            <a:chExt cx="2446454" cy="3669681"/>
          </a:xfrm>
        </p:grpSpPr>
        <p:sp>
          <p:nvSpPr>
            <p:cNvPr id="6" name="Freeform: Shape 5">
              <a:extLst>
                <a:ext uri="{FF2B5EF4-FFF2-40B4-BE49-F238E27FC236}">
                  <a16:creationId xmlns:a16="http://schemas.microsoft.com/office/drawing/2014/main" id="{EF1C31F4-1FE8-44FD-9983-60B5620348A5}"/>
                </a:ext>
              </a:extLst>
            </p:cNvPr>
            <p:cNvSpPr/>
            <p:nvPr/>
          </p:nvSpPr>
          <p:spPr>
            <a:xfrm>
              <a:off x="4953628"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User data</a:t>
              </a:r>
            </a:p>
          </p:txBody>
        </p:sp>
        <p:sp>
          <p:nvSpPr>
            <p:cNvPr id="9" name="Freeform: Shape 8">
              <a:extLst>
                <a:ext uri="{FF2B5EF4-FFF2-40B4-BE49-F238E27FC236}">
                  <a16:creationId xmlns:a16="http://schemas.microsoft.com/office/drawing/2014/main" id="{9CC72B82-D8BD-4EC6-B5D3-0FD4E0E4B036}"/>
                </a:ext>
              </a:extLst>
            </p:cNvPr>
            <p:cNvSpPr/>
            <p:nvPr/>
          </p:nvSpPr>
          <p:spPr>
            <a:xfrm>
              <a:off x="5198273"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sp>
        <p:nvSpPr>
          <p:cNvPr id="10" name="Freeform: Shape 9">
            <a:extLst>
              <a:ext uri="{FF2B5EF4-FFF2-40B4-BE49-F238E27FC236}">
                <a16:creationId xmlns:a16="http://schemas.microsoft.com/office/drawing/2014/main" id="{FB1A2981-B193-41E6-88D5-AC9D5D6CD16A}"/>
              </a:ext>
            </a:extLst>
          </p:cNvPr>
          <p:cNvSpPr/>
          <p:nvPr/>
        </p:nvSpPr>
        <p:spPr>
          <a:xfrm>
            <a:off x="5442919"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Brands can check real-time data about unique user views of ads and products. </a:t>
            </a:r>
          </a:p>
        </p:txBody>
      </p:sp>
      <p:sp>
        <p:nvSpPr>
          <p:cNvPr id="13" name="Freeform: Shape 12">
            <a:extLst>
              <a:ext uri="{FF2B5EF4-FFF2-40B4-BE49-F238E27FC236}">
                <a16:creationId xmlns:a16="http://schemas.microsoft.com/office/drawing/2014/main" id="{687CCB33-62B7-4B70-BBC1-102DC96F610E}"/>
              </a:ext>
            </a:extLst>
          </p:cNvPr>
          <p:cNvSpPr/>
          <p:nvPr/>
        </p:nvSpPr>
        <p:spPr>
          <a:xfrm>
            <a:off x="8500987" y="3537411"/>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apps offer brands the ability to update and change ad content anytime. </a:t>
            </a:r>
          </a:p>
        </p:txBody>
      </p:sp>
      <p:grpSp>
        <p:nvGrpSpPr>
          <p:cNvPr id="18" name="Group 17">
            <a:extLst>
              <a:ext uri="{FF2B5EF4-FFF2-40B4-BE49-F238E27FC236}">
                <a16:creationId xmlns:a16="http://schemas.microsoft.com/office/drawing/2014/main" id="{FE2D074F-4AFF-4DF5-9E66-61004379C534}"/>
              </a:ext>
            </a:extLst>
          </p:cNvPr>
          <p:cNvGrpSpPr/>
          <p:nvPr/>
        </p:nvGrpSpPr>
        <p:grpSpPr>
          <a:xfrm>
            <a:off x="8011696" y="2008377"/>
            <a:ext cx="2446454" cy="3669681"/>
            <a:chOff x="8011696" y="2008377"/>
            <a:chExt cx="2446454" cy="3669681"/>
          </a:xfrm>
        </p:grpSpPr>
        <p:sp>
          <p:nvSpPr>
            <p:cNvPr id="12" name="Freeform: Shape 11">
              <a:extLst>
                <a:ext uri="{FF2B5EF4-FFF2-40B4-BE49-F238E27FC236}">
                  <a16:creationId xmlns:a16="http://schemas.microsoft.com/office/drawing/2014/main" id="{0A29DB8E-A79A-4283-AD7F-A1C72CECC0B9}"/>
                </a:ext>
              </a:extLst>
            </p:cNvPr>
            <p:cNvSpPr/>
            <p:nvPr/>
          </p:nvSpPr>
          <p:spPr>
            <a:xfrm>
              <a:off x="8256341" y="3231604"/>
              <a:ext cx="244645" cy="917420"/>
            </a:xfrm>
            <a:custGeom>
              <a:avLst/>
              <a:gdLst/>
              <a:ahLst/>
              <a:cxnLst/>
              <a:rect l="0" t="0" r="0" b="0"/>
              <a:pathLst>
                <a:path>
                  <a:moveTo>
                    <a:pt x="0" y="0"/>
                  </a:moveTo>
                  <a:lnTo>
                    <a:pt x="0" y="917420"/>
                  </a:lnTo>
                  <a:lnTo>
                    <a:pt x="244645" y="917420"/>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3BE10A52-367C-4B8C-82DB-8045ADD60B82}"/>
                </a:ext>
              </a:extLst>
            </p:cNvPr>
            <p:cNvGrpSpPr/>
            <p:nvPr/>
          </p:nvGrpSpPr>
          <p:grpSpPr>
            <a:xfrm>
              <a:off x="8011696" y="2008377"/>
              <a:ext cx="2446454" cy="3669681"/>
              <a:chOff x="8011696" y="2008377"/>
              <a:chExt cx="2446454" cy="3669681"/>
            </a:xfrm>
          </p:grpSpPr>
          <p:sp>
            <p:nvSpPr>
              <p:cNvPr id="11" name="Freeform: Shape 10">
                <a:extLst>
                  <a:ext uri="{FF2B5EF4-FFF2-40B4-BE49-F238E27FC236}">
                    <a16:creationId xmlns:a16="http://schemas.microsoft.com/office/drawing/2014/main" id="{78293830-BC69-4F0B-B697-8B9B5DEF2ED8}"/>
                  </a:ext>
                </a:extLst>
              </p:cNvPr>
              <p:cNvSpPr/>
              <p:nvPr/>
            </p:nvSpPr>
            <p:spPr>
              <a:xfrm>
                <a:off x="8011696" y="2008377"/>
                <a:ext cx="2446454" cy="1223227"/>
              </a:xfrm>
              <a:custGeom>
                <a:avLst/>
                <a:gdLst>
                  <a:gd name="connsiteX0" fmla="*/ 0 w 2446454"/>
                  <a:gd name="connsiteY0" fmla="*/ 122323 h 1223227"/>
                  <a:gd name="connsiteX1" fmla="*/ 122323 w 2446454"/>
                  <a:gd name="connsiteY1" fmla="*/ 0 h 1223227"/>
                  <a:gd name="connsiteX2" fmla="*/ 2324131 w 2446454"/>
                  <a:gd name="connsiteY2" fmla="*/ 0 h 1223227"/>
                  <a:gd name="connsiteX3" fmla="*/ 2446454 w 2446454"/>
                  <a:gd name="connsiteY3" fmla="*/ 122323 h 1223227"/>
                  <a:gd name="connsiteX4" fmla="*/ 2446454 w 2446454"/>
                  <a:gd name="connsiteY4" fmla="*/ 1100904 h 1223227"/>
                  <a:gd name="connsiteX5" fmla="*/ 2324131 w 2446454"/>
                  <a:gd name="connsiteY5" fmla="*/ 1223227 h 1223227"/>
                  <a:gd name="connsiteX6" fmla="*/ 122323 w 2446454"/>
                  <a:gd name="connsiteY6" fmla="*/ 1223227 h 1223227"/>
                  <a:gd name="connsiteX7" fmla="*/ 0 w 2446454"/>
                  <a:gd name="connsiteY7" fmla="*/ 1100904 h 1223227"/>
                  <a:gd name="connsiteX8" fmla="*/ 0 w 2446454"/>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46454" h="1223227">
                    <a:moveTo>
                      <a:pt x="0" y="122323"/>
                    </a:moveTo>
                    <a:cubicBezTo>
                      <a:pt x="0" y="54766"/>
                      <a:pt x="54766" y="0"/>
                      <a:pt x="122323" y="0"/>
                    </a:cubicBezTo>
                    <a:lnTo>
                      <a:pt x="2324131" y="0"/>
                    </a:lnTo>
                    <a:cubicBezTo>
                      <a:pt x="2391688" y="0"/>
                      <a:pt x="2446454" y="54766"/>
                      <a:pt x="2446454" y="122323"/>
                    </a:cubicBezTo>
                    <a:lnTo>
                      <a:pt x="2446454" y="1100904"/>
                    </a:lnTo>
                    <a:cubicBezTo>
                      <a:pt x="2446454" y="1168461"/>
                      <a:pt x="2391688" y="1223227"/>
                      <a:pt x="2324131"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119647" tIns="91707" rIns="119647" bIns="91707" numCol="1" spcCol="1270" anchor="ctr" anchorCtr="0">
                <a:noAutofit/>
              </a:bodyPr>
              <a:lstStyle/>
              <a:p>
                <a:pPr marL="0" lvl="0" indent="0" algn="ctr" defTabSz="1955800">
                  <a:lnSpc>
                    <a:spcPct val="90000"/>
                  </a:lnSpc>
                  <a:spcBef>
                    <a:spcPct val="0"/>
                  </a:spcBef>
                  <a:spcAft>
                    <a:spcPct val="35000"/>
                  </a:spcAft>
                  <a:buNone/>
                </a:pPr>
                <a:r>
                  <a:rPr lang="en-GB" sz="4400" kern="1200" dirty="0"/>
                  <a:t>Flexibility</a:t>
                </a:r>
              </a:p>
            </p:txBody>
          </p:sp>
          <p:sp>
            <p:nvSpPr>
              <p:cNvPr id="14" name="Freeform: Shape 13">
                <a:extLst>
                  <a:ext uri="{FF2B5EF4-FFF2-40B4-BE49-F238E27FC236}">
                    <a16:creationId xmlns:a16="http://schemas.microsoft.com/office/drawing/2014/main" id="{9455A3DC-EEEB-4F15-9809-82638202A436}"/>
                  </a:ext>
                </a:extLst>
              </p:cNvPr>
              <p:cNvSpPr/>
              <p:nvPr/>
            </p:nvSpPr>
            <p:spPr>
              <a:xfrm>
                <a:off x="8256341" y="3231604"/>
                <a:ext cx="244645" cy="2446454"/>
              </a:xfrm>
              <a:custGeom>
                <a:avLst/>
                <a:gdLst/>
                <a:ahLst/>
                <a:cxnLst/>
                <a:rect l="0" t="0" r="0" b="0"/>
                <a:pathLst>
                  <a:path>
                    <a:moveTo>
                      <a:pt x="0" y="0"/>
                    </a:moveTo>
                    <a:lnTo>
                      <a:pt x="0" y="2446454"/>
                    </a:lnTo>
                    <a:lnTo>
                      <a:pt x="244645" y="2446454"/>
                    </a:lnTo>
                  </a:path>
                </a:pathLst>
              </a:custGeom>
              <a:noFill/>
              <a:scene3d>
                <a:camera prst="orthographicFront">
                  <a:rot lat="0" lon="0" rev="0"/>
                </a:camera>
                <a:lightRig rig="contrasting" dir="t">
                  <a:rot lat="0" lon="0" rev="1200000"/>
                </a:lightRig>
              </a:scene3d>
              <a:sp3d z="-110000"/>
            </p:spPr>
            <p:style>
              <a:lnRef idx="2">
                <a:schemeClr val="accent2">
                  <a:shade val="60000"/>
                  <a:hueOff val="0"/>
                  <a:satOff val="0"/>
                  <a:lumOff val="0"/>
                  <a:alphaOff val="0"/>
                </a:schemeClr>
              </a:lnRef>
              <a:fillRef idx="0">
                <a:scrgbClr r="0" g="0" b="0"/>
              </a:fillRef>
              <a:effectRef idx="0">
                <a:schemeClr val="accent2">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F838C12C-5D98-434A-8E42-CC1EB39A31BC}"/>
              </a:ext>
            </a:extLst>
          </p:cNvPr>
          <p:cNvSpPr/>
          <p:nvPr/>
        </p:nvSpPr>
        <p:spPr>
          <a:xfrm>
            <a:off x="8500987" y="5066445"/>
            <a:ext cx="1957163" cy="1223227"/>
          </a:xfrm>
          <a:custGeom>
            <a:avLst/>
            <a:gdLst>
              <a:gd name="connsiteX0" fmla="*/ 0 w 1957163"/>
              <a:gd name="connsiteY0" fmla="*/ 122323 h 1223227"/>
              <a:gd name="connsiteX1" fmla="*/ 122323 w 1957163"/>
              <a:gd name="connsiteY1" fmla="*/ 0 h 1223227"/>
              <a:gd name="connsiteX2" fmla="*/ 1834840 w 1957163"/>
              <a:gd name="connsiteY2" fmla="*/ 0 h 1223227"/>
              <a:gd name="connsiteX3" fmla="*/ 1957163 w 1957163"/>
              <a:gd name="connsiteY3" fmla="*/ 122323 h 1223227"/>
              <a:gd name="connsiteX4" fmla="*/ 1957163 w 1957163"/>
              <a:gd name="connsiteY4" fmla="*/ 1100904 h 1223227"/>
              <a:gd name="connsiteX5" fmla="*/ 1834840 w 1957163"/>
              <a:gd name="connsiteY5" fmla="*/ 1223227 h 1223227"/>
              <a:gd name="connsiteX6" fmla="*/ 122323 w 1957163"/>
              <a:gd name="connsiteY6" fmla="*/ 1223227 h 1223227"/>
              <a:gd name="connsiteX7" fmla="*/ 0 w 1957163"/>
              <a:gd name="connsiteY7" fmla="*/ 1100904 h 1223227"/>
              <a:gd name="connsiteX8" fmla="*/ 0 w 1957163"/>
              <a:gd name="connsiteY8" fmla="*/ 122323 h 122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7163" h="1223227">
                <a:moveTo>
                  <a:pt x="0" y="122323"/>
                </a:moveTo>
                <a:cubicBezTo>
                  <a:pt x="0" y="54766"/>
                  <a:pt x="54766" y="0"/>
                  <a:pt x="122323" y="0"/>
                </a:cubicBezTo>
                <a:lnTo>
                  <a:pt x="1834840" y="0"/>
                </a:lnTo>
                <a:cubicBezTo>
                  <a:pt x="1902397" y="0"/>
                  <a:pt x="1957163" y="54766"/>
                  <a:pt x="1957163" y="122323"/>
                </a:cubicBezTo>
                <a:lnTo>
                  <a:pt x="1957163" y="1100904"/>
                </a:lnTo>
                <a:cubicBezTo>
                  <a:pt x="1957163" y="1168461"/>
                  <a:pt x="1902397" y="1223227"/>
                  <a:pt x="1834840" y="1223227"/>
                </a:cubicBezTo>
                <a:lnTo>
                  <a:pt x="122323" y="1223227"/>
                </a:lnTo>
                <a:cubicBezTo>
                  <a:pt x="54766" y="1223227"/>
                  <a:pt x="0" y="1168461"/>
                  <a:pt x="0" y="1100904"/>
                </a:cubicBezTo>
                <a:lnTo>
                  <a:pt x="0" y="122323"/>
                </a:lnTo>
                <a:close/>
              </a:path>
            </a:pathLst>
          </a:custGeom>
          <a:scene3d>
            <a:camera prst="orthographicFront">
              <a:rot lat="0" lon="0" rev="0"/>
            </a:camera>
            <a:lightRig rig="contrasting" dir="t">
              <a:rot lat="0" lon="0" rev="1200000"/>
            </a:lightRig>
          </a:scene3d>
          <a:sp3d z="-300000" contourW="19050" prstMaterial="metal">
            <a:bevelT w="88900" h="203200"/>
            <a:bevelB w="165100" h="254000"/>
          </a:sp3d>
        </p:spPr>
        <p:style>
          <a:lnRef idx="0">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6307" tIns="56147" rIns="66307" bIns="56147"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Social media ads can link the customer with the brand website with one click. </a:t>
            </a:r>
          </a:p>
        </p:txBody>
      </p:sp>
    </p:spTree>
    <p:extLst>
      <p:ext uri="{BB962C8B-B14F-4D97-AF65-F5344CB8AC3E}">
        <p14:creationId xmlns:p14="http://schemas.microsoft.com/office/powerpoint/2010/main" val="3344681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Effect transition="in" filter="fade">
                                      <p:cBhvr>
                                        <p:cTn id="25" dur="500"/>
                                        <p:tgtEl>
                                          <p:spTgt spid="1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animEffect transition="in" filter="fade">
                                      <p:cBhvr>
                                        <p:cTn id="3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3"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C92F6-572B-40DB-8231-8722FE0D8405}"/>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FA4600C2-D2BB-48A2-96A3-FD52806C265A}"/>
              </a:ext>
            </a:extLst>
          </p:cNvPr>
          <p:cNvSpPr>
            <a:spLocks noGrp="1"/>
          </p:cNvSpPr>
          <p:nvPr>
            <p:ph idx="1"/>
          </p:nvPr>
        </p:nvSpPr>
        <p:spPr>
          <a:xfrm>
            <a:off x="8054108" y="2108201"/>
            <a:ext cx="3101571" cy="3760891"/>
          </a:xfrm>
        </p:spPr>
        <p:txBody>
          <a:bodyPr/>
          <a:lstStyle/>
          <a:p>
            <a:r>
              <a:rPr lang="en-GB" dirty="0">
                <a:latin typeface="Arial" panose="020B0604020202020204" pitchFamily="34" charset="0"/>
                <a:cs typeface="Arial" panose="020B0604020202020204" pitchFamily="34" charset="0"/>
              </a:rPr>
              <a:t>Every type of customer engagement can have challenges. Social media is no different. Challenges will vary dependent on the platform, key challenges experienced on all apps are: </a:t>
            </a:r>
          </a:p>
        </p:txBody>
      </p:sp>
      <p:sp>
        <p:nvSpPr>
          <p:cNvPr id="8" name="Freeform: Shape 7">
            <a:extLst>
              <a:ext uri="{FF2B5EF4-FFF2-40B4-BE49-F238E27FC236}">
                <a16:creationId xmlns:a16="http://schemas.microsoft.com/office/drawing/2014/main" id="{27CF280B-0C6A-4E62-ACD4-80CB0B66D5E2}"/>
              </a:ext>
            </a:extLst>
          </p:cNvPr>
          <p:cNvSpPr/>
          <p:nvPr/>
        </p:nvSpPr>
        <p:spPr>
          <a:xfrm>
            <a:off x="1839054" y="3306618"/>
            <a:ext cx="2058691" cy="1447961"/>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Social media is user lead, and reactions and responses to ads can be rapid and at times negative. </a:t>
            </a:r>
          </a:p>
        </p:txBody>
      </p:sp>
      <p:grpSp>
        <p:nvGrpSpPr>
          <p:cNvPr id="19" name="Group 18">
            <a:extLst>
              <a:ext uri="{FF2B5EF4-FFF2-40B4-BE49-F238E27FC236}">
                <a16:creationId xmlns:a16="http://schemas.microsoft.com/office/drawing/2014/main" id="{1D4F8322-1FBE-46A0-9046-6F9C82DB72FB}"/>
              </a:ext>
            </a:extLst>
          </p:cNvPr>
          <p:cNvGrpSpPr/>
          <p:nvPr/>
        </p:nvGrpSpPr>
        <p:grpSpPr>
          <a:xfrm>
            <a:off x="1342007" y="1958695"/>
            <a:ext cx="2485231" cy="3727846"/>
            <a:chOff x="1342007" y="1958695"/>
            <a:chExt cx="2485231" cy="3727846"/>
          </a:xfrm>
        </p:grpSpPr>
        <p:sp>
          <p:nvSpPr>
            <p:cNvPr id="7" name="Freeform: Shape 6">
              <a:extLst>
                <a:ext uri="{FF2B5EF4-FFF2-40B4-BE49-F238E27FC236}">
                  <a16:creationId xmlns:a16="http://schemas.microsoft.com/office/drawing/2014/main" id="{07FCEF1A-146A-4D6A-A30F-097B30D80CE7}"/>
                </a:ext>
              </a:extLst>
            </p:cNvPr>
            <p:cNvSpPr/>
            <p:nvPr/>
          </p:nvSpPr>
          <p:spPr>
            <a:xfrm>
              <a:off x="159053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6" name="Group 15">
              <a:extLst>
                <a:ext uri="{FF2B5EF4-FFF2-40B4-BE49-F238E27FC236}">
                  <a16:creationId xmlns:a16="http://schemas.microsoft.com/office/drawing/2014/main" id="{2FAEC60D-FE38-4194-B7CC-3BD1C4FA357B}"/>
                </a:ext>
              </a:extLst>
            </p:cNvPr>
            <p:cNvGrpSpPr/>
            <p:nvPr/>
          </p:nvGrpSpPr>
          <p:grpSpPr>
            <a:xfrm>
              <a:off x="1342007" y="1958695"/>
              <a:ext cx="2485231" cy="3727846"/>
              <a:chOff x="1342007" y="1958695"/>
              <a:chExt cx="2485231" cy="3727846"/>
            </a:xfrm>
          </p:grpSpPr>
          <p:sp>
            <p:nvSpPr>
              <p:cNvPr id="6" name="Freeform: Shape 5">
                <a:extLst>
                  <a:ext uri="{FF2B5EF4-FFF2-40B4-BE49-F238E27FC236}">
                    <a16:creationId xmlns:a16="http://schemas.microsoft.com/office/drawing/2014/main" id="{7484EB27-0909-48FB-AE4A-A92B9BCB9734}"/>
                  </a:ext>
                </a:extLst>
              </p:cNvPr>
              <p:cNvSpPr/>
              <p:nvPr/>
            </p:nvSpPr>
            <p:spPr>
              <a:xfrm>
                <a:off x="1342007"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Backlash</a:t>
                </a:r>
              </a:p>
            </p:txBody>
          </p:sp>
          <p:sp>
            <p:nvSpPr>
              <p:cNvPr id="9" name="Freeform: Shape 8">
                <a:extLst>
                  <a:ext uri="{FF2B5EF4-FFF2-40B4-BE49-F238E27FC236}">
                    <a16:creationId xmlns:a16="http://schemas.microsoft.com/office/drawing/2014/main" id="{D55E099D-8920-4C63-A36A-701BD2A6F73E}"/>
                  </a:ext>
                </a:extLst>
              </p:cNvPr>
              <p:cNvSpPr/>
              <p:nvPr/>
            </p:nvSpPr>
            <p:spPr>
              <a:xfrm>
                <a:off x="159053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0" name="Freeform: Shape 9">
            <a:extLst>
              <a:ext uri="{FF2B5EF4-FFF2-40B4-BE49-F238E27FC236}">
                <a16:creationId xmlns:a16="http://schemas.microsoft.com/office/drawing/2014/main" id="{C573EEA0-9727-4674-9642-B57DB5097DCE}"/>
              </a:ext>
            </a:extLst>
          </p:cNvPr>
          <p:cNvSpPr/>
          <p:nvPr/>
        </p:nvSpPr>
        <p:spPr>
          <a:xfrm>
            <a:off x="1839054" y="4859888"/>
            <a:ext cx="2123346" cy="1447962"/>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Negative memes can be quickly made and virally shared, undermining the brand message. </a:t>
            </a:r>
          </a:p>
        </p:txBody>
      </p:sp>
      <p:sp>
        <p:nvSpPr>
          <p:cNvPr id="13" name="Freeform: Shape 12">
            <a:extLst>
              <a:ext uri="{FF2B5EF4-FFF2-40B4-BE49-F238E27FC236}">
                <a16:creationId xmlns:a16="http://schemas.microsoft.com/office/drawing/2014/main" id="{7E80CB11-C439-44A0-ADF9-26E416B6880D}"/>
              </a:ext>
            </a:extLst>
          </p:cNvPr>
          <p:cNvSpPr/>
          <p:nvPr/>
        </p:nvSpPr>
        <p:spPr>
          <a:xfrm>
            <a:off x="4945593" y="351196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For a brand to avoid being viewed as an intruder they need to integrate with users. </a:t>
            </a:r>
          </a:p>
        </p:txBody>
      </p:sp>
      <p:grpSp>
        <p:nvGrpSpPr>
          <p:cNvPr id="18" name="Group 17">
            <a:extLst>
              <a:ext uri="{FF2B5EF4-FFF2-40B4-BE49-F238E27FC236}">
                <a16:creationId xmlns:a16="http://schemas.microsoft.com/office/drawing/2014/main" id="{FA33D5D6-A965-4342-A749-3D2A76D1D833}"/>
              </a:ext>
            </a:extLst>
          </p:cNvPr>
          <p:cNvGrpSpPr/>
          <p:nvPr/>
        </p:nvGrpSpPr>
        <p:grpSpPr>
          <a:xfrm>
            <a:off x="4448546" y="1958695"/>
            <a:ext cx="2485231" cy="3727846"/>
            <a:chOff x="4448546" y="1958695"/>
            <a:chExt cx="2485231" cy="3727846"/>
          </a:xfrm>
        </p:grpSpPr>
        <p:sp>
          <p:nvSpPr>
            <p:cNvPr id="12" name="Freeform: Shape 11">
              <a:extLst>
                <a:ext uri="{FF2B5EF4-FFF2-40B4-BE49-F238E27FC236}">
                  <a16:creationId xmlns:a16="http://schemas.microsoft.com/office/drawing/2014/main" id="{47324A65-A4FF-4025-BB34-4376015801F0}"/>
                </a:ext>
              </a:extLst>
            </p:cNvPr>
            <p:cNvSpPr/>
            <p:nvPr/>
          </p:nvSpPr>
          <p:spPr>
            <a:xfrm>
              <a:off x="4697070" y="3201310"/>
              <a:ext cx="248523" cy="931961"/>
            </a:xfrm>
            <a:custGeom>
              <a:avLst/>
              <a:gdLst/>
              <a:ahLst/>
              <a:cxnLst/>
              <a:rect l="0" t="0" r="0" b="0"/>
              <a:pathLst>
                <a:path>
                  <a:moveTo>
                    <a:pt x="0" y="0"/>
                  </a:moveTo>
                  <a:lnTo>
                    <a:pt x="0" y="931961"/>
                  </a:lnTo>
                  <a:lnTo>
                    <a:pt x="248523" y="93196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nvGrpSpPr>
            <p:cNvPr id="17" name="Group 16">
              <a:extLst>
                <a:ext uri="{FF2B5EF4-FFF2-40B4-BE49-F238E27FC236}">
                  <a16:creationId xmlns:a16="http://schemas.microsoft.com/office/drawing/2014/main" id="{235BB2E0-0948-4D5D-A989-B670459AD0C7}"/>
                </a:ext>
              </a:extLst>
            </p:cNvPr>
            <p:cNvGrpSpPr/>
            <p:nvPr/>
          </p:nvGrpSpPr>
          <p:grpSpPr>
            <a:xfrm>
              <a:off x="4448546" y="1958695"/>
              <a:ext cx="2485231" cy="3727846"/>
              <a:chOff x="4448546" y="1958695"/>
              <a:chExt cx="2485231" cy="3727846"/>
            </a:xfrm>
          </p:grpSpPr>
          <p:sp>
            <p:nvSpPr>
              <p:cNvPr id="11" name="Freeform: Shape 10">
                <a:extLst>
                  <a:ext uri="{FF2B5EF4-FFF2-40B4-BE49-F238E27FC236}">
                    <a16:creationId xmlns:a16="http://schemas.microsoft.com/office/drawing/2014/main" id="{C6A88A70-F6EF-4D27-864A-0A5C25DC6A3E}"/>
                  </a:ext>
                </a:extLst>
              </p:cNvPr>
              <p:cNvSpPr/>
              <p:nvPr/>
            </p:nvSpPr>
            <p:spPr>
              <a:xfrm>
                <a:off x="4448546" y="1958695"/>
                <a:ext cx="2485231" cy="1242615"/>
              </a:xfrm>
              <a:custGeom>
                <a:avLst/>
                <a:gdLst>
                  <a:gd name="connsiteX0" fmla="*/ 0 w 2485231"/>
                  <a:gd name="connsiteY0" fmla="*/ 124262 h 1242615"/>
                  <a:gd name="connsiteX1" fmla="*/ 124262 w 2485231"/>
                  <a:gd name="connsiteY1" fmla="*/ 0 h 1242615"/>
                  <a:gd name="connsiteX2" fmla="*/ 2360970 w 2485231"/>
                  <a:gd name="connsiteY2" fmla="*/ 0 h 1242615"/>
                  <a:gd name="connsiteX3" fmla="*/ 2485232 w 2485231"/>
                  <a:gd name="connsiteY3" fmla="*/ 124262 h 1242615"/>
                  <a:gd name="connsiteX4" fmla="*/ 2485231 w 2485231"/>
                  <a:gd name="connsiteY4" fmla="*/ 1118354 h 1242615"/>
                  <a:gd name="connsiteX5" fmla="*/ 2360969 w 2485231"/>
                  <a:gd name="connsiteY5" fmla="*/ 1242616 h 1242615"/>
                  <a:gd name="connsiteX6" fmla="*/ 124262 w 2485231"/>
                  <a:gd name="connsiteY6" fmla="*/ 1242615 h 1242615"/>
                  <a:gd name="connsiteX7" fmla="*/ 0 w 2485231"/>
                  <a:gd name="connsiteY7" fmla="*/ 1118353 h 1242615"/>
                  <a:gd name="connsiteX8" fmla="*/ 0 w 2485231"/>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85231" h="1242615">
                    <a:moveTo>
                      <a:pt x="0" y="124262"/>
                    </a:moveTo>
                    <a:cubicBezTo>
                      <a:pt x="0" y="55634"/>
                      <a:pt x="55634" y="0"/>
                      <a:pt x="124262" y="0"/>
                    </a:cubicBezTo>
                    <a:lnTo>
                      <a:pt x="2360970" y="0"/>
                    </a:lnTo>
                    <a:cubicBezTo>
                      <a:pt x="2429598" y="0"/>
                      <a:pt x="2485232" y="55634"/>
                      <a:pt x="2485232" y="124262"/>
                    </a:cubicBezTo>
                    <a:cubicBezTo>
                      <a:pt x="2485232" y="455626"/>
                      <a:pt x="2485231" y="786990"/>
                      <a:pt x="2485231" y="1118354"/>
                    </a:cubicBezTo>
                    <a:cubicBezTo>
                      <a:pt x="2485231" y="1186982"/>
                      <a:pt x="2429597" y="1242616"/>
                      <a:pt x="2360969" y="1242616"/>
                    </a:cubicBezTo>
                    <a:lnTo>
                      <a:pt x="124262" y="1242615"/>
                    </a:lnTo>
                    <a:cubicBezTo>
                      <a:pt x="55634" y="1242615"/>
                      <a:pt x="0" y="1186981"/>
                      <a:pt x="0" y="1118353"/>
                    </a:cubicBezTo>
                    <a:lnTo>
                      <a:pt x="0" y="12426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2595" tIns="87195" rIns="112595" bIns="87195" numCol="1" spcCol="1270" anchor="ctr" anchorCtr="0">
                <a:noAutofit/>
              </a:bodyPr>
              <a:lstStyle/>
              <a:p>
                <a:pPr marL="0" lvl="0" indent="0" algn="ctr" defTabSz="1778000">
                  <a:lnSpc>
                    <a:spcPct val="90000"/>
                  </a:lnSpc>
                  <a:spcBef>
                    <a:spcPct val="0"/>
                  </a:spcBef>
                  <a:spcAft>
                    <a:spcPct val="35000"/>
                  </a:spcAft>
                  <a:buNone/>
                </a:pPr>
                <a:r>
                  <a:rPr lang="en-GB" sz="4000" kern="1200" dirty="0"/>
                  <a:t>Embedding brand</a:t>
                </a:r>
              </a:p>
            </p:txBody>
          </p:sp>
          <p:sp>
            <p:nvSpPr>
              <p:cNvPr id="14" name="Freeform: Shape 13">
                <a:extLst>
                  <a:ext uri="{FF2B5EF4-FFF2-40B4-BE49-F238E27FC236}">
                    <a16:creationId xmlns:a16="http://schemas.microsoft.com/office/drawing/2014/main" id="{282E2E70-9E6E-49CA-AE7F-0D044B016776}"/>
                  </a:ext>
                </a:extLst>
              </p:cNvPr>
              <p:cNvSpPr/>
              <p:nvPr/>
            </p:nvSpPr>
            <p:spPr>
              <a:xfrm>
                <a:off x="4697070" y="3201310"/>
                <a:ext cx="248523" cy="2485231"/>
              </a:xfrm>
              <a:custGeom>
                <a:avLst/>
                <a:gdLst/>
                <a:ahLst/>
                <a:cxnLst/>
                <a:rect l="0" t="0" r="0" b="0"/>
                <a:pathLst>
                  <a:path>
                    <a:moveTo>
                      <a:pt x="0" y="0"/>
                    </a:moveTo>
                    <a:lnTo>
                      <a:pt x="0" y="2485231"/>
                    </a:lnTo>
                    <a:lnTo>
                      <a:pt x="248523" y="248523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grpSp>
      </p:grpSp>
      <p:sp>
        <p:nvSpPr>
          <p:cNvPr id="15" name="Freeform: Shape 14">
            <a:extLst>
              <a:ext uri="{FF2B5EF4-FFF2-40B4-BE49-F238E27FC236}">
                <a16:creationId xmlns:a16="http://schemas.microsoft.com/office/drawing/2014/main" id="{A262F0D1-17C8-498F-80B3-4B3070207DFB}"/>
              </a:ext>
            </a:extLst>
          </p:cNvPr>
          <p:cNvSpPr/>
          <p:nvPr/>
        </p:nvSpPr>
        <p:spPr>
          <a:xfrm>
            <a:off x="4945593" y="5065234"/>
            <a:ext cx="1988185" cy="1242615"/>
          </a:xfrm>
          <a:custGeom>
            <a:avLst/>
            <a:gdLst>
              <a:gd name="connsiteX0" fmla="*/ 0 w 1988185"/>
              <a:gd name="connsiteY0" fmla="*/ 124262 h 1242615"/>
              <a:gd name="connsiteX1" fmla="*/ 124262 w 1988185"/>
              <a:gd name="connsiteY1" fmla="*/ 0 h 1242615"/>
              <a:gd name="connsiteX2" fmla="*/ 1863924 w 1988185"/>
              <a:gd name="connsiteY2" fmla="*/ 0 h 1242615"/>
              <a:gd name="connsiteX3" fmla="*/ 1988186 w 1988185"/>
              <a:gd name="connsiteY3" fmla="*/ 124262 h 1242615"/>
              <a:gd name="connsiteX4" fmla="*/ 1988185 w 1988185"/>
              <a:gd name="connsiteY4" fmla="*/ 1118354 h 1242615"/>
              <a:gd name="connsiteX5" fmla="*/ 1863923 w 1988185"/>
              <a:gd name="connsiteY5" fmla="*/ 1242616 h 1242615"/>
              <a:gd name="connsiteX6" fmla="*/ 124262 w 1988185"/>
              <a:gd name="connsiteY6" fmla="*/ 1242615 h 1242615"/>
              <a:gd name="connsiteX7" fmla="*/ 0 w 1988185"/>
              <a:gd name="connsiteY7" fmla="*/ 1118353 h 1242615"/>
              <a:gd name="connsiteX8" fmla="*/ 0 w 1988185"/>
              <a:gd name="connsiteY8" fmla="*/ 124262 h 1242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8185" h="1242615">
                <a:moveTo>
                  <a:pt x="0" y="124262"/>
                </a:moveTo>
                <a:cubicBezTo>
                  <a:pt x="0" y="55634"/>
                  <a:pt x="55634" y="0"/>
                  <a:pt x="124262" y="0"/>
                </a:cubicBezTo>
                <a:lnTo>
                  <a:pt x="1863924" y="0"/>
                </a:lnTo>
                <a:cubicBezTo>
                  <a:pt x="1932552" y="0"/>
                  <a:pt x="1988186" y="55634"/>
                  <a:pt x="1988186" y="124262"/>
                </a:cubicBezTo>
                <a:cubicBezTo>
                  <a:pt x="1988186" y="455626"/>
                  <a:pt x="1988185" y="786990"/>
                  <a:pt x="1988185" y="1118354"/>
                </a:cubicBezTo>
                <a:cubicBezTo>
                  <a:pt x="1988185" y="1186982"/>
                  <a:pt x="1932551" y="1242616"/>
                  <a:pt x="1863923" y="1242616"/>
                </a:cubicBezTo>
                <a:lnTo>
                  <a:pt x="124262" y="1242615"/>
                </a:lnTo>
                <a:cubicBezTo>
                  <a:pt x="55634" y="1242615"/>
                  <a:pt x="0" y="1186981"/>
                  <a:pt x="0" y="1118353"/>
                </a:cubicBezTo>
                <a:lnTo>
                  <a:pt x="0" y="12426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68780" tIns="57985" rIns="68780" bIns="57985" numCol="1" spcCol="1270" anchor="ctr" anchorCtr="0">
            <a:noAutofit/>
          </a:bodyPr>
          <a:lstStyle/>
          <a:p>
            <a:pPr marL="0" lvl="0" indent="0" algn="ctr" defTabSz="755650">
              <a:lnSpc>
                <a:spcPct val="90000"/>
              </a:lnSpc>
              <a:spcBef>
                <a:spcPct val="0"/>
              </a:spcBef>
              <a:spcAft>
                <a:spcPct val="35000"/>
              </a:spcAft>
              <a:buNone/>
            </a:pPr>
            <a:r>
              <a:rPr lang="en-GB" sz="1700" kern="1200" dirty="0">
                <a:latin typeface="Arial" panose="020B0604020202020204" pitchFamily="34" charset="0"/>
                <a:cs typeface="Arial" panose="020B0604020202020204" pitchFamily="34" charset="0"/>
              </a:rPr>
              <a:t>Developing a brand presence with influencers and stories takes time to establish. </a:t>
            </a:r>
          </a:p>
        </p:txBody>
      </p:sp>
    </p:spTree>
    <p:extLst>
      <p:ext uri="{BB962C8B-B14F-4D97-AF65-F5344CB8AC3E}">
        <p14:creationId xmlns:p14="http://schemas.microsoft.com/office/powerpoint/2010/main" val="344155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fade">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P spid="10" grpId="0" animBg="1"/>
      <p:bldP spid="13" grpId="0" animBg="1"/>
      <p:bldP spid="1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46E4-6E7B-451A-A06C-36B19FEA3EBF}"/>
              </a:ext>
            </a:extLst>
          </p:cNvPr>
          <p:cNvSpPr>
            <a:spLocks noGrp="1"/>
          </p:cNvSpPr>
          <p:nvPr>
            <p:ph type="title"/>
          </p:nvPr>
        </p:nvSpPr>
        <p:spPr>
          <a:xfrm>
            <a:off x="423026" y="341745"/>
            <a:ext cx="3881120" cy="1422400"/>
          </a:xfrm>
        </p:spPr>
        <p:txBody>
          <a:bodyPr>
            <a:normAutofit/>
          </a:bodyPr>
          <a:lstStyle/>
          <a:p>
            <a:r>
              <a:rPr lang="en-GB" dirty="0"/>
              <a:t>YouTube</a:t>
            </a:r>
            <a:br>
              <a:rPr lang="en-GB" dirty="0"/>
            </a:br>
            <a:r>
              <a:rPr lang="en-GB" dirty="0"/>
              <a:t> for Business</a:t>
            </a:r>
          </a:p>
        </p:txBody>
      </p:sp>
      <p:pic>
        <p:nvPicPr>
          <p:cNvPr id="4" name="Online Media 3" title="What You Need to Know About YouTube for Business...">
            <a:hlinkClick r:id="" action="ppaction://media"/>
            <a:extLst>
              <a:ext uri="{FF2B5EF4-FFF2-40B4-BE49-F238E27FC236}">
                <a16:creationId xmlns:a16="http://schemas.microsoft.com/office/drawing/2014/main" id="{8FD6D162-1941-4EDD-885E-330AB080BFA1}"/>
              </a:ext>
            </a:extLst>
          </p:cNvPr>
          <p:cNvPicPr>
            <a:picLocks noGrp="1" noRot="1" noChangeAspect="1"/>
          </p:cNvPicPr>
          <p:nvPr>
            <p:ph idx="1"/>
            <a:videoFile r:link="rId1"/>
          </p:nvPr>
        </p:nvPicPr>
        <p:blipFill>
          <a:blip r:embed="rId4"/>
          <a:stretch>
            <a:fillRect/>
          </a:stretch>
        </p:blipFill>
        <p:spPr>
          <a:xfrm>
            <a:off x="4304146" y="341745"/>
            <a:ext cx="7609286" cy="4299166"/>
          </a:xfrm>
          <a:prstGeom prst="rect">
            <a:avLst/>
          </a:prstGeom>
        </p:spPr>
      </p:pic>
      <p:sp>
        <p:nvSpPr>
          <p:cNvPr id="5" name="TextBox 4">
            <a:extLst>
              <a:ext uri="{FF2B5EF4-FFF2-40B4-BE49-F238E27FC236}">
                <a16:creationId xmlns:a16="http://schemas.microsoft.com/office/drawing/2014/main" id="{1021179C-FF47-4FBD-91E4-F7B7D39AA38E}"/>
              </a:ext>
            </a:extLst>
          </p:cNvPr>
          <p:cNvSpPr txBox="1"/>
          <p:nvPr/>
        </p:nvSpPr>
        <p:spPr>
          <a:xfrm>
            <a:off x="4436341" y="4640911"/>
            <a:ext cx="7016750" cy="1477328"/>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How simple is it to be successful on YouTube? </a:t>
            </a:r>
          </a:p>
          <a:p>
            <a:r>
              <a:rPr lang="en-GB" dirty="0">
                <a:latin typeface="Arial" panose="020B0604020202020204" pitchFamily="34" charset="0"/>
                <a:cs typeface="Arial" panose="020B0604020202020204" pitchFamily="34" charset="0"/>
              </a:rPr>
              <a:t>Watch this video to learn more. </a:t>
            </a:r>
          </a:p>
        </p:txBody>
      </p:sp>
      <p:sp>
        <p:nvSpPr>
          <p:cNvPr id="8" name="Freeform: Shape 7">
            <a:extLst>
              <a:ext uri="{FF2B5EF4-FFF2-40B4-BE49-F238E27FC236}">
                <a16:creationId xmlns:a16="http://schemas.microsoft.com/office/drawing/2014/main" id="{77933005-ACAD-4A70-8105-02AE610CDC63}"/>
              </a:ext>
            </a:extLst>
          </p:cNvPr>
          <p:cNvSpPr/>
          <p:nvPr/>
        </p:nvSpPr>
        <p:spPr>
          <a:xfrm>
            <a:off x="523971" y="1997409"/>
            <a:ext cx="3087448" cy="1470846"/>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YouTube was established in 2005 by three former employees of PayPal. </a:t>
            </a:r>
            <a:endParaRPr lang="en-GB" kern="1200" dirty="0"/>
          </a:p>
        </p:txBody>
      </p:sp>
      <p:sp>
        <p:nvSpPr>
          <p:cNvPr id="9" name="Freeform: Shape 8">
            <a:extLst>
              <a:ext uri="{FF2B5EF4-FFF2-40B4-BE49-F238E27FC236}">
                <a16:creationId xmlns:a16="http://schemas.microsoft.com/office/drawing/2014/main" id="{4D4E5021-FDB4-4E50-BFAF-E647B30398F9}"/>
              </a:ext>
            </a:extLst>
          </p:cNvPr>
          <p:cNvSpPr/>
          <p:nvPr/>
        </p:nvSpPr>
        <p:spPr>
          <a:xfrm>
            <a:off x="523971" y="3604649"/>
            <a:ext cx="3087448"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760658"/>
              <a:satOff val="7323"/>
              <a:lumOff val="-883"/>
              <a:alphaOff val="0"/>
            </a:schemeClr>
          </a:fillRef>
          <a:effectRef idx="0">
            <a:schemeClr val="accent3">
              <a:hueOff val="760658"/>
              <a:satOff val="7323"/>
              <a:lumOff val="-883"/>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The site was designed to be a platform for sharing video content. It is estimated that there are now 2 Billion users of YouTube. </a:t>
            </a:r>
            <a:endParaRPr lang="en-GB" kern="1200" dirty="0"/>
          </a:p>
        </p:txBody>
      </p:sp>
      <p:sp>
        <p:nvSpPr>
          <p:cNvPr id="10" name="Freeform: Shape 9">
            <a:extLst>
              <a:ext uri="{FF2B5EF4-FFF2-40B4-BE49-F238E27FC236}">
                <a16:creationId xmlns:a16="http://schemas.microsoft.com/office/drawing/2014/main" id="{4B9E0935-0963-424D-915F-93200DC46650}"/>
              </a:ext>
            </a:extLst>
          </p:cNvPr>
          <p:cNvSpPr/>
          <p:nvPr/>
        </p:nvSpPr>
        <p:spPr>
          <a:xfrm>
            <a:off x="523971" y="5078210"/>
            <a:ext cx="3087449" cy="1337167"/>
          </a:xfrm>
          <a:custGeom>
            <a:avLst/>
            <a:gdLst>
              <a:gd name="connsiteX0" fmla="*/ 0 w 2228611"/>
              <a:gd name="connsiteY0" fmla="*/ 0 h 1337167"/>
              <a:gd name="connsiteX1" fmla="*/ 2228611 w 2228611"/>
              <a:gd name="connsiteY1" fmla="*/ 0 h 1337167"/>
              <a:gd name="connsiteX2" fmla="*/ 2228611 w 2228611"/>
              <a:gd name="connsiteY2" fmla="*/ 1337167 h 1337167"/>
              <a:gd name="connsiteX3" fmla="*/ 0 w 2228611"/>
              <a:gd name="connsiteY3" fmla="*/ 1337167 h 1337167"/>
              <a:gd name="connsiteX4" fmla="*/ 0 w 2228611"/>
              <a:gd name="connsiteY4" fmla="*/ 0 h 13371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8611" h="1337167">
                <a:moveTo>
                  <a:pt x="0" y="0"/>
                </a:moveTo>
                <a:lnTo>
                  <a:pt x="2228611" y="0"/>
                </a:lnTo>
                <a:lnTo>
                  <a:pt x="2228611" y="1337167"/>
                </a:lnTo>
                <a:lnTo>
                  <a:pt x="0" y="1337167"/>
                </a:lnTo>
                <a:lnTo>
                  <a:pt x="0" y="0"/>
                </a:lnTo>
                <a:close/>
              </a:path>
            </a:pathLst>
          </a:custGeom>
        </p:spPr>
        <p:style>
          <a:lnRef idx="2">
            <a:schemeClr val="lt1">
              <a:hueOff val="0"/>
              <a:satOff val="0"/>
              <a:lumOff val="0"/>
              <a:alphaOff val="0"/>
            </a:schemeClr>
          </a:lnRef>
          <a:fillRef idx="1">
            <a:schemeClr val="accent3">
              <a:hueOff val="1521316"/>
              <a:satOff val="14646"/>
              <a:lumOff val="-1765"/>
              <a:alphaOff val="0"/>
            </a:schemeClr>
          </a:fillRef>
          <a:effectRef idx="0">
            <a:schemeClr val="accent3">
              <a:hueOff val="1521316"/>
              <a:satOff val="14646"/>
              <a:lumOff val="-1765"/>
              <a:alphaOff val="0"/>
            </a:schemeClr>
          </a:effectRef>
          <a:fontRef idx="minor">
            <a:schemeClr val="lt1"/>
          </a:fontRef>
        </p:style>
        <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This offers a huge audience for brands and an opportunity to target their customers directly. </a:t>
            </a:r>
            <a:endParaRPr lang="en-GB" kern="1200" dirty="0"/>
          </a:p>
        </p:txBody>
      </p:sp>
    </p:spTree>
    <p:extLst>
      <p:ext uri="{BB962C8B-B14F-4D97-AF65-F5344CB8AC3E}">
        <p14:creationId xmlns:p14="http://schemas.microsoft.com/office/powerpoint/2010/main" val="1547083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4"/>
                                        </p:tgtEl>
                                      </p:cBhvr>
                                    </p:cmd>
                                  </p:childTnLst>
                                </p:cTn>
                              </p:par>
                              <p:par>
                                <p:cTn id="27" presetID="10" presetClass="entr" presetSubtype="0" fill="hold" nodeType="withEffect">
                                  <p:stCondLst>
                                    <p:cond delay="0"/>
                                  </p:stCondLst>
                                  <p:childTnLst>
                                    <p:set>
                                      <p:cBhvr>
                                        <p:cTn id="28" dur="1" fill="hold">
                                          <p:stCondLst>
                                            <p:cond delay="0"/>
                                          </p:stCondLst>
                                        </p:cTn>
                                        <p:tgtEl>
                                          <p:spTgt spid="5">
                                            <p:txEl>
                                              <p:pRg st="4" end="4"/>
                                            </p:txEl>
                                          </p:spTgt>
                                        </p:tgtEl>
                                        <p:attrNameLst>
                                          <p:attrName>style.visibility</p:attrName>
                                        </p:attrNameLst>
                                      </p:cBhvr>
                                      <p:to>
                                        <p:strVal val="visible"/>
                                      </p:to>
                                    </p:set>
                                    <p:animEffect transition="in" filter="fade">
                                      <p:cBhvr>
                                        <p:cTn id="29"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p:cTn id="30" fill="hold" display="0">
                  <p:stCondLst>
                    <p:cond delay="indefinite"/>
                  </p:stCondLst>
                </p:cTn>
                <p:tgtEl>
                  <p:spTgt spid="4"/>
                </p:tgtEl>
              </p:cMediaNode>
            </p:video>
          </p:childTnLst>
        </p:cTn>
      </p:par>
    </p:tnLst>
    <p:bldLst>
      <p:bldP spid="8" grpId="0" animBg="1"/>
      <p:bldP spid="9" grpId="0" animBg="1"/>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3F583-2720-47B7-9C7C-0115D4971FD9}"/>
              </a:ext>
            </a:extLst>
          </p:cNvPr>
          <p:cNvSpPr>
            <a:spLocks noGrp="1"/>
          </p:cNvSpPr>
          <p:nvPr>
            <p:ph type="title"/>
          </p:nvPr>
        </p:nvSpPr>
        <p:spPr/>
        <p:txBody>
          <a:bodyPr/>
          <a:lstStyle/>
          <a:p>
            <a:r>
              <a:rPr lang="en-GB" dirty="0"/>
              <a:t>Facebook for business</a:t>
            </a:r>
          </a:p>
        </p:txBody>
      </p:sp>
      <p:pic>
        <p:nvPicPr>
          <p:cNvPr id="4" name="Online Media 3" title="Facebook Marketing: A Complete Video Guide for 2022">
            <a:hlinkClick r:id="" action="ppaction://media"/>
            <a:extLst>
              <a:ext uri="{FF2B5EF4-FFF2-40B4-BE49-F238E27FC236}">
                <a16:creationId xmlns:a16="http://schemas.microsoft.com/office/drawing/2014/main" id="{61CC3C7C-C8D0-4D16-B576-E874370F9B4A}"/>
              </a:ext>
            </a:extLst>
          </p:cNvPr>
          <p:cNvPicPr>
            <a:picLocks noGrp="1" noRot="1" noChangeAspect="1"/>
          </p:cNvPicPr>
          <p:nvPr>
            <p:ph idx="1"/>
            <a:videoFile r:link="rId1"/>
          </p:nvPr>
        </p:nvPicPr>
        <p:blipFill>
          <a:blip r:embed="rId4"/>
          <a:stretch>
            <a:fillRect/>
          </a:stretch>
        </p:blipFill>
        <p:spPr>
          <a:xfrm>
            <a:off x="739054" y="2135909"/>
            <a:ext cx="6656387" cy="3760788"/>
          </a:xfrm>
          <a:prstGeom prst="rect">
            <a:avLst/>
          </a:prstGeom>
        </p:spPr>
      </p:pic>
      <p:sp>
        <p:nvSpPr>
          <p:cNvPr id="7" name="Freeform: Shape 6">
            <a:extLst>
              <a:ext uri="{FF2B5EF4-FFF2-40B4-BE49-F238E27FC236}">
                <a16:creationId xmlns:a16="http://schemas.microsoft.com/office/drawing/2014/main" id="{00936211-6393-4490-8EFF-9E39E1A80F51}"/>
              </a:ext>
            </a:extLst>
          </p:cNvPr>
          <p:cNvSpPr/>
          <p:nvPr/>
        </p:nvSpPr>
        <p:spPr>
          <a:xfrm>
            <a:off x="7676400" y="806553"/>
            <a:ext cx="20975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Established in 2004 by Mark Zuckerberg</a:t>
            </a:r>
          </a:p>
        </p:txBody>
      </p:sp>
      <p:sp>
        <p:nvSpPr>
          <p:cNvPr id="10" name="Freeform: Shape 9">
            <a:extLst>
              <a:ext uri="{FF2B5EF4-FFF2-40B4-BE49-F238E27FC236}">
                <a16:creationId xmlns:a16="http://schemas.microsoft.com/office/drawing/2014/main" id="{7C512CAD-8A51-4515-AADA-46A2B6D264F8}"/>
              </a:ext>
            </a:extLst>
          </p:cNvPr>
          <p:cNvSpPr/>
          <p:nvPr/>
        </p:nvSpPr>
        <p:spPr>
          <a:xfrm>
            <a:off x="9373665" y="2451369"/>
            <a:ext cx="2387444" cy="2517443"/>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37627" tIns="378970" rIns="337628" bIns="378969" numCol="1" spcCol="1270" anchor="ctr" anchorCtr="0">
            <a:noAutofit/>
          </a:bodyPr>
          <a:lstStyle/>
          <a:p>
            <a:pPr lvl="0" algn="ctr" defTabSz="711200">
              <a:lnSpc>
                <a:spcPct val="90000"/>
              </a:lnSpc>
              <a:spcBef>
                <a:spcPct val="0"/>
              </a:spcBef>
              <a:spcAft>
                <a:spcPct val="35000"/>
              </a:spcAft>
            </a:pPr>
            <a:r>
              <a:rPr lang="en-GB" kern="1200" dirty="0">
                <a:latin typeface="Arial" panose="020B0604020202020204" pitchFamily="34" charset="0"/>
                <a:cs typeface="Arial" panose="020B0604020202020204" pitchFamily="34" charset="0"/>
              </a:rPr>
              <a:t>Set up as a </a:t>
            </a:r>
            <a:r>
              <a:rPr lang="en-GB" dirty="0">
                <a:latin typeface="Arial" panose="020B0604020202020204" pitchFamily="34" charset="0"/>
                <a:cs typeface="Arial" panose="020B0604020202020204" pitchFamily="34" charset="0"/>
              </a:rPr>
              <a:t>networking </a:t>
            </a:r>
            <a:r>
              <a:rPr lang="en-GB" kern="1200" dirty="0">
                <a:latin typeface="Arial" panose="020B0604020202020204" pitchFamily="34" charset="0"/>
                <a:cs typeface="Arial" panose="020B0604020202020204" pitchFamily="34" charset="0"/>
              </a:rPr>
              <a:t>tool, allowing users to post short  status updates and images. </a:t>
            </a:r>
          </a:p>
        </p:txBody>
      </p:sp>
      <p:sp>
        <p:nvSpPr>
          <p:cNvPr id="11" name="Freeform: Shape 10">
            <a:extLst>
              <a:ext uri="{FF2B5EF4-FFF2-40B4-BE49-F238E27FC236}">
                <a16:creationId xmlns:a16="http://schemas.microsoft.com/office/drawing/2014/main" id="{DE6FB560-FCC9-4200-9784-FA7034C30807}"/>
              </a:ext>
            </a:extLst>
          </p:cNvPr>
          <p:cNvSpPr/>
          <p:nvPr/>
        </p:nvSpPr>
        <p:spPr>
          <a:xfrm>
            <a:off x="2717277" y="2773106"/>
            <a:ext cx="2203952" cy="1224418"/>
          </a:xfrm>
          <a:custGeom>
            <a:avLst/>
            <a:gdLst>
              <a:gd name="connsiteX0" fmla="*/ 0 w 2203952"/>
              <a:gd name="connsiteY0" fmla="*/ 0 h 1224418"/>
              <a:gd name="connsiteX1" fmla="*/ 2203952 w 2203952"/>
              <a:gd name="connsiteY1" fmla="*/ 0 h 1224418"/>
              <a:gd name="connsiteX2" fmla="*/ 2203952 w 2203952"/>
              <a:gd name="connsiteY2" fmla="*/ 1224418 h 1224418"/>
              <a:gd name="connsiteX3" fmla="*/ 0 w 2203952"/>
              <a:gd name="connsiteY3" fmla="*/ 1224418 h 1224418"/>
              <a:gd name="connsiteX4" fmla="*/ 0 w 2203952"/>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952" h="1224418">
                <a:moveTo>
                  <a:pt x="0" y="0"/>
                </a:moveTo>
                <a:lnTo>
                  <a:pt x="2203952" y="0"/>
                </a:lnTo>
                <a:lnTo>
                  <a:pt x="2203952"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r" defTabSz="1600200">
              <a:lnSpc>
                <a:spcPct val="90000"/>
              </a:lnSpc>
              <a:spcBef>
                <a:spcPct val="0"/>
              </a:spcBef>
              <a:spcAft>
                <a:spcPct val="35000"/>
              </a:spcAft>
              <a:buNone/>
            </a:pPr>
            <a:endParaRPr lang="en-GB" sz="3600" kern="1200"/>
          </a:p>
        </p:txBody>
      </p:sp>
      <p:sp>
        <p:nvSpPr>
          <p:cNvPr id="13" name="Freeform: Shape 12">
            <a:extLst>
              <a:ext uri="{FF2B5EF4-FFF2-40B4-BE49-F238E27FC236}">
                <a16:creationId xmlns:a16="http://schemas.microsoft.com/office/drawing/2014/main" id="{674EAC15-E7A5-4086-A8E2-D187D8FA4723}"/>
              </a:ext>
            </a:extLst>
          </p:cNvPr>
          <p:cNvSpPr/>
          <p:nvPr/>
        </p:nvSpPr>
        <p:spPr>
          <a:xfrm>
            <a:off x="7676400" y="4311233"/>
            <a:ext cx="2217426" cy="2260164"/>
          </a:xfrm>
          <a:custGeom>
            <a:avLst/>
            <a:gdLst>
              <a:gd name="connsiteX0" fmla="*/ 0 w 2040697"/>
              <a:gd name="connsiteY0" fmla="*/ 887703 h 1775406"/>
              <a:gd name="connsiteX1" fmla="*/ 443852 w 2040697"/>
              <a:gd name="connsiteY1" fmla="*/ 0 h 1775406"/>
              <a:gd name="connsiteX2" fmla="*/ 1596846 w 2040697"/>
              <a:gd name="connsiteY2" fmla="*/ 0 h 1775406"/>
              <a:gd name="connsiteX3" fmla="*/ 2040697 w 2040697"/>
              <a:gd name="connsiteY3" fmla="*/ 887703 h 1775406"/>
              <a:gd name="connsiteX4" fmla="*/ 1596846 w 2040697"/>
              <a:gd name="connsiteY4" fmla="*/ 1775406 h 1775406"/>
              <a:gd name="connsiteX5" fmla="*/ 443852 w 2040697"/>
              <a:gd name="connsiteY5" fmla="*/ 1775406 h 1775406"/>
              <a:gd name="connsiteX6" fmla="*/ 0 w 2040697"/>
              <a:gd name="connsiteY6" fmla="*/ 887703 h 177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40697" h="1775406">
                <a:moveTo>
                  <a:pt x="1020348" y="0"/>
                </a:moveTo>
                <a:lnTo>
                  <a:pt x="2040696" y="386151"/>
                </a:lnTo>
                <a:lnTo>
                  <a:pt x="2040696" y="1389255"/>
                </a:lnTo>
                <a:lnTo>
                  <a:pt x="1020349" y="1775406"/>
                </a:lnTo>
                <a:lnTo>
                  <a:pt x="1" y="1389255"/>
                </a:lnTo>
                <a:lnTo>
                  <a:pt x="1" y="386151"/>
                </a:lnTo>
                <a:lnTo>
                  <a:pt x="1020348" y="0"/>
                </a:lnTo>
                <a:close/>
              </a:path>
            </a:pathLst>
          </a:custGeom>
          <a:scene3d>
            <a:camera prst="orthographicFront"/>
            <a:lightRig rig="threePt" dir="t">
              <a:rot lat="0" lon="0" rev="7500000"/>
            </a:lightRig>
          </a:scene3d>
          <a:sp3d prstMaterial="plastic">
            <a:bevelT w="127000" h="25400" prst="relaxedInset"/>
          </a:sp3d>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spcFirstLastPara="0" vert="horz" wrap="square" lIns="345247" tIns="386590" rIns="345248" bIns="386589" numCol="1" spcCol="1270" anchor="ctr" anchorCtr="0">
            <a:noAutofit/>
          </a:bodyPr>
          <a:lstStyle/>
          <a:p>
            <a:pPr marL="0" lvl="0" indent="0" algn="ctr" defTabSz="800100">
              <a:lnSpc>
                <a:spcPct val="90000"/>
              </a:lnSpc>
              <a:spcBef>
                <a:spcPct val="0"/>
              </a:spcBef>
              <a:spcAft>
                <a:spcPct val="35000"/>
              </a:spcAft>
              <a:buNone/>
            </a:pPr>
            <a:r>
              <a:rPr lang="en-GB" sz="1800" kern="1200" dirty="0">
                <a:latin typeface="Arial" panose="020B0604020202020204" pitchFamily="34" charset="0"/>
                <a:cs typeface="Arial" panose="020B0604020202020204" pitchFamily="34" charset="0"/>
              </a:rPr>
              <a:t>Facebook has 3Billion regular users. </a:t>
            </a:r>
          </a:p>
        </p:txBody>
      </p:sp>
      <p:sp>
        <p:nvSpPr>
          <p:cNvPr id="14" name="Freeform: Shape 13">
            <a:extLst>
              <a:ext uri="{FF2B5EF4-FFF2-40B4-BE49-F238E27FC236}">
                <a16:creationId xmlns:a16="http://schemas.microsoft.com/office/drawing/2014/main" id="{B37134B0-523A-4CA0-A137-9921FFAFA70C}"/>
              </a:ext>
            </a:extLst>
          </p:cNvPr>
          <p:cNvSpPr/>
          <p:nvPr/>
        </p:nvSpPr>
        <p:spPr>
          <a:xfrm>
            <a:off x="7786368" y="4505250"/>
            <a:ext cx="2277418" cy="1224418"/>
          </a:xfrm>
          <a:custGeom>
            <a:avLst/>
            <a:gdLst>
              <a:gd name="connsiteX0" fmla="*/ 0 w 2277418"/>
              <a:gd name="connsiteY0" fmla="*/ 0 h 1224418"/>
              <a:gd name="connsiteX1" fmla="*/ 2277418 w 2277418"/>
              <a:gd name="connsiteY1" fmla="*/ 0 h 1224418"/>
              <a:gd name="connsiteX2" fmla="*/ 2277418 w 2277418"/>
              <a:gd name="connsiteY2" fmla="*/ 1224418 h 1224418"/>
              <a:gd name="connsiteX3" fmla="*/ 0 w 2277418"/>
              <a:gd name="connsiteY3" fmla="*/ 1224418 h 1224418"/>
              <a:gd name="connsiteX4" fmla="*/ 0 w 2277418"/>
              <a:gd name="connsiteY4" fmla="*/ 0 h 1224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418" h="1224418">
                <a:moveTo>
                  <a:pt x="0" y="0"/>
                </a:moveTo>
                <a:lnTo>
                  <a:pt x="2277418" y="0"/>
                </a:lnTo>
                <a:lnTo>
                  <a:pt x="2277418" y="1224418"/>
                </a:lnTo>
                <a:lnTo>
                  <a:pt x="0" y="1224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endParaRPr lang="en-GB" sz="3600" kern="1200"/>
          </a:p>
        </p:txBody>
      </p:sp>
    </p:spTree>
    <p:extLst>
      <p:ext uri="{BB962C8B-B14F-4D97-AF65-F5344CB8AC3E}">
        <p14:creationId xmlns:p14="http://schemas.microsoft.com/office/powerpoint/2010/main" val="1133957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fade">
                                      <p:cBhvr>
                                        <p:cTn id="17" dur="500"/>
                                        <p:tgtEl>
                                          <p:spTgt spid="13"/>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bldLst>
      <p:bldP spid="7" grpId="0" animBg="1"/>
      <p:bldP spid="10"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9B4056F-1959-4627-A683-77F6C0603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hlinkClick r:id="rId3"/>
            <a:extLst>
              <a:ext uri="{FF2B5EF4-FFF2-40B4-BE49-F238E27FC236}">
                <a16:creationId xmlns:a16="http://schemas.microsoft.com/office/drawing/2014/main" id="{BE4278EA-EB96-4E56-BD18-8AA4071EFF2C}"/>
              </a:ext>
            </a:extLst>
          </p:cNvPr>
          <p:cNvPicPr>
            <a:picLocks noChangeAspect="1"/>
          </p:cNvPicPr>
          <p:nvPr/>
        </p:nvPicPr>
        <p:blipFill>
          <a:blip r:embed="rId4"/>
          <a:stretch>
            <a:fillRect/>
          </a:stretch>
        </p:blipFill>
        <p:spPr>
          <a:xfrm>
            <a:off x="1289736" y="643538"/>
            <a:ext cx="9613628" cy="3557043"/>
          </a:xfrm>
          <a:prstGeom prst="rect">
            <a:avLst/>
          </a:prstGeom>
        </p:spPr>
      </p:pic>
      <p:sp>
        <p:nvSpPr>
          <p:cNvPr id="12" name="Rectangle 11">
            <a:extLst>
              <a:ext uri="{FF2B5EF4-FFF2-40B4-BE49-F238E27FC236}">
                <a16:creationId xmlns:a16="http://schemas.microsoft.com/office/drawing/2014/main" id="{D8D7349B-C9FA-4FCE-A1FF-948F460A3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554906"/>
            <a:ext cx="12188952" cy="2303094"/>
          </a:xfrm>
          <a:prstGeom prst="rect">
            <a:avLst/>
          </a:prstGeom>
          <a:solidFill>
            <a:srgbClr val="333789"/>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F206D15-AFE4-4418-AF12-B9F99710C16D}"/>
              </a:ext>
            </a:extLst>
          </p:cNvPr>
          <p:cNvSpPr>
            <a:spLocks noGrp="1"/>
          </p:cNvSpPr>
          <p:nvPr>
            <p:ph type="title"/>
          </p:nvPr>
        </p:nvSpPr>
        <p:spPr>
          <a:xfrm>
            <a:off x="633998" y="4905301"/>
            <a:ext cx="4988879" cy="1554485"/>
          </a:xfrm>
        </p:spPr>
        <p:txBody>
          <a:bodyPr anchor="ctr">
            <a:normAutofit/>
          </a:bodyPr>
          <a:lstStyle/>
          <a:p>
            <a:pPr algn="r"/>
            <a:r>
              <a:rPr lang="en-GB" sz="4000">
                <a:solidFill>
                  <a:srgbClr val="FFFFFF"/>
                </a:solidFill>
              </a:rPr>
              <a:t>Instagram for Business</a:t>
            </a:r>
          </a:p>
        </p:txBody>
      </p:sp>
      <p:cxnSp>
        <p:nvCxnSpPr>
          <p:cNvPr id="14" name="Straight Connector 13">
            <a:extLst>
              <a:ext uri="{FF2B5EF4-FFF2-40B4-BE49-F238E27FC236}">
                <a16:creationId xmlns:a16="http://schemas.microsoft.com/office/drawing/2014/main" id="{55646586-8E5D-4A2B-BDA9-01CE28AC89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0770" y="5247564"/>
            <a:ext cx="0" cy="873457"/>
          </a:xfrm>
          <a:prstGeom prst="line">
            <a:avLst/>
          </a:prstGeom>
          <a:ln w="19050">
            <a:solidFill>
              <a:srgbClr val="FEA51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E32E1F-FCF3-45D1-8B71-CC2D143AAFBF}"/>
              </a:ext>
            </a:extLst>
          </p:cNvPr>
          <p:cNvSpPr>
            <a:spLocks noGrp="1"/>
          </p:cNvSpPr>
          <p:nvPr>
            <p:ph idx="1"/>
          </p:nvPr>
        </p:nvSpPr>
        <p:spPr>
          <a:xfrm>
            <a:off x="6064301" y="4905300"/>
            <a:ext cx="5493699" cy="1554485"/>
          </a:xfrm>
        </p:spPr>
        <p:txBody>
          <a:bodyPr anchor="ctr">
            <a:normAutofit/>
          </a:bodyPr>
          <a:lstStyle/>
          <a:p>
            <a:r>
              <a:rPr lang="en-GB" dirty="0">
                <a:solidFill>
                  <a:srgbClr val="FFFFFF"/>
                </a:solidFill>
              </a:rPr>
              <a:t>Instagram began in 2010 and focused on photo posting by users, allowing members to follow and interact with other users. </a:t>
            </a:r>
          </a:p>
        </p:txBody>
      </p:sp>
    </p:spTree>
    <p:extLst>
      <p:ext uri="{BB962C8B-B14F-4D97-AF65-F5344CB8AC3E}">
        <p14:creationId xmlns:p14="http://schemas.microsoft.com/office/powerpoint/2010/main" val="2774123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DC757-23C3-4BCF-A8A1-63B929420ACD}"/>
              </a:ext>
            </a:extLst>
          </p:cNvPr>
          <p:cNvSpPr>
            <a:spLocks noGrp="1"/>
          </p:cNvSpPr>
          <p:nvPr>
            <p:ph type="title"/>
          </p:nvPr>
        </p:nvSpPr>
        <p:spPr/>
        <p:txBody>
          <a:bodyPr/>
          <a:lstStyle/>
          <a:p>
            <a:r>
              <a:rPr lang="en-GB" dirty="0"/>
              <a:t>Instagram and Marketing </a:t>
            </a:r>
          </a:p>
        </p:txBody>
      </p:sp>
      <p:pic>
        <p:nvPicPr>
          <p:cNvPr id="4" name="Online Media 3" title="Instagram Marketing For Small Business (2022 UPDATE)">
            <a:hlinkClick r:id="" action="ppaction://media"/>
            <a:extLst>
              <a:ext uri="{FF2B5EF4-FFF2-40B4-BE49-F238E27FC236}">
                <a16:creationId xmlns:a16="http://schemas.microsoft.com/office/drawing/2014/main" id="{8E4253EA-66F9-4092-BD52-2C8E4681F6EF}"/>
              </a:ext>
            </a:extLst>
          </p:cNvPr>
          <p:cNvPicPr>
            <a:picLocks noGrp="1" noRot="1" noChangeAspect="1"/>
          </p:cNvPicPr>
          <p:nvPr>
            <p:ph idx="1"/>
            <a:videoFile r:link="rId1"/>
          </p:nvPr>
        </p:nvPicPr>
        <p:blipFill>
          <a:blip r:embed="rId4"/>
          <a:stretch>
            <a:fillRect/>
          </a:stretch>
        </p:blipFill>
        <p:spPr>
          <a:xfrm>
            <a:off x="392936" y="2081719"/>
            <a:ext cx="7111082" cy="4017686"/>
          </a:xfrm>
          <a:prstGeom prst="rect">
            <a:avLst/>
          </a:prstGeom>
        </p:spPr>
      </p:pic>
      <p:sp>
        <p:nvSpPr>
          <p:cNvPr id="7" name="TextBox 6">
            <a:extLst>
              <a:ext uri="{FF2B5EF4-FFF2-40B4-BE49-F238E27FC236}">
                <a16:creationId xmlns:a16="http://schemas.microsoft.com/office/drawing/2014/main" id="{64CC1CF7-82E1-44C1-9E10-979F1229CEAA}"/>
              </a:ext>
            </a:extLst>
          </p:cNvPr>
          <p:cNvSpPr txBox="1"/>
          <p:nvPr/>
        </p:nvSpPr>
        <p:spPr>
          <a:xfrm>
            <a:off x="8014842" y="1977174"/>
            <a:ext cx="3930724" cy="646331"/>
          </a:xfrm>
          <a:prstGeom prst="rect">
            <a:avLst/>
          </a:prstGeom>
          <a:noFill/>
        </p:spPr>
        <p:txBody>
          <a:bodyPr wrap="square" rtlCol="0">
            <a:spAutoFit/>
          </a:bodyPr>
          <a:lstStyle/>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a:p>
            <a:pPr algn="l"/>
            <a:endParaRPr lang="en-GB" sz="1800" b="0" i="0" u="none" strike="noStrike" baseline="0" dirty="0">
              <a:solidFill>
                <a:srgbClr val="000000"/>
              </a:solidFill>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6035E7AF-3C74-4B14-B146-E547A626D12A}"/>
              </a:ext>
            </a:extLst>
          </p:cNvPr>
          <p:cNvGrpSpPr/>
          <p:nvPr/>
        </p:nvGrpSpPr>
        <p:grpSpPr>
          <a:xfrm>
            <a:off x="7609802" y="1714089"/>
            <a:ext cx="4374982" cy="1502077"/>
            <a:chOff x="7609802" y="1714089"/>
            <a:chExt cx="4374982" cy="1502077"/>
          </a:xfrm>
        </p:grpSpPr>
        <p:sp>
          <p:nvSpPr>
            <p:cNvPr id="10" name="Freeform: Shape 9">
              <a:extLst>
                <a:ext uri="{FF2B5EF4-FFF2-40B4-BE49-F238E27FC236}">
                  <a16:creationId xmlns:a16="http://schemas.microsoft.com/office/drawing/2014/main" id="{D972B31F-4639-4DE8-846B-195C5356324D}"/>
                </a:ext>
              </a:extLst>
            </p:cNvPr>
            <p:cNvSpPr/>
            <p:nvPr/>
          </p:nvSpPr>
          <p:spPr>
            <a:xfrm>
              <a:off x="7784801" y="190367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Instagram offers a major platform to millennial users who may not watch traditional television advertising or listen to radio ads. (</a:t>
              </a:r>
              <a:r>
                <a:rPr lang="en-GB" sz="1600" kern="1200" dirty="0" err="1">
                  <a:latin typeface="Arial" panose="020B0604020202020204" pitchFamily="34" charset="0"/>
                  <a:cs typeface="Arial" panose="020B0604020202020204" pitchFamily="34" charset="0"/>
                </a:rPr>
                <a:t>Israfilzade</a:t>
              </a:r>
              <a:r>
                <a:rPr lang="en-GB" sz="1600" kern="1200" dirty="0">
                  <a:latin typeface="Arial" panose="020B0604020202020204" pitchFamily="34" charset="0"/>
                  <a:cs typeface="Arial" panose="020B0604020202020204" pitchFamily="34" charset="0"/>
                </a:rPr>
                <a:t> &amp;</a:t>
              </a:r>
              <a:r>
                <a:rPr lang="en-GB" sz="1600" kern="1200" dirty="0" err="1">
                  <a:latin typeface="Arial" panose="020B0604020202020204" pitchFamily="34" charset="0"/>
                  <a:cs typeface="Arial" panose="020B0604020202020204" pitchFamily="34" charset="0"/>
                </a:rPr>
                <a:t>Babyev</a:t>
              </a:r>
              <a:r>
                <a:rPr lang="en-GB" sz="1600" kern="1200" dirty="0">
                  <a:latin typeface="Arial" panose="020B0604020202020204" pitchFamily="34" charset="0"/>
                  <a:cs typeface="Arial" panose="020B0604020202020204" pitchFamily="34" charset="0"/>
                </a:rPr>
                <a:t>, 2020)</a:t>
              </a:r>
              <a:endParaRPr lang="en-GB" sz="1600" kern="1200" dirty="0"/>
            </a:p>
          </p:txBody>
        </p:sp>
        <p:sp>
          <p:nvSpPr>
            <p:cNvPr id="11" name="Rectangle 10" descr="School boy outline">
              <a:extLst>
                <a:ext uri="{FF2B5EF4-FFF2-40B4-BE49-F238E27FC236}">
                  <a16:creationId xmlns:a16="http://schemas.microsoft.com/office/drawing/2014/main" id="{52020363-C15C-423E-A976-8755313790A8}"/>
                </a:ext>
              </a:extLst>
            </p:cNvPr>
            <p:cNvSpPr/>
            <p:nvPr/>
          </p:nvSpPr>
          <p:spPr>
            <a:xfrm>
              <a:off x="7609802" y="1714089"/>
              <a:ext cx="918746" cy="1378119"/>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7" name="Group 16">
            <a:extLst>
              <a:ext uri="{FF2B5EF4-FFF2-40B4-BE49-F238E27FC236}">
                <a16:creationId xmlns:a16="http://schemas.microsoft.com/office/drawing/2014/main" id="{AED3083C-2E3E-4CDA-9F85-473EEB6594E5}"/>
              </a:ext>
            </a:extLst>
          </p:cNvPr>
          <p:cNvGrpSpPr/>
          <p:nvPr/>
        </p:nvGrpSpPr>
        <p:grpSpPr>
          <a:xfrm>
            <a:off x="7609802" y="3366374"/>
            <a:ext cx="4374982" cy="1502077"/>
            <a:chOff x="7609802" y="3366374"/>
            <a:chExt cx="4374982" cy="1502077"/>
          </a:xfrm>
        </p:grpSpPr>
        <p:sp>
          <p:nvSpPr>
            <p:cNvPr id="12" name="Freeform: Shape 11">
              <a:extLst>
                <a:ext uri="{FF2B5EF4-FFF2-40B4-BE49-F238E27FC236}">
                  <a16:creationId xmlns:a16="http://schemas.microsoft.com/office/drawing/2014/main" id="{03CD8517-3AEB-441E-990A-21208ACA9244}"/>
                </a:ext>
              </a:extLst>
            </p:cNvPr>
            <p:cNvSpPr/>
            <p:nvPr/>
          </p:nvSpPr>
          <p:spPr>
            <a:xfrm>
              <a:off x="7784801" y="3555957"/>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u="none" strike="noStrike" kern="1200" baseline="0" dirty="0">
                  <a:solidFill>
                    <a:srgbClr val="000000"/>
                  </a:solidFill>
                  <a:latin typeface="Arial" panose="020B0604020202020204" pitchFamily="34" charset="0"/>
                  <a:cs typeface="Arial" panose="020B0604020202020204" pitchFamily="34" charset="0"/>
                </a:rPr>
                <a:t>Instagram is a fast moving and constantly available app</a:t>
              </a:r>
              <a:r>
                <a:rPr lang="en-GB" sz="1600" kern="1200" dirty="0">
                  <a:solidFill>
                    <a:srgbClr val="000000"/>
                  </a:solidFill>
                  <a:latin typeface="Arial" panose="020B0604020202020204" pitchFamily="34" charset="0"/>
                  <a:cs typeface="Arial" panose="020B0604020202020204" pitchFamily="34" charset="0"/>
                </a:rPr>
                <a:t> for user, so brands must be prepared to update content regularly and interact with users to build a following. </a:t>
              </a:r>
              <a:endParaRPr lang="en-GB" sz="1600" kern="1200" dirty="0"/>
            </a:p>
          </p:txBody>
        </p:sp>
        <p:sp>
          <p:nvSpPr>
            <p:cNvPr id="13" name="Rectangle 12" descr="Smart Phone with solid fill">
              <a:extLst>
                <a:ext uri="{FF2B5EF4-FFF2-40B4-BE49-F238E27FC236}">
                  <a16:creationId xmlns:a16="http://schemas.microsoft.com/office/drawing/2014/main" id="{05CBC5DE-48F1-4A82-9AD6-00FCEC3351D1}"/>
                </a:ext>
              </a:extLst>
            </p:cNvPr>
            <p:cNvSpPr/>
            <p:nvPr/>
          </p:nvSpPr>
          <p:spPr>
            <a:xfrm>
              <a:off x="7609802" y="3366374"/>
              <a:ext cx="918746" cy="1378119"/>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grpSp>
        <p:nvGrpSpPr>
          <p:cNvPr id="18" name="Group 17">
            <a:extLst>
              <a:ext uri="{FF2B5EF4-FFF2-40B4-BE49-F238E27FC236}">
                <a16:creationId xmlns:a16="http://schemas.microsoft.com/office/drawing/2014/main" id="{7FF477DE-5C11-414D-9EE4-60BE04D168D4}"/>
              </a:ext>
            </a:extLst>
          </p:cNvPr>
          <p:cNvGrpSpPr/>
          <p:nvPr/>
        </p:nvGrpSpPr>
        <p:grpSpPr>
          <a:xfrm>
            <a:off x="7609802" y="5018659"/>
            <a:ext cx="4374982" cy="1502077"/>
            <a:chOff x="7609802" y="5018659"/>
            <a:chExt cx="4374982" cy="1502077"/>
          </a:xfrm>
        </p:grpSpPr>
        <p:sp>
          <p:nvSpPr>
            <p:cNvPr id="14" name="Freeform: Shape 13">
              <a:extLst>
                <a:ext uri="{FF2B5EF4-FFF2-40B4-BE49-F238E27FC236}">
                  <a16:creationId xmlns:a16="http://schemas.microsoft.com/office/drawing/2014/main" id="{6E0FDF2C-BEC9-46DD-BA10-7221B3935666}"/>
                </a:ext>
              </a:extLst>
            </p:cNvPr>
            <p:cNvSpPr/>
            <p:nvPr/>
          </p:nvSpPr>
          <p:spPr>
            <a:xfrm>
              <a:off x="7784801" y="5208242"/>
              <a:ext cx="4199983" cy="1312494"/>
            </a:xfrm>
            <a:custGeom>
              <a:avLst/>
              <a:gdLst>
                <a:gd name="connsiteX0" fmla="*/ 0 w 4199983"/>
                <a:gd name="connsiteY0" fmla="*/ 0 h 1312494"/>
                <a:gd name="connsiteX1" fmla="*/ 4199983 w 4199983"/>
                <a:gd name="connsiteY1" fmla="*/ 0 h 1312494"/>
                <a:gd name="connsiteX2" fmla="*/ 4199983 w 4199983"/>
                <a:gd name="connsiteY2" fmla="*/ 1312494 h 1312494"/>
                <a:gd name="connsiteX3" fmla="*/ 0 w 4199983"/>
                <a:gd name="connsiteY3" fmla="*/ 1312494 h 1312494"/>
                <a:gd name="connsiteX4" fmla="*/ 0 w 4199983"/>
                <a:gd name="connsiteY4" fmla="*/ 0 h 1312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9983" h="1312494">
                  <a:moveTo>
                    <a:pt x="0" y="0"/>
                  </a:moveTo>
                  <a:lnTo>
                    <a:pt x="4199983" y="0"/>
                  </a:lnTo>
                  <a:lnTo>
                    <a:pt x="4199983" y="1312494"/>
                  </a:lnTo>
                  <a:lnTo>
                    <a:pt x="0" y="1312494"/>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88899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solidFill>
                    <a:srgbClr val="000000"/>
                  </a:solidFill>
                  <a:latin typeface="Arial" panose="020B0604020202020204" pitchFamily="34" charset="0"/>
                  <a:cs typeface="Arial" panose="020B0604020202020204" pitchFamily="34" charset="0"/>
                </a:rPr>
                <a:t>Watch the first few minutes of this Instagram guide to learn more. </a:t>
              </a:r>
              <a:endParaRPr lang="en-GB" sz="1600" kern="1200" dirty="0"/>
            </a:p>
          </p:txBody>
        </p:sp>
        <p:sp>
          <p:nvSpPr>
            <p:cNvPr id="15" name="Rectangle 14" descr="Theatre outline">
              <a:extLst>
                <a:ext uri="{FF2B5EF4-FFF2-40B4-BE49-F238E27FC236}">
                  <a16:creationId xmlns:a16="http://schemas.microsoft.com/office/drawing/2014/main" id="{DFB8F95A-3768-4ADB-8384-A0F55A6B8E32}"/>
                </a:ext>
              </a:extLst>
            </p:cNvPr>
            <p:cNvSpPr/>
            <p:nvPr/>
          </p:nvSpPr>
          <p:spPr>
            <a:xfrm>
              <a:off x="7609802" y="5018659"/>
              <a:ext cx="918746" cy="1378119"/>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a:p>
          </p:txBody>
        </p:sp>
      </p:grpSp>
    </p:spTree>
    <p:extLst>
      <p:ext uri="{BB962C8B-B14F-4D97-AF65-F5344CB8AC3E}">
        <p14:creationId xmlns:p14="http://schemas.microsoft.com/office/powerpoint/2010/main" val="2598511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fade">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2" fill="hold" display="0">
                  <p:stCondLst>
                    <p:cond delay="indefinite"/>
                  </p:stCondLst>
                </p:cTn>
                <p:tgtEl>
                  <p:spTgt spid="4"/>
                </p:tgtEl>
              </p:cMediaNode>
            </p:video>
            <p:seq concurrent="1" nextAc="seek">
              <p:cTn id="23" restart="whenNotActive" fill="hold" evtFilter="cancelBubble" nodeType="interactiveSeq">
                <p:stCondLst>
                  <p:cond evt="onClick" delay="0">
                    <p:tgtEl>
                      <p:spTgt spid="4"/>
                    </p:tgtEl>
                  </p:cond>
                </p:stCondLst>
                <p:endSync evt="end" delay="0">
                  <p:rtn val="all"/>
                </p:endSync>
                <p:childTnLst>
                  <p:par>
                    <p:cTn id="24" fill="hold">
                      <p:stCondLst>
                        <p:cond delay="indefinite"/>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3D72A-BD54-4345-9B32-355A7DBE1124}"/>
              </a:ext>
            </a:extLst>
          </p:cNvPr>
          <p:cNvSpPr>
            <a:spLocks noGrp="1"/>
          </p:cNvSpPr>
          <p:nvPr>
            <p:ph type="title"/>
          </p:nvPr>
        </p:nvSpPr>
        <p:spPr/>
        <p:txBody>
          <a:bodyPr/>
          <a:lstStyle/>
          <a:p>
            <a:r>
              <a:rPr lang="en-GB" dirty="0"/>
              <a:t>Case studies – Evaluate the ad </a:t>
            </a:r>
          </a:p>
        </p:txBody>
      </p:sp>
      <p:pic>
        <p:nvPicPr>
          <p:cNvPr id="4" name="Picture 2" descr="See the source image">
            <a:extLst>
              <a:ext uri="{FF2B5EF4-FFF2-40B4-BE49-F238E27FC236}">
                <a16:creationId xmlns:a16="http://schemas.microsoft.com/office/drawing/2014/main" id="{6463B93F-49DD-405E-8E8E-1C75E3A27E9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25326" y="2182368"/>
            <a:ext cx="6432147" cy="329647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452108FC-827F-4F62-A99A-5537978BD00E}"/>
              </a:ext>
            </a:extLst>
          </p:cNvPr>
          <p:cNvSpPr/>
          <p:nvPr/>
        </p:nvSpPr>
        <p:spPr>
          <a:xfrm>
            <a:off x="740024" y="2026965"/>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What Platform is this ad on?</a:t>
            </a:r>
          </a:p>
        </p:txBody>
      </p:sp>
      <p:sp>
        <p:nvSpPr>
          <p:cNvPr id="6" name="Rectangle: Rounded Corners 5">
            <a:extLst>
              <a:ext uri="{FF2B5EF4-FFF2-40B4-BE49-F238E27FC236}">
                <a16:creationId xmlns:a16="http://schemas.microsoft.com/office/drawing/2014/main" id="{2979C9F6-35DB-423C-A6C2-C6A0A5BC1BC4}"/>
              </a:ext>
            </a:extLst>
          </p:cNvPr>
          <p:cNvSpPr/>
          <p:nvPr/>
        </p:nvSpPr>
        <p:spPr>
          <a:xfrm>
            <a:off x="705794" y="3767327"/>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can user interact with the ad?</a:t>
            </a:r>
          </a:p>
        </p:txBody>
      </p:sp>
      <p:sp>
        <p:nvSpPr>
          <p:cNvPr id="7" name="Rectangle: Rounded Corners 6">
            <a:extLst>
              <a:ext uri="{FF2B5EF4-FFF2-40B4-BE49-F238E27FC236}">
                <a16:creationId xmlns:a16="http://schemas.microsoft.com/office/drawing/2014/main" id="{B379568C-849A-494C-8EE8-CE5984398C71}"/>
              </a:ext>
            </a:extLst>
          </p:cNvPr>
          <p:cNvSpPr/>
          <p:nvPr/>
        </p:nvSpPr>
        <p:spPr>
          <a:xfrm>
            <a:off x="7767067" y="5265850"/>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Do you notice the use of the brand name in the photo?</a:t>
            </a:r>
          </a:p>
        </p:txBody>
      </p:sp>
      <p:sp>
        <p:nvSpPr>
          <p:cNvPr id="8" name="Rectangle: Rounded Corners 7">
            <a:extLst>
              <a:ext uri="{FF2B5EF4-FFF2-40B4-BE49-F238E27FC236}">
                <a16:creationId xmlns:a16="http://schemas.microsoft.com/office/drawing/2014/main" id="{6CFF5123-7EB5-4F8E-9DB3-D5694D8A3952}"/>
              </a:ext>
            </a:extLst>
          </p:cNvPr>
          <p:cNvSpPr/>
          <p:nvPr/>
        </p:nvSpPr>
        <p:spPr>
          <a:xfrm>
            <a:off x="5226347" y="5309478"/>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Is the brand name made clear?</a:t>
            </a:r>
          </a:p>
        </p:txBody>
      </p:sp>
      <p:sp>
        <p:nvSpPr>
          <p:cNvPr id="9" name="Rectangle: Rounded Corners 8">
            <a:extLst>
              <a:ext uri="{FF2B5EF4-FFF2-40B4-BE49-F238E27FC236}">
                <a16:creationId xmlns:a16="http://schemas.microsoft.com/office/drawing/2014/main" id="{77E4DFF5-87BC-4D40-9DB3-A0D8D407102B}"/>
              </a:ext>
            </a:extLst>
          </p:cNvPr>
          <p:cNvSpPr/>
          <p:nvPr/>
        </p:nvSpPr>
        <p:spPr>
          <a:xfrm>
            <a:off x="2164874" y="526585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has the brand used colour?</a:t>
            </a:r>
          </a:p>
        </p:txBody>
      </p:sp>
      <p:sp>
        <p:nvSpPr>
          <p:cNvPr id="10" name="Rectangle: Rounded Corners 9">
            <a:extLst>
              <a:ext uri="{FF2B5EF4-FFF2-40B4-BE49-F238E27FC236}">
                <a16:creationId xmlns:a16="http://schemas.microsoft.com/office/drawing/2014/main" id="{21098E29-CBD0-4716-83FF-636AD876EEF1}"/>
              </a:ext>
            </a:extLst>
          </p:cNvPr>
          <p:cNvSpPr/>
          <p:nvPr/>
        </p:nvSpPr>
        <p:spPr>
          <a:xfrm>
            <a:off x="9436843" y="3858721"/>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How could the ad be improved or developed?</a:t>
            </a:r>
          </a:p>
        </p:txBody>
      </p:sp>
      <p:sp>
        <p:nvSpPr>
          <p:cNvPr id="11" name="Rectangle: Rounded Corners 10">
            <a:extLst>
              <a:ext uri="{FF2B5EF4-FFF2-40B4-BE49-F238E27FC236}">
                <a16:creationId xmlns:a16="http://schemas.microsoft.com/office/drawing/2014/main" id="{AC47BE64-7834-4955-86F9-F5BCBCA7ED70}"/>
              </a:ext>
            </a:extLst>
          </p:cNvPr>
          <p:cNvSpPr/>
          <p:nvPr/>
        </p:nvSpPr>
        <p:spPr>
          <a:xfrm>
            <a:off x="9403469" y="1978243"/>
            <a:ext cx="1739306" cy="1450757"/>
          </a:xfrm>
          <a:prstGeom prst="roundRect">
            <a:avLst/>
          </a:prstGeom>
          <a:gradFill flip="none" rotWithShape="1">
            <a:gsLst>
              <a:gs pos="0">
                <a:schemeClr val="accent2">
                  <a:lumMod val="67000"/>
                </a:schemeClr>
              </a:gs>
              <a:gs pos="48000">
                <a:schemeClr val="accent2">
                  <a:lumMod val="97000"/>
                  <a:lumOff val="3000"/>
                </a:schemeClr>
              </a:gs>
              <a:gs pos="100000">
                <a:schemeClr val="accent2">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2000" dirty="0">
                <a:latin typeface="Arial" panose="020B0604020202020204" pitchFamily="34" charset="0"/>
                <a:cs typeface="Arial" panose="020B0604020202020204" pitchFamily="34" charset="0"/>
              </a:rPr>
              <a:t>Who is the ad aimed at? </a:t>
            </a:r>
          </a:p>
        </p:txBody>
      </p:sp>
    </p:spTree>
    <p:extLst>
      <p:ext uri="{BB962C8B-B14F-4D97-AF65-F5344CB8AC3E}">
        <p14:creationId xmlns:p14="http://schemas.microsoft.com/office/powerpoint/2010/main" val="1823286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5407-28F6-4B6E-8F01-E2D12FDDA7D8}"/>
              </a:ext>
            </a:extLst>
          </p:cNvPr>
          <p:cNvSpPr>
            <a:spLocks noGrp="1"/>
          </p:cNvSpPr>
          <p:nvPr>
            <p:ph type="title"/>
          </p:nvPr>
        </p:nvSpPr>
        <p:spPr>
          <a:xfrm>
            <a:off x="1097280" y="286603"/>
            <a:ext cx="6865620" cy="1450757"/>
          </a:xfrm>
        </p:spPr>
        <p:txBody>
          <a:bodyPr/>
          <a:lstStyle/>
          <a:p>
            <a:r>
              <a:rPr lang="en-GB" dirty="0"/>
              <a:t>Task 3 – Website Evaluation </a:t>
            </a:r>
          </a:p>
        </p:txBody>
      </p:sp>
      <p:sp>
        <p:nvSpPr>
          <p:cNvPr id="3" name="Content Placeholder 2">
            <a:extLst>
              <a:ext uri="{FF2B5EF4-FFF2-40B4-BE49-F238E27FC236}">
                <a16:creationId xmlns:a16="http://schemas.microsoft.com/office/drawing/2014/main" id="{5E859B38-8EDA-4872-85D6-CA7281331627}"/>
              </a:ext>
            </a:extLst>
          </p:cNvPr>
          <p:cNvSpPr>
            <a:spLocks noGrp="1"/>
          </p:cNvSpPr>
          <p:nvPr>
            <p:ph idx="1"/>
          </p:nvPr>
        </p:nvSpPr>
        <p:spPr>
          <a:xfrm>
            <a:off x="495299" y="2034957"/>
            <a:ext cx="11067877" cy="4414829"/>
          </a:xfrm>
        </p:spPr>
        <p:txBody>
          <a:bodyPr>
            <a:normAutofit fontScale="77500" lnSpcReduction="20000"/>
          </a:bodyPr>
          <a:lstStyle/>
          <a:p>
            <a:pPr indent="270510"/>
            <a:r>
              <a:rPr lang="en-GB" sz="3400" b="1" dirty="0">
                <a:effectLst/>
                <a:latin typeface="Arial" panose="020B0604020202020204" pitchFamily="34" charset="0"/>
                <a:ea typeface="Times New Roman" panose="02020603050405020304" pitchFamily="18" charset="0"/>
                <a:cs typeface="Arial" panose="020B0604020202020204" pitchFamily="34" charset="0"/>
              </a:rPr>
              <a:t>Task 3 of 3 – Website Evaluation report  – (40 Marks) - 1200 words</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indent="270510"/>
            <a:r>
              <a:rPr lang="en-GB" sz="3400" b="1" dirty="0">
                <a:effectLst/>
                <a:latin typeface="Arial" panose="020B0604020202020204" pitchFamily="34" charset="0"/>
                <a:ea typeface="Times New Roman" panose="02020603050405020304" pitchFamily="18" charset="0"/>
                <a:cs typeface="Arial" panose="020B0604020202020204" pitchFamily="34" charset="0"/>
              </a:rPr>
              <a:t> </a:t>
            </a:r>
            <a:endParaRPr lang="en-GB" sz="3400" dirty="0">
              <a:effectLst/>
              <a:latin typeface="Arial" panose="020B0604020202020204" pitchFamily="34" charset="0"/>
              <a:ea typeface="Times New Roman" panose="02020603050405020304" pitchFamily="18" charset="0"/>
              <a:cs typeface="Arial" panose="020B0604020202020204" pitchFamily="34" charset="0"/>
            </a:endParaRPr>
          </a:p>
          <a:p>
            <a:pPr marL="457200">
              <a:lnSpc>
                <a:spcPct val="150000"/>
              </a:lnSpc>
            </a:pPr>
            <a:r>
              <a:rPr lang="en-GB" sz="2300" dirty="0">
                <a:effectLst/>
                <a:latin typeface="Arial" panose="020B0604020202020204" pitchFamily="34" charset="0"/>
                <a:ea typeface="Times New Roman" panose="02020603050405020304" pitchFamily="18" charset="0"/>
                <a:cs typeface="Arial" panose="020B0604020202020204" pitchFamily="34" charset="0"/>
              </a:rPr>
              <a:t>Complete a website evaluation of a small business website, you </a:t>
            </a:r>
            <a:r>
              <a:rPr lang="en-GB" sz="2300" b="1" dirty="0">
                <a:effectLst/>
                <a:latin typeface="Arial" panose="020B0604020202020204" pitchFamily="34" charset="0"/>
                <a:ea typeface="Times New Roman" panose="02020603050405020304" pitchFamily="18" charset="0"/>
                <a:cs typeface="Arial" panose="020B0604020202020204" pitchFamily="34" charset="0"/>
              </a:rPr>
              <a:t>must choose </a:t>
            </a:r>
            <a:r>
              <a:rPr lang="en-GB" sz="2300" b="1" u="sng" dirty="0">
                <a:effectLst/>
                <a:latin typeface="Arial" panose="020B0604020202020204" pitchFamily="34" charset="0"/>
                <a:ea typeface="Times New Roman" panose="02020603050405020304" pitchFamily="18" charset="0"/>
                <a:cs typeface="Arial" panose="020B0604020202020204" pitchFamily="34" charset="0"/>
              </a:rPr>
              <a:t>one</a:t>
            </a:r>
            <a:r>
              <a:rPr lang="en-GB" sz="2300" dirty="0">
                <a:effectLst/>
                <a:latin typeface="Arial" panose="020B0604020202020204" pitchFamily="34" charset="0"/>
                <a:ea typeface="Times New Roman" panose="02020603050405020304" pitchFamily="18" charset="0"/>
                <a:cs typeface="Arial" panose="020B0604020202020204" pitchFamily="34" charset="0"/>
              </a:rPr>
              <a:t> of the following small businesses:</a:t>
            </a:r>
          </a:p>
          <a:p>
            <a:pPr marL="457200">
              <a:lnSpc>
                <a:spcPct val="150000"/>
              </a:lnSpc>
            </a:pPr>
            <a:r>
              <a:rPr lang="en-GB" sz="2300" dirty="0">
                <a:effectLst/>
                <a:latin typeface="Arial" panose="020B0604020202020204" pitchFamily="34" charset="0"/>
                <a:ea typeface="Times New Roman" panose="02020603050405020304" pitchFamily="18" charset="0"/>
                <a:cs typeface="Arial" panose="020B0604020202020204" pitchFamily="34" charset="0"/>
              </a:rPr>
              <a:t>Yoga Reading: https://www.yogareading.co.uk</a:t>
            </a:r>
          </a:p>
          <a:p>
            <a:pPr marL="457200">
              <a:lnSpc>
                <a:spcPct val="150000"/>
              </a:lnSpc>
            </a:pPr>
            <a:r>
              <a:rPr lang="en-GB" sz="2300" dirty="0">
                <a:effectLst/>
                <a:latin typeface="Arial" panose="020B0604020202020204" pitchFamily="34" charset="0"/>
                <a:ea typeface="Times New Roman" panose="02020603050405020304" pitchFamily="18" charset="0"/>
                <a:cs typeface="Arial" panose="020B0604020202020204" pitchFamily="34" charset="0"/>
              </a:rPr>
              <a:t>The Cooking Academy: https://www.thecookingacademy.co.u k</a:t>
            </a:r>
          </a:p>
          <a:p>
            <a:pPr marL="457200">
              <a:lnSpc>
                <a:spcPct val="150000"/>
              </a:lnSpc>
            </a:pPr>
            <a:r>
              <a:rPr lang="en-GB" sz="2300" dirty="0">
                <a:effectLst/>
                <a:latin typeface="Arial" panose="020B0604020202020204" pitchFamily="34" charset="0"/>
                <a:ea typeface="Times New Roman" panose="02020603050405020304" pitchFamily="18" charset="0"/>
                <a:cs typeface="Arial" panose="020B0604020202020204" pitchFamily="34" charset="0"/>
              </a:rPr>
              <a:t>Cleaners of London: https://www.cleanersoflondon.co.uk</a:t>
            </a:r>
          </a:p>
          <a:p>
            <a:pPr marL="457200">
              <a:lnSpc>
                <a:spcPct val="150000"/>
              </a:lnSpc>
            </a:pPr>
            <a:r>
              <a:rPr lang="en-GB" sz="2300">
                <a:effectLst/>
                <a:latin typeface="Arial" panose="020B0604020202020204" pitchFamily="34" charset="0"/>
                <a:ea typeface="Times New Roman" panose="02020603050405020304" pitchFamily="18" charset="0"/>
                <a:cs typeface="Arial" panose="020B0604020202020204" pitchFamily="34" charset="0"/>
              </a:rPr>
              <a:t>Hollywood Bowl UK: https://www.hollywoodbowl.co.uk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33562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EECCEE-DECB-4DAB-BDE1-01F317CF6E90}"/>
              </a:ext>
            </a:extLst>
          </p:cNvPr>
          <p:cNvSpPr>
            <a:spLocks noGrp="1"/>
          </p:cNvSpPr>
          <p:nvPr>
            <p:ph type="title"/>
          </p:nvPr>
        </p:nvSpPr>
        <p:spPr/>
        <p:txBody>
          <a:bodyPr/>
          <a:lstStyle/>
          <a:p>
            <a:r>
              <a:rPr lang="en-GB" dirty="0"/>
              <a:t>Task 3 – Website Evaluation </a:t>
            </a:r>
          </a:p>
        </p:txBody>
      </p:sp>
      <p:sp>
        <p:nvSpPr>
          <p:cNvPr id="3" name="Content Placeholder 2">
            <a:extLst>
              <a:ext uri="{FF2B5EF4-FFF2-40B4-BE49-F238E27FC236}">
                <a16:creationId xmlns:a16="http://schemas.microsoft.com/office/drawing/2014/main" id="{CED7B8DD-0CF2-4AD8-A63D-A980C83C49D7}"/>
              </a:ext>
            </a:extLst>
          </p:cNvPr>
          <p:cNvSpPr>
            <a:spLocks noGrp="1"/>
          </p:cNvSpPr>
          <p:nvPr>
            <p:ph idx="1"/>
          </p:nvPr>
        </p:nvSpPr>
        <p:spPr>
          <a:xfrm>
            <a:off x="7264400" y="2108201"/>
            <a:ext cx="3891280" cy="3760891"/>
          </a:xfrm>
        </p:spPr>
        <p:txBody>
          <a:bodyPr>
            <a:normAutofit/>
          </a:bodyPr>
          <a:lstStyle/>
          <a:p>
            <a:r>
              <a:rPr lang="en-GB" dirty="0">
                <a:latin typeface="Arial" panose="020B0604020202020204" pitchFamily="34" charset="0"/>
                <a:cs typeface="Arial" panose="020B0604020202020204" pitchFamily="34" charset="0"/>
              </a:rPr>
              <a:t>The website evaluation template can be found in the week 8 folder. </a:t>
            </a:r>
          </a:p>
          <a:p>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b="1" dirty="0">
                <a:latin typeface="Arial" panose="020B0604020202020204" pitchFamily="34" charset="0"/>
                <a:cs typeface="Arial" panose="020B0604020202020204" pitchFamily="34" charset="0"/>
              </a:rPr>
              <a:t>Choose</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of the four website choices. </a:t>
            </a:r>
          </a:p>
          <a:p>
            <a:pPr>
              <a:buFont typeface="Arial" panose="020B0604020202020204" pitchFamily="34" charset="0"/>
              <a:buChar char="•"/>
            </a:pPr>
            <a:r>
              <a:rPr lang="en-GB" b="1" dirty="0">
                <a:latin typeface="Arial" panose="020B0604020202020204" pitchFamily="34" charset="0"/>
                <a:cs typeface="Arial" panose="020B0604020202020204" pitchFamily="34" charset="0"/>
              </a:rPr>
              <a:t>Explore</a:t>
            </a:r>
            <a:r>
              <a:rPr lang="en-GB" dirty="0">
                <a:latin typeface="Arial" panose="020B0604020202020204" pitchFamily="34" charset="0"/>
                <a:cs typeface="Arial" panose="020B0604020202020204" pitchFamily="34" charset="0"/>
              </a:rPr>
              <a:t> the website</a:t>
            </a:r>
          </a:p>
        </p:txBody>
      </p:sp>
      <p:pic>
        <p:nvPicPr>
          <p:cNvPr id="6" name="Picture 5">
            <a:extLst>
              <a:ext uri="{FF2B5EF4-FFF2-40B4-BE49-F238E27FC236}">
                <a16:creationId xmlns:a16="http://schemas.microsoft.com/office/drawing/2014/main" id="{8554F92C-91F0-48F7-BF2A-654179923848}"/>
              </a:ext>
            </a:extLst>
          </p:cNvPr>
          <p:cNvPicPr>
            <a:picLocks noChangeAspect="1"/>
          </p:cNvPicPr>
          <p:nvPr/>
        </p:nvPicPr>
        <p:blipFill>
          <a:blip r:embed="rId2"/>
          <a:stretch>
            <a:fillRect/>
          </a:stretch>
        </p:blipFill>
        <p:spPr>
          <a:xfrm>
            <a:off x="623207" y="1974108"/>
            <a:ext cx="6438900" cy="4029075"/>
          </a:xfrm>
          <a:prstGeom prst="rect">
            <a:avLst/>
          </a:prstGeom>
        </p:spPr>
      </p:pic>
    </p:spTree>
    <p:extLst>
      <p:ext uri="{BB962C8B-B14F-4D97-AF65-F5344CB8AC3E}">
        <p14:creationId xmlns:p14="http://schemas.microsoft.com/office/powerpoint/2010/main" val="34167668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482F060-A4AF-4E0B-B364-7C6BA4A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5"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A6E3EEC-F50E-4EA6-A927-CB69D8C5FFD0}"/>
              </a:ext>
            </a:extLst>
          </p:cNvPr>
          <p:cNvSpPr>
            <a:spLocks noGrp="1"/>
          </p:cNvSpPr>
          <p:nvPr>
            <p:ph type="title"/>
          </p:nvPr>
        </p:nvSpPr>
        <p:spPr>
          <a:xfrm>
            <a:off x="484814" y="640080"/>
            <a:ext cx="3659246" cy="2850319"/>
          </a:xfrm>
        </p:spPr>
        <p:txBody>
          <a:bodyPr vert="horz" lIns="91440" tIns="45720" rIns="91440" bIns="45720" rtlCol="0" anchor="b">
            <a:normAutofit/>
          </a:bodyPr>
          <a:lstStyle/>
          <a:p>
            <a:r>
              <a:rPr lang="en-US" sz="5400" dirty="0">
                <a:solidFill>
                  <a:srgbClr val="FFFFFF"/>
                </a:solidFill>
              </a:rPr>
              <a:t>Next week..  </a:t>
            </a:r>
          </a:p>
        </p:txBody>
      </p:sp>
      <p:cxnSp>
        <p:nvCxnSpPr>
          <p:cNvPr id="15" name="Straight Connector 14">
            <a:extLst>
              <a:ext uri="{FF2B5EF4-FFF2-40B4-BE49-F238E27FC236}">
                <a16:creationId xmlns:a16="http://schemas.microsoft.com/office/drawing/2014/main" id="{B9EB6DAA-2F0C-43D5-A577-15D5D2C4E3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2797" y="3651268"/>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83CD709F-9DA3-4D1E-981B-063F74692EE9}"/>
              </a:ext>
            </a:extLst>
          </p:cNvPr>
          <p:cNvSpPr>
            <a:spLocks noGrp="1"/>
          </p:cNvSpPr>
          <p:nvPr>
            <p:ph idx="1"/>
          </p:nvPr>
        </p:nvSpPr>
        <p:spPr>
          <a:xfrm>
            <a:off x="5126129" y="2654300"/>
            <a:ext cx="6291171" cy="996968"/>
          </a:xfrm>
        </p:spPr>
        <p:txBody>
          <a:bodyPr>
            <a:normAutofit/>
          </a:bodyPr>
          <a:lstStyle/>
          <a:p>
            <a:r>
              <a:rPr lang="en-GB" sz="4000" dirty="0">
                <a:latin typeface="Arial" panose="020B0604020202020204" pitchFamily="34" charset="0"/>
                <a:cs typeface="Arial" panose="020B0604020202020204" pitchFamily="34" charset="0"/>
              </a:rPr>
              <a:t>Week 9 – Using LinkedIn </a:t>
            </a:r>
          </a:p>
        </p:txBody>
      </p:sp>
    </p:spTree>
    <p:extLst>
      <p:ext uri="{BB962C8B-B14F-4D97-AF65-F5344CB8AC3E}">
        <p14:creationId xmlns:p14="http://schemas.microsoft.com/office/powerpoint/2010/main" val="3043000512"/>
      </p:ext>
    </p:extLst>
  </p:cSld>
  <p:clrMapOvr>
    <a:overrideClrMapping bg1="dk1" tx1="lt1" bg2="dk2" tx2="lt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D13C8-592C-409B-A0D8-F49092F2D0D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51D990-77CD-4DA6-821F-3B211164D813}"/>
              </a:ext>
            </a:extLst>
          </p:cNvPr>
          <p:cNvSpPr>
            <a:spLocks noGrp="1"/>
          </p:cNvSpPr>
          <p:nvPr>
            <p:ph idx="1"/>
          </p:nvPr>
        </p:nvSpPr>
        <p:spPr/>
        <p:txBody>
          <a:bodyPr>
            <a:normAutofit fontScale="62500" lnSpcReduction="20000"/>
          </a:bodyPr>
          <a:lstStyle/>
          <a:p>
            <a:r>
              <a:rPr lang="en-GB" sz="3200" dirty="0" err="1">
                <a:latin typeface="Arial" panose="020B0604020202020204" pitchFamily="34" charset="0"/>
                <a:cs typeface="Arial" panose="020B0604020202020204" pitchFamily="34" charset="0"/>
              </a:rPr>
              <a:t>Demangeot</a:t>
            </a:r>
            <a:r>
              <a:rPr lang="en-GB" sz="3200" dirty="0">
                <a:latin typeface="Arial" panose="020B0604020202020204" pitchFamily="34" charset="0"/>
                <a:cs typeface="Arial" panose="020B0604020202020204" pitchFamily="34" charset="0"/>
              </a:rPr>
              <a:t>, C. and Broderick, A.J. (2016) ‘Engaging customers during a website visit: a model of website customer engagement’, </a:t>
            </a:r>
            <a:r>
              <a:rPr lang="en-GB" sz="3200" i="1" dirty="0">
                <a:latin typeface="Arial" panose="020B0604020202020204" pitchFamily="34" charset="0"/>
                <a:cs typeface="Arial" panose="020B0604020202020204" pitchFamily="34" charset="0"/>
              </a:rPr>
              <a:t>International journal of retail &amp; distribution management</a:t>
            </a:r>
            <a:r>
              <a:rPr lang="en-GB" sz="3200" dirty="0">
                <a:latin typeface="Arial" panose="020B0604020202020204" pitchFamily="34" charset="0"/>
                <a:cs typeface="Arial" panose="020B0604020202020204" pitchFamily="34" charset="0"/>
              </a:rPr>
              <a:t>, 44(8), pp. 814–839. Available at: https://doi.org/10.1108/IJRDM-08-2015-0124.</a:t>
            </a:r>
          </a:p>
          <a:p>
            <a:r>
              <a:rPr lang="en-GB" sz="3200" dirty="0" err="1">
                <a:latin typeface="Arial" panose="020B0604020202020204" pitchFamily="34" charset="0"/>
                <a:cs typeface="Arial" panose="020B0604020202020204" pitchFamily="34" charset="0"/>
              </a:rPr>
              <a:t>Jongmans</a:t>
            </a:r>
            <a:r>
              <a:rPr lang="en-GB" sz="3200" dirty="0">
                <a:latin typeface="Arial" panose="020B0604020202020204" pitchFamily="34" charset="0"/>
                <a:cs typeface="Arial" panose="020B0604020202020204" pitchFamily="34" charset="0"/>
              </a:rPr>
              <a:t>, E. </a:t>
            </a:r>
            <a:r>
              <a:rPr lang="en-GB" sz="3200" i="1" dirty="0">
                <a:latin typeface="Arial" panose="020B0604020202020204" pitchFamily="34" charset="0"/>
                <a:cs typeface="Arial" panose="020B0604020202020204" pitchFamily="34" charset="0"/>
              </a:rPr>
              <a:t>et al.</a:t>
            </a:r>
            <a:r>
              <a:rPr lang="en-GB" sz="3200" dirty="0">
                <a:latin typeface="Arial" panose="020B0604020202020204" pitchFamily="34" charset="0"/>
                <a:cs typeface="Arial" panose="020B0604020202020204" pitchFamily="34" charset="0"/>
              </a:rPr>
              <a:t> (2022) ‘Impact of website visual design on user experience and website evaluation: the sequential mediating roles of usability and pleasure’, </a:t>
            </a:r>
            <a:r>
              <a:rPr lang="en-GB" sz="3200" i="1" dirty="0">
                <a:latin typeface="Arial" panose="020B0604020202020204" pitchFamily="34" charset="0"/>
                <a:cs typeface="Arial" panose="020B0604020202020204" pitchFamily="34" charset="0"/>
              </a:rPr>
              <a:t>Journal of marketing management</a:t>
            </a:r>
            <a:r>
              <a:rPr lang="en-GB" sz="3200" dirty="0">
                <a:latin typeface="Arial" panose="020B0604020202020204" pitchFamily="34" charset="0"/>
                <a:cs typeface="Arial" panose="020B0604020202020204" pitchFamily="34" charset="0"/>
              </a:rPr>
              <a:t>, 38(17–18), pp. 2078–2113. </a:t>
            </a:r>
          </a:p>
          <a:p>
            <a:r>
              <a:rPr lang="en-GB" sz="3200" dirty="0">
                <a:latin typeface="Arial" panose="020B0604020202020204" pitchFamily="34" charset="0"/>
                <a:cs typeface="Arial" panose="020B0604020202020204" pitchFamily="34" charset="0"/>
              </a:rPr>
              <a:t>Kotler, P., Armstrong, G. and </a:t>
            </a:r>
            <a:r>
              <a:rPr lang="en-GB" sz="3200" dirty="0" err="1">
                <a:latin typeface="Arial" panose="020B0604020202020204" pitchFamily="34" charset="0"/>
                <a:cs typeface="Arial" panose="020B0604020202020204" pitchFamily="34" charset="0"/>
              </a:rPr>
              <a:t>Opresnik</a:t>
            </a:r>
            <a:r>
              <a:rPr lang="en-GB" sz="3200" dirty="0">
                <a:latin typeface="Arial" panose="020B0604020202020204" pitchFamily="34" charset="0"/>
                <a:cs typeface="Arial" panose="020B0604020202020204" pitchFamily="34" charset="0"/>
              </a:rPr>
              <a:t>, M.O. (2018) </a:t>
            </a:r>
            <a:r>
              <a:rPr lang="en-GB" sz="3200" i="1" dirty="0">
                <a:latin typeface="Arial" panose="020B0604020202020204" pitchFamily="34" charset="0"/>
                <a:cs typeface="Arial" panose="020B0604020202020204" pitchFamily="34" charset="0"/>
              </a:rPr>
              <a:t>Principles of marketing</a:t>
            </a:r>
            <a:r>
              <a:rPr lang="en-GB" sz="3200" dirty="0">
                <a:latin typeface="Arial" panose="020B0604020202020204" pitchFamily="34" charset="0"/>
                <a:cs typeface="Arial" panose="020B0604020202020204" pitchFamily="34" charset="0"/>
              </a:rPr>
              <a:t>. 17th eds; global edition. Harlow: Pearson.</a:t>
            </a:r>
          </a:p>
          <a:p>
            <a:r>
              <a:rPr lang="en-GB" sz="3200" dirty="0">
                <a:latin typeface="Arial" panose="020B0604020202020204" pitchFamily="34" charset="0"/>
                <a:cs typeface="Arial" panose="020B0604020202020204" pitchFamily="34" charset="0"/>
              </a:rPr>
              <a:t>NFI (2021) </a:t>
            </a:r>
            <a:r>
              <a:rPr lang="en-GB" sz="3200" i="1" dirty="0">
                <a:latin typeface="Arial" panose="020B0604020202020204" pitchFamily="34" charset="0"/>
                <a:cs typeface="Arial" panose="020B0604020202020204" pitchFamily="34" charset="0"/>
              </a:rPr>
              <a:t>What Is Social Media? – Everything You Need To Know</a:t>
            </a:r>
            <a:r>
              <a:rPr lang="en-GB" sz="3200" dirty="0">
                <a:latin typeface="Arial" panose="020B0604020202020204" pitchFamily="34" charset="0"/>
                <a:cs typeface="Arial" panose="020B0604020202020204" pitchFamily="34" charset="0"/>
              </a:rPr>
              <a:t>, Available at: </a:t>
            </a:r>
            <a:r>
              <a:rPr lang="en-GB" sz="3200" dirty="0">
                <a:latin typeface="Arial" panose="020B0604020202020204" pitchFamily="34" charset="0"/>
                <a:cs typeface="Arial" panose="020B0604020202020204" pitchFamily="34" charset="0"/>
                <a:hlinkClick r:id="rId2"/>
              </a:rPr>
              <a:t>https://www.nfi.edu/what-is-social-media/</a:t>
            </a:r>
            <a:r>
              <a:rPr lang="en-GB" sz="3200" dirty="0">
                <a:latin typeface="Arial" panose="020B0604020202020204" pitchFamily="34" charset="0"/>
                <a:cs typeface="Arial" panose="020B0604020202020204" pitchFamily="34" charset="0"/>
              </a:rPr>
              <a:t> Accessed date: 09 Oct 2022</a:t>
            </a:r>
          </a:p>
          <a:p>
            <a:endParaRPr lang="en-GB" dirty="0"/>
          </a:p>
          <a:p>
            <a:endParaRPr lang="en-GB" dirty="0"/>
          </a:p>
        </p:txBody>
      </p:sp>
    </p:spTree>
    <p:extLst>
      <p:ext uri="{BB962C8B-B14F-4D97-AF65-F5344CB8AC3E}">
        <p14:creationId xmlns:p14="http://schemas.microsoft.com/office/powerpoint/2010/main" val="2044693014"/>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1F006B4-A9E1-4F39-85C8-FB836F9193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622</TotalTime>
  <Words>1851</Words>
  <Application>Microsoft Office PowerPoint</Application>
  <PresentationFormat>Widescreen</PresentationFormat>
  <Paragraphs>146</Paragraphs>
  <Slides>21</Slides>
  <Notes>9</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Arial Black</vt:lpstr>
      <vt:lpstr>Calibri</vt:lpstr>
      <vt:lpstr>Georgia Pro Cond Light</vt:lpstr>
      <vt:lpstr>Source Sans Pro</vt:lpstr>
      <vt:lpstr>Speak Pro</vt:lpstr>
      <vt:lpstr>Times New Roman</vt:lpstr>
      <vt:lpstr>RetrospectVTI</vt:lpstr>
      <vt:lpstr>Using Social Media to reach Customers.</vt:lpstr>
      <vt:lpstr>During the session…</vt:lpstr>
      <vt:lpstr>The World Wide Web </vt:lpstr>
      <vt:lpstr>Websites</vt:lpstr>
      <vt:lpstr>Reaching customers  </vt:lpstr>
      <vt:lpstr>Website Evaluation </vt:lpstr>
      <vt:lpstr>Website Evaluation </vt:lpstr>
      <vt:lpstr>Task 3 – Website Evaluation </vt:lpstr>
      <vt:lpstr>Task 3 – Website Evaluation Scan the code to access the form  </vt:lpstr>
      <vt:lpstr>What is Social Media? </vt:lpstr>
      <vt:lpstr>Advantages </vt:lpstr>
      <vt:lpstr>Challenges</vt:lpstr>
      <vt:lpstr>YouTube  for Business</vt:lpstr>
      <vt:lpstr>Facebook for business</vt:lpstr>
      <vt:lpstr>Instagram for Business</vt:lpstr>
      <vt:lpstr>Instagram and Marketing </vt:lpstr>
      <vt:lpstr>Case studies – Evaluate the ad </vt:lpstr>
      <vt:lpstr>Task 3 – Website Evaluation </vt:lpstr>
      <vt:lpstr>Task 3 – Website Evaluation </vt:lpstr>
      <vt:lpstr>Next week..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Social Media to reach Customers.</dc:title>
  <dc:creator>Rebecca Stewart</dc:creator>
  <cp:lastModifiedBy>Amer Kareem</cp:lastModifiedBy>
  <cp:revision>16</cp:revision>
  <dcterms:created xsi:type="dcterms:W3CDTF">2022-11-08T12:18:21Z</dcterms:created>
  <dcterms:modified xsi:type="dcterms:W3CDTF">2025-11-23T10:24:23Z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