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9" d="100"/>
          <a:sy n="109" d="100"/>
        </p:scale>
        <p:origin x="6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C9439-E13F-440A-A8F0-850AC8D889F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6DF915E-41E3-4F60-AD8C-35B459CA9B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0C9CB5-887B-455F-B69E-EF60A2AF4713}"/>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4939ABD0-11C6-458A-95E9-FC0C39946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8BDFB-7C38-43BA-A3AC-0009546DA283}"/>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283144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5735-E549-48CF-9CC9-C7BE5CE4EC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7ADF35-3700-4FFB-A9E7-C77168674D6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06336F-5923-496B-B031-B5D169024CD9}"/>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55095520-05C4-4FE0-85EF-266CC11A0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FB59D-3598-4E5B-BBCB-448EBF4D3258}"/>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3022061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143F-C289-485F-91BB-7CBF6DD7B7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7E2A88-259C-4923-942D-366102382F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F3C65CE-5BC1-481C-A943-1A69173DD1E0}"/>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A4C69C3F-89D3-4B87-8529-FE55A46C0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0C350-5693-4EE8-8877-FD00C4D9DAF2}"/>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2112695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C9D5-F13D-4A03-B79A-675F801254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5E22FA-CD60-4667-BAC0-5B2BAF3DA97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22B7EB-96EC-4341-B3C0-0BC1335BAB2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BEF833-75E6-4F7D-AD17-5F3174ACEA0E}"/>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6" name="Footer Placeholder 5">
            <a:extLst>
              <a:ext uri="{FF2B5EF4-FFF2-40B4-BE49-F238E27FC236}">
                <a16:creationId xmlns:a16="http://schemas.microsoft.com/office/drawing/2014/main" id="{E5181AE5-37A8-4CCA-A637-819DB72A4A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315234-B287-4046-8C7C-C3E3D4749E22}"/>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1425031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4F70-C030-4A42-8006-B958706B61D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5E1D93-0DB3-4B1A-8F78-CA7395DD4C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0100D98-E35D-4603-9A05-60850F56A1F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F3F25D-7644-4FA7-8057-EEEF12DCB1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D71BF87-2335-49D4-A1A2-46FF516235D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9E2901-10C8-47B6-9C6C-BFC981D62184}"/>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8" name="Footer Placeholder 7">
            <a:extLst>
              <a:ext uri="{FF2B5EF4-FFF2-40B4-BE49-F238E27FC236}">
                <a16:creationId xmlns:a16="http://schemas.microsoft.com/office/drawing/2014/main" id="{7F39D507-7C00-4DD4-A074-790C296B1E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B26B6F-3DB1-4FF0-8170-F9D3A690C9FD}"/>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102527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C367C-6394-4634-8CDD-C62884DE0F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AB1974-F637-4E25-BCF1-F03BD628B8C4}"/>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4" name="Footer Placeholder 3">
            <a:extLst>
              <a:ext uri="{FF2B5EF4-FFF2-40B4-BE49-F238E27FC236}">
                <a16:creationId xmlns:a16="http://schemas.microsoft.com/office/drawing/2014/main" id="{F7B5C0FB-C3F2-49A0-AC2D-552BEA2949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2882F2-645C-48B6-ADBF-E05B18AE6907}"/>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3612274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372034-84C7-44BE-8BE2-6F788C3CFFCC}"/>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3" name="Footer Placeholder 2">
            <a:extLst>
              <a:ext uri="{FF2B5EF4-FFF2-40B4-BE49-F238E27FC236}">
                <a16:creationId xmlns:a16="http://schemas.microsoft.com/office/drawing/2014/main" id="{E15DC438-7D87-4BE1-A0A4-915EBD6014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E99CF4-F39E-482D-9D96-0A3C55EB0E49}"/>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1344916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7CE3B-D232-4C9F-BB83-12ABCDE166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200702-C976-42B3-9BE2-03E00081F3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DFD807-4557-487D-B9C6-F529055BB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C318DEA-5A7A-405C-94FB-EB567EC593E4}"/>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6" name="Footer Placeholder 5">
            <a:extLst>
              <a:ext uri="{FF2B5EF4-FFF2-40B4-BE49-F238E27FC236}">
                <a16:creationId xmlns:a16="http://schemas.microsoft.com/office/drawing/2014/main" id="{4E909DF5-A68C-4852-A1C4-5528762342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D89B08-60A2-46BB-B776-D7A211CFD24D}"/>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1014789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57F45-DE17-42A2-B3D7-6154F32C1E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17C7E6-6237-473B-9294-AA537A005F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EC9AF5-97CB-4F67-9DEA-067E956BCC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B8960C-42BB-4364-A750-7AE8DDD753AD}"/>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6" name="Footer Placeholder 5">
            <a:extLst>
              <a:ext uri="{FF2B5EF4-FFF2-40B4-BE49-F238E27FC236}">
                <a16:creationId xmlns:a16="http://schemas.microsoft.com/office/drawing/2014/main" id="{9B78F0FD-55F7-4F04-8FEE-907A765F13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975131-E66C-4D1D-803D-48139B68DF96}"/>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1425724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EB0F7-4308-43CB-968F-574618767A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F96BA8-46A7-454B-BD5C-37A0E2B906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521111-8DAD-43FB-9917-D42D05FF3E2A}"/>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FD0BBDA3-ECBE-4006-9BCD-B82A146F4C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91026-D1E1-4CB4-8944-D5F9233DC71E}"/>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3281764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F60EDA-EFF5-4DDA-BAB0-6983B5E171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BDAFB5-618A-48E1-858E-2F6FE12E3F2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C12A1-52ED-4A7A-A41E-41DC2EEF72E4}"/>
              </a:ext>
            </a:extLst>
          </p:cNvPr>
          <p:cNvSpPr>
            <a:spLocks noGrp="1"/>
          </p:cNvSpPr>
          <p:nvPr>
            <p:ph type="dt" sz="half" idx="10"/>
          </p:nvPr>
        </p:nvSpPr>
        <p:spPr/>
        <p:txBody>
          <a:body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AE7E2954-E9DC-4C0C-9E2A-C7D807622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D59492-8BEC-4A74-AF6E-19DB287EE7B0}"/>
              </a:ext>
            </a:extLst>
          </p:cNvPr>
          <p:cNvSpPr>
            <a:spLocks noGrp="1"/>
          </p:cNvSpPr>
          <p:nvPr>
            <p:ph type="sldNum" sz="quarter" idx="12"/>
          </p:nvPr>
        </p:nvSpPr>
        <p:spPr/>
        <p:txBody>
          <a:bodyPr/>
          <a:lstStyle/>
          <a:p>
            <a:fld id="{390F8D79-E80C-4AD8-AEE6-C90D9EBC4B2F}" type="slidenum">
              <a:rPr lang="en-GB" smtClean="0"/>
              <a:t>‹#›</a:t>
            </a:fld>
            <a:endParaRPr lang="en-GB"/>
          </a:p>
        </p:txBody>
      </p:sp>
    </p:spTree>
    <p:extLst>
      <p:ext uri="{BB962C8B-B14F-4D97-AF65-F5344CB8AC3E}">
        <p14:creationId xmlns:p14="http://schemas.microsoft.com/office/powerpoint/2010/main" val="743847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5EEDE3-1864-47AC-B62D-00E913C154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E2DA14-321B-419D-8838-62954F106D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DB8EE-4DB1-4D3D-A1DB-457D56C56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52F39A-01CE-46C0-A0F1-BEF0004D8CEC}" type="datetimeFigureOut">
              <a:rPr lang="en-GB" smtClean="0"/>
              <a:t>16/11/2022</a:t>
            </a:fld>
            <a:endParaRPr lang="en-GB"/>
          </a:p>
        </p:txBody>
      </p:sp>
      <p:sp>
        <p:nvSpPr>
          <p:cNvPr id="5" name="Footer Placeholder 4">
            <a:extLst>
              <a:ext uri="{FF2B5EF4-FFF2-40B4-BE49-F238E27FC236}">
                <a16:creationId xmlns:a16="http://schemas.microsoft.com/office/drawing/2014/main" id="{0BA9D51C-F7D8-4022-956E-93F9C4D626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DCB24B-E47D-470A-BCA2-D18A91E04B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0F8D79-E80C-4AD8-AEE6-C90D9EBC4B2F}" type="slidenum">
              <a:rPr lang="en-GB" smtClean="0"/>
              <a:t>‹#›</a:t>
            </a:fld>
            <a:endParaRPr lang="en-GB"/>
          </a:p>
        </p:txBody>
      </p:sp>
    </p:spTree>
    <p:extLst>
      <p:ext uri="{BB962C8B-B14F-4D97-AF65-F5344CB8AC3E}">
        <p14:creationId xmlns:p14="http://schemas.microsoft.com/office/powerpoint/2010/main" val="2761568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1BD4CDD-D8E4-4437-A2E3-8D9F6B6BAEF3}"/>
              </a:ext>
            </a:extLst>
          </p:cNvPr>
          <p:cNvSpPr>
            <a:spLocks noGrp="1"/>
          </p:cNvSpPr>
          <p:nvPr>
            <p:ph type="subTitle" idx="1"/>
          </p:nvPr>
        </p:nvSpPr>
        <p:spPr>
          <a:xfrm>
            <a:off x="1524000" y="404446"/>
            <a:ext cx="9144000" cy="6119446"/>
          </a:xfrm>
        </p:spPr>
        <p:txBody>
          <a:bodyPr>
            <a:normAutofit fontScale="70000" lnSpcReduction="20000"/>
          </a:bodyPr>
          <a:lstStyle/>
          <a:p>
            <a:r>
              <a:rPr lang="en-US" dirty="0"/>
              <a:t>BA Business and leadership skills for the workplace. </a:t>
            </a:r>
          </a:p>
          <a:p>
            <a:r>
              <a:rPr lang="en-US" dirty="0"/>
              <a:t>Final year module assignment submission</a:t>
            </a:r>
          </a:p>
          <a:p>
            <a:endParaRPr lang="en-US" dirty="0"/>
          </a:p>
          <a:p>
            <a:r>
              <a:rPr lang="en-US" dirty="0"/>
              <a:t>Student Name: 	Craig Bennett</a:t>
            </a:r>
          </a:p>
          <a:p>
            <a:endParaRPr lang="en-US" dirty="0"/>
          </a:p>
          <a:p>
            <a:r>
              <a:rPr lang="en-US" dirty="0"/>
              <a:t>Student Number:	1911380</a:t>
            </a:r>
          </a:p>
          <a:p>
            <a:endParaRPr lang="en-US" dirty="0"/>
          </a:p>
          <a:p>
            <a:r>
              <a:rPr lang="en-US" dirty="0"/>
              <a:t>Module Number:	BMSK 6007</a:t>
            </a:r>
          </a:p>
          <a:p>
            <a:endParaRPr lang="en-US" dirty="0"/>
          </a:p>
          <a:p>
            <a:r>
              <a:rPr lang="en-US" dirty="0"/>
              <a:t>Module Name:	BMSK 6007 part 3  Presentation of findings</a:t>
            </a:r>
          </a:p>
          <a:p>
            <a:endParaRPr lang="en-US" dirty="0"/>
          </a:p>
          <a:p>
            <a:endParaRPr lang="en-US" dirty="0"/>
          </a:p>
          <a:p>
            <a:endParaRPr lang="en-US" dirty="0"/>
          </a:p>
          <a:p>
            <a:endParaRPr lang="en-US" dirty="0"/>
          </a:p>
          <a:p>
            <a:r>
              <a:rPr lang="en-US" dirty="0"/>
              <a:t>Statement of Confirmation of Authenticity</a:t>
            </a:r>
          </a:p>
          <a:p>
            <a:r>
              <a:rPr lang="en-US" dirty="0"/>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p>
          <a:p>
            <a:endParaRPr lang="en-GB" dirty="0"/>
          </a:p>
        </p:txBody>
      </p:sp>
    </p:spTree>
    <p:extLst>
      <p:ext uri="{BB962C8B-B14F-4D97-AF65-F5344CB8AC3E}">
        <p14:creationId xmlns:p14="http://schemas.microsoft.com/office/powerpoint/2010/main" val="3382013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C0059F6-43F6-4C6D-9E88-225A7A30841C}"/>
              </a:ext>
            </a:extLst>
          </p:cNvPr>
          <p:cNvSpPr/>
          <p:nvPr/>
        </p:nvSpPr>
        <p:spPr>
          <a:xfrm>
            <a:off x="3048000" y="197346"/>
            <a:ext cx="6096000" cy="6463308"/>
          </a:xfrm>
          <a:prstGeom prst="rect">
            <a:avLst/>
          </a:prstGeom>
        </p:spPr>
        <p:txBody>
          <a:bodyPr>
            <a:spAutoFit/>
          </a:bodyPr>
          <a:lstStyle/>
          <a:p>
            <a:r>
              <a:rPr lang="en-US" dirty="0"/>
              <a:t>Introduction</a:t>
            </a:r>
          </a:p>
          <a:p>
            <a:endParaRPr lang="en-US" dirty="0"/>
          </a:p>
          <a:p>
            <a:r>
              <a:rPr lang="en-US" dirty="0"/>
              <a:t>The aims and objectives from this assignment was to explore and research the cause and extent of staff leaving the training industry and seeking employment elsewhere. As an industry we have seen a huge drop off in staff on retention.</a:t>
            </a:r>
          </a:p>
          <a:p>
            <a:r>
              <a:rPr lang="en-US" dirty="0"/>
              <a:t>To conduct a literature review of staff turnover and staff retention, and to evaluate is there a fundamental difference to financial cost between them both. To research and evaluate the need, if any to develop a staff retention policy and how is this achieved? </a:t>
            </a:r>
          </a:p>
          <a:p>
            <a:r>
              <a:rPr lang="en-US" dirty="0"/>
              <a:t>Research the literature on talent management and does this have an impact on staff retention? To hone in on the hospitality and tourism industry but being mindful and if possible draw conclusions with other industries.  </a:t>
            </a:r>
          </a:p>
          <a:p>
            <a:r>
              <a:rPr lang="en-US" dirty="0"/>
              <a:t>Research other countries and do they have a fundamental difference that the UK with staffing issues of retention and turnover? Evaluate the arguments and draw conclusions. </a:t>
            </a:r>
          </a:p>
          <a:p>
            <a:r>
              <a:rPr lang="en-US" dirty="0"/>
              <a:t>Upon researching staff retention it was clear to investigate the causes of staff turnover and investigate </a:t>
            </a:r>
            <a:r>
              <a:rPr lang="en-US" dirty="0" err="1"/>
              <a:t>organisations</a:t>
            </a:r>
            <a:r>
              <a:rPr lang="en-US" dirty="0"/>
              <a:t> to see what their philosophy and working business models are. This led me to research if there were different attitudes towards work with the different generations within the workforce. </a:t>
            </a:r>
          </a:p>
        </p:txBody>
      </p:sp>
    </p:spTree>
    <p:extLst>
      <p:ext uri="{BB962C8B-B14F-4D97-AF65-F5344CB8AC3E}">
        <p14:creationId xmlns:p14="http://schemas.microsoft.com/office/powerpoint/2010/main" val="327190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8C4B7F9-ECEE-488E-B4F9-73A1FA1F77A4}"/>
              </a:ext>
            </a:extLst>
          </p:cNvPr>
          <p:cNvSpPr/>
          <p:nvPr/>
        </p:nvSpPr>
        <p:spPr>
          <a:xfrm>
            <a:off x="3048000" y="612845"/>
            <a:ext cx="6096000" cy="5632311"/>
          </a:xfrm>
          <a:prstGeom prst="rect">
            <a:avLst/>
          </a:prstGeom>
        </p:spPr>
        <p:txBody>
          <a:bodyPr>
            <a:spAutoFit/>
          </a:bodyPr>
          <a:lstStyle/>
          <a:p>
            <a:r>
              <a:rPr lang="en-US" dirty="0"/>
              <a:t>Literature review. </a:t>
            </a:r>
          </a:p>
          <a:p>
            <a:r>
              <a:rPr lang="en-US" dirty="0"/>
              <a:t>The main objective of any business is to make a profit; Therefore, especially in hospitality one would consider the staff you have within your business have the training, knowledge and skill to make the business grow. </a:t>
            </a:r>
          </a:p>
          <a:p>
            <a:r>
              <a:rPr lang="en-US" dirty="0"/>
              <a:t>Companies are always looking to increase their performance and profitability, and its employee turnover and morale, one could argue is key to its success, as it is far costlier to employ new staff rather than service and look after your current staff. (Brown et al., 2015; Hinkin and Tracey, 2000)</a:t>
            </a:r>
          </a:p>
          <a:p>
            <a:r>
              <a:rPr lang="en-US" dirty="0"/>
              <a:t>Unplanned, voluntary turnover is most often associated with higher </a:t>
            </a:r>
            <a:r>
              <a:rPr lang="en-US" dirty="0" err="1"/>
              <a:t>labour</a:t>
            </a:r>
            <a:r>
              <a:rPr lang="en-US" dirty="0"/>
              <a:t> costs. (Frank et al., 2004)</a:t>
            </a:r>
          </a:p>
          <a:p>
            <a:r>
              <a:rPr lang="en-US" dirty="0"/>
              <a:t>To make sure that </a:t>
            </a:r>
            <a:r>
              <a:rPr lang="en-US" dirty="0" err="1"/>
              <a:t>organisations</a:t>
            </a:r>
            <a:r>
              <a:rPr lang="en-US" dirty="0"/>
              <a:t> will be successful; talent management can be used to strengthen the capability of the organizational (Iles, Chuai, and Preece, 2010). Where would we be if a hotel kept replacing their staff with new staff at an exponential rate with little or no training given. </a:t>
            </a:r>
          </a:p>
          <a:p>
            <a:r>
              <a:rPr lang="en-US" dirty="0"/>
              <a:t>“The greatest asset of a company is its people." -  Jorge Paulo Lemann, Co-founder, Banco Garantia. www.inc.com/partners-in-leadership/31-quotes-from-great-leaders</a:t>
            </a:r>
          </a:p>
        </p:txBody>
      </p:sp>
    </p:spTree>
    <p:extLst>
      <p:ext uri="{BB962C8B-B14F-4D97-AF65-F5344CB8AC3E}">
        <p14:creationId xmlns:p14="http://schemas.microsoft.com/office/powerpoint/2010/main" val="4269743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1E5B00-CB1E-42B7-A38F-5143762F0AA0}"/>
              </a:ext>
            </a:extLst>
          </p:cNvPr>
          <p:cNvSpPr/>
          <p:nvPr/>
        </p:nvSpPr>
        <p:spPr>
          <a:xfrm>
            <a:off x="3048000" y="474345"/>
            <a:ext cx="6096000" cy="5909310"/>
          </a:xfrm>
          <a:prstGeom prst="rect">
            <a:avLst/>
          </a:prstGeom>
        </p:spPr>
        <p:txBody>
          <a:bodyPr>
            <a:spAutoFit/>
          </a:bodyPr>
          <a:lstStyle/>
          <a:p>
            <a:r>
              <a:rPr lang="en-US" dirty="0"/>
              <a:t>Within The UK the “Apprenticeship levy” is a contributing factor for businesses and staff retention, with every business with a payroll over £3 million with have to pay 3% on average to the apprenticeship levy. </a:t>
            </a:r>
          </a:p>
          <a:p>
            <a:r>
              <a:rPr lang="en-US" dirty="0"/>
              <a:t>I researched companies in The UK like Cadbury, Amazon and Virgin Atlantic, each with different management styles and operating differences. I also drew comparisons with the IT industry and other hospitality and tourism ventures in Dallas and in New Zealand. To further my evidence I researched Amazon in Germany where I found that trade unions play a big part, more so that the UK in determining workers rights, renumeration and benefits. </a:t>
            </a:r>
          </a:p>
          <a:p>
            <a:r>
              <a:rPr lang="en-US" dirty="0"/>
              <a:t>Having said that Cadbury UK, a national institution has seen profits rise to over £5.4 Billion in the last trading year. In studies  “83% of colleagues believe Cadbury is “a great place to work”, Consistently achieve above 75% in our Employee Climate Survey results with 2008 colleague commitment score of 3.35 and engagement score of 3.08 (out of 4)” Taken from Cadbury accounts (Cadbury, 2008)  </a:t>
            </a:r>
          </a:p>
          <a:p>
            <a:r>
              <a:rPr lang="en-US" dirty="0"/>
              <a:t>In 2022 Cadbury announced a 17.5% two year pay rise for all of its employees with a 25% increase in annual leave. </a:t>
            </a:r>
          </a:p>
        </p:txBody>
      </p:sp>
    </p:spTree>
    <p:extLst>
      <p:ext uri="{BB962C8B-B14F-4D97-AF65-F5344CB8AC3E}">
        <p14:creationId xmlns:p14="http://schemas.microsoft.com/office/powerpoint/2010/main" val="573797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F308D9-F15A-4658-B035-CCEADB8A17D0}"/>
              </a:ext>
            </a:extLst>
          </p:cNvPr>
          <p:cNvSpPr/>
          <p:nvPr/>
        </p:nvSpPr>
        <p:spPr>
          <a:xfrm>
            <a:off x="3048000" y="-79653"/>
            <a:ext cx="6096000" cy="7017306"/>
          </a:xfrm>
          <a:prstGeom prst="rect">
            <a:avLst/>
          </a:prstGeom>
        </p:spPr>
        <p:txBody>
          <a:bodyPr>
            <a:spAutoFit/>
          </a:bodyPr>
          <a:lstStyle/>
          <a:p>
            <a:r>
              <a:rPr lang="en-US" dirty="0"/>
              <a:t>Surveys carried out by Indeed.com suggests that Cadbury is a good place to work and retains the majority of its staff, in the surveys 82% of staff have stayed with Cadbury for longer than 10 years, this would be because they have excellent working patterns that allow a work life balance, free food whist on duty, Excellent renumeration.</a:t>
            </a:r>
          </a:p>
          <a:p>
            <a:r>
              <a:rPr lang="en-US" dirty="0"/>
              <a:t>To further these models, if we take Virgin Atlantic as another example of workplace culture, they claim the human resources approach where the people/staff/employees are at the </a:t>
            </a:r>
            <a:r>
              <a:rPr lang="en-US" dirty="0" err="1"/>
              <a:t>centre</a:t>
            </a:r>
            <a:r>
              <a:rPr lang="en-US" dirty="0"/>
              <a:t> of their management approach. In this theory it is claimed that the interaction between people within an </a:t>
            </a:r>
            <a:r>
              <a:rPr lang="en-US" dirty="0" err="1"/>
              <a:t>organisation</a:t>
            </a:r>
            <a:r>
              <a:rPr lang="en-US" dirty="0"/>
              <a:t> and given positive treatment will result in higher levels of professionalism and customer service (people first). (Rebore, 2003) </a:t>
            </a:r>
          </a:p>
          <a:p>
            <a:r>
              <a:rPr lang="en-US" dirty="0"/>
              <a:t>Virgin Atlantic claims to be an inclusive company with equality and diversity at its core. Certainly we see from the corporate vision and its company </a:t>
            </a:r>
            <a:r>
              <a:rPr lang="en-US" dirty="0" err="1"/>
              <a:t>webite</a:t>
            </a:r>
            <a:r>
              <a:rPr lang="en-US" dirty="0"/>
              <a:t> that there are excellent examples of this being a proactive company with excellent staff retention. With Virgin Atlantic was the first to introduce equality for flight attendants wearing the same uniform. Certainly women in this </a:t>
            </a:r>
            <a:r>
              <a:rPr lang="en-US" dirty="0" err="1"/>
              <a:t>organisation</a:t>
            </a:r>
            <a:r>
              <a:rPr lang="en-US" dirty="0"/>
              <a:t> rise to become managers and directors demonstrating its inclusivity. </a:t>
            </a:r>
          </a:p>
          <a:p>
            <a:r>
              <a:rPr lang="en-US" dirty="0"/>
              <a:t>Research also uncovered that Virgin Atlantic has set up groups for its employees to interact with the higher management to liaise with them to set clear, defined company goals that align </a:t>
            </a:r>
            <a:endParaRPr lang="en-GB" dirty="0"/>
          </a:p>
        </p:txBody>
      </p:sp>
    </p:spTree>
    <p:extLst>
      <p:ext uri="{BB962C8B-B14F-4D97-AF65-F5344CB8AC3E}">
        <p14:creationId xmlns:p14="http://schemas.microsoft.com/office/powerpoint/2010/main" val="136653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0C53E49-CFA2-48A4-99A4-C86AEBBFD88F}"/>
              </a:ext>
            </a:extLst>
          </p:cNvPr>
          <p:cNvSpPr/>
          <p:nvPr/>
        </p:nvSpPr>
        <p:spPr>
          <a:xfrm>
            <a:off x="3048000" y="-495151"/>
            <a:ext cx="6096000" cy="7848302"/>
          </a:xfrm>
          <a:prstGeom prst="rect">
            <a:avLst/>
          </a:prstGeom>
        </p:spPr>
        <p:txBody>
          <a:bodyPr>
            <a:spAutoFit/>
          </a:bodyPr>
          <a:lstStyle/>
          <a:p>
            <a:r>
              <a:rPr lang="en-US" dirty="0"/>
              <a:t>staff and corporate governance. This is a contributing factor when evaluating their staff retention as it demonstrates a sense of belonging and empowerment for the staff. </a:t>
            </a:r>
          </a:p>
          <a:p>
            <a:r>
              <a:rPr lang="en-US" dirty="0"/>
              <a:t>Notwithstanding, to further my research in New Zealand researchers conducted a study of 13 companies and over 150 staff and concluded that “Talent Management Systems” was more cost effective in the long term with fixed costs like recruitment and initial training not being needed, moreover once the correct staff had been recruited it was concluded that the cost to the </a:t>
            </a:r>
            <a:r>
              <a:rPr lang="en-US" dirty="0" err="1"/>
              <a:t>organisation</a:t>
            </a:r>
            <a:r>
              <a:rPr lang="en-US" dirty="0"/>
              <a:t> was less for staff turnover than staff retention.  </a:t>
            </a:r>
          </a:p>
          <a:p>
            <a:r>
              <a:rPr lang="en-US" dirty="0"/>
              <a:t> Conclusion of literature review. </a:t>
            </a:r>
          </a:p>
          <a:p>
            <a:r>
              <a:rPr lang="en-US" dirty="0"/>
              <a:t>I have concluded that, using the models provided earlier the challenges facing hospitality are  universal and follow trends from other industry sectors, however, as we are more of a face to face customer led business rather than e-commerce or packaging company this is an important factor to consider. How important is staff retention when delivering face to face customer service? The tourism and hospitality industry rely on a stable committed workforce to ensure that the visitor needs and expectations are met.  There is however a challenge to recruit and retain talented staff to the positions on offer. What has been confirmed is that pay rates, rewards and training are integral to recruiting and retaining talented staff. Those companies who did follow this pattern did not have as high a turnover rate. There also appears to be a link between certain cultures and the high turnover of staff and also a link with the different </a:t>
            </a:r>
            <a:endParaRPr lang="en-GB" dirty="0"/>
          </a:p>
        </p:txBody>
      </p:sp>
    </p:spTree>
    <p:extLst>
      <p:ext uri="{BB962C8B-B14F-4D97-AF65-F5344CB8AC3E}">
        <p14:creationId xmlns:p14="http://schemas.microsoft.com/office/powerpoint/2010/main" val="1499684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4E64D8-A39B-4A31-94CA-0916347C2B10}"/>
              </a:ext>
            </a:extLst>
          </p:cNvPr>
          <p:cNvSpPr/>
          <p:nvPr/>
        </p:nvSpPr>
        <p:spPr>
          <a:xfrm>
            <a:off x="3048000" y="-356651"/>
            <a:ext cx="6096000" cy="7571303"/>
          </a:xfrm>
          <a:prstGeom prst="rect">
            <a:avLst/>
          </a:prstGeom>
        </p:spPr>
        <p:txBody>
          <a:bodyPr>
            <a:spAutoFit/>
          </a:bodyPr>
          <a:lstStyle/>
          <a:p>
            <a:r>
              <a:rPr lang="en-US" dirty="0"/>
              <a:t>generations with their different  </a:t>
            </a:r>
            <a:r>
              <a:rPr lang="en-US" dirty="0" err="1"/>
              <a:t>behavioural</a:t>
            </a:r>
            <a:r>
              <a:rPr lang="en-US" dirty="0"/>
              <a:t> characteristics combined with their different values, attitudes and beliefs towards the workplace culture. The Millennials and the Y-Generation have different and varying views on staying in one employment for any length of time whereas the Baby-Boomers  and Generation X employees tended to stay in employment longer and had no issues with leadership and authority.    </a:t>
            </a:r>
          </a:p>
          <a:p>
            <a:r>
              <a:rPr lang="en-US" dirty="0"/>
              <a:t>Within the main report I researched the factors that impact on staff retention, the main focus being emotional, to that end many studies have </a:t>
            </a:r>
            <a:r>
              <a:rPr lang="en-US" dirty="0" err="1"/>
              <a:t>theorised</a:t>
            </a:r>
            <a:r>
              <a:rPr lang="en-US" dirty="0"/>
              <a:t> the effect of emotional intelligence on improving business performance is widely acknowledged in business and management studies. However, there is limited research in the context of tourism and hospitality industries. Within hospitality and tourism where service quality is heavily dependent on staff performance and the effective interaction between staff and guests. Work tasks involve frequent personal interactions between employees and customers resulting in their exposure to the negative effects of burnout and job dissatisfaction. This has a direct correlation between staff turnover and staff retention. </a:t>
            </a:r>
            <a:r>
              <a:rPr lang="en-US" dirty="0" err="1"/>
              <a:t>Organisations</a:t>
            </a:r>
            <a:r>
              <a:rPr lang="en-US" dirty="0"/>
              <a:t> are increasingly using Emotional intelligence to drive business success through promoting self-efficacy at work, with prominent theorists leading the way in developing emotional intelligence and workplace culture like  Bar-On, Goleman, Vroom. All these areas have the potential to create a competitive advantage for the </a:t>
            </a:r>
            <a:r>
              <a:rPr lang="en-US" dirty="0" err="1"/>
              <a:t>organisations</a:t>
            </a:r>
            <a:r>
              <a:rPr lang="en-US" dirty="0"/>
              <a:t>, thus helping them achieve long term sustainability. </a:t>
            </a:r>
          </a:p>
        </p:txBody>
      </p:sp>
    </p:spTree>
    <p:extLst>
      <p:ext uri="{BB962C8B-B14F-4D97-AF65-F5344CB8AC3E}">
        <p14:creationId xmlns:p14="http://schemas.microsoft.com/office/powerpoint/2010/main" val="2348884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2AE264-F8C8-4930-967A-C283FDACEAED}"/>
              </a:ext>
            </a:extLst>
          </p:cNvPr>
          <p:cNvSpPr/>
          <p:nvPr/>
        </p:nvSpPr>
        <p:spPr>
          <a:xfrm>
            <a:off x="3048000" y="-79653"/>
            <a:ext cx="6096000" cy="7017306"/>
          </a:xfrm>
          <a:prstGeom prst="rect">
            <a:avLst/>
          </a:prstGeom>
        </p:spPr>
        <p:txBody>
          <a:bodyPr>
            <a:spAutoFit/>
          </a:bodyPr>
          <a:lstStyle/>
          <a:p>
            <a:r>
              <a:rPr lang="en-US" dirty="0"/>
              <a:t>Recommendations</a:t>
            </a:r>
          </a:p>
          <a:p>
            <a:r>
              <a:rPr lang="en-US" dirty="0"/>
              <a:t>The Sennedd should convert the apprenticeship levy into a new apprenticeship levy so that all employers with at least 10 employees will contribute a minimal amount into the apprenticeship levy. Also, a national skills fund should be adopted to drive growth in training and development, this would equate to increased productivity for employers through strategic investment in human resources and talent management.</a:t>
            </a:r>
          </a:p>
          <a:p>
            <a:r>
              <a:rPr lang="en-US" dirty="0"/>
              <a:t>Retaining employees is a topic of concern within organizations as it has economic repercussions and threats organizations survival. Studies have revealed that employee motivations impact on retention rates suggesting that having motivated employees directly relates to a lower turnover ratio. Studies have concluded that motivational theories have the satisfaction of a need as a common denominator. Although need theories explain why someone must act they do not explain why particular actions are followed in specific situations to achieve a goal. If motivation has to do with the satisfaction of needs and needs depend on individual values then which ones are the work values of employees, Within the fast pace changing rhythm of </a:t>
            </a:r>
            <a:r>
              <a:rPr lang="en-US" dirty="0" err="1"/>
              <a:t>organisations</a:t>
            </a:r>
            <a:r>
              <a:rPr lang="en-US" dirty="0"/>
              <a:t> another interesting fact to have into account is that employees from different generations have different work preferences and work values (Dokadia, Rai, &amp; Chawla, 2015).</a:t>
            </a:r>
          </a:p>
        </p:txBody>
      </p:sp>
    </p:spTree>
    <p:extLst>
      <p:ext uri="{BB962C8B-B14F-4D97-AF65-F5344CB8AC3E}">
        <p14:creationId xmlns:p14="http://schemas.microsoft.com/office/powerpoint/2010/main" val="2402608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FB48F4-9285-4EB1-B7F7-BD09A69CEACC}"/>
              </a:ext>
            </a:extLst>
          </p:cNvPr>
          <p:cNvSpPr/>
          <p:nvPr/>
        </p:nvSpPr>
        <p:spPr>
          <a:xfrm>
            <a:off x="3048000" y="-356651"/>
            <a:ext cx="6096000" cy="7571303"/>
          </a:xfrm>
          <a:prstGeom prst="rect">
            <a:avLst/>
          </a:prstGeom>
        </p:spPr>
        <p:txBody>
          <a:bodyPr>
            <a:spAutoFit/>
          </a:bodyPr>
          <a:lstStyle/>
          <a:p>
            <a:r>
              <a:rPr lang="en-US" dirty="0"/>
              <a:t>Conclusion</a:t>
            </a:r>
          </a:p>
          <a:p>
            <a:endParaRPr lang="en-US" dirty="0"/>
          </a:p>
          <a:p>
            <a:r>
              <a:rPr lang="en-US" dirty="0"/>
              <a:t>The UK as a whole falls behind other countries as we have demonstrated with Amazon, where trade unions and political figures have involved themselves with the package and delivery giant to better the working conditions and to improve working conditions for the workforce. </a:t>
            </a:r>
          </a:p>
          <a:p>
            <a:r>
              <a:rPr lang="en-US" dirty="0"/>
              <a:t>I have demonstrated with Virgin Atlantic that it is possible for an </a:t>
            </a:r>
            <a:r>
              <a:rPr lang="en-US" dirty="0" err="1"/>
              <a:t>organisation</a:t>
            </a:r>
            <a:r>
              <a:rPr lang="en-US" dirty="0"/>
              <a:t> to align itself with its workforce, listening to their needs and expectations and set up groups from the lowest staff member to Sir Richard Branson, discussing ways to improve workplace environments and corporate strategies that align with their staff. I conclude that this will in the long term be more profitable for the </a:t>
            </a:r>
            <a:r>
              <a:rPr lang="en-US" dirty="0" err="1"/>
              <a:t>organisation</a:t>
            </a:r>
            <a:r>
              <a:rPr lang="en-US" dirty="0"/>
              <a:t> and they will go from strength to strength, being marketplace leaders in understanding what their workforce needs and expect. </a:t>
            </a:r>
          </a:p>
          <a:p>
            <a:r>
              <a:rPr lang="en-US" dirty="0"/>
              <a:t>We have compared other industries like IT and found similarities in the need to provide structured benefits to employees, this can be extra annual leave, working more from home. But in conclusion I agree that employee turnover can be expensive, disruptive, and damaging to organizational  success, therefore it is essential that </a:t>
            </a:r>
            <a:r>
              <a:rPr lang="en-US" dirty="0" err="1"/>
              <a:t>organisations</a:t>
            </a:r>
            <a:r>
              <a:rPr lang="en-US" dirty="0"/>
              <a:t> adapt and change their ways to include a new way of working such as talent management where the </a:t>
            </a:r>
            <a:r>
              <a:rPr lang="en-US" dirty="0" err="1"/>
              <a:t>organisation</a:t>
            </a:r>
            <a:r>
              <a:rPr lang="en-US" dirty="0"/>
              <a:t> recruits the correct applicant for the role then develops and nurtures that employee to be a productive and positive affect on the </a:t>
            </a:r>
            <a:r>
              <a:rPr lang="en-US" dirty="0" err="1"/>
              <a:t>organisation</a:t>
            </a:r>
            <a:r>
              <a:rPr lang="en-US" dirty="0"/>
              <a:t>. </a:t>
            </a:r>
          </a:p>
        </p:txBody>
      </p:sp>
    </p:spTree>
    <p:extLst>
      <p:ext uri="{BB962C8B-B14F-4D97-AF65-F5344CB8AC3E}">
        <p14:creationId xmlns:p14="http://schemas.microsoft.com/office/powerpoint/2010/main" val="116967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DBAB25-3BA5-48A9-8627-0E8771AEF3D4}"/>
              </a:ext>
            </a:extLst>
          </p:cNvPr>
          <p:cNvSpPr/>
          <p:nvPr/>
        </p:nvSpPr>
        <p:spPr>
          <a:xfrm>
            <a:off x="3048000" y="-218152"/>
            <a:ext cx="6096000" cy="7294305"/>
          </a:xfrm>
          <a:prstGeom prst="rect">
            <a:avLst/>
          </a:prstGeom>
        </p:spPr>
        <p:txBody>
          <a:bodyPr>
            <a:spAutoFit/>
          </a:bodyPr>
          <a:lstStyle/>
          <a:p>
            <a:r>
              <a:rPr lang="en-US" dirty="0"/>
              <a:t>If we go back to hospitality, in The United States studies have concluded that staff dissatisfaction has a financial impact on the </a:t>
            </a:r>
            <a:r>
              <a:rPr lang="en-US" dirty="0" err="1"/>
              <a:t>organisation</a:t>
            </a:r>
            <a:r>
              <a:rPr lang="en-US" dirty="0"/>
              <a:t>, whereas staff retention has a positive impact and less of a financial loss to the </a:t>
            </a:r>
            <a:r>
              <a:rPr lang="en-US" dirty="0" err="1"/>
              <a:t>organisation</a:t>
            </a:r>
            <a:r>
              <a:rPr lang="en-US" dirty="0"/>
              <a:t>. It was concluded that enhanced service quality, customer satisfaction, retention of knowledge and enrich cultural values, organizational productivity in terms of profits and performance led to the hotels in each study were  having a higher staff retention level and less staff turnover, increasing profits for the hotel. </a:t>
            </a:r>
          </a:p>
          <a:p>
            <a:r>
              <a:rPr lang="en-US" dirty="0"/>
              <a:t>Research has stated that in Cadbury they manage to retain 82% of their staff having over 10 years’ service, which in today’s economy is miraculous. In surveys conducted 83% of Cadbury staff were more than happy with their working environment and benefits. Recent news regarding Cadbury is a new renumeration policy coming into force, with an increase in pay of 17.5% over the next 2 years and an increased annual leave entitlement. This is an excellent example of employers listening to its employees, and would make a better work-life balance for its staff. Demonstrating why increased staff retention is a good and positive outcome for any </a:t>
            </a:r>
            <a:r>
              <a:rPr lang="en-US" dirty="0" err="1"/>
              <a:t>organisation</a:t>
            </a:r>
            <a:r>
              <a:rPr lang="en-US" dirty="0"/>
              <a:t>. Cadburys profits were up 6.5% to over £5.4billion. </a:t>
            </a:r>
          </a:p>
          <a:p>
            <a:r>
              <a:rPr lang="en-US" dirty="0"/>
              <a:t>In New Zealand a study concluded that “Talent Management” was in use and being used effectively in the transient worker sector. Although the majority of the study was transient staff it was clearly evident that the benefits to both employee ( reliable and consistent work, </a:t>
            </a:r>
            <a:endParaRPr lang="en-GB" dirty="0"/>
          </a:p>
        </p:txBody>
      </p:sp>
    </p:spTree>
    <p:extLst>
      <p:ext uri="{BB962C8B-B14F-4D97-AF65-F5344CB8AC3E}">
        <p14:creationId xmlns:p14="http://schemas.microsoft.com/office/powerpoint/2010/main" val="3682554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D0579E-23D6-495B-B13F-CDC621A680C9}"/>
              </a:ext>
            </a:extLst>
          </p:cNvPr>
          <p:cNvSpPr/>
          <p:nvPr/>
        </p:nvSpPr>
        <p:spPr>
          <a:xfrm>
            <a:off x="3048000" y="197346"/>
            <a:ext cx="6096000" cy="6463308"/>
          </a:xfrm>
          <a:prstGeom prst="rect">
            <a:avLst/>
          </a:prstGeom>
        </p:spPr>
        <p:txBody>
          <a:bodyPr>
            <a:spAutoFit/>
          </a:bodyPr>
          <a:lstStyle/>
          <a:p>
            <a:r>
              <a:rPr lang="en-US" dirty="0"/>
              <a:t>lower cost of living, employer engagement) and the employer ( having a lower spending cap on training and inductions, hiring and firing, talent scouting for new staff) all have an impact on the profit and loss accounting.</a:t>
            </a:r>
          </a:p>
          <a:p>
            <a:r>
              <a:rPr lang="en-US" dirty="0"/>
              <a:t>I have concluded that the generational gap within the workforce does have an impact on the staff retention levels. I have demonstrated that the different generations have different views on topics such as loyalty, values, attitudes and beliefs. The difference between “Baby boomers” and Gen Z/millennials is evident that the later do not respect authority and have a clear view of the workplace, some may say being entitled. The values of the older generation are instilled from previous generations. This would affect the staffing retention, also this would be a positive as the older generation can teach and nurture their peers by empowering them but gently guiding them to new ways of working. Findings suggest that opportunities for development and challenge, variation and responsibility are more important to younger generations of hospitality workers. Generation X placed high value on work‐life balance, autonomy and job security. No differences were found for work atmosphere, salary and task description. Significantly lower commitment and higher turnover intention was also found for Generation Y.</a:t>
            </a:r>
          </a:p>
        </p:txBody>
      </p:sp>
    </p:spTree>
    <p:extLst>
      <p:ext uri="{BB962C8B-B14F-4D97-AF65-F5344CB8AC3E}">
        <p14:creationId xmlns:p14="http://schemas.microsoft.com/office/powerpoint/2010/main" val="2290284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2488</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Craig Bennett (1911380)</dc:creator>
  <cp:lastModifiedBy>Craig Bennett (1911380)</cp:lastModifiedBy>
  <cp:revision>1</cp:revision>
  <dcterms:created xsi:type="dcterms:W3CDTF">2022-11-16T19:36:40Z</dcterms:created>
  <dcterms:modified xsi:type="dcterms:W3CDTF">2022-11-16T19:36:53Z</dcterms:modified>
</cp:coreProperties>
</file>