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autoCompressPictures="0">
  <p:sldMasterIdLst>
    <p:sldMasterId id="2147483648" r:id="rId1"/>
  </p:sldMasterIdLst>
  <p:notesMasterIdLst>
    <p:notesMasterId r:id="rId42"/>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 id="276" r:id="rId22"/>
    <p:sldId id="277" r:id="rId23"/>
    <p:sldId id="278" r:id="rId24"/>
    <p:sldId id="279" r:id="rId25"/>
    <p:sldId id="280" r:id="rId26"/>
    <p:sldId id="281" r:id="rId27"/>
    <p:sldId id="282" r:id="rId28"/>
    <p:sldId id="283" r:id="rId29"/>
    <p:sldId id="284" r:id="rId30"/>
    <p:sldId id="285" r:id="rId31"/>
    <p:sldId id="286" r:id="rId32"/>
    <p:sldId id="287" r:id="rId33"/>
    <p:sldId id="288" r:id="rId34"/>
    <p:sldId id="289" r:id="rId35"/>
    <p:sldId id="290" r:id="rId36"/>
    <p:sldId id="291" r:id="rId37"/>
    <p:sldId id="292" r:id="rId38"/>
    <p:sldId id="293" r:id="rId39"/>
    <p:sldId id="294" r:id="rId40"/>
    <p:sldId id="295" r:id="rId41"/>
  </p:sldIdLst>
  <p:sldSz cx="12192000" cy="6858000"/>
  <p:notesSz cx="6858000" cy="12192000"/>
  <p:embeddedFontLst>
    <p:embeddedFont>
      <p:font typeface="Inter" panose="02000503000000020004" pitchFamily="2" charset="0"/>
      <p:regular r:id="rId43"/>
      <p:bold r:id="rId44"/>
      <p:italic r:id="rId45"/>
      <p:boldItalic r:id="rId46"/>
    </p:embeddedFont>
    <p:embeddedFont>
      <p:font typeface="Inter Bold" panose="02000503000000020004" pitchFamily="2" charset="0"/>
      <p:bold r:id="rId47"/>
    </p:embeddedFont>
    <p:embeddedFont>
      <p:font typeface="Inter Light" panose="02000503000000020004" pitchFamily="2" charset="0"/>
      <p:regular r:id="rId48"/>
      <p:italic r:id="rId49"/>
    </p:embeddedFont>
  </p:embeddedFontLst>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11"/>
    <p:restoredTop sz="94610"/>
  </p:normalViewPr>
  <p:slideViewPr>
    <p:cSldViewPr snapToGrid="0" snapToObjects="1">
      <p:cViewPr varScale="1">
        <p:scale>
          <a:sx n="77" d="100"/>
          <a:sy n="77" d="100"/>
        </p:scale>
        <p:origin x="86" y="10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notesMaster" Target="notesMasters/notesMaster1.xml"/><Relationship Id="rId47" Type="http://schemas.openxmlformats.org/officeDocument/2006/relationships/font" Target="fonts/font5.fntdata"/><Relationship Id="rId50" Type="http://schemas.openxmlformats.org/officeDocument/2006/relationships/presProps" Target="pres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font" Target="fonts/font3.fntdata"/><Relationship Id="rId53"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font" Target="fonts/font2.fntdata"/><Relationship Id="rId52"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font" Target="fonts/font1.fntdata"/><Relationship Id="rId48" Type="http://schemas.openxmlformats.org/officeDocument/2006/relationships/font" Target="fonts/font6.fntdata"/><Relationship Id="rId8" Type="http://schemas.openxmlformats.org/officeDocument/2006/relationships/slide" Target="slides/slide7.xml"/><Relationship Id="rId51" Type="http://schemas.openxmlformats.org/officeDocument/2006/relationships/viewProps" Target="viewProps.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font" Target="fonts/font4.fntdata"/><Relationship Id="rId20" Type="http://schemas.openxmlformats.org/officeDocument/2006/relationships/slide" Target="slides/slide19.xml"/><Relationship Id="rId41" Type="http://schemas.openxmlformats.org/officeDocument/2006/relationships/slide" Target="slides/slide40.xml"/><Relationship Id="rId54"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font" Target="fonts/font7.fntdata"/></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Xicheng Liu" userId="b561909b-1fc9-4629-899b-7e36c528a276" providerId="ADAL" clId="{935FA28E-D5FA-4055-B083-0895BC1F4F7E}"/>
    <pc:docChg chg="undo custSel modSld">
      <pc:chgData name="Xicheng Liu" userId="b561909b-1fc9-4629-899b-7e36c528a276" providerId="ADAL" clId="{935FA28E-D5FA-4055-B083-0895BC1F4F7E}" dt="2026-10-25T15:50:38.484" v="121" actId="403"/>
      <pc:docMkLst>
        <pc:docMk/>
      </pc:docMkLst>
      <pc:sldChg chg="modSp mod">
        <pc:chgData name="Xicheng Liu" userId="b561909b-1fc9-4629-899b-7e36c528a276" providerId="ADAL" clId="{935FA28E-D5FA-4055-B083-0895BC1F4F7E}" dt="2026-10-25T13:55:23.690" v="3" actId="404"/>
        <pc:sldMkLst>
          <pc:docMk/>
          <pc:sldMk cId="0" sldId="261"/>
        </pc:sldMkLst>
        <pc:spChg chg="mod">
          <ac:chgData name="Xicheng Liu" userId="b561909b-1fc9-4629-899b-7e36c528a276" providerId="ADAL" clId="{935FA28E-D5FA-4055-B083-0895BC1F4F7E}" dt="2026-10-25T13:55:23.690" v="3" actId="404"/>
          <ac:spMkLst>
            <pc:docMk/>
            <pc:sldMk cId="0" sldId="261"/>
            <ac:spMk id="3" creationId="{00000000-0000-0000-0000-000000000000}"/>
          </ac:spMkLst>
        </pc:spChg>
        <pc:spChg chg="mod">
          <ac:chgData name="Xicheng Liu" userId="b561909b-1fc9-4629-899b-7e36c528a276" providerId="ADAL" clId="{935FA28E-D5FA-4055-B083-0895BC1F4F7E}" dt="2026-10-25T13:55:23.690" v="3" actId="404"/>
          <ac:spMkLst>
            <pc:docMk/>
            <pc:sldMk cId="0" sldId="261"/>
            <ac:spMk id="5" creationId="{00000000-0000-0000-0000-000000000000}"/>
          </ac:spMkLst>
        </pc:spChg>
        <pc:spChg chg="mod">
          <ac:chgData name="Xicheng Liu" userId="b561909b-1fc9-4629-899b-7e36c528a276" providerId="ADAL" clId="{935FA28E-D5FA-4055-B083-0895BC1F4F7E}" dt="2026-10-25T13:55:23.690" v="3" actId="404"/>
          <ac:spMkLst>
            <pc:docMk/>
            <pc:sldMk cId="0" sldId="261"/>
            <ac:spMk id="6" creationId="{00000000-0000-0000-0000-000000000000}"/>
          </ac:spMkLst>
        </pc:spChg>
        <pc:spChg chg="mod">
          <ac:chgData name="Xicheng Liu" userId="b561909b-1fc9-4629-899b-7e36c528a276" providerId="ADAL" clId="{935FA28E-D5FA-4055-B083-0895BC1F4F7E}" dt="2026-10-25T13:55:23.690" v="3" actId="404"/>
          <ac:spMkLst>
            <pc:docMk/>
            <pc:sldMk cId="0" sldId="261"/>
            <ac:spMk id="8" creationId="{00000000-0000-0000-0000-000000000000}"/>
          </ac:spMkLst>
        </pc:spChg>
        <pc:spChg chg="mod">
          <ac:chgData name="Xicheng Liu" userId="b561909b-1fc9-4629-899b-7e36c528a276" providerId="ADAL" clId="{935FA28E-D5FA-4055-B083-0895BC1F4F7E}" dt="2026-10-25T13:55:23.690" v="3" actId="404"/>
          <ac:spMkLst>
            <pc:docMk/>
            <pc:sldMk cId="0" sldId="261"/>
            <ac:spMk id="9" creationId="{00000000-0000-0000-0000-000000000000}"/>
          </ac:spMkLst>
        </pc:spChg>
        <pc:spChg chg="mod">
          <ac:chgData name="Xicheng Liu" userId="b561909b-1fc9-4629-899b-7e36c528a276" providerId="ADAL" clId="{935FA28E-D5FA-4055-B083-0895BC1F4F7E}" dt="2026-10-25T13:55:23.690" v="3" actId="404"/>
          <ac:spMkLst>
            <pc:docMk/>
            <pc:sldMk cId="0" sldId="261"/>
            <ac:spMk id="11" creationId="{00000000-0000-0000-0000-000000000000}"/>
          </ac:spMkLst>
        </pc:spChg>
        <pc:spChg chg="mod">
          <ac:chgData name="Xicheng Liu" userId="b561909b-1fc9-4629-899b-7e36c528a276" providerId="ADAL" clId="{935FA28E-D5FA-4055-B083-0895BC1F4F7E}" dt="2026-10-25T13:55:23.690" v="3" actId="404"/>
          <ac:spMkLst>
            <pc:docMk/>
            <pc:sldMk cId="0" sldId="261"/>
            <ac:spMk id="12" creationId="{00000000-0000-0000-0000-000000000000}"/>
          </ac:spMkLst>
        </pc:spChg>
        <pc:spChg chg="mod">
          <ac:chgData name="Xicheng Liu" userId="b561909b-1fc9-4629-899b-7e36c528a276" providerId="ADAL" clId="{935FA28E-D5FA-4055-B083-0895BC1F4F7E}" dt="2026-10-25T13:55:23.690" v="3" actId="404"/>
          <ac:spMkLst>
            <pc:docMk/>
            <pc:sldMk cId="0" sldId="261"/>
            <ac:spMk id="14" creationId="{00000000-0000-0000-0000-000000000000}"/>
          </ac:spMkLst>
        </pc:spChg>
        <pc:spChg chg="mod">
          <ac:chgData name="Xicheng Liu" userId="b561909b-1fc9-4629-899b-7e36c528a276" providerId="ADAL" clId="{935FA28E-D5FA-4055-B083-0895BC1F4F7E}" dt="2026-10-25T13:55:23.690" v="3" actId="404"/>
          <ac:spMkLst>
            <pc:docMk/>
            <pc:sldMk cId="0" sldId="261"/>
            <ac:spMk id="17" creationId="{00000000-0000-0000-0000-000000000000}"/>
          </ac:spMkLst>
        </pc:spChg>
        <pc:spChg chg="mod">
          <ac:chgData name="Xicheng Liu" userId="b561909b-1fc9-4629-899b-7e36c528a276" providerId="ADAL" clId="{935FA28E-D5FA-4055-B083-0895BC1F4F7E}" dt="2026-10-25T13:55:23.690" v="3" actId="404"/>
          <ac:spMkLst>
            <pc:docMk/>
            <pc:sldMk cId="0" sldId="261"/>
            <ac:spMk id="18" creationId="{00000000-0000-0000-0000-000000000000}"/>
          </ac:spMkLst>
        </pc:spChg>
      </pc:sldChg>
      <pc:sldChg chg="modSp mod">
        <pc:chgData name="Xicheng Liu" userId="b561909b-1fc9-4629-899b-7e36c528a276" providerId="ADAL" clId="{935FA28E-D5FA-4055-B083-0895BC1F4F7E}" dt="2026-10-25T13:56:39.035" v="8" actId="403"/>
        <pc:sldMkLst>
          <pc:docMk/>
          <pc:sldMk cId="0" sldId="262"/>
        </pc:sldMkLst>
        <pc:spChg chg="mod">
          <ac:chgData name="Xicheng Liu" userId="b561909b-1fc9-4629-899b-7e36c528a276" providerId="ADAL" clId="{935FA28E-D5FA-4055-B083-0895BC1F4F7E}" dt="2026-10-25T13:56:30.921" v="6" actId="14100"/>
          <ac:spMkLst>
            <pc:docMk/>
            <pc:sldMk cId="0" sldId="262"/>
            <ac:spMk id="3" creationId="{00000000-0000-0000-0000-000000000000}"/>
          </ac:spMkLst>
        </pc:spChg>
        <pc:spChg chg="mod">
          <ac:chgData name="Xicheng Liu" userId="b561909b-1fc9-4629-899b-7e36c528a276" providerId="ADAL" clId="{935FA28E-D5FA-4055-B083-0895BC1F4F7E}" dt="2026-10-25T13:56:30.921" v="6" actId="14100"/>
          <ac:spMkLst>
            <pc:docMk/>
            <pc:sldMk cId="0" sldId="262"/>
            <ac:spMk id="4" creationId="{00000000-0000-0000-0000-000000000000}"/>
          </ac:spMkLst>
        </pc:spChg>
        <pc:spChg chg="mod">
          <ac:chgData name="Xicheng Liu" userId="b561909b-1fc9-4629-899b-7e36c528a276" providerId="ADAL" clId="{935FA28E-D5FA-4055-B083-0895BC1F4F7E}" dt="2026-10-25T13:56:39.035" v="8" actId="403"/>
          <ac:spMkLst>
            <pc:docMk/>
            <pc:sldMk cId="0" sldId="262"/>
            <ac:spMk id="5" creationId="{00000000-0000-0000-0000-000000000000}"/>
          </ac:spMkLst>
        </pc:spChg>
        <pc:spChg chg="mod">
          <ac:chgData name="Xicheng Liu" userId="b561909b-1fc9-4629-899b-7e36c528a276" providerId="ADAL" clId="{935FA28E-D5FA-4055-B083-0895BC1F4F7E}" dt="2026-10-25T13:56:39.035" v="8" actId="403"/>
          <ac:spMkLst>
            <pc:docMk/>
            <pc:sldMk cId="0" sldId="262"/>
            <ac:spMk id="6" creationId="{00000000-0000-0000-0000-000000000000}"/>
          </ac:spMkLst>
        </pc:spChg>
        <pc:spChg chg="mod">
          <ac:chgData name="Xicheng Liu" userId="b561909b-1fc9-4629-899b-7e36c528a276" providerId="ADAL" clId="{935FA28E-D5FA-4055-B083-0895BC1F4F7E}" dt="2026-10-25T13:56:39.035" v="8" actId="403"/>
          <ac:spMkLst>
            <pc:docMk/>
            <pc:sldMk cId="0" sldId="262"/>
            <ac:spMk id="8" creationId="{00000000-0000-0000-0000-000000000000}"/>
          </ac:spMkLst>
        </pc:spChg>
        <pc:picChg chg="mod">
          <ac:chgData name="Xicheng Liu" userId="b561909b-1fc9-4629-899b-7e36c528a276" providerId="ADAL" clId="{935FA28E-D5FA-4055-B083-0895BC1F4F7E}" dt="2026-10-25T13:56:22.849" v="4" actId="1076"/>
          <ac:picMkLst>
            <pc:docMk/>
            <pc:sldMk cId="0" sldId="262"/>
            <ac:picMk id="2" creationId="{00000000-0000-0000-0000-000000000000}"/>
          </ac:picMkLst>
        </pc:picChg>
        <pc:picChg chg="mod">
          <ac:chgData name="Xicheng Liu" userId="b561909b-1fc9-4629-899b-7e36c528a276" providerId="ADAL" clId="{935FA28E-D5FA-4055-B083-0895BC1F4F7E}" dt="2026-10-25T13:56:30.921" v="6" actId="14100"/>
          <ac:picMkLst>
            <pc:docMk/>
            <pc:sldMk cId="0" sldId="262"/>
            <ac:picMk id="7" creationId="{00000000-0000-0000-0000-000000000000}"/>
          </ac:picMkLst>
        </pc:picChg>
      </pc:sldChg>
      <pc:sldChg chg="delSp modSp mod">
        <pc:chgData name="Xicheng Liu" userId="b561909b-1fc9-4629-899b-7e36c528a276" providerId="ADAL" clId="{935FA28E-D5FA-4055-B083-0895BC1F4F7E}" dt="2026-10-25T14:03:40.586" v="36" actId="20577"/>
        <pc:sldMkLst>
          <pc:docMk/>
          <pc:sldMk cId="0" sldId="264"/>
        </pc:sldMkLst>
        <pc:spChg chg="mod">
          <ac:chgData name="Xicheng Liu" userId="b561909b-1fc9-4629-899b-7e36c528a276" providerId="ADAL" clId="{935FA28E-D5FA-4055-B083-0895BC1F4F7E}" dt="2026-10-25T14:03:40.586" v="36" actId="20577"/>
          <ac:spMkLst>
            <pc:docMk/>
            <pc:sldMk cId="0" sldId="264"/>
            <ac:spMk id="3" creationId="{00000000-0000-0000-0000-000000000000}"/>
          </ac:spMkLst>
        </pc:spChg>
        <pc:picChg chg="del">
          <ac:chgData name="Xicheng Liu" userId="b561909b-1fc9-4629-899b-7e36c528a276" providerId="ADAL" clId="{935FA28E-D5FA-4055-B083-0895BC1F4F7E}" dt="2026-10-25T14:03:18.858" v="27" actId="478"/>
          <ac:picMkLst>
            <pc:docMk/>
            <pc:sldMk cId="0" sldId="264"/>
            <ac:picMk id="4" creationId="{00000000-0000-0000-0000-000000000000}"/>
          </ac:picMkLst>
        </pc:picChg>
      </pc:sldChg>
      <pc:sldChg chg="modSp mod">
        <pc:chgData name="Xicheng Liu" userId="b561909b-1fc9-4629-899b-7e36c528a276" providerId="ADAL" clId="{935FA28E-D5FA-4055-B083-0895BC1F4F7E}" dt="2026-10-25T14:05:37.814" v="39" actId="27636"/>
        <pc:sldMkLst>
          <pc:docMk/>
          <pc:sldMk cId="0" sldId="266"/>
        </pc:sldMkLst>
        <pc:spChg chg="mod">
          <ac:chgData name="Xicheng Liu" userId="b561909b-1fc9-4629-899b-7e36c528a276" providerId="ADAL" clId="{935FA28E-D5FA-4055-B083-0895BC1F4F7E}" dt="2026-10-25T14:05:37.772" v="38" actId="403"/>
          <ac:spMkLst>
            <pc:docMk/>
            <pc:sldMk cId="0" sldId="266"/>
            <ac:spMk id="3" creationId="{00000000-0000-0000-0000-000000000000}"/>
          </ac:spMkLst>
        </pc:spChg>
        <pc:spChg chg="mod">
          <ac:chgData name="Xicheng Liu" userId="b561909b-1fc9-4629-899b-7e36c528a276" providerId="ADAL" clId="{935FA28E-D5FA-4055-B083-0895BC1F4F7E}" dt="2026-10-25T14:05:37.772" v="38" actId="403"/>
          <ac:spMkLst>
            <pc:docMk/>
            <pc:sldMk cId="0" sldId="266"/>
            <ac:spMk id="5" creationId="{00000000-0000-0000-0000-000000000000}"/>
          </ac:spMkLst>
        </pc:spChg>
        <pc:spChg chg="mod">
          <ac:chgData name="Xicheng Liu" userId="b561909b-1fc9-4629-899b-7e36c528a276" providerId="ADAL" clId="{935FA28E-D5FA-4055-B083-0895BC1F4F7E}" dt="2026-10-25T14:05:37.772" v="38" actId="403"/>
          <ac:spMkLst>
            <pc:docMk/>
            <pc:sldMk cId="0" sldId="266"/>
            <ac:spMk id="6" creationId="{00000000-0000-0000-0000-000000000000}"/>
          </ac:spMkLst>
        </pc:spChg>
        <pc:spChg chg="mod">
          <ac:chgData name="Xicheng Liu" userId="b561909b-1fc9-4629-899b-7e36c528a276" providerId="ADAL" clId="{935FA28E-D5FA-4055-B083-0895BC1F4F7E}" dt="2026-10-25T14:05:37.772" v="38" actId="403"/>
          <ac:spMkLst>
            <pc:docMk/>
            <pc:sldMk cId="0" sldId="266"/>
            <ac:spMk id="8" creationId="{00000000-0000-0000-0000-000000000000}"/>
          </ac:spMkLst>
        </pc:spChg>
        <pc:spChg chg="mod">
          <ac:chgData name="Xicheng Liu" userId="b561909b-1fc9-4629-899b-7e36c528a276" providerId="ADAL" clId="{935FA28E-D5FA-4055-B083-0895BC1F4F7E}" dt="2026-10-25T14:05:37.772" v="38" actId="403"/>
          <ac:spMkLst>
            <pc:docMk/>
            <pc:sldMk cId="0" sldId="266"/>
            <ac:spMk id="9" creationId="{00000000-0000-0000-0000-000000000000}"/>
          </ac:spMkLst>
        </pc:spChg>
        <pc:spChg chg="mod">
          <ac:chgData name="Xicheng Liu" userId="b561909b-1fc9-4629-899b-7e36c528a276" providerId="ADAL" clId="{935FA28E-D5FA-4055-B083-0895BC1F4F7E}" dt="2026-10-25T14:05:37.772" v="38" actId="403"/>
          <ac:spMkLst>
            <pc:docMk/>
            <pc:sldMk cId="0" sldId="266"/>
            <ac:spMk id="11" creationId="{00000000-0000-0000-0000-000000000000}"/>
          </ac:spMkLst>
        </pc:spChg>
        <pc:spChg chg="mod">
          <ac:chgData name="Xicheng Liu" userId="b561909b-1fc9-4629-899b-7e36c528a276" providerId="ADAL" clId="{935FA28E-D5FA-4055-B083-0895BC1F4F7E}" dt="2026-10-25T14:05:37.772" v="38" actId="403"/>
          <ac:spMkLst>
            <pc:docMk/>
            <pc:sldMk cId="0" sldId="266"/>
            <ac:spMk id="12" creationId="{00000000-0000-0000-0000-000000000000}"/>
          </ac:spMkLst>
        </pc:spChg>
        <pc:spChg chg="mod">
          <ac:chgData name="Xicheng Liu" userId="b561909b-1fc9-4629-899b-7e36c528a276" providerId="ADAL" clId="{935FA28E-D5FA-4055-B083-0895BC1F4F7E}" dt="2026-10-25T14:05:37.772" v="38" actId="403"/>
          <ac:spMkLst>
            <pc:docMk/>
            <pc:sldMk cId="0" sldId="266"/>
            <ac:spMk id="14" creationId="{00000000-0000-0000-0000-000000000000}"/>
          </ac:spMkLst>
        </pc:spChg>
        <pc:spChg chg="mod">
          <ac:chgData name="Xicheng Liu" userId="b561909b-1fc9-4629-899b-7e36c528a276" providerId="ADAL" clId="{935FA28E-D5FA-4055-B083-0895BC1F4F7E}" dt="2026-10-25T14:05:37.814" v="39" actId="27636"/>
          <ac:spMkLst>
            <pc:docMk/>
            <pc:sldMk cId="0" sldId="266"/>
            <ac:spMk id="15" creationId="{00000000-0000-0000-0000-000000000000}"/>
          </ac:spMkLst>
        </pc:spChg>
      </pc:sldChg>
      <pc:sldChg chg="modSp mod">
        <pc:chgData name="Xicheng Liu" userId="b561909b-1fc9-4629-899b-7e36c528a276" providerId="ADAL" clId="{935FA28E-D5FA-4055-B083-0895BC1F4F7E}" dt="2026-10-25T15:32:54.908" v="62" actId="27636"/>
        <pc:sldMkLst>
          <pc:docMk/>
          <pc:sldMk cId="0" sldId="270"/>
        </pc:sldMkLst>
        <pc:spChg chg="mod">
          <ac:chgData name="Xicheng Liu" userId="b561909b-1fc9-4629-899b-7e36c528a276" providerId="ADAL" clId="{935FA28E-D5FA-4055-B083-0895BC1F4F7E}" dt="2026-10-25T15:32:22.136" v="48" actId="1076"/>
          <ac:spMkLst>
            <pc:docMk/>
            <pc:sldMk cId="0" sldId="270"/>
            <ac:spMk id="3" creationId="{00000000-0000-0000-0000-000000000000}"/>
          </ac:spMkLst>
        </pc:spChg>
        <pc:spChg chg="mod">
          <ac:chgData name="Xicheng Liu" userId="b561909b-1fc9-4629-899b-7e36c528a276" providerId="ADAL" clId="{935FA28E-D5FA-4055-B083-0895BC1F4F7E}" dt="2026-10-25T15:32:19.168" v="47" actId="1076"/>
          <ac:spMkLst>
            <pc:docMk/>
            <pc:sldMk cId="0" sldId="270"/>
            <ac:spMk id="4" creationId="{00000000-0000-0000-0000-000000000000}"/>
          </ac:spMkLst>
        </pc:spChg>
        <pc:spChg chg="mod">
          <ac:chgData name="Xicheng Liu" userId="b561909b-1fc9-4629-899b-7e36c528a276" providerId="ADAL" clId="{935FA28E-D5FA-4055-B083-0895BC1F4F7E}" dt="2026-10-25T15:32:25.168" v="49" actId="1076"/>
          <ac:spMkLst>
            <pc:docMk/>
            <pc:sldMk cId="0" sldId="270"/>
            <ac:spMk id="5" creationId="{00000000-0000-0000-0000-000000000000}"/>
          </ac:spMkLst>
        </pc:spChg>
        <pc:spChg chg="mod">
          <ac:chgData name="Xicheng Liu" userId="b561909b-1fc9-4629-899b-7e36c528a276" providerId="ADAL" clId="{935FA28E-D5FA-4055-B083-0895BC1F4F7E}" dt="2026-10-25T15:32:29.161" v="50" actId="1076"/>
          <ac:spMkLst>
            <pc:docMk/>
            <pc:sldMk cId="0" sldId="270"/>
            <ac:spMk id="6" creationId="{00000000-0000-0000-0000-000000000000}"/>
          </ac:spMkLst>
        </pc:spChg>
        <pc:spChg chg="mod">
          <ac:chgData name="Xicheng Liu" userId="b561909b-1fc9-4629-899b-7e36c528a276" providerId="ADAL" clId="{935FA28E-D5FA-4055-B083-0895BC1F4F7E}" dt="2026-10-25T15:32:36.374" v="52" actId="1076"/>
          <ac:spMkLst>
            <pc:docMk/>
            <pc:sldMk cId="0" sldId="270"/>
            <ac:spMk id="7" creationId="{00000000-0000-0000-0000-000000000000}"/>
          </ac:spMkLst>
        </pc:spChg>
        <pc:spChg chg="mod">
          <ac:chgData name="Xicheng Liu" userId="b561909b-1fc9-4629-899b-7e36c528a276" providerId="ADAL" clId="{935FA28E-D5FA-4055-B083-0895BC1F4F7E}" dt="2026-10-25T15:32:33.295" v="51" actId="1076"/>
          <ac:spMkLst>
            <pc:docMk/>
            <pc:sldMk cId="0" sldId="270"/>
            <ac:spMk id="8" creationId="{00000000-0000-0000-0000-000000000000}"/>
          </ac:spMkLst>
        </pc:spChg>
        <pc:spChg chg="mod">
          <ac:chgData name="Xicheng Liu" userId="b561909b-1fc9-4629-899b-7e36c528a276" providerId="ADAL" clId="{935FA28E-D5FA-4055-B083-0895BC1F4F7E}" dt="2026-10-25T15:32:47.939" v="56" actId="1076"/>
          <ac:spMkLst>
            <pc:docMk/>
            <pc:sldMk cId="0" sldId="270"/>
            <ac:spMk id="9" creationId="{00000000-0000-0000-0000-000000000000}"/>
          </ac:spMkLst>
        </pc:spChg>
        <pc:spChg chg="mod">
          <ac:chgData name="Xicheng Liu" userId="b561909b-1fc9-4629-899b-7e36c528a276" providerId="ADAL" clId="{935FA28E-D5FA-4055-B083-0895BC1F4F7E}" dt="2026-10-25T15:32:47.939" v="56" actId="1076"/>
          <ac:spMkLst>
            <pc:docMk/>
            <pc:sldMk cId="0" sldId="270"/>
            <ac:spMk id="10" creationId="{00000000-0000-0000-0000-000000000000}"/>
          </ac:spMkLst>
        </pc:spChg>
        <pc:spChg chg="mod">
          <ac:chgData name="Xicheng Liu" userId="b561909b-1fc9-4629-899b-7e36c528a276" providerId="ADAL" clId="{935FA28E-D5FA-4055-B083-0895BC1F4F7E}" dt="2026-10-25T15:32:54.908" v="62" actId="27636"/>
          <ac:spMkLst>
            <pc:docMk/>
            <pc:sldMk cId="0" sldId="270"/>
            <ac:spMk id="11" creationId="{00000000-0000-0000-0000-000000000000}"/>
          </ac:spMkLst>
        </pc:spChg>
        <pc:picChg chg="mod">
          <ac:chgData name="Xicheng Liu" userId="b561909b-1fc9-4629-899b-7e36c528a276" providerId="ADAL" clId="{935FA28E-D5FA-4055-B083-0895BC1F4F7E}" dt="2026-10-25T15:32:03.612" v="41" actId="1076"/>
          <ac:picMkLst>
            <pc:docMk/>
            <pc:sldMk cId="0" sldId="270"/>
            <ac:picMk id="2" creationId="{00000000-0000-0000-0000-000000000000}"/>
          </ac:picMkLst>
        </pc:picChg>
      </pc:sldChg>
      <pc:sldChg chg="modSp mod">
        <pc:chgData name="Xicheng Liu" userId="b561909b-1fc9-4629-899b-7e36c528a276" providerId="ADAL" clId="{935FA28E-D5FA-4055-B083-0895BC1F4F7E}" dt="2026-10-25T15:45:14.025" v="93" actId="14100"/>
        <pc:sldMkLst>
          <pc:docMk/>
          <pc:sldMk cId="0" sldId="273"/>
        </pc:sldMkLst>
        <pc:spChg chg="mod">
          <ac:chgData name="Xicheng Liu" userId="b561909b-1fc9-4629-899b-7e36c528a276" providerId="ADAL" clId="{935FA28E-D5FA-4055-B083-0895BC1F4F7E}" dt="2026-10-25T15:45:14.025" v="93" actId="14100"/>
          <ac:spMkLst>
            <pc:docMk/>
            <pc:sldMk cId="0" sldId="273"/>
            <ac:spMk id="4" creationId="{00000000-0000-0000-0000-000000000000}"/>
          </ac:spMkLst>
        </pc:spChg>
        <pc:spChg chg="mod">
          <ac:chgData name="Xicheng Liu" userId="b561909b-1fc9-4629-899b-7e36c528a276" providerId="ADAL" clId="{935FA28E-D5FA-4055-B083-0895BC1F4F7E}" dt="2026-10-25T15:45:07.694" v="92" actId="1038"/>
          <ac:spMkLst>
            <pc:docMk/>
            <pc:sldMk cId="0" sldId="273"/>
            <ac:spMk id="5" creationId="{00000000-0000-0000-0000-000000000000}"/>
          </ac:spMkLst>
        </pc:spChg>
        <pc:spChg chg="mod">
          <ac:chgData name="Xicheng Liu" userId="b561909b-1fc9-4629-899b-7e36c528a276" providerId="ADAL" clId="{935FA28E-D5FA-4055-B083-0895BC1F4F7E}" dt="2026-10-25T15:45:07.694" v="92" actId="1038"/>
          <ac:spMkLst>
            <pc:docMk/>
            <pc:sldMk cId="0" sldId="273"/>
            <ac:spMk id="7" creationId="{00000000-0000-0000-0000-000000000000}"/>
          </ac:spMkLst>
        </pc:spChg>
        <pc:picChg chg="mod">
          <ac:chgData name="Xicheng Liu" userId="b561909b-1fc9-4629-899b-7e36c528a276" providerId="ADAL" clId="{935FA28E-D5FA-4055-B083-0895BC1F4F7E}" dt="2026-10-25T15:45:07.694" v="92" actId="1038"/>
          <ac:picMkLst>
            <pc:docMk/>
            <pc:sldMk cId="0" sldId="273"/>
            <ac:picMk id="6" creationId="{00000000-0000-0000-0000-000000000000}"/>
          </ac:picMkLst>
        </pc:picChg>
      </pc:sldChg>
      <pc:sldChg chg="modSp mod">
        <pc:chgData name="Xicheng Liu" userId="b561909b-1fc9-4629-899b-7e36c528a276" providerId="ADAL" clId="{935FA28E-D5FA-4055-B083-0895BC1F4F7E}" dt="2026-10-25T15:45:29.803" v="101" actId="27636"/>
        <pc:sldMkLst>
          <pc:docMk/>
          <pc:sldMk cId="0" sldId="276"/>
        </pc:sldMkLst>
        <pc:spChg chg="mod">
          <ac:chgData name="Xicheng Liu" userId="b561909b-1fc9-4629-899b-7e36c528a276" providerId="ADAL" clId="{935FA28E-D5FA-4055-B083-0895BC1F4F7E}" dt="2026-10-25T15:45:23.097" v="95" actId="1076"/>
          <ac:spMkLst>
            <pc:docMk/>
            <pc:sldMk cId="0" sldId="276"/>
            <ac:spMk id="3" creationId="{00000000-0000-0000-0000-000000000000}"/>
          </ac:spMkLst>
        </pc:spChg>
        <pc:spChg chg="mod">
          <ac:chgData name="Xicheng Liu" userId="b561909b-1fc9-4629-899b-7e36c528a276" providerId="ADAL" clId="{935FA28E-D5FA-4055-B083-0895BC1F4F7E}" dt="2026-10-25T15:45:29.803" v="101" actId="27636"/>
          <ac:spMkLst>
            <pc:docMk/>
            <pc:sldMk cId="0" sldId="276"/>
            <ac:spMk id="5" creationId="{00000000-0000-0000-0000-000000000000}"/>
          </ac:spMkLst>
        </pc:spChg>
      </pc:sldChg>
      <pc:sldChg chg="delSp modSp mod">
        <pc:chgData name="Xicheng Liu" userId="b561909b-1fc9-4629-899b-7e36c528a276" providerId="ADAL" clId="{935FA28E-D5FA-4055-B083-0895BC1F4F7E}" dt="2026-10-25T15:48:44.516" v="118" actId="113"/>
        <pc:sldMkLst>
          <pc:docMk/>
          <pc:sldMk cId="0" sldId="280"/>
        </pc:sldMkLst>
        <pc:spChg chg="mod">
          <ac:chgData name="Xicheng Liu" userId="b561909b-1fc9-4629-899b-7e36c528a276" providerId="ADAL" clId="{935FA28E-D5FA-4055-B083-0895BC1F4F7E}" dt="2026-10-25T15:48:44.516" v="118" actId="113"/>
          <ac:spMkLst>
            <pc:docMk/>
            <pc:sldMk cId="0" sldId="280"/>
            <ac:spMk id="4" creationId="{00000000-0000-0000-0000-000000000000}"/>
          </ac:spMkLst>
        </pc:spChg>
        <pc:picChg chg="del mod">
          <ac:chgData name="Xicheng Liu" userId="b561909b-1fc9-4629-899b-7e36c528a276" providerId="ADAL" clId="{935FA28E-D5FA-4055-B083-0895BC1F4F7E}" dt="2026-10-25T15:46:33.112" v="103" actId="478"/>
          <ac:picMkLst>
            <pc:docMk/>
            <pc:sldMk cId="0" sldId="280"/>
            <ac:picMk id="3" creationId="{00000000-0000-0000-0000-000000000000}"/>
          </ac:picMkLst>
        </pc:picChg>
      </pc:sldChg>
      <pc:sldChg chg="modSp mod">
        <pc:chgData name="Xicheng Liu" userId="b561909b-1fc9-4629-899b-7e36c528a276" providerId="ADAL" clId="{935FA28E-D5FA-4055-B083-0895BC1F4F7E}" dt="2026-10-25T15:50:38.484" v="121" actId="403"/>
        <pc:sldMkLst>
          <pc:docMk/>
          <pc:sldMk cId="0" sldId="291"/>
        </pc:sldMkLst>
        <pc:spChg chg="mod">
          <ac:chgData name="Xicheng Liu" userId="b561909b-1fc9-4629-899b-7e36c528a276" providerId="ADAL" clId="{935FA28E-D5FA-4055-B083-0895BC1F4F7E}" dt="2026-10-25T15:50:38.484" v="121" actId="403"/>
          <ac:spMkLst>
            <pc:docMk/>
            <pc:sldMk cId="0" sldId="291"/>
            <ac:spMk id="9" creationId="{00000000-0000-0000-0000-000000000000}"/>
          </ac:spMkLst>
        </pc:spChg>
        <pc:spChg chg="mod">
          <ac:chgData name="Xicheng Liu" userId="b561909b-1fc9-4629-899b-7e36c528a276" providerId="ADAL" clId="{935FA28E-D5FA-4055-B083-0895BC1F4F7E}" dt="2026-10-25T15:50:38.484" v="121" actId="403"/>
          <ac:spMkLst>
            <pc:docMk/>
            <pc:sldMk cId="0" sldId="291"/>
            <ac:spMk id="14" creationId="{00000000-0000-0000-0000-000000000000}"/>
          </ac:spMkLst>
        </pc:spChg>
        <pc:spChg chg="mod">
          <ac:chgData name="Xicheng Liu" userId="b561909b-1fc9-4629-899b-7e36c528a276" providerId="ADAL" clId="{935FA28E-D5FA-4055-B083-0895BC1F4F7E}" dt="2026-10-25T15:50:38.484" v="121" actId="403"/>
          <ac:spMkLst>
            <pc:docMk/>
            <pc:sldMk cId="0" sldId="291"/>
            <ac:spMk id="19" creationId="{00000000-0000-0000-0000-000000000000}"/>
          </ac:spMkLst>
        </pc:spChg>
        <pc:spChg chg="mod">
          <ac:chgData name="Xicheng Liu" userId="b561909b-1fc9-4629-899b-7e36c528a276" providerId="ADAL" clId="{935FA28E-D5FA-4055-B083-0895BC1F4F7E}" dt="2026-10-25T15:50:38.484" v="121" actId="403"/>
          <ac:spMkLst>
            <pc:docMk/>
            <pc:sldMk cId="0" sldId="291"/>
            <ac:spMk id="24" creationId="{00000000-0000-0000-0000-000000000000}"/>
          </ac:spMkLst>
        </pc:spChg>
        <pc:spChg chg="mod">
          <ac:chgData name="Xicheng Liu" userId="b561909b-1fc9-4629-899b-7e36c528a276" providerId="ADAL" clId="{935FA28E-D5FA-4055-B083-0895BC1F4F7E}" dt="2026-10-25T15:50:38.484" v="121" actId="403"/>
          <ac:spMkLst>
            <pc:docMk/>
            <pc:sldMk cId="0" sldId="291"/>
            <ac:spMk id="29" creationId="{00000000-0000-0000-0000-000000000000}"/>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86797157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40</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p:cSld name="Slide master 1">
    <p:bg>
      <p:bgPr>
        <a:solidFill>
          <a:srgbClr val="000000"/>
        </a:solidFill>
        <a:effectLst/>
      </p:bgPr>
    </p:bg>
    <p:spTree>
      <p:nvGrpSpPr>
        <p:cNvPr id="1" name=""/>
        <p:cNvGrpSpPr/>
        <p:nvPr/>
      </p:nvGrpSpPr>
      <p:grpSpPr>
        <a:xfrm>
          <a:off x="0" y="0"/>
          <a:ext cx="0" cy="0"/>
          <a:chOff x="0" y="0"/>
          <a:chExt cx="0" cy="0"/>
        </a:xfrm>
      </p:grpSpPr>
      <p:sp>
        <p:nvSpPr>
          <p:cNvPr id="2" name="Shape 0"/>
          <p:cNvSpPr/>
          <p:nvPr/>
        </p:nvSpPr>
        <p:spPr>
          <a:xfrm>
            <a:off x="0" y="0"/>
            <a:ext cx="12191695" cy="6858000"/>
          </a:xfrm>
          <a:prstGeom prst="rect">
            <a:avLst/>
          </a:prstGeom>
          <a:solidFill>
            <a:srgbClr val="ECECF3"/>
          </a:solidFill>
          <a:ln/>
        </p:spPr>
        <p:txBody>
          <a:bodyPr/>
          <a:lstStyle/>
          <a:p>
            <a:endParaRPr lang="en-GB"/>
          </a:p>
        </p:txBody>
      </p:sp>
      <p:sp>
        <p:nvSpPr>
          <p:cNvPr id="3" name="Shape 1"/>
          <p:cNvSpPr/>
          <p:nvPr/>
        </p:nvSpPr>
        <p:spPr>
          <a:xfrm>
            <a:off x="0" y="0"/>
            <a:ext cx="12191695" cy="6858000"/>
          </a:xfrm>
          <a:prstGeom prst="rect">
            <a:avLst/>
          </a:prstGeom>
          <a:solidFill>
            <a:srgbClr val="FFFFFF"/>
          </a:solidFill>
          <a:ln/>
        </p:spPr>
        <p:txBody>
          <a:bodyPr/>
          <a:lstStyle/>
          <a:p>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 id="2147483650" r:id="rId2"/>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image" Target="../media/image6.png"/></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8.svg"/><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image" Target="../media/image11.svg"/><Relationship Id="rId5" Type="http://schemas.openxmlformats.org/officeDocument/2006/relationships/image" Target="../media/image10.svg"/><Relationship Id="rId4" Type="http://schemas.openxmlformats.org/officeDocument/2006/relationships/image" Target="../media/image9.svg"/></Relationships>
</file>

<file path=ppt/slides/_rels/slide12.xml.rels><?xml version="1.0" encoding="UTF-8" standalone="yes"?>
<Relationships xmlns="http://schemas.openxmlformats.org/package/2006/relationships"><Relationship Id="rId3" Type="http://schemas.openxmlformats.org/officeDocument/2006/relationships/image" Target="../media/image12.svg"/><Relationship Id="rId2" Type="http://schemas.openxmlformats.org/officeDocument/2006/relationships/notesSlide" Target="../notesSlides/notesSlide12.xml"/><Relationship Id="rId1" Type="http://schemas.openxmlformats.org/officeDocument/2006/relationships/slideLayout" Target="../slideLayouts/slideLayout2.xml"/><Relationship Id="rId4" Type="http://schemas.openxmlformats.org/officeDocument/2006/relationships/image" Target="../media/image13.svg"/></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18.xml"/><Relationship Id="rId1" Type="http://schemas.openxmlformats.org/officeDocument/2006/relationships/slideLayout" Target="../slideLayouts/slideLayout2.xml"/><Relationship Id="rId4" Type="http://schemas.openxmlformats.org/officeDocument/2006/relationships/image" Target="../media/image6.png"/></Relationships>
</file>

<file path=ppt/slides/_rels/slide19.xml.rels><?xml version="1.0" encoding="UTF-8" standalone="yes"?>
<Relationships xmlns="http://schemas.openxmlformats.org/package/2006/relationships"><Relationship Id="rId3" Type="http://schemas.openxmlformats.org/officeDocument/2006/relationships/image" Target="../media/image18.svg"/><Relationship Id="rId2" Type="http://schemas.openxmlformats.org/officeDocument/2006/relationships/notesSlide" Target="../notesSlides/notesSlide19.xml"/><Relationship Id="rId1" Type="http://schemas.openxmlformats.org/officeDocument/2006/relationships/slideLayout" Target="../slideLayouts/slideLayout2.xml"/><Relationship Id="rId6" Type="http://schemas.openxmlformats.org/officeDocument/2006/relationships/image" Target="../media/image21.svg"/><Relationship Id="rId5" Type="http://schemas.openxmlformats.org/officeDocument/2006/relationships/image" Target="../media/image20.svg"/><Relationship Id="rId4" Type="http://schemas.openxmlformats.org/officeDocument/2006/relationships/image" Target="../media/image19.svg"/></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23.svg"/><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25.svg"/><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26.svg"/><Relationship Id="rId2" Type="http://schemas.openxmlformats.org/officeDocument/2006/relationships/notesSlide" Target="../notesSlides/notesSlide30.xml"/><Relationship Id="rId1" Type="http://schemas.openxmlformats.org/officeDocument/2006/relationships/slideLayout" Target="../slideLayouts/slideLayout2.xml"/><Relationship Id="rId4" Type="http://schemas.openxmlformats.org/officeDocument/2006/relationships/image" Target="../media/image27.png"/></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image" Target="../media/image28.svg"/><Relationship Id="rId2" Type="http://schemas.openxmlformats.org/officeDocument/2006/relationships/notesSlide" Target="../notesSlides/notesSlide35.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36.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37.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38.xm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3" Type="http://schemas.openxmlformats.org/officeDocument/2006/relationships/image" Target="../media/image30.jpeg"/><Relationship Id="rId2" Type="http://schemas.openxmlformats.org/officeDocument/2006/relationships/notesSlide" Target="../notesSlides/notesSlide39.xm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40.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name="Slide 1">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7619809" y="0"/>
            <a:ext cx="4571886" cy="6858000"/>
          </a:xfrm>
          <a:prstGeom prst="rect">
            <a:avLst/>
          </a:prstGeom>
        </p:spPr>
      </p:pic>
      <p:sp>
        <p:nvSpPr>
          <p:cNvPr id="3" name="Text 0"/>
          <p:cNvSpPr/>
          <p:nvPr/>
        </p:nvSpPr>
        <p:spPr>
          <a:xfrm>
            <a:off x="661475" y="1955403"/>
            <a:ext cx="6296860" cy="2214860"/>
          </a:xfrm>
          <a:prstGeom prst="rect">
            <a:avLst/>
          </a:prstGeom>
          <a:noFill/>
          <a:ln/>
        </p:spPr>
        <p:txBody>
          <a:bodyPr wrap="square" lIns="0" tIns="0" rIns="0" bIns="0" rtlCol="0" anchor="t">
            <a:normAutofit/>
          </a:bodyPr>
          <a:lstStyle/>
          <a:p>
            <a:pPr marL="0" indent="0" algn="l">
              <a:lnSpc>
                <a:spcPct val="104000"/>
              </a:lnSpc>
              <a:buNone/>
            </a:pPr>
            <a:r>
              <a:rPr lang="en-US" sz="4650" b="1" dirty="0">
                <a:solidFill>
                  <a:srgbClr val="1B1B27"/>
                </a:solidFill>
                <a:latin typeface="Inter Bold" pitchFamily="34" charset="0"/>
                <a:ea typeface="Inter Bold" pitchFamily="34" charset="-122"/>
                <a:cs typeface="Inter Bold" pitchFamily="34" charset="-120"/>
              </a:rPr>
              <a:t>Workplace Spirituality: The Human Case</a:t>
            </a:r>
            <a:endParaRPr lang="en-US" sz="4650" dirty="0"/>
          </a:p>
        </p:txBody>
      </p:sp>
      <p:sp>
        <p:nvSpPr>
          <p:cNvPr id="4" name="Text 1"/>
          <p:cNvSpPr/>
          <p:nvPr/>
        </p:nvSpPr>
        <p:spPr>
          <a:xfrm>
            <a:off x="661475" y="4524673"/>
            <a:ext cx="6906444" cy="377924"/>
          </a:xfrm>
          <a:prstGeom prst="rect">
            <a:avLst/>
          </a:prstGeom>
          <a:noFill/>
          <a:ln/>
        </p:spPr>
        <p:txBody>
          <a:bodyPr wrap="none" lIns="0" tIns="0" rIns="0" bIns="0" rtlCol="0" anchor="t"/>
          <a:lstStyle/>
          <a:p>
            <a:pPr marL="0" indent="0" algn="l">
              <a:lnSpc>
                <a:spcPct val="133000"/>
              </a:lnSpc>
              <a:buNone/>
            </a:pPr>
            <a:r>
              <a:rPr lang="en-US" sz="1850" dirty="0">
                <a:solidFill>
                  <a:srgbClr val="3C3939"/>
                </a:solidFill>
                <a:latin typeface="Inter" pitchFamily="34" charset="0"/>
                <a:ea typeface="Inter" pitchFamily="34" charset="-122"/>
                <a:cs typeface="Inter" pitchFamily="34" charset="-120"/>
              </a:rPr>
              <a:t>Day 1 — </a:t>
            </a:r>
            <a:r>
              <a:rPr lang="en-US" sz="1850" i="1" dirty="0">
                <a:solidFill>
                  <a:srgbClr val="3C3939"/>
                </a:solidFill>
                <a:latin typeface="Inter" pitchFamily="34" charset="0"/>
                <a:ea typeface="Inter" pitchFamily="34" charset="-122"/>
                <a:cs typeface="Inter" pitchFamily="34" charset="-120"/>
              </a:rPr>
              <a:t>Spirituality at Work: An End or a Means?</a:t>
            </a:r>
            <a:endParaRPr lang="en-US" sz="1850"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2">
    <p:spTree>
      <p:nvGrpSpPr>
        <p:cNvPr id="1" name=""/>
        <p:cNvGrpSpPr/>
        <p:nvPr/>
      </p:nvGrpSpPr>
      <p:grpSpPr>
        <a:xfrm>
          <a:off x="0" y="0"/>
          <a:ext cx="0" cy="0"/>
          <a:chOff x="0" y="0"/>
          <a:chExt cx="0" cy="0"/>
        </a:xfrm>
      </p:grpSpPr>
      <p:sp>
        <p:nvSpPr>
          <p:cNvPr id="2" name="Text 0"/>
          <p:cNvSpPr/>
          <p:nvPr/>
        </p:nvSpPr>
        <p:spPr>
          <a:xfrm>
            <a:off x="661475" y="1490861"/>
            <a:ext cx="10868745" cy="738287"/>
          </a:xfrm>
          <a:prstGeom prst="rect">
            <a:avLst/>
          </a:prstGeom>
          <a:noFill/>
          <a:ln/>
        </p:spPr>
        <p:txBody>
          <a:bodyPr wrap="none" lIns="0" tIns="0" rIns="0" bIns="0" rtlCol="0" anchor="t"/>
          <a:lstStyle/>
          <a:p>
            <a:pPr marL="0" indent="0" algn="l">
              <a:lnSpc>
                <a:spcPct val="104000"/>
              </a:lnSpc>
              <a:buNone/>
            </a:pPr>
            <a:r>
              <a:rPr lang="en-US" sz="4650" b="1" dirty="0">
                <a:solidFill>
                  <a:srgbClr val="1B1B27"/>
                </a:solidFill>
                <a:latin typeface="Inter Bold" pitchFamily="34" charset="0"/>
                <a:ea typeface="Inter Bold" pitchFamily="34" charset="-122"/>
                <a:cs typeface="Inter Bold" pitchFamily="34" charset="-120"/>
              </a:rPr>
              <a:t>Today's Core Questions</a:t>
            </a:r>
            <a:endParaRPr lang="en-US" sz="4650" dirty="0"/>
          </a:p>
        </p:txBody>
      </p:sp>
      <p:sp>
        <p:nvSpPr>
          <p:cNvPr id="3" name="Shape 1"/>
          <p:cNvSpPr/>
          <p:nvPr/>
        </p:nvSpPr>
        <p:spPr>
          <a:xfrm>
            <a:off x="661475" y="2701627"/>
            <a:ext cx="531601" cy="531614"/>
          </a:xfrm>
          <a:prstGeom prst="roundRect">
            <a:avLst>
              <a:gd name="adj" fmla="val 18667"/>
            </a:avLst>
          </a:prstGeom>
          <a:solidFill>
            <a:srgbClr val="F2EEEE"/>
          </a:solidFill>
          <a:ln w="12700">
            <a:solidFill>
              <a:srgbClr val="D8D4D4"/>
            </a:solidFill>
            <a:prstDash val="solid"/>
          </a:ln>
        </p:spPr>
        <p:txBody>
          <a:bodyPr/>
          <a:lstStyle/>
          <a:p>
            <a:endParaRPr lang="en-GB"/>
          </a:p>
        </p:txBody>
      </p:sp>
      <p:sp>
        <p:nvSpPr>
          <p:cNvPr id="4" name="Text 2"/>
          <p:cNvSpPr/>
          <p:nvPr/>
        </p:nvSpPr>
        <p:spPr>
          <a:xfrm>
            <a:off x="750075" y="2745929"/>
            <a:ext cx="354401" cy="443012"/>
          </a:xfrm>
          <a:prstGeom prst="rect">
            <a:avLst/>
          </a:prstGeom>
          <a:noFill/>
          <a:ln/>
        </p:spPr>
        <p:txBody>
          <a:bodyPr wrap="none" lIns="0" tIns="0" rIns="0" bIns="0" rtlCol="0" anchor="ctr"/>
          <a:lstStyle/>
          <a:p>
            <a:pPr marL="0" indent="0" algn="ctr">
              <a:lnSpc>
                <a:spcPct val="100000"/>
              </a:lnSpc>
              <a:buNone/>
            </a:pPr>
            <a:r>
              <a:rPr lang="en-US" sz="2750" b="1" dirty="0">
                <a:solidFill>
                  <a:srgbClr val="3C3939"/>
                </a:solidFill>
                <a:latin typeface="Inter Bold" pitchFamily="34" charset="0"/>
                <a:ea typeface="Inter Bold" pitchFamily="34" charset="-122"/>
                <a:cs typeface="Inter Bold" pitchFamily="34" charset="-120"/>
              </a:rPr>
              <a:t>1</a:t>
            </a:r>
            <a:endParaRPr lang="en-US" sz="2750" dirty="0"/>
          </a:p>
        </p:txBody>
      </p:sp>
      <p:sp>
        <p:nvSpPr>
          <p:cNvPr id="5" name="Text 3"/>
          <p:cNvSpPr/>
          <p:nvPr/>
        </p:nvSpPr>
        <p:spPr>
          <a:xfrm>
            <a:off x="1429310" y="2782788"/>
            <a:ext cx="2658202" cy="1476772"/>
          </a:xfrm>
          <a:prstGeom prst="rect">
            <a:avLst/>
          </a:prstGeom>
          <a:noFill/>
          <a:ln/>
        </p:spPr>
        <p:txBody>
          <a:bodyPr wrap="square" lIns="0" tIns="0" rIns="0" bIns="0" rtlCol="0" anchor="t">
            <a:normAutofit/>
          </a:bodyPr>
          <a:lstStyle/>
          <a:p>
            <a:pPr marL="0" indent="0" algn="l">
              <a:lnSpc>
                <a:spcPct val="104000"/>
              </a:lnSpc>
              <a:buNone/>
            </a:pPr>
            <a:r>
              <a:rPr lang="en-US" sz="2300" b="1" dirty="0">
                <a:solidFill>
                  <a:srgbClr val="3C3939"/>
                </a:solidFill>
                <a:latin typeface="Inter Bold" pitchFamily="34" charset="0"/>
                <a:ea typeface="Inter Bold" pitchFamily="34" charset="-122"/>
                <a:cs typeface="Inter Bold" pitchFamily="34" charset="-120"/>
              </a:rPr>
              <a:t>What does 'spirituality at work' name — and why now?</a:t>
            </a:r>
            <a:endParaRPr lang="en-US" sz="2300" dirty="0"/>
          </a:p>
        </p:txBody>
      </p:sp>
      <p:sp>
        <p:nvSpPr>
          <p:cNvPr id="6" name="Shape 4"/>
          <p:cNvSpPr/>
          <p:nvPr/>
        </p:nvSpPr>
        <p:spPr>
          <a:xfrm>
            <a:off x="4382779" y="2701627"/>
            <a:ext cx="531601" cy="531614"/>
          </a:xfrm>
          <a:prstGeom prst="roundRect">
            <a:avLst>
              <a:gd name="adj" fmla="val 18667"/>
            </a:avLst>
          </a:prstGeom>
          <a:solidFill>
            <a:srgbClr val="F2EEEE"/>
          </a:solidFill>
          <a:ln w="12700">
            <a:solidFill>
              <a:srgbClr val="D8D4D4"/>
            </a:solidFill>
            <a:prstDash val="solid"/>
          </a:ln>
        </p:spPr>
        <p:txBody>
          <a:bodyPr/>
          <a:lstStyle/>
          <a:p>
            <a:endParaRPr lang="en-GB"/>
          </a:p>
        </p:txBody>
      </p:sp>
      <p:sp>
        <p:nvSpPr>
          <p:cNvPr id="7" name="Text 5"/>
          <p:cNvSpPr/>
          <p:nvPr/>
        </p:nvSpPr>
        <p:spPr>
          <a:xfrm>
            <a:off x="4471380" y="2745929"/>
            <a:ext cx="354401" cy="443012"/>
          </a:xfrm>
          <a:prstGeom prst="rect">
            <a:avLst/>
          </a:prstGeom>
          <a:noFill/>
          <a:ln/>
        </p:spPr>
        <p:txBody>
          <a:bodyPr wrap="none" lIns="0" tIns="0" rIns="0" bIns="0" rtlCol="0" anchor="ctr"/>
          <a:lstStyle/>
          <a:p>
            <a:pPr marL="0" indent="0" algn="ctr">
              <a:lnSpc>
                <a:spcPct val="100000"/>
              </a:lnSpc>
              <a:buNone/>
            </a:pPr>
            <a:r>
              <a:rPr lang="en-US" sz="2750" b="1" dirty="0">
                <a:solidFill>
                  <a:srgbClr val="3C3939"/>
                </a:solidFill>
                <a:latin typeface="Inter Bold" pitchFamily="34" charset="0"/>
                <a:ea typeface="Inter Bold" pitchFamily="34" charset="-122"/>
                <a:cs typeface="Inter Bold" pitchFamily="34" charset="-120"/>
              </a:rPr>
              <a:t>2</a:t>
            </a:r>
            <a:endParaRPr lang="en-US" sz="2750" dirty="0"/>
          </a:p>
        </p:txBody>
      </p:sp>
      <p:sp>
        <p:nvSpPr>
          <p:cNvPr id="8" name="Text 6"/>
          <p:cNvSpPr/>
          <p:nvPr/>
        </p:nvSpPr>
        <p:spPr>
          <a:xfrm>
            <a:off x="5150614" y="2782788"/>
            <a:ext cx="2658202" cy="1845965"/>
          </a:xfrm>
          <a:prstGeom prst="rect">
            <a:avLst/>
          </a:prstGeom>
          <a:noFill/>
          <a:ln/>
        </p:spPr>
        <p:txBody>
          <a:bodyPr wrap="square" lIns="0" tIns="0" rIns="0" bIns="0" rtlCol="0" anchor="t">
            <a:normAutofit/>
          </a:bodyPr>
          <a:lstStyle/>
          <a:p>
            <a:pPr marL="0" indent="0" algn="l">
              <a:lnSpc>
                <a:spcPct val="104000"/>
              </a:lnSpc>
              <a:buNone/>
            </a:pPr>
            <a:r>
              <a:rPr lang="en-US" sz="2300" b="1" dirty="0">
                <a:solidFill>
                  <a:srgbClr val="3C3939"/>
                </a:solidFill>
                <a:latin typeface="Inter Bold" pitchFamily="34" charset="0"/>
                <a:ea typeface="Inter Bold" pitchFamily="34" charset="-122"/>
                <a:cs typeface="Inter Bold" pitchFamily="34" charset="-120"/>
              </a:rPr>
              <a:t>Is it an intrinsic good of persons, or a means to organisational ends?</a:t>
            </a:r>
            <a:endParaRPr lang="en-US" sz="2300" dirty="0"/>
          </a:p>
        </p:txBody>
      </p:sp>
      <p:sp>
        <p:nvSpPr>
          <p:cNvPr id="9" name="Shape 7"/>
          <p:cNvSpPr/>
          <p:nvPr/>
        </p:nvSpPr>
        <p:spPr>
          <a:xfrm>
            <a:off x="8104084" y="2701627"/>
            <a:ext cx="531601" cy="531614"/>
          </a:xfrm>
          <a:prstGeom prst="roundRect">
            <a:avLst>
              <a:gd name="adj" fmla="val 18667"/>
            </a:avLst>
          </a:prstGeom>
          <a:solidFill>
            <a:srgbClr val="F2EEEE"/>
          </a:solidFill>
          <a:ln w="12700">
            <a:solidFill>
              <a:srgbClr val="D8D4D4"/>
            </a:solidFill>
            <a:prstDash val="solid"/>
          </a:ln>
        </p:spPr>
        <p:txBody>
          <a:bodyPr/>
          <a:lstStyle/>
          <a:p>
            <a:endParaRPr lang="en-GB"/>
          </a:p>
        </p:txBody>
      </p:sp>
      <p:sp>
        <p:nvSpPr>
          <p:cNvPr id="10" name="Text 8"/>
          <p:cNvSpPr/>
          <p:nvPr/>
        </p:nvSpPr>
        <p:spPr>
          <a:xfrm>
            <a:off x="8192684" y="2745929"/>
            <a:ext cx="354401" cy="443012"/>
          </a:xfrm>
          <a:prstGeom prst="rect">
            <a:avLst/>
          </a:prstGeom>
          <a:noFill/>
          <a:ln/>
        </p:spPr>
        <p:txBody>
          <a:bodyPr wrap="none" lIns="0" tIns="0" rIns="0" bIns="0" rtlCol="0" anchor="ctr"/>
          <a:lstStyle/>
          <a:p>
            <a:pPr marL="0" indent="0" algn="ctr">
              <a:lnSpc>
                <a:spcPct val="100000"/>
              </a:lnSpc>
              <a:buNone/>
            </a:pPr>
            <a:r>
              <a:rPr lang="en-US" sz="2750" b="1" dirty="0">
                <a:solidFill>
                  <a:srgbClr val="3C3939"/>
                </a:solidFill>
                <a:latin typeface="Inter Bold" pitchFamily="34" charset="0"/>
                <a:ea typeface="Inter Bold" pitchFamily="34" charset="-122"/>
                <a:cs typeface="Inter Bold" pitchFamily="34" charset="-120"/>
              </a:rPr>
              <a:t>3</a:t>
            </a:r>
            <a:endParaRPr lang="en-US" sz="2750" dirty="0"/>
          </a:p>
        </p:txBody>
      </p:sp>
      <p:sp>
        <p:nvSpPr>
          <p:cNvPr id="11" name="Text 9"/>
          <p:cNvSpPr/>
          <p:nvPr/>
        </p:nvSpPr>
        <p:spPr>
          <a:xfrm>
            <a:off x="8871919" y="2782788"/>
            <a:ext cx="2658202" cy="2584351"/>
          </a:xfrm>
          <a:prstGeom prst="rect">
            <a:avLst/>
          </a:prstGeom>
          <a:noFill/>
          <a:ln/>
        </p:spPr>
        <p:txBody>
          <a:bodyPr wrap="square" lIns="0" tIns="0" rIns="0" bIns="0" rtlCol="0" anchor="t">
            <a:normAutofit/>
          </a:bodyPr>
          <a:lstStyle/>
          <a:p>
            <a:pPr marL="0" indent="0" algn="l">
              <a:lnSpc>
                <a:spcPct val="104000"/>
              </a:lnSpc>
              <a:buNone/>
            </a:pPr>
            <a:r>
              <a:rPr lang="en-US" sz="2300" b="1" dirty="0">
                <a:solidFill>
                  <a:srgbClr val="3C3939"/>
                </a:solidFill>
                <a:latin typeface="Inter Bold" pitchFamily="34" charset="0"/>
                <a:ea typeface="Inter Bold" pitchFamily="34" charset="-122"/>
                <a:cs typeface="Inter Bold" pitchFamily="34" charset="-120"/>
              </a:rPr>
              <a:t>Should organisations take responsibility for employees' spiritual dimension?</a:t>
            </a:r>
            <a:endParaRPr lang="en-US" sz="2300"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3">
    <p:spTree>
      <p:nvGrpSpPr>
        <p:cNvPr id="1" name=""/>
        <p:cNvGrpSpPr/>
        <p:nvPr/>
      </p:nvGrpSpPr>
      <p:grpSpPr>
        <a:xfrm>
          <a:off x="0" y="0"/>
          <a:ext cx="0" cy="0"/>
          <a:chOff x="0" y="0"/>
          <a:chExt cx="0" cy="0"/>
        </a:xfrm>
      </p:grpSpPr>
      <p:sp>
        <p:nvSpPr>
          <p:cNvPr id="2" name="Text 0"/>
          <p:cNvSpPr/>
          <p:nvPr/>
        </p:nvSpPr>
        <p:spPr>
          <a:xfrm>
            <a:off x="661475" y="680442"/>
            <a:ext cx="10868745" cy="654050"/>
          </a:xfrm>
          <a:prstGeom prst="rect">
            <a:avLst/>
          </a:prstGeom>
          <a:noFill/>
          <a:ln/>
        </p:spPr>
        <p:txBody>
          <a:bodyPr wrap="none" lIns="0" tIns="0" rIns="0" bIns="0" rtlCol="0" anchor="t"/>
          <a:lstStyle/>
          <a:p>
            <a:pPr marL="0" indent="0" algn="l">
              <a:lnSpc>
                <a:spcPct val="104000"/>
              </a:lnSpc>
              <a:buNone/>
            </a:pPr>
            <a:r>
              <a:rPr lang="en-US" sz="4100" b="1" dirty="0">
                <a:solidFill>
                  <a:srgbClr val="1B1B27"/>
                </a:solidFill>
                <a:latin typeface="Inter Bold" pitchFamily="34" charset="0"/>
                <a:ea typeface="Inter Bold" pitchFamily="34" charset="-122"/>
                <a:cs typeface="Inter Bold" pitchFamily="34" charset="-120"/>
              </a:rPr>
              <a:t>Learning Objectives</a:t>
            </a:r>
            <a:endParaRPr lang="en-US" sz="4100" dirty="0"/>
          </a:p>
        </p:txBody>
      </p:sp>
      <p:pic>
        <p:nvPicPr>
          <p:cNvPr id="3" name="Image 0" descr="preencoded.png"/>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661475" y="1705372"/>
            <a:ext cx="5341605" cy="2143323"/>
          </a:xfrm>
          <a:prstGeom prst="rect">
            <a:avLst/>
          </a:prstGeom>
        </p:spPr>
      </p:pic>
      <p:sp>
        <p:nvSpPr>
          <p:cNvPr id="4" name="Text 1"/>
          <p:cNvSpPr/>
          <p:nvPr/>
        </p:nvSpPr>
        <p:spPr>
          <a:xfrm>
            <a:off x="3175317" y="1842195"/>
            <a:ext cx="313920" cy="392410"/>
          </a:xfrm>
          <a:prstGeom prst="rect">
            <a:avLst/>
          </a:prstGeom>
          <a:noFill/>
          <a:ln/>
        </p:spPr>
        <p:txBody>
          <a:bodyPr wrap="none" lIns="0" tIns="0" rIns="0" bIns="0" rtlCol="0" anchor="ctr"/>
          <a:lstStyle/>
          <a:p>
            <a:pPr marL="0" indent="0" algn="ctr">
              <a:lnSpc>
                <a:spcPct val="100000"/>
              </a:lnSpc>
              <a:buNone/>
            </a:pPr>
            <a:r>
              <a:rPr lang="en-US" sz="2450" b="1" dirty="0">
                <a:solidFill>
                  <a:srgbClr val="3C3939"/>
                </a:solidFill>
                <a:latin typeface="Inter Bold" pitchFamily="34" charset="0"/>
                <a:ea typeface="Inter Bold" pitchFamily="34" charset="-122"/>
                <a:cs typeface="Inter Bold" pitchFamily="34" charset="-120"/>
              </a:rPr>
              <a:t>1</a:t>
            </a:r>
            <a:endParaRPr lang="en-US" sz="2450" dirty="0"/>
          </a:p>
        </p:txBody>
      </p:sp>
      <p:sp>
        <p:nvSpPr>
          <p:cNvPr id="5" name="Text 2"/>
          <p:cNvSpPr/>
          <p:nvPr/>
        </p:nvSpPr>
        <p:spPr>
          <a:xfrm>
            <a:off x="896121" y="2544167"/>
            <a:ext cx="4872312" cy="327025"/>
          </a:xfrm>
          <a:prstGeom prst="rect">
            <a:avLst/>
          </a:prstGeom>
          <a:noFill/>
          <a:ln/>
        </p:spPr>
        <p:txBody>
          <a:bodyPr wrap="none" lIns="0" tIns="0" rIns="0" bIns="0" rtlCol="0" anchor="t"/>
          <a:lstStyle/>
          <a:p>
            <a:pPr marL="0" indent="0" algn="l">
              <a:lnSpc>
                <a:spcPct val="104000"/>
              </a:lnSpc>
              <a:buNone/>
            </a:pPr>
            <a:r>
              <a:rPr lang="en-US" sz="2050" b="1" dirty="0">
                <a:solidFill>
                  <a:srgbClr val="3C3939"/>
                </a:solidFill>
                <a:latin typeface="Inter Bold" pitchFamily="34" charset="0"/>
                <a:ea typeface="Inter Bold" pitchFamily="34" charset="-122"/>
                <a:cs typeface="Inter Bold" pitchFamily="34" charset="-120"/>
              </a:rPr>
              <a:t>Explain</a:t>
            </a:r>
            <a:endParaRPr lang="en-US" sz="2050" dirty="0"/>
          </a:p>
        </p:txBody>
      </p:sp>
      <p:sp>
        <p:nvSpPr>
          <p:cNvPr id="6" name="Text 3"/>
          <p:cNvSpPr/>
          <p:nvPr/>
        </p:nvSpPr>
        <p:spPr>
          <a:xfrm>
            <a:off x="896121" y="2982416"/>
            <a:ext cx="4872312" cy="631627"/>
          </a:xfrm>
          <a:prstGeom prst="rect">
            <a:avLst/>
          </a:prstGeom>
          <a:noFill/>
          <a:ln/>
        </p:spPr>
        <p:txBody>
          <a:bodyPr wrap="square" lIns="0" tIns="0" rIns="0" bIns="0" rtlCol="0" anchor="t">
            <a:normAutofit/>
          </a:bodyPr>
          <a:lstStyle/>
          <a:p>
            <a:pPr marL="0" indent="0" algn="l">
              <a:lnSpc>
                <a:spcPct val="126000"/>
              </a:lnSpc>
              <a:buNone/>
            </a:pPr>
            <a:r>
              <a:rPr lang="en-US" sz="1600" dirty="0">
                <a:solidFill>
                  <a:srgbClr val="3C3939"/>
                </a:solidFill>
                <a:latin typeface="Inter" pitchFamily="34" charset="0"/>
                <a:ea typeface="Inter" pitchFamily="34" charset="-122"/>
                <a:cs typeface="Inter" pitchFamily="34" charset="-120"/>
              </a:rPr>
              <a:t>Define workplace spirituality and outline the social trends behind its emergence.</a:t>
            </a:r>
            <a:endParaRPr lang="en-US" sz="1600" dirty="0"/>
          </a:p>
        </p:txBody>
      </p:sp>
      <p:pic>
        <p:nvPicPr>
          <p:cNvPr id="7" name="Image 1" descr="preencoded.png"/>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6188515" y="1705372"/>
            <a:ext cx="5341705" cy="2143323"/>
          </a:xfrm>
          <a:prstGeom prst="rect">
            <a:avLst/>
          </a:prstGeom>
        </p:spPr>
      </p:pic>
      <p:sp>
        <p:nvSpPr>
          <p:cNvPr id="8" name="Text 4"/>
          <p:cNvSpPr/>
          <p:nvPr/>
        </p:nvSpPr>
        <p:spPr>
          <a:xfrm>
            <a:off x="8702358" y="1842195"/>
            <a:ext cx="313920" cy="392410"/>
          </a:xfrm>
          <a:prstGeom prst="rect">
            <a:avLst/>
          </a:prstGeom>
          <a:noFill/>
          <a:ln/>
        </p:spPr>
        <p:txBody>
          <a:bodyPr wrap="none" lIns="0" tIns="0" rIns="0" bIns="0" rtlCol="0" anchor="ctr"/>
          <a:lstStyle/>
          <a:p>
            <a:pPr marL="0" indent="0" algn="ctr">
              <a:lnSpc>
                <a:spcPct val="100000"/>
              </a:lnSpc>
              <a:buNone/>
            </a:pPr>
            <a:r>
              <a:rPr lang="en-US" sz="2450" b="1" dirty="0">
                <a:solidFill>
                  <a:srgbClr val="3C3939"/>
                </a:solidFill>
                <a:latin typeface="Inter Bold" pitchFamily="34" charset="0"/>
                <a:ea typeface="Inter Bold" pitchFamily="34" charset="-122"/>
                <a:cs typeface="Inter Bold" pitchFamily="34" charset="-120"/>
              </a:rPr>
              <a:t>2</a:t>
            </a:r>
            <a:endParaRPr lang="en-US" sz="2450" dirty="0"/>
          </a:p>
        </p:txBody>
      </p:sp>
      <p:sp>
        <p:nvSpPr>
          <p:cNvPr id="9" name="Text 5"/>
          <p:cNvSpPr/>
          <p:nvPr/>
        </p:nvSpPr>
        <p:spPr>
          <a:xfrm>
            <a:off x="6423162" y="2544167"/>
            <a:ext cx="4872412" cy="327025"/>
          </a:xfrm>
          <a:prstGeom prst="rect">
            <a:avLst/>
          </a:prstGeom>
          <a:noFill/>
          <a:ln/>
        </p:spPr>
        <p:txBody>
          <a:bodyPr wrap="none" lIns="0" tIns="0" rIns="0" bIns="0" rtlCol="0" anchor="t"/>
          <a:lstStyle/>
          <a:p>
            <a:pPr marL="0" indent="0" algn="l">
              <a:lnSpc>
                <a:spcPct val="104000"/>
              </a:lnSpc>
              <a:buNone/>
            </a:pPr>
            <a:r>
              <a:rPr lang="en-US" sz="2050" b="1" dirty="0">
                <a:solidFill>
                  <a:srgbClr val="3C3939"/>
                </a:solidFill>
                <a:latin typeface="Inter Bold" pitchFamily="34" charset="0"/>
                <a:ea typeface="Inter Bold" pitchFamily="34" charset="-122"/>
                <a:cs typeface="Inter Bold" pitchFamily="34" charset="-120"/>
              </a:rPr>
              <a:t>Compare</a:t>
            </a:r>
            <a:endParaRPr lang="en-US" sz="2050" dirty="0"/>
          </a:p>
        </p:txBody>
      </p:sp>
      <p:sp>
        <p:nvSpPr>
          <p:cNvPr id="10" name="Text 6"/>
          <p:cNvSpPr/>
          <p:nvPr/>
        </p:nvSpPr>
        <p:spPr>
          <a:xfrm>
            <a:off x="6423162" y="2982416"/>
            <a:ext cx="4872412" cy="631627"/>
          </a:xfrm>
          <a:prstGeom prst="rect">
            <a:avLst/>
          </a:prstGeom>
          <a:noFill/>
          <a:ln/>
        </p:spPr>
        <p:txBody>
          <a:bodyPr wrap="square" lIns="0" tIns="0" rIns="0" bIns="0" rtlCol="0" anchor="t">
            <a:normAutofit/>
          </a:bodyPr>
          <a:lstStyle/>
          <a:p>
            <a:pPr marL="0" indent="0" algn="l">
              <a:lnSpc>
                <a:spcPct val="126000"/>
              </a:lnSpc>
              <a:buNone/>
            </a:pPr>
            <a:r>
              <a:rPr lang="en-US" sz="1600" dirty="0">
                <a:solidFill>
                  <a:srgbClr val="3C3939"/>
                </a:solidFill>
                <a:latin typeface="Inter" pitchFamily="34" charset="0"/>
                <a:ea typeface="Inter" pitchFamily="34" charset="-122"/>
                <a:cs typeface="Inter" pitchFamily="34" charset="-120"/>
              </a:rPr>
              <a:t>Distinguish Krishnakumar and Neck's three perspectives on spirituality.</a:t>
            </a:r>
            <a:endParaRPr lang="en-US" sz="1600" dirty="0"/>
          </a:p>
        </p:txBody>
      </p:sp>
      <p:pic>
        <p:nvPicPr>
          <p:cNvPr id="11" name="Image 2" descr="preencoded.png"/>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661475" y="4034135"/>
            <a:ext cx="5341605" cy="2143323"/>
          </a:xfrm>
          <a:prstGeom prst="rect">
            <a:avLst/>
          </a:prstGeom>
        </p:spPr>
      </p:pic>
      <p:sp>
        <p:nvSpPr>
          <p:cNvPr id="12" name="Text 7"/>
          <p:cNvSpPr/>
          <p:nvPr/>
        </p:nvSpPr>
        <p:spPr>
          <a:xfrm>
            <a:off x="3175317" y="4170958"/>
            <a:ext cx="313920" cy="392410"/>
          </a:xfrm>
          <a:prstGeom prst="rect">
            <a:avLst/>
          </a:prstGeom>
          <a:noFill/>
          <a:ln/>
        </p:spPr>
        <p:txBody>
          <a:bodyPr wrap="none" lIns="0" tIns="0" rIns="0" bIns="0" rtlCol="0" anchor="ctr"/>
          <a:lstStyle/>
          <a:p>
            <a:pPr marL="0" indent="0" algn="ctr">
              <a:lnSpc>
                <a:spcPct val="100000"/>
              </a:lnSpc>
              <a:buNone/>
            </a:pPr>
            <a:r>
              <a:rPr lang="en-US" sz="2450" b="1" dirty="0">
                <a:solidFill>
                  <a:srgbClr val="3C3939"/>
                </a:solidFill>
                <a:latin typeface="Inter Bold" pitchFamily="34" charset="0"/>
                <a:ea typeface="Inter Bold" pitchFamily="34" charset="-122"/>
                <a:cs typeface="Inter Bold" pitchFamily="34" charset="-120"/>
              </a:rPr>
              <a:t>3</a:t>
            </a:r>
            <a:endParaRPr lang="en-US" sz="2450" dirty="0"/>
          </a:p>
        </p:txBody>
      </p:sp>
      <p:sp>
        <p:nvSpPr>
          <p:cNvPr id="13" name="Text 8"/>
          <p:cNvSpPr/>
          <p:nvPr/>
        </p:nvSpPr>
        <p:spPr>
          <a:xfrm>
            <a:off x="896121" y="4872930"/>
            <a:ext cx="4872312" cy="327025"/>
          </a:xfrm>
          <a:prstGeom prst="rect">
            <a:avLst/>
          </a:prstGeom>
          <a:noFill/>
          <a:ln/>
        </p:spPr>
        <p:txBody>
          <a:bodyPr wrap="none" lIns="0" tIns="0" rIns="0" bIns="0" rtlCol="0" anchor="t"/>
          <a:lstStyle/>
          <a:p>
            <a:pPr marL="0" indent="0" algn="l">
              <a:lnSpc>
                <a:spcPct val="104000"/>
              </a:lnSpc>
              <a:buNone/>
            </a:pPr>
            <a:r>
              <a:rPr lang="en-US" sz="2050" b="1" dirty="0">
                <a:solidFill>
                  <a:srgbClr val="3C3939"/>
                </a:solidFill>
                <a:latin typeface="Inter Bold" pitchFamily="34" charset="0"/>
                <a:ea typeface="Inter Bold" pitchFamily="34" charset="-122"/>
                <a:cs typeface="Inter Bold" pitchFamily="34" charset="-120"/>
              </a:rPr>
              <a:t>Analyse</a:t>
            </a:r>
            <a:endParaRPr lang="en-US" sz="2050" dirty="0"/>
          </a:p>
        </p:txBody>
      </p:sp>
      <p:sp>
        <p:nvSpPr>
          <p:cNvPr id="14" name="Text 9"/>
          <p:cNvSpPr/>
          <p:nvPr/>
        </p:nvSpPr>
        <p:spPr>
          <a:xfrm>
            <a:off x="896121" y="5311180"/>
            <a:ext cx="4872312" cy="631627"/>
          </a:xfrm>
          <a:prstGeom prst="rect">
            <a:avLst/>
          </a:prstGeom>
          <a:noFill/>
          <a:ln/>
        </p:spPr>
        <p:txBody>
          <a:bodyPr wrap="square" lIns="0" tIns="0" rIns="0" bIns="0" rtlCol="0" anchor="t">
            <a:normAutofit/>
          </a:bodyPr>
          <a:lstStyle/>
          <a:p>
            <a:pPr marL="0" indent="0" algn="l">
              <a:lnSpc>
                <a:spcPct val="126000"/>
              </a:lnSpc>
              <a:buNone/>
            </a:pPr>
            <a:r>
              <a:rPr lang="en-US" sz="1600" dirty="0">
                <a:solidFill>
                  <a:srgbClr val="3C3939"/>
                </a:solidFill>
                <a:latin typeface="Inter" pitchFamily="34" charset="0"/>
                <a:ea typeface="Inter" pitchFamily="34" charset="-122"/>
                <a:cs typeface="Inter" pitchFamily="34" charset="-120"/>
              </a:rPr>
              <a:t>Build the humanistic 'for' case using verbatim evidence from all four readings.</a:t>
            </a:r>
            <a:endParaRPr lang="en-US" sz="1600" dirty="0"/>
          </a:p>
        </p:txBody>
      </p:sp>
      <p:pic>
        <p:nvPicPr>
          <p:cNvPr id="15" name="Image 3" descr="preencoded.png"/>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6188515" y="4034135"/>
            <a:ext cx="5341705" cy="2143323"/>
          </a:xfrm>
          <a:prstGeom prst="rect">
            <a:avLst/>
          </a:prstGeom>
        </p:spPr>
      </p:pic>
      <p:sp>
        <p:nvSpPr>
          <p:cNvPr id="16" name="Text 10"/>
          <p:cNvSpPr/>
          <p:nvPr/>
        </p:nvSpPr>
        <p:spPr>
          <a:xfrm>
            <a:off x="8702358" y="4170958"/>
            <a:ext cx="313920" cy="392410"/>
          </a:xfrm>
          <a:prstGeom prst="rect">
            <a:avLst/>
          </a:prstGeom>
          <a:noFill/>
          <a:ln/>
        </p:spPr>
        <p:txBody>
          <a:bodyPr wrap="none" lIns="0" tIns="0" rIns="0" bIns="0" rtlCol="0" anchor="ctr"/>
          <a:lstStyle/>
          <a:p>
            <a:pPr marL="0" indent="0" algn="ctr">
              <a:lnSpc>
                <a:spcPct val="100000"/>
              </a:lnSpc>
              <a:buNone/>
            </a:pPr>
            <a:r>
              <a:rPr lang="en-US" sz="2450" b="1" dirty="0">
                <a:solidFill>
                  <a:srgbClr val="3C3939"/>
                </a:solidFill>
                <a:latin typeface="Inter Bold" pitchFamily="34" charset="0"/>
                <a:ea typeface="Inter Bold" pitchFamily="34" charset="-122"/>
                <a:cs typeface="Inter Bold" pitchFamily="34" charset="-120"/>
              </a:rPr>
              <a:t>4</a:t>
            </a:r>
            <a:endParaRPr lang="en-US" sz="2450" dirty="0"/>
          </a:p>
        </p:txBody>
      </p:sp>
      <p:sp>
        <p:nvSpPr>
          <p:cNvPr id="17" name="Text 11"/>
          <p:cNvSpPr/>
          <p:nvPr/>
        </p:nvSpPr>
        <p:spPr>
          <a:xfrm>
            <a:off x="6423162" y="4872930"/>
            <a:ext cx="4872412" cy="327025"/>
          </a:xfrm>
          <a:prstGeom prst="rect">
            <a:avLst/>
          </a:prstGeom>
          <a:noFill/>
          <a:ln/>
        </p:spPr>
        <p:txBody>
          <a:bodyPr wrap="none" lIns="0" tIns="0" rIns="0" bIns="0" rtlCol="0" anchor="t"/>
          <a:lstStyle/>
          <a:p>
            <a:pPr marL="0" indent="0" algn="l">
              <a:lnSpc>
                <a:spcPct val="104000"/>
              </a:lnSpc>
              <a:buNone/>
            </a:pPr>
            <a:r>
              <a:rPr lang="en-US" sz="2050" b="1" dirty="0">
                <a:solidFill>
                  <a:srgbClr val="3C3939"/>
                </a:solidFill>
                <a:latin typeface="Inter Bold" pitchFamily="34" charset="0"/>
                <a:ea typeface="Inter Bold" pitchFamily="34" charset="-122"/>
                <a:cs typeface="Inter Bold" pitchFamily="34" charset="-120"/>
              </a:rPr>
              <a:t>Evaluate</a:t>
            </a:r>
            <a:endParaRPr lang="en-US" sz="2050" dirty="0"/>
          </a:p>
        </p:txBody>
      </p:sp>
      <p:sp>
        <p:nvSpPr>
          <p:cNvPr id="18" name="Text 12"/>
          <p:cNvSpPr/>
          <p:nvPr/>
        </p:nvSpPr>
        <p:spPr>
          <a:xfrm>
            <a:off x="6423162" y="5311180"/>
            <a:ext cx="4872412" cy="631627"/>
          </a:xfrm>
          <a:prstGeom prst="rect">
            <a:avLst/>
          </a:prstGeom>
          <a:noFill/>
          <a:ln/>
        </p:spPr>
        <p:txBody>
          <a:bodyPr wrap="square" lIns="0" tIns="0" rIns="0" bIns="0" rtlCol="0" anchor="t">
            <a:normAutofit/>
          </a:bodyPr>
          <a:lstStyle/>
          <a:p>
            <a:pPr marL="0" indent="0" algn="l">
              <a:lnSpc>
                <a:spcPct val="126000"/>
              </a:lnSpc>
              <a:buNone/>
            </a:pPr>
            <a:r>
              <a:rPr lang="en-US" sz="1600" dirty="0">
                <a:solidFill>
                  <a:srgbClr val="3C3939"/>
                </a:solidFill>
                <a:latin typeface="Inter" pitchFamily="34" charset="0"/>
                <a:ea typeface="Inter" pitchFamily="34" charset="-122"/>
                <a:cs typeface="Inter" pitchFamily="34" charset="-120"/>
              </a:rPr>
              <a:t>Identify early warnings — coercion, exploitation, instrumentality — already in this literature.</a:t>
            </a:r>
            <a:endParaRPr lang="en-US" sz="1600"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4">
    <p:spTree>
      <p:nvGrpSpPr>
        <p:cNvPr id="1" name=""/>
        <p:cNvGrpSpPr/>
        <p:nvPr/>
      </p:nvGrpSpPr>
      <p:grpSpPr>
        <a:xfrm>
          <a:off x="0" y="0"/>
          <a:ext cx="0" cy="0"/>
          <a:chOff x="0" y="0"/>
          <a:chExt cx="0" cy="0"/>
        </a:xfrm>
      </p:grpSpPr>
      <p:sp>
        <p:nvSpPr>
          <p:cNvPr id="2" name="Text 0"/>
          <p:cNvSpPr/>
          <p:nvPr/>
        </p:nvSpPr>
        <p:spPr>
          <a:xfrm>
            <a:off x="661475" y="768052"/>
            <a:ext cx="10868745" cy="369193"/>
          </a:xfrm>
          <a:prstGeom prst="rect">
            <a:avLst/>
          </a:prstGeom>
          <a:noFill/>
          <a:ln/>
        </p:spPr>
        <p:txBody>
          <a:bodyPr wrap="none" lIns="0" tIns="0" rIns="0" bIns="0" rtlCol="0" anchor="t"/>
          <a:lstStyle/>
          <a:p>
            <a:pPr marL="0" indent="0" algn="l">
              <a:lnSpc>
                <a:spcPct val="104000"/>
              </a:lnSpc>
              <a:buNone/>
            </a:pPr>
            <a:r>
              <a:rPr lang="en-US" sz="2300" b="1" dirty="0">
                <a:solidFill>
                  <a:srgbClr val="1B1B27"/>
                </a:solidFill>
                <a:latin typeface="Inter Bold" pitchFamily="34" charset="0"/>
                <a:ea typeface="Inter Bold" pitchFamily="34" charset="-122"/>
                <a:cs typeface="Inter Bold" pitchFamily="34" charset="-120"/>
              </a:rPr>
              <a:t>Primary Readings</a:t>
            </a:r>
            <a:endParaRPr lang="en-US" sz="2300" dirty="0"/>
          </a:p>
        </p:txBody>
      </p:sp>
      <p:sp>
        <p:nvSpPr>
          <p:cNvPr id="3" name="Text 1"/>
          <p:cNvSpPr/>
          <p:nvPr/>
        </p:nvSpPr>
        <p:spPr>
          <a:xfrm>
            <a:off x="661475" y="1231702"/>
            <a:ext cx="10868745" cy="738287"/>
          </a:xfrm>
          <a:prstGeom prst="rect">
            <a:avLst/>
          </a:prstGeom>
          <a:noFill/>
          <a:ln/>
        </p:spPr>
        <p:txBody>
          <a:bodyPr wrap="none" lIns="0" tIns="0" rIns="0" bIns="0" rtlCol="0" anchor="t"/>
          <a:lstStyle/>
          <a:p>
            <a:pPr marL="0" indent="0" algn="l">
              <a:lnSpc>
                <a:spcPct val="104000"/>
              </a:lnSpc>
              <a:buNone/>
            </a:pPr>
            <a:r>
              <a:rPr lang="en-US" sz="4650" b="1" dirty="0">
                <a:solidFill>
                  <a:srgbClr val="1B1B27"/>
                </a:solidFill>
                <a:latin typeface="Inter Bold" pitchFamily="34" charset="0"/>
                <a:ea typeface="Inter Bold" pitchFamily="34" charset="-122"/>
                <a:cs typeface="Inter Bold" pitchFamily="34" charset="-120"/>
              </a:rPr>
              <a:t>Your Four Sources</a:t>
            </a:r>
            <a:endParaRPr lang="en-US" sz="4650" dirty="0"/>
          </a:p>
        </p:txBody>
      </p:sp>
      <p:sp>
        <p:nvSpPr>
          <p:cNvPr id="4" name="Shape 2"/>
          <p:cNvSpPr/>
          <p:nvPr/>
        </p:nvSpPr>
        <p:spPr>
          <a:xfrm>
            <a:off x="661475" y="2324398"/>
            <a:ext cx="5316206" cy="1764605"/>
          </a:xfrm>
          <a:prstGeom prst="roundRect">
            <a:avLst>
              <a:gd name="adj" fmla="val 5624"/>
            </a:avLst>
          </a:prstGeom>
          <a:solidFill>
            <a:srgbClr val="F2EEEE"/>
          </a:solidFill>
          <a:ln w="12700">
            <a:solidFill>
              <a:srgbClr val="D8D4D4"/>
            </a:solidFill>
            <a:prstDash val="solid"/>
          </a:ln>
        </p:spPr>
        <p:txBody>
          <a:bodyPr/>
          <a:lstStyle/>
          <a:p>
            <a:endParaRPr lang="en-GB"/>
          </a:p>
        </p:txBody>
      </p:sp>
      <p:sp>
        <p:nvSpPr>
          <p:cNvPr id="5" name="Text 3"/>
          <p:cNvSpPr/>
          <p:nvPr/>
        </p:nvSpPr>
        <p:spPr>
          <a:xfrm>
            <a:off x="910408" y="2573337"/>
            <a:ext cx="4818339" cy="369193"/>
          </a:xfrm>
          <a:prstGeom prst="rect">
            <a:avLst/>
          </a:prstGeom>
          <a:noFill/>
          <a:ln/>
        </p:spPr>
        <p:txBody>
          <a:bodyPr wrap="none" lIns="0" tIns="0" rIns="0" bIns="0" rtlCol="0" anchor="t"/>
          <a:lstStyle/>
          <a:p>
            <a:pPr marL="0" indent="0" algn="l">
              <a:lnSpc>
                <a:spcPct val="104000"/>
              </a:lnSpc>
              <a:buNone/>
            </a:pPr>
            <a:r>
              <a:rPr lang="en-US" sz="2300" b="1" dirty="0">
                <a:solidFill>
                  <a:srgbClr val="3C3939"/>
                </a:solidFill>
                <a:latin typeface="Inter Bold" pitchFamily="34" charset="0"/>
                <a:ea typeface="Inter Bold" pitchFamily="34" charset="-122"/>
                <a:cs typeface="Inter Bold" pitchFamily="34" charset="-120"/>
              </a:rPr>
              <a:t>Ashmos &amp; Duchon (2000)</a:t>
            </a:r>
            <a:endParaRPr lang="en-US" sz="2300" dirty="0"/>
          </a:p>
        </p:txBody>
      </p:sp>
      <p:sp>
        <p:nvSpPr>
          <p:cNvPr id="6" name="Text 4"/>
          <p:cNvSpPr/>
          <p:nvPr/>
        </p:nvSpPr>
        <p:spPr>
          <a:xfrm>
            <a:off x="910408" y="3084215"/>
            <a:ext cx="4818339" cy="755848"/>
          </a:xfrm>
          <a:prstGeom prst="rect">
            <a:avLst/>
          </a:prstGeom>
          <a:noFill/>
          <a:ln/>
        </p:spPr>
        <p:txBody>
          <a:bodyPr wrap="square" lIns="0" tIns="0" rIns="0" bIns="0" rtlCol="0" anchor="t">
            <a:normAutofit/>
          </a:bodyPr>
          <a:lstStyle/>
          <a:p>
            <a:pPr marL="0" indent="0" algn="l">
              <a:lnSpc>
                <a:spcPct val="133000"/>
              </a:lnSpc>
              <a:buNone/>
            </a:pPr>
            <a:r>
              <a:rPr lang="en-US" sz="1850" dirty="0">
                <a:solidFill>
                  <a:srgbClr val="3C3939"/>
                </a:solidFill>
                <a:latin typeface="Inter" pitchFamily="34" charset="0"/>
                <a:ea typeface="Inter" pitchFamily="34" charset="-122"/>
                <a:cs typeface="Inter" pitchFamily="34" charset="-120"/>
              </a:rPr>
              <a:t>The canonical definition: inner life, meaningful work, community.</a:t>
            </a:r>
            <a:endParaRPr lang="en-US" sz="1850" dirty="0"/>
          </a:p>
        </p:txBody>
      </p:sp>
      <p:sp>
        <p:nvSpPr>
          <p:cNvPr id="7" name="Shape 5"/>
          <p:cNvSpPr/>
          <p:nvPr/>
        </p:nvSpPr>
        <p:spPr>
          <a:xfrm>
            <a:off x="6213915" y="2324398"/>
            <a:ext cx="5316305" cy="1764605"/>
          </a:xfrm>
          <a:prstGeom prst="roundRect">
            <a:avLst>
              <a:gd name="adj" fmla="val 5624"/>
            </a:avLst>
          </a:prstGeom>
          <a:solidFill>
            <a:srgbClr val="F2EEEE"/>
          </a:solidFill>
          <a:ln w="12700">
            <a:solidFill>
              <a:srgbClr val="D8D4D4"/>
            </a:solidFill>
            <a:prstDash val="solid"/>
          </a:ln>
        </p:spPr>
        <p:txBody>
          <a:bodyPr/>
          <a:lstStyle/>
          <a:p>
            <a:endParaRPr lang="en-GB"/>
          </a:p>
        </p:txBody>
      </p:sp>
      <p:sp>
        <p:nvSpPr>
          <p:cNvPr id="8" name="Text 6"/>
          <p:cNvSpPr/>
          <p:nvPr/>
        </p:nvSpPr>
        <p:spPr>
          <a:xfrm>
            <a:off x="6462848" y="2573337"/>
            <a:ext cx="4818438" cy="369193"/>
          </a:xfrm>
          <a:prstGeom prst="rect">
            <a:avLst/>
          </a:prstGeom>
          <a:noFill/>
          <a:ln/>
        </p:spPr>
        <p:txBody>
          <a:bodyPr wrap="none" lIns="0" tIns="0" rIns="0" bIns="0" rtlCol="0" anchor="t"/>
          <a:lstStyle/>
          <a:p>
            <a:pPr marL="0" indent="0" algn="l">
              <a:lnSpc>
                <a:spcPct val="104000"/>
              </a:lnSpc>
              <a:buNone/>
            </a:pPr>
            <a:r>
              <a:rPr lang="en-US" sz="2300" b="1" dirty="0">
                <a:solidFill>
                  <a:srgbClr val="3C3939"/>
                </a:solidFill>
                <a:latin typeface="Inter Bold" pitchFamily="34" charset="0"/>
                <a:ea typeface="Inter Bold" pitchFamily="34" charset="-122"/>
                <a:cs typeface="Inter Bold" pitchFamily="34" charset="-120"/>
              </a:rPr>
              <a:t>Krishnakumar &amp; Neck (2002)</a:t>
            </a:r>
            <a:endParaRPr lang="en-US" sz="2300" dirty="0"/>
          </a:p>
        </p:txBody>
      </p:sp>
      <p:sp>
        <p:nvSpPr>
          <p:cNvPr id="9" name="Text 7"/>
          <p:cNvSpPr/>
          <p:nvPr/>
        </p:nvSpPr>
        <p:spPr>
          <a:xfrm>
            <a:off x="6462848" y="3084215"/>
            <a:ext cx="4818438" cy="755848"/>
          </a:xfrm>
          <a:prstGeom prst="rect">
            <a:avLst/>
          </a:prstGeom>
          <a:noFill/>
          <a:ln/>
        </p:spPr>
        <p:txBody>
          <a:bodyPr wrap="square" lIns="0" tIns="0" rIns="0" bIns="0" rtlCol="0" anchor="t">
            <a:normAutofit/>
          </a:bodyPr>
          <a:lstStyle/>
          <a:p>
            <a:pPr marL="0" indent="0" algn="l">
              <a:lnSpc>
                <a:spcPct val="133000"/>
              </a:lnSpc>
              <a:buNone/>
            </a:pPr>
            <a:r>
              <a:rPr lang="en-US" sz="1850" dirty="0">
                <a:solidFill>
                  <a:srgbClr val="3C3939"/>
                </a:solidFill>
                <a:latin typeface="Inter" pitchFamily="34" charset="0"/>
                <a:ea typeface="Inter" pitchFamily="34" charset="-122"/>
                <a:cs typeface="Inter" pitchFamily="34" charset="-120"/>
              </a:rPr>
              <a:t>Three perspectives on spirituality; the case for definitional pluralism.</a:t>
            </a:r>
            <a:endParaRPr lang="en-US" sz="1850" dirty="0"/>
          </a:p>
        </p:txBody>
      </p:sp>
      <p:sp>
        <p:nvSpPr>
          <p:cNvPr id="10" name="Shape 8"/>
          <p:cNvSpPr/>
          <p:nvPr/>
        </p:nvSpPr>
        <p:spPr>
          <a:xfrm>
            <a:off x="661475" y="4325243"/>
            <a:ext cx="5316206" cy="1764605"/>
          </a:xfrm>
          <a:prstGeom prst="roundRect">
            <a:avLst>
              <a:gd name="adj" fmla="val 5624"/>
            </a:avLst>
          </a:prstGeom>
          <a:solidFill>
            <a:srgbClr val="F2EEEE"/>
          </a:solidFill>
          <a:ln w="12700">
            <a:solidFill>
              <a:srgbClr val="D8D4D4"/>
            </a:solidFill>
            <a:prstDash val="solid"/>
          </a:ln>
        </p:spPr>
        <p:txBody>
          <a:bodyPr/>
          <a:lstStyle/>
          <a:p>
            <a:endParaRPr lang="en-GB"/>
          </a:p>
        </p:txBody>
      </p:sp>
      <p:sp>
        <p:nvSpPr>
          <p:cNvPr id="11" name="Text 9"/>
          <p:cNvSpPr/>
          <p:nvPr/>
        </p:nvSpPr>
        <p:spPr>
          <a:xfrm>
            <a:off x="910408" y="4574183"/>
            <a:ext cx="4818339" cy="369193"/>
          </a:xfrm>
          <a:prstGeom prst="rect">
            <a:avLst/>
          </a:prstGeom>
          <a:noFill/>
          <a:ln/>
        </p:spPr>
        <p:txBody>
          <a:bodyPr wrap="none" lIns="0" tIns="0" rIns="0" bIns="0" rtlCol="0" anchor="t"/>
          <a:lstStyle/>
          <a:p>
            <a:pPr marL="0" indent="0" algn="l">
              <a:lnSpc>
                <a:spcPct val="104000"/>
              </a:lnSpc>
              <a:buNone/>
            </a:pPr>
            <a:r>
              <a:rPr lang="en-US" sz="2300" b="1" dirty="0">
                <a:solidFill>
                  <a:srgbClr val="3C3939"/>
                </a:solidFill>
                <a:latin typeface="Inter Bold" pitchFamily="34" charset="0"/>
                <a:ea typeface="Inter Bold" pitchFamily="34" charset="-122"/>
                <a:cs typeface="Inter Bold" pitchFamily="34" charset="-120"/>
              </a:rPr>
              <a:t>Sheep (2006)</a:t>
            </a:r>
            <a:endParaRPr lang="en-US" sz="2300" dirty="0"/>
          </a:p>
        </p:txBody>
      </p:sp>
      <p:sp>
        <p:nvSpPr>
          <p:cNvPr id="12" name="Text 10"/>
          <p:cNvSpPr/>
          <p:nvPr/>
        </p:nvSpPr>
        <p:spPr>
          <a:xfrm>
            <a:off x="910408" y="5085060"/>
            <a:ext cx="4818339" cy="755848"/>
          </a:xfrm>
          <a:prstGeom prst="rect">
            <a:avLst/>
          </a:prstGeom>
          <a:noFill/>
          <a:ln/>
        </p:spPr>
        <p:txBody>
          <a:bodyPr wrap="square" lIns="0" tIns="0" rIns="0" bIns="0" rtlCol="0" anchor="t">
            <a:normAutofit/>
          </a:bodyPr>
          <a:lstStyle/>
          <a:p>
            <a:pPr marL="0" indent="0" algn="l">
              <a:lnSpc>
                <a:spcPct val="133000"/>
              </a:lnSpc>
              <a:buNone/>
            </a:pPr>
            <a:r>
              <a:rPr lang="en-US" sz="1850" dirty="0">
                <a:solidFill>
                  <a:srgbClr val="3C3939"/>
                </a:solidFill>
                <a:latin typeface="Inter" pitchFamily="34" charset="0"/>
                <a:ea typeface="Inter" pitchFamily="34" charset="-122"/>
                <a:cs typeface="Inter" pitchFamily="34" charset="-120"/>
              </a:rPr>
              <a:t>Whole persons, ethical dilemmas, and the instrumentality paradox.</a:t>
            </a:r>
            <a:endParaRPr lang="en-US" sz="1850" dirty="0"/>
          </a:p>
        </p:txBody>
      </p:sp>
      <p:sp>
        <p:nvSpPr>
          <p:cNvPr id="13" name="Shape 11"/>
          <p:cNvSpPr/>
          <p:nvPr/>
        </p:nvSpPr>
        <p:spPr>
          <a:xfrm>
            <a:off x="6213915" y="4325243"/>
            <a:ext cx="5316305" cy="1764605"/>
          </a:xfrm>
          <a:prstGeom prst="roundRect">
            <a:avLst>
              <a:gd name="adj" fmla="val 5624"/>
            </a:avLst>
          </a:prstGeom>
          <a:solidFill>
            <a:srgbClr val="F2EEEE"/>
          </a:solidFill>
          <a:ln w="12700">
            <a:solidFill>
              <a:srgbClr val="D8D4D4"/>
            </a:solidFill>
            <a:prstDash val="solid"/>
          </a:ln>
        </p:spPr>
        <p:txBody>
          <a:bodyPr/>
          <a:lstStyle/>
          <a:p>
            <a:endParaRPr lang="en-GB"/>
          </a:p>
        </p:txBody>
      </p:sp>
      <p:sp>
        <p:nvSpPr>
          <p:cNvPr id="14" name="Text 12"/>
          <p:cNvSpPr/>
          <p:nvPr/>
        </p:nvSpPr>
        <p:spPr>
          <a:xfrm>
            <a:off x="6462848" y="4574183"/>
            <a:ext cx="4818438" cy="369193"/>
          </a:xfrm>
          <a:prstGeom prst="rect">
            <a:avLst/>
          </a:prstGeom>
          <a:noFill/>
          <a:ln/>
        </p:spPr>
        <p:txBody>
          <a:bodyPr wrap="none" lIns="0" tIns="0" rIns="0" bIns="0" rtlCol="0" anchor="t"/>
          <a:lstStyle/>
          <a:p>
            <a:pPr marL="0" indent="0" algn="l">
              <a:lnSpc>
                <a:spcPct val="104000"/>
              </a:lnSpc>
              <a:buNone/>
            </a:pPr>
            <a:r>
              <a:rPr lang="en-US" sz="2300" b="1" dirty="0">
                <a:solidFill>
                  <a:srgbClr val="3C3939"/>
                </a:solidFill>
                <a:latin typeface="Inter Bold" pitchFamily="34" charset="0"/>
                <a:ea typeface="Inter Bold" pitchFamily="34" charset="-122"/>
                <a:cs typeface="Inter Bold" pitchFamily="34" charset="-120"/>
              </a:rPr>
              <a:t>Cavanagh (1999)</a:t>
            </a:r>
            <a:endParaRPr lang="en-US" sz="2300" dirty="0"/>
          </a:p>
        </p:txBody>
      </p:sp>
      <p:sp>
        <p:nvSpPr>
          <p:cNvPr id="15" name="Text 13"/>
          <p:cNvSpPr/>
          <p:nvPr/>
        </p:nvSpPr>
        <p:spPr>
          <a:xfrm>
            <a:off x="6462848" y="5085060"/>
            <a:ext cx="4818438" cy="755848"/>
          </a:xfrm>
          <a:prstGeom prst="rect">
            <a:avLst/>
          </a:prstGeom>
          <a:noFill/>
          <a:ln/>
        </p:spPr>
        <p:txBody>
          <a:bodyPr wrap="square" lIns="0" tIns="0" rIns="0" bIns="0" rtlCol="0" anchor="t">
            <a:normAutofit/>
          </a:bodyPr>
          <a:lstStyle/>
          <a:p>
            <a:pPr marL="0" indent="0" algn="l">
              <a:lnSpc>
                <a:spcPct val="133000"/>
              </a:lnSpc>
              <a:buNone/>
            </a:pPr>
            <a:r>
              <a:rPr lang="en-US" sz="1850" dirty="0">
                <a:solidFill>
                  <a:srgbClr val="3C3939"/>
                </a:solidFill>
                <a:latin typeface="Inter" pitchFamily="34" charset="0"/>
                <a:ea typeface="Inter" pitchFamily="34" charset="-122"/>
                <a:cs typeface="Inter" pitchFamily="34" charset="-120"/>
              </a:rPr>
              <a:t>Compartmentalised lives, religious roots, and the dangers of CEO-imposed belief.</a:t>
            </a:r>
            <a:endParaRPr lang="en-US" sz="1850"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5">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0" y="0"/>
            <a:ext cx="4571886" cy="6858000"/>
          </a:xfrm>
          <a:prstGeom prst="rect">
            <a:avLst/>
          </a:prstGeom>
        </p:spPr>
      </p:pic>
      <p:sp>
        <p:nvSpPr>
          <p:cNvPr id="3" name="Text 0"/>
          <p:cNvSpPr/>
          <p:nvPr/>
        </p:nvSpPr>
        <p:spPr>
          <a:xfrm>
            <a:off x="5233360" y="1122660"/>
            <a:ext cx="6296860" cy="2214860"/>
          </a:xfrm>
          <a:prstGeom prst="rect">
            <a:avLst/>
          </a:prstGeom>
          <a:noFill/>
          <a:ln/>
        </p:spPr>
        <p:txBody>
          <a:bodyPr wrap="square" lIns="0" tIns="0" rIns="0" bIns="0" rtlCol="0" anchor="t">
            <a:normAutofit/>
          </a:bodyPr>
          <a:lstStyle/>
          <a:p>
            <a:pPr marL="0" indent="0" algn="l">
              <a:lnSpc>
                <a:spcPct val="104000"/>
              </a:lnSpc>
              <a:buNone/>
            </a:pPr>
            <a:r>
              <a:rPr lang="en-US" sz="4650" b="1" dirty="0">
                <a:solidFill>
                  <a:srgbClr val="1B1B27"/>
                </a:solidFill>
                <a:latin typeface="Inter Bold" pitchFamily="34" charset="0"/>
                <a:ea typeface="Inter Bold" pitchFamily="34" charset="-122"/>
                <a:cs typeface="Inter Bold" pitchFamily="34" charset="-120"/>
              </a:rPr>
              <a:t>From 'Lean and Mean' to 'Lean and Meaningful'</a:t>
            </a:r>
            <a:endParaRPr lang="en-US" sz="4650" dirty="0"/>
          </a:p>
        </p:txBody>
      </p:sp>
      <p:sp>
        <p:nvSpPr>
          <p:cNvPr id="4" name="Text 1"/>
          <p:cNvSpPr/>
          <p:nvPr/>
        </p:nvSpPr>
        <p:spPr>
          <a:xfrm>
            <a:off x="5587761" y="3957737"/>
            <a:ext cx="5942459" cy="1511697"/>
          </a:xfrm>
          <a:prstGeom prst="rect">
            <a:avLst/>
          </a:prstGeom>
          <a:noFill/>
          <a:ln/>
        </p:spPr>
        <p:txBody>
          <a:bodyPr wrap="square" lIns="0" tIns="0" rIns="0" bIns="0" rtlCol="0" anchor="t">
            <a:normAutofit/>
          </a:bodyPr>
          <a:lstStyle/>
          <a:p>
            <a:pPr marL="0" indent="0" algn="l">
              <a:lnSpc>
                <a:spcPct val="133000"/>
              </a:lnSpc>
              <a:buNone/>
            </a:pPr>
            <a:r>
              <a:rPr lang="en-US" sz="1850" dirty="0">
                <a:solidFill>
                  <a:srgbClr val="3C3939"/>
                </a:solidFill>
                <a:latin typeface="Inter" pitchFamily="34" charset="0"/>
                <a:ea typeface="Inter" pitchFamily="34" charset="-122"/>
                <a:cs typeface="Inter" pitchFamily="34" charset="-120"/>
              </a:rPr>
              <a:t>'Yesterday's business motto was "lean and mean." Today's business motto is "lean and meaningful."' — </a:t>
            </a:r>
            <a:r>
              <a:rPr lang="en-US" sz="1850" i="1" dirty="0">
                <a:solidFill>
                  <a:srgbClr val="3C3939"/>
                </a:solidFill>
                <a:latin typeface="Inter" pitchFamily="34" charset="0"/>
                <a:ea typeface="Inter" pitchFamily="34" charset="-122"/>
                <a:cs typeface="Inter" pitchFamily="34" charset="-120"/>
              </a:rPr>
              <a:t>HR Magazine</a:t>
            </a:r>
            <a:r>
              <a:rPr lang="en-US" sz="1850" dirty="0">
                <a:solidFill>
                  <a:srgbClr val="3C3939"/>
                </a:solidFill>
                <a:latin typeface="Inter" pitchFamily="34" charset="0"/>
                <a:ea typeface="Inter" pitchFamily="34" charset="-122"/>
                <a:cs typeface="Inter" pitchFamily="34" charset="-120"/>
              </a:rPr>
              <a:t>, 1998, quoted in Ashmos &amp; Duchon (2000)</a:t>
            </a:r>
            <a:endParaRPr lang="en-US" sz="1850" dirty="0"/>
          </a:p>
        </p:txBody>
      </p:sp>
      <p:sp>
        <p:nvSpPr>
          <p:cNvPr id="5" name="Shape 2"/>
          <p:cNvSpPr/>
          <p:nvPr/>
        </p:nvSpPr>
        <p:spPr>
          <a:xfrm>
            <a:off x="5233360" y="3691930"/>
            <a:ext cx="31749" cy="2043311"/>
          </a:xfrm>
          <a:prstGeom prst="roundRect">
            <a:avLst>
              <a:gd name="adj" fmla="val 50000"/>
            </a:avLst>
          </a:prstGeom>
          <a:solidFill>
            <a:srgbClr val="1B1B27"/>
          </a:solidFill>
          <a:ln/>
        </p:spPr>
        <p:txBody>
          <a:bodyPr/>
          <a:lstStyle/>
          <a:p>
            <a:endParaRPr lang="en-GB"/>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 6">
    <p:spTree>
      <p:nvGrpSpPr>
        <p:cNvPr id="1" name=""/>
        <p:cNvGrpSpPr/>
        <p:nvPr/>
      </p:nvGrpSpPr>
      <p:grpSpPr>
        <a:xfrm>
          <a:off x="0" y="0"/>
          <a:ext cx="0" cy="0"/>
          <a:chOff x="0" y="0"/>
          <a:chExt cx="0" cy="0"/>
        </a:xfrm>
      </p:grpSpPr>
      <p:sp>
        <p:nvSpPr>
          <p:cNvPr id="2" name="Text 0"/>
          <p:cNvSpPr/>
          <p:nvPr/>
        </p:nvSpPr>
        <p:spPr>
          <a:xfrm>
            <a:off x="661475" y="653256"/>
            <a:ext cx="10868745" cy="553740"/>
          </a:xfrm>
          <a:prstGeom prst="rect">
            <a:avLst/>
          </a:prstGeom>
          <a:noFill/>
          <a:ln/>
        </p:spPr>
        <p:txBody>
          <a:bodyPr wrap="none" lIns="0" tIns="0" rIns="0" bIns="0" rtlCol="0" anchor="t"/>
          <a:lstStyle/>
          <a:p>
            <a:pPr marL="0" indent="0" algn="l">
              <a:lnSpc>
                <a:spcPct val="104000"/>
              </a:lnSpc>
              <a:buNone/>
            </a:pPr>
            <a:r>
              <a:rPr lang="en-US" sz="3450" b="1" dirty="0">
                <a:solidFill>
                  <a:srgbClr val="1B1B27"/>
                </a:solidFill>
                <a:latin typeface="Inter Bold" pitchFamily="34" charset="0"/>
                <a:ea typeface="Inter Bold" pitchFamily="34" charset="-122"/>
                <a:cs typeface="Inter Bold" pitchFamily="34" charset="-120"/>
              </a:rPr>
              <a:t>Why Did the Interest Emerge Now?</a:t>
            </a:r>
            <a:endParaRPr lang="en-US" sz="3450" dirty="0"/>
          </a:p>
        </p:txBody>
      </p:sp>
      <p:sp>
        <p:nvSpPr>
          <p:cNvPr id="3" name="Text 1"/>
          <p:cNvSpPr/>
          <p:nvPr/>
        </p:nvSpPr>
        <p:spPr>
          <a:xfrm>
            <a:off x="661475" y="1472803"/>
            <a:ext cx="11478330" cy="248047"/>
          </a:xfrm>
          <a:prstGeom prst="rect">
            <a:avLst/>
          </a:prstGeom>
          <a:noFill/>
          <a:ln/>
        </p:spPr>
        <p:txBody>
          <a:bodyPr wrap="none" lIns="0" tIns="0" rIns="0" bIns="0" rtlCol="0" anchor="t"/>
          <a:lstStyle/>
          <a:p>
            <a:pPr marL="0" indent="0" algn="l">
              <a:lnSpc>
                <a:spcPct val="117000"/>
              </a:lnSpc>
              <a:buNone/>
            </a:pPr>
            <a:r>
              <a:rPr lang="en-US" sz="1600" dirty="0">
                <a:solidFill>
                  <a:srgbClr val="3C3939"/>
                </a:solidFill>
                <a:latin typeface="Inter" pitchFamily="34" charset="0"/>
                <a:ea typeface="Inter" pitchFamily="34" charset="-122"/>
                <a:cs typeface="Inter" pitchFamily="34" charset="-120"/>
              </a:rPr>
              <a:t>Ashmos and Duchon (2000) identify five converging trends:</a:t>
            </a:r>
            <a:endParaRPr lang="en-US" sz="1600" dirty="0"/>
          </a:p>
        </p:txBody>
      </p:sp>
      <p:pic>
        <p:nvPicPr>
          <p:cNvPr id="4" name="Image 0" descr="preencoded.png"/>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727851" y="1875730"/>
            <a:ext cx="265800" cy="265807"/>
          </a:xfrm>
          <a:prstGeom prst="rect">
            <a:avLst/>
          </a:prstGeom>
        </p:spPr>
      </p:pic>
      <p:sp>
        <p:nvSpPr>
          <p:cNvPr id="5" name="Text 2"/>
          <p:cNvSpPr/>
          <p:nvPr/>
        </p:nvSpPr>
        <p:spPr>
          <a:xfrm>
            <a:off x="1237326" y="1870273"/>
            <a:ext cx="10292894" cy="276920"/>
          </a:xfrm>
          <a:prstGeom prst="rect">
            <a:avLst/>
          </a:prstGeom>
          <a:noFill/>
          <a:ln/>
        </p:spPr>
        <p:txBody>
          <a:bodyPr wrap="none" lIns="0" tIns="0" rIns="0" bIns="0" rtlCol="0" anchor="t"/>
          <a:lstStyle/>
          <a:p>
            <a:pPr marL="0" indent="0" algn="l">
              <a:lnSpc>
                <a:spcPct val="104000"/>
              </a:lnSpc>
              <a:buNone/>
            </a:pPr>
            <a:r>
              <a:rPr lang="en-US" sz="2000" b="1" dirty="0">
                <a:solidFill>
                  <a:srgbClr val="3C3939"/>
                </a:solidFill>
                <a:latin typeface="Inter Bold" pitchFamily="34" charset="0"/>
                <a:ea typeface="Inter Bold" pitchFamily="34" charset="-122"/>
                <a:cs typeface="Inter Bold" pitchFamily="34" charset="-120"/>
              </a:rPr>
              <a:t>Economic demoralisation</a:t>
            </a:r>
            <a:endParaRPr lang="en-US" sz="2000" dirty="0"/>
          </a:p>
        </p:txBody>
      </p:sp>
      <p:sp>
        <p:nvSpPr>
          <p:cNvPr id="6" name="Text 3"/>
          <p:cNvSpPr/>
          <p:nvPr/>
        </p:nvSpPr>
        <p:spPr>
          <a:xfrm>
            <a:off x="1237326" y="2226866"/>
            <a:ext cx="10292894" cy="248047"/>
          </a:xfrm>
          <a:prstGeom prst="rect">
            <a:avLst/>
          </a:prstGeom>
          <a:noFill/>
          <a:ln/>
        </p:spPr>
        <p:txBody>
          <a:bodyPr wrap="none" lIns="0" tIns="0" rIns="0" bIns="0" rtlCol="0" anchor="t"/>
          <a:lstStyle/>
          <a:p>
            <a:pPr marL="0" indent="0" algn="l">
              <a:lnSpc>
                <a:spcPct val="117000"/>
              </a:lnSpc>
              <a:buNone/>
            </a:pPr>
            <a:r>
              <a:rPr lang="en-US" sz="1600" dirty="0">
                <a:solidFill>
                  <a:srgbClr val="3C3939"/>
                </a:solidFill>
                <a:latin typeface="Inter" pitchFamily="34" charset="0"/>
                <a:ea typeface="Inter" pitchFamily="34" charset="-122"/>
                <a:cs typeface="Inter" pitchFamily="34" charset="-120"/>
              </a:rPr>
              <a:t>A decade of downsizing, reengineering and layoffs left workers demoralised and wages more unequal.</a:t>
            </a:r>
            <a:endParaRPr lang="en-US" sz="1600" dirty="0"/>
          </a:p>
        </p:txBody>
      </p:sp>
      <p:pic>
        <p:nvPicPr>
          <p:cNvPr id="7" name="Image 1" descr="preencoded.png"/>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727851" y="2746177"/>
            <a:ext cx="265800" cy="265807"/>
          </a:xfrm>
          <a:prstGeom prst="rect">
            <a:avLst/>
          </a:prstGeom>
        </p:spPr>
      </p:pic>
      <p:sp>
        <p:nvSpPr>
          <p:cNvPr id="8" name="Text 4"/>
          <p:cNvSpPr/>
          <p:nvPr/>
        </p:nvSpPr>
        <p:spPr>
          <a:xfrm>
            <a:off x="1237326" y="2740720"/>
            <a:ext cx="10292894" cy="276920"/>
          </a:xfrm>
          <a:prstGeom prst="rect">
            <a:avLst/>
          </a:prstGeom>
          <a:noFill/>
          <a:ln/>
        </p:spPr>
        <p:txBody>
          <a:bodyPr wrap="none" lIns="0" tIns="0" rIns="0" bIns="0" rtlCol="0" anchor="t"/>
          <a:lstStyle/>
          <a:p>
            <a:pPr marL="0" indent="0" algn="l">
              <a:lnSpc>
                <a:spcPct val="104000"/>
              </a:lnSpc>
              <a:buNone/>
            </a:pPr>
            <a:r>
              <a:rPr lang="en-US" sz="2000" b="1" dirty="0">
                <a:solidFill>
                  <a:srgbClr val="3C3939"/>
                </a:solidFill>
                <a:latin typeface="Inter Bold" pitchFamily="34" charset="0"/>
                <a:ea typeface="Inter Bold" pitchFamily="34" charset="-122"/>
                <a:cs typeface="Inter Bold" pitchFamily="34" charset="-120"/>
              </a:rPr>
              <a:t>Decline of community</a:t>
            </a:r>
            <a:endParaRPr lang="en-US" sz="2000" dirty="0"/>
          </a:p>
        </p:txBody>
      </p:sp>
      <p:sp>
        <p:nvSpPr>
          <p:cNvPr id="9" name="Text 5"/>
          <p:cNvSpPr/>
          <p:nvPr/>
        </p:nvSpPr>
        <p:spPr>
          <a:xfrm>
            <a:off x="1237326" y="3097312"/>
            <a:ext cx="10292894" cy="496094"/>
          </a:xfrm>
          <a:prstGeom prst="rect">
            <a:avLst/>
          </a:prstGeom>
          <a:noFill/>
          <a:ln/>
        </p:spPr>
        <p:txBody>
          <a:bodyPr wrap="square" lIns="0" tIns="0" rIns="0" bIns="0" rtlCol="0" anchor="t">
            <a:noAutofit/>
          </a:bodyPr>
          <a:lstStyle/>
          <a:p>
            <a:pPr marL="0" indent="0" algn="l">
              <a:lnSpc>
                <a:spcPct val="117000"/>
              </a:lnSpc>
              <a:buNone/>
            </a:pPr>
            <a:r>
              <a:rPr lang="en-US" sz="1600" dirty="0">
                <a:solidFill>
                  <a:srgbClr val="3C3939"/>
                </a:solidFill>
                <a:latin typeface="Inter" pitchFamily="34" charset="0"/>
                <a:ea typeface="Inter" pitchFamily="34" charset="-122"/>
                <a:cs typeface="Inter" pitchFamily="34" charset="-120"/>
              </a:rPr>
              <a:t>Neighbourhoods, churches and extended families weakened; the workplace became 'the only consistent link to other people'.</a:t>
            </a:r>
            <a:endParaRPr lang="en-US" sz="1600" dirty="0"/>
          </a:p>
        </p:txBody>
      </p:sp>
      <p:pic>
        <p:nvPicPr>
          <p:cNvPr id="10" name="Image 2" descr="preencoded.png"/>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727851" y="3864670"/>
            <a:ext cx="265800" cy="265807"/>
          </a:xfrm>
          <a:prstGeom prst="rect">
            <a:avLst/>
          </a:prstGeom>
        </p:spPr>
      </p:pic>
      <p:sp>
        <p:nvSpPr>
          <p:cNvPr id="11" name="Text 6"/>
          <p:cNvSpPr/>
          <p:nvPr/>
        </p:nvSpPr>
        <p:spPr>
          <a:xfrm>
            <a:off x="1237326" y="3859212"/>
            <a:ext cx="10292894" cy="276920"/>
          </a:xfrm>
          <a:prstGeom prst="rect">
            <a:avLst/>
          </a:prstGeom>
          <a:noFill/>
          <a:ln/>
        </p:spPr>
        <p:txBody>
          <a:bodyPr wrap="none" lIns="0" tIns="0" rIns="0" bIns="0" rtlCol="0" anchor="t"/>
          <a:lstStyle/>
          <a:p>
            <a:pPr marL="0" indent="0" algn="l">
              <a:lnSpc>
                <a:spcPct val="104000"/>
              </a:lnSpc>
              <a:buNone/>
            </a:pPr>
            <a:r>
              <a:rPr lang="en-US" sz="2000" b="1" dirty="0">
                <a:solidFill>
                  <a:srgbClr val="3C3939"/>
                </a:solidFill>
                <a:latin typeface="Inter Bold" pitchFamily="34" charset="0"/>
                <a:ea typeface="Inter Bold" pitchFamily="34" charset="-122"/>
                <a:cs typeface="Inter Bold" pitchFamily="34" charset="-120"/>
              </a:rPr>
              <a:t>Cultural curiosity</a:t>
            </a:r>
            <a:endParaRPr lang="en-US" sz="2000" dirty="0"/>
          </a:p>
        </p:txBody>
      </p:sp>
      <p:sp>
        <p:nvSpPr>
          <p:cNvPr id="12" name="Text 7"/>
          <p:cNvSpPr/>
          <p:nvPr/>
        </p:nvSpPr>
        <p:spPr>
          <a:xfrm>
            <a:off x="1237326" y="4215805"/>
            <a:ext cx="10292894" cy="248047"/>
          </a:xfrm>
          <a:prstGeom prst="rect">
            <a:avLst/>
          </a:prstGeom>
          <a:noFill/>
          <a:ln/>
        </p:spPr>
        <p:txBody>
          <a:bodyPr wrap="none" lIns="0" tIns="0" rIns="0" bIns="0" rtlCol="0" anchor="t"/>
          <a:lstStyle/>
          <a:p>
            <a:pPr marL="0" indent="0" algn="l">
              <a:lnSpc>
                <a:spcPct val="117000"/>
              </a:lnSpc>
              <a:buNone/>
            </a:pPr>
            <a:r>
              <a:rPr lang="en-US" sz="1600" dirty="0">
                <a:solidFill>
                  <a:srgbClr val="3C3939"/>
                </a:solidFill>
                <a:latin typeface="Inter" pitchFamily="34" charset="0"/>
                <a:ea typeface="Inter" pitchFamily="34" charset="-122"/>
                <a:cs typeface="Inter" pitchFamily="34" charset="-120"/>
              </a:rPr>
              <a:t>Growing interest in Pacific Rim cultures, Zen Buddhism and Eastern contemplative traditions.</a:t>
            </a:r>
            <a:endParaRPr lang="en-US" sz="1600" dirty="0"/>
          </a:p>
        </p:txBody>
      </p:sp>
      <p:pic>
        <p:nvPicPr>
          <p:cNvPr id="13" name="Image 3" descr="preencoded.png"/>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727851" y="4735116"/>
            <a:ext cx="265800" cy="265807"/>
          </a:xfrm>
          <a:prstGeom prst="rect">
            <a:avLst/>
          </a:prstGeom>
        </p:spPr>
      </p:pic>
      <p:sp>
        <p:nvSpPr>
          <p:cNvPr id="14" name="Text 8"/>
          <p:cNvSpPr/>
          <p:nvPr/>
        </p:nvSpPr>
        <p:spPr>
          <a:xfrm>
            <a:off x="1237326" y="4729659"/>
            <a:ext cx="10292894" cy="276920"/>
          </a:xfrm>
          <a:prstGeom prst="rect">
            <a:avLst/>
          </a:prstGeom>
          <a:noFill/>
          <a:ln/>
        </p:spPr>
        <p:txBody>
          <a:bodyPr wrap="none" lIns="0" tIns="0" rIns="0" bIns="0" rtlCol="0" anchor="t"/>
          <a:lstStyle/>
          <a:p>
            <a:pPr marL="0" indent="0" algn="l">
              <a:lnSpc>
                <a:spcPct val="104000"/>
              </a:lnSpc>
              <a:buNone/>
            </a:pPr>
            <a:r>
              <a:rPr lang="en-US" sz="2000" b="1" dirty="0">
                <a:solidFill>
                  <a:srgbClr val="3C3939"/>
                </a:solidFill>
                <a:latin typeface="Inter Bold" pitchFamily="34" charset="0"/>
                <a:ea typeface="Inter Bold" pitchFamily="34" charset="-122"/>
                <a:cs typeface="Inter Bold" pitchFamily="34" charset="-120"/>
              </a:rPr>
              <a:t>Demographic reflection</a:t>
            </a:r>
            <a:endParaRPr lang="en-US" sz="2000" dirty="0"/>
          </a:p>
        </p:txBody>
      </p:sp>
      <p:sp>
        <p:nvSpPr>
          <p:cNvPr id="15" name="Text 9"/>
          <p:cNvSpPr/>
          <p:nvPr/>
        </p:nvSpPr>
        <p:spPr>
          <a:xfrm>
            <a:off x="1237326" y="5086251"/>
            <a:ext cx="10292894" cy="248047"/>
          </a:xfrm>
          <a:prstGeom prst="rect">
            <a:avLst/>
          </a:prstGeom>
          <a:noFill/>
          <a:ln/>
        </p:spPr>
        <p:txBody>
          <a:bodyPr wrap="none" lIns="0" tIns="0" rIns="0" bIns="0" rtlCol="0" anchor="t"/>
          <a:lstStyle/>
          <a:p>
            <a:pPr marL="0" indent="0" algn="l">
              <a:lnSpc>
                <a:spcPct val="117000"/>
              </a:lnSpc>
              <a:buNone/>
            </a:pPr>
            <a:r>
              <a:rPr lang="en-US" sz="1600" dirty="0">
                <a:solidFill>
                  <a:srgbClr val="3C3939"/>
                </a:solidFill>
                <a:latin typeface="Inter" pitchFamily="34" charset="0"/>
                <a:ea typeface="Inter" pitchFamily="34" charset="-122"/>
                <a:cs typeface="Inter" pitchFamily="34" charset="-120"/>
              </a:rPr>
              <a:t>Ageing baby boomers approaching death and asking what their lives mean.</a:t>
            </a:r>
            <a:endParaRPr lang="en-US" sz="1600" dirty="0"/>
          </a:p>
        </p:txBody>
      </p:sp>
      <p:pic>
        <p:nvPicPr>
          <p:cNvPr id="16" name="Image 4" descr="preencoded.png"/>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727851" y="5605562"/>
            <a:ext cx="265800" cy="265807"/>
          </a:xfrm>
          <a:prstGeom prst="rect">
            <a:avLst/>
          </a:prstGeom>
        </p:spPr>
      </p:pic>
      <p:sp>
        <p:nvSpPr>
          <p:cNvPr id="17" name="Text 10"/>
          <p:cNvSpPr/>
          <p:nvPr/>
        </p:nvSpPr>
        <p:spPr>
          <a:xfrm>
            <a:off x="1237326" y="5600105"/>
            <a:ext cx="10292894" cy="276920"/>
          </a:xfrm>
          <a:prstGeom prst="rect">
            <a:avLst/>
          </a:prstGeom>
          <a:noFill/>
          <a:ln/>
        </p:spPr>
        <p:txBody>
          <a:bodyPr wrap="none" lIns="0" tIns="0" rIns="0" bIns="0" rtlCol="0" anchor="t"/>
          <a:lstStyle/>
          <a:p>
            <a:pPr marL="0" indent="0" algn="l">
              <a:lnSpc>
                <a:spcPct val="104000"/>
              </a:lnSpc>
              <a:buNone/>
            </a:pPr>
            <a:r>
              <a:rPr lang="en-US" sz="2000" b="1" dirty="0">
                <a:solidFill>
                  <a:srgbClr val="3C3939"/>
                </a:solidFill>
                <a:latin typeface="Inter Bold" pitchFamily="34" charset="0"/>
                <a:ea typeface="Inter Bold" pitchFamily="34" charset="-122"/>
                <a:cs typeface="Inter Bold" pitchFamily="34" charset="-120"/>
              </a:rPr>
              <a:t>Competitive pressure</a:t>
            </a:r>
            <a:endParaRPr lang="en-US" sz="2000" dirty="0"/>
          </a:p>
        </p:txBody>
      </p:sp>
      <p:sp>
        <p:nvSpPr>
          <p:cNvPr id="18" name="Text 11"/>
          <p:cNvSpPr/>
          <p:nvPr/>
        </p:nvSpPr>
        <p:spPr>
          <a:xfrm>
            <a:off x="1237326" y="5956697"/>
            <a:ext cx="10292894" cy="248047"/>
          </a:xfrm>
          <a:prstGeom prst="rect">
            <a:avLst/>
          </a:prstGeom>
          <a:noFill/>
          <a:ln/>
        </p:spPr>
        <p:txBody>
          <a:bodyPr wrap="none" lIns="0" tIns="0" rIns="0" bIns="0" rtlCol="0" anchor="t"/>
          <a:lstStyle/>
          <a:p>
            <a:pPr marL="0" indent="0" algn="l">
              <a:lnSpc>
                <a:spcPct val="117000"/>
              </a:lnSpc>
              <a:buNone/>
            </a:pPr>
            <a:r>
              <a:rPr lang="en-US" sz="1600" dirty="0">
                <a:solidFill>
                  <a:srgbClr val="3C3939"/>
                </a:solidFill>
                <a:latin typeface="Inter" pitchFamily="34" charset="0"/>
                <a:ea typeface="Inter" pitchFamily="34" charset="-122"/>
                <a:cs typeface="Inter" pitchFamily="34" charset="-120"/>
              </a:rPr>
              <a:t>Leaders recognised that 'employee creativity needs a fuller expression at work'.</a:t>
            </a:r>
            <a:endParaRPr lang="en-US" sz="1600"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 7">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998229" y="987376"/>
            <a:ext cx="3710589" cy="4638278"/>
          </a:xfrm>
          <a:prstGeom prst="rect">
            <a:avLst/>
          </a:prstGeom>
        </p:spPr>
      </p:pic>
      <p:sp>
        <p:nvSpPr>
          <p:cNvPr id="3" name="Text 0"/>
          <p:cNvSpPr/>
          <p:nvPr/>
        </p:nvSpPr>
        <p:spPr>
          <a:xfrm>
            <a:off x="5921953" y="808236"/>
            <a:ext cx="4963298" cy="276920"/>
          </a:xfrm>
          <a:prstGeom prst="rect">
            <a:avLst/>
          </a:prstGeom>
          <a:noFill/>
          <a:ln/>
        </p:spPr>
        <p:txBody>
          <a:bodyPr wrap="none" lIns="0" tIns="0" rIns="0" bIns="0" rtlCol="0" anchor="t"/>
          <a:lstStyle/>
          <a:p>
            <a:pPr marL="0" indent="0" algn="l">
              <a:lnSpc>
                <a:spcPct val="104000"/>
              </a:lnSpc>
              <a:buNone/>
            </a:pPr>
            <a:r>
              <a:rPr lang="en-US" sz="1700" b="1" dirty="0">
                <a:solidFill>
                  <a:srgbClr val="1B1B27"/>
                </a:solidFill>
                <a:latin typeface="Inter Bold" pitchFamily="34" charset="0"/>
                <a:ea typeface="Inter Bold" pitchFamily="34" charset="-122"/>
                <a:cs typeface="Inter Bold" pitchFamily="34" charset="-120"/>
              </a:rPr>
              <a:t>Cavanagh (1999)</a:t>
            </a:r>
            <a:endParaRPr lang="en-US" sz="1700" dirty="0"/>
          </a:p>
        </p:txBody>
      </p:sp>
      <p:sp>
        <p:nvSpPr>
          <p:cNvPr id="4" name="Text 1"/>
          <p:cNvSpPr/>
          <p:nvPr/>
        </p:nvSpPr>
        <p:spPr>
          <a:xfrm>
            <a:off x="5921953" y="1138237"/>
            <a:ext cx="4963298" cy="1107480"/>
          </a:xfrm>
          <a:prstGeom prst="rect">
            <a:avLst/>
          </a:prstGeom>
          <a:noFill/>
          <a:ln/>
        </p:spPr>
        <p:txBody>
          <a:bodyPr wrap="square" lIns="0" tIns="0" rIns="0" bIns="0" rtlCol="0" anchor="t">
            <a:normAutofit/>
          </a:bodyPr>
          <a:lstStyle/>
          <a:p>
            <a:pPr marL="0" indent="0" algn="l">
              <a:lnSpc>
                <a:spcPct val="104000"/>
              </a:lnSpc>
              <a:buNone/>
            </a:pPr>
            <a:r>
              <a:rPr lang="en-US" sz="3450" b="1" dirty="0">
                <a:solidFill>
                  <a:srgbClr val="1B1B27"/>
                </a:solidFill>
                <a:latin typeface="Inter Bold" pitchFamily="34" charset="0"/>
                <a:ea typeface="Inter Bold" pitchFamily="34" charset="-122"/>
                <a:cs typeface="Inter Bold" pitchFamily="34" charset="-120"/>
              </a:rPr>
              <a:t>Compartmentalised Lives</a:t>
            </a:r>
            <a:endParaRPr lang="en-US" sz="3450" dirty="0"/>
          </a:p>
        </p:txBody>
      </p:sp>
      <p:sp>
        <p:nvSpPr>
          <p:cNvPr id="5" name="Text 2"/>
          <p:cNvSpPr/>
          <p:nvPr/>
        </p:nvSpPr>
        <p:spPr>
          <a:xfrm>
            <a:off x="5921953" y="2378571"/>
            <a:ext cx="4963298" cy="1855887"/>
          </a:xfrm>
          <a:prstGeom prst="rect">
            <a:avLst/>
          </a:prstGeom>
          <a:noFill/>
          <a:ln/>
        </p:spPr>
        <p:txBody>
          <a:bodyPr wrap="square" lIns="0" tIns="0" rIns="0" bIns="0" rtlCol="0" anchor="t">
            <a:normAutofit/>
          </a:bodyPr>
          <a:lstStyle/>
          <a:p>
            <a:pPr marL="0" indent="0" algn="l">
              <a:lnSpc>
                <a:spcPct val="117000"/>
              </a:lnSpc>
              <a:spcAft>
                <a:spcPts val="900"/>
              </a:spcAft>
              <a:buNone/>
            </a:pPr>
            <a:r>
              <a:rPr lang="en-US" sz="1600" dirty="0">
                <a:solidFill>
                  <a:srgbClr val="3C3939"/>
                </a:solidFill>
                <a:latin typeface="Inter" pitchFamily="34" charset="0"/>
                <a:ea typeface="Inter" pitchFamily="34" charset="-122"/>
                <a:cs typeface="Inter" pitchFamily="34" charset="-120"/>
              </a:rPr>
              <a:t>Businesspeople experience work, family and faith </a:t>
            </a:r>
            <a:r>
              <a:rPr lang="en-US" sz="1600" b="1" dirty="0">
                <a:solidFill>
                  <a:srgbClr val="3C3939"/>
                </a:solidFill>
                <a:latin typeface="Inter Bold" pitchFamily="34" charset="0"/>
                <a:ea typeface="Inter Bold" pitchFamily="34" charset="-122"/>
                <a:cs typeface="Inter Bold" pitchFamily="34" charset="-120"/>
              </a:rPr>
              <a:t>'in separate compartments — 50 to 70 hours per week at work, an hour on weekends for worship, and the time left over for family.'</a:t>
            </a:r>
            <a:endParaRPr lang="en-US" sz="1600" dirty="0"/>
          </a:p>
          <a:p>
            <a:pPr marL="0" indent="0" algn="l">
              <a:lnSpc>
                <a:spcPct val="117000"/>
              </a:lnSpc>
              <a:buNone/>
            </a:pPr>
            <a:r>
              <a:rPr lang="en-US" sz="1600" dirty="0">
                <a:solidFill>
                  <a:srgbClr val="3C3939"/>
                </a:solidFill>
                <a:latin typeface="Inter" pitchFamily="34" charset="0"/>
                <a:ea typeface="Inter" pitchFamily="34" charset="-122"/>
                <a:cs typeface="Inter" pitchFamily="34" charset="-120"/>
              </a:rPr>
              <a:t>The result: </a:t>
            </a:r>
            <a:r>
              <a:rPr lang="en-US" sz="1600" i="1" dirty="0">
                <a:solidFill>
                  <a:srgbClr val="3C3939"/>
                </a:solidFill>
                <a:latin typeface="Inter" pitchFamily="34" charset="0"/>
                <a:ea typeface="Inter" pitchFamily="34" charset="-122"/>
                <a:cs typeface="Inter" pitchFamily="34" charset="-120"/>
              </a:rPr>
              <a:t>'this separation leaves one feeling dry, unfulfilled and unhappy.'</a:t>
            </a:r>
            <a:endParaRPr lang="en-US" sz="1600" dirty="0"/>
          </a:p>
        </p:txBody>
      </p:sp>
      <p:sp>
        <p:nvSpPr>
          <p:cNvPr id="6" name="Shape 3"/>
          <p:cNvSpPr/>
          <p:nvPr/>
        </p:nvSpPr>
        <p:spPr>
          <a:xfrm>
            <a:off x="5921953" y="4383881"/>
            <a:ext cx="4963298" cy="1567855"/>
          </a:xfrm>
          <a:prstGeom prst="roundRect">
            <a:avLst>
              <a:gd name="adj" fmla="val 4747"/>
            </a:avLst>
          </a:prstGeom>
          <a:solidFill>
            <a:srgbClr val="E1E1EA"/>
          </a:solidFill>
          <a:ln/>
        </p:spPr>
        <p:txBody>
          <a:bodyPr/>
          <a:lstStyle/>
          <a:p>
            <a:endParaRPr lang="en-GB" sz="2400"/>
          </a:p>
        </p:txBody>
      </p:sp>
      <p:pic>
        <p:nvPicPr>
          <p:cNvPr id="7" name="Image 1" descr="preencoded.png"/>
          <p:cNvPicPr>
            <a:picLocks noChangeAspect="1"/>
          </p:cNvPicPr>
          <p:nvPr/>
        </p:nvPicPr>
        <p:blipFill>
          <a:blip r:embed="rId4"/>
          <a:stretch>
            <a:fillRect/>
          </a:stretch>
        </p:blipFill>
        <p:spPr>
          <a:xfrm>
            <a:off x="6099154" y="4590058"/>
            <a:ext cx="311980" cy="177205"/>
          </a:xfrm>
          <a:prstGeom prst="rect">
            <a:avLst/>
          </a:prstGeom>
        </p:spPr>
      </p:pic>
      <p:sp>
        <p:nvSpPr>
          <p:cNvPr id="8" name="Text 4"/>
          <p:cNvSpPr/>
          <p:nvPr/>
        </p:nvSpPr>
        <p:spPr>
          <a:xfrm>
            <a:off x="6497805" y="4547691"/>
            <a:ext cx="3902400" cy="1240234"/>
          </a:xfrm>
          <a:prstGeom prst="rect">
            <a:avLst/>
          </a:prstGeom>
          <a:noFill/>
          <a:ln/>
        </p:spPr>
        <p:txBody>
          <a:bodyPr wrap="square" lIns="0" tIns="0" rIns="0" bIns="0" rtlCol="0" anchor="t">
            <a:normAutofit/>
          </a:bodyPr>
          <a:lstStyle/>
          <a:p>
            <a:pPr marL="0" indent="0" algn="l">
              <a:lnSpc>
                <a:spcPct val="117000"/>
              </a:lnSpc>
              <a:buNone/>
            </a:pPr>
            <a:r>
              <a:rPr lang="en-US" sz="1600" dirty="0">
                <a:solidFill>
                  <a:srgbClr val="000000"/>
                </a:solidFill>
                <a:latin typeface="Inter" pitchFamily="34" charset="0"/>
                <a:ea typeface="Inter" pitchFamily="34" charset="-122"/>
                <a:cs typeface="Inter" pitchFamily="34" charset="-120"/>
              </a:rPr>
              <a:t>Krishnakumar &amp; Neck add simply: people spend a large amount of time at work and increasingly want to experience spirituality </a:t>
            </a:r>
            <a:r>
              <a:rPr lang="en-US" sz="1600" i="1" dirty="0">
                <a:solidFill>
                  <a:srgbClr val="000000"/>
                </a:solidFill>
                <a:latin typeface="Inter" pitchFamily="34" charset="0"/>
                <a:ea typeface="Inter" pitchFamily="34" charset="-122"/>
                <a:cs typeface="Inter" pitchFamily="34" charset="-120"/>
              </a:rPr>
              <a:t>there</a:t>
            </a:r>
            <a:r>
              <a:rPr lang="en-US" sz="1600" dirty="0">
                <a:solidFill>
                  <a:srgbClr val="000000"/>
                </a:solidFill>
                <a:latin typeface="Inter" pitchFamily="34" charset="0"/>
                <a:ea typeface="Inter" pitchFamily="34" charset="-122"/>
                <a:cs typeface="Inter" pitchFamily="34" charset="-120"/>
              </a:rPr>
              <a:t>.</a:t>
            </a:r>
            <a:endParaRPr lang="en-US" sz="1600"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 8">
    <p:spTree>
      <p:nvGrpSpPr>
        <p:cNvPr id="1" name=""/>
        <p:cNvGrpSpPr/>
        <p:nvPr/>
      </p:nvGrpSpPr>
      <p:grpSpPr>
        <a:xfrm>
          <a:off x="0" y="0"/>
          <a:ext cx="0" cy="0"/>
          <a:chOff x="0" y="0"/>
          <a:chExt cx="0" cy="0"/>
        </a:xfrm>
      </p:grpSpPr>
      <p:sp>
        <p:nvSpPr>
          <p:cNvPr id="2" name="Text 0"/>
          <p:cNvSpPr/>
          <p:nvPr/>
        </p:nvSpPr>
        <p:spPr>
          <a:xfrm>
            <a:off x="661475" y="782340"/>
            <a:ext cx="10868745" cy="369193"/>
          </a:xfrm>
          <a:prstGeom prst="rect">
            <a:avLst/>
          </a:prstGeom>
          <a:noFill/>
          <a:ln/>
        </p:spPr>
        <p:txBody>
          <a:bodyPr wrap="none" lIns="0" tIns="0" rIns="0" bIns="0" rtlCol="0" anchor="t"/>
          <a:lstStyle/>
          <a:p>
            <a:pPr marL="0" indent="0" algn="l">
              <a:lnSpc>
                <a:spcPct val="104000"/>
              </a:lnSpc>
              <a:buNone/>
            </a:pPr>
            <a:r>
              <a:rPr lang="en-US" sz="2300" b="1" dirty="0">
                <a:solidFill>
                  <a:srgbClr val="1B1B27"/>
                </a:solidFill>
                <a:latin typeface="Inter Bold" pitchFamily="34" charset="0"/>
                <a:ea typeface="Inter Bold" pitchFamily="34" charset="-122"/>
                <a:cs typeface="Inter Bold" pitchFamily="34" charset="-120"/>
              </a:rPr>
              <a:t>Opening Definition</a:t>
            </a:r>
            <a:endParaRPr lang="en-US" sz="2300" dirty="0"/>
          </a:p>
        </p:txBody>
      </p:sp>
      <p:sp>
        <p:nvSpPr>
          <p:cNvPr id="3" name="Text 1"/>
          <p:cNvSpPr/>
          <p:nvPr/>
        </p:nvSpPr>
        <p:spPr>
          <a:xfrm>
            <a:off x="1015875" y="1889820"/>
            <a:ext cx="10514345" cy="1133773"/>
          </a:xfrm>
          <a:prstGeom prst="rect">
            <a:avLst/>
          </a:prstGeom>
          <a:noFill/>
          <a:ln/>
        </p:spPr>
        <p:txBody>
          <a:bodyPr wrap="square" lIns="0" tIns="0" rIns="0" bIns="0" rtlCol="0" anchor="t">
            <a:normAutofit/>
          </a:bodyPr>
          <a:lstStyle/>
          <a:p>
            <a:pPr marL="0" indent="0" algn="l">
              <a:lnSpc>
                <a:spcPct val="133000"/>
              </a:lnSpc>
              <a:buNone/>
            </a:pPr>
            <a:r>
              <a:rPr lang="en-US" sz="1850" dirty="0">
                <a:solidFill>
                  <a:srgbClr val="3C3939"/>
                </a:solidFill>
                <a:latin typeface="Inter" pitchFamily="34" charset="0"/>
                <a:ea typeface="Inter" pitchFamily="34" charset="-122"/>
                <a:cs typeface="Inter" pitchFamily="34" charset="-120"/>
              </a:rPr>
              <a:t>'We define spirituality at work as the recognition that employees have an inner life that nourishes and is nourished by meaningful work that takes place in the context of community.' — Ashmos &amp; Duchon (2000)</a:t>
            </a:r>
            <a:endParaRPr lang="en-US" sz="1850" dirty="0"/>
          </a:p>
        </p:txBody>
      </p:sp>
      <p:sp>
        <p:nvSpPr>
          <p:cNvPr id="4" name="Shape 2"/>
          <p:cNvSpPr/>
          <p:nvPr/>
        </p:nvSpPr>
        <p:spPr>
          <a:xfrm>
            <a:off x="661475" y="1624013"/>
            <a:ext cx="31749" cy="1665387"/>
          </a:xfrm>
          <a:prstGeom prst="roundRect">
            <a:avLst>
              <a:gd name="adj" fmla="val 50000"/>
            </a:avLst>
          </a:prstGeom>
          <a:solidFill>
            <a:srgbClr val="1B1B27"/>
          </a:solidFill>
          <a:ln/>
        </p:spPr>
        <p:txBody>
          <a:bodyPr/>
          <a:lstStyle/>
          <a:p>
            <a:endParaRPr lang="en-GB"/>
          </a:p>
        </p:txBody>
      </p:sp>
      <p:sp>
        <p:nvSpPr>
          <p:cNvPr id="5" name="Shape 3"/>
          <p:cNvSpPr/>
          <p:nvPr/>
        </p:nvSpPr>
        <p:spPr>
          <a:xfrm>
            <a:off x="661475" y="3555206"/>
            <a:ext cx="10868745" cy="2520454"/>
          </a:xfrm>
          <a:prstGeom prst="roundRect">
            <a:avLst>
              <a:gd name="adj" fmla="val 3937"/>
            </a:avLst>
          </a:prstGeom>
          <a:solidFill>
            <a:srgbClr val="F2EEEE"/>
          </a:solidFill>
          <a:ln w="12700">
            <a:solidFill>
              <a:srgbClr val="D8D4D4"/>
            </a:solidFill>
            <a:prstDash val="solid"/>
          </a:ln>
        </p:spPr>
        <p:txBody>
          <a:bodyPr/>
          <a:lstStyle/>
          <a:p>
            <a:endParaRPr lang="en-GB"/>
          </a:p>
        </p:txBody>
      </p:sp>
      <p:sp>
        <p:nvSpPr>
          <p:cNvPr id="6" name="Shape 4"/>
          <p:cNvSpPr/>
          <p:nvPr/>
        </p:nvSpPr>
        <p:spPr>
          <a:xfrm>
            <a:off x="674175" y="3567906"/>
            <a:ext cx="3614449" cy="2495054"/>
          </a:xfrm>
          <a:custGeom>
            <a:avLst/>
            <a:gdLst/>
            <a:ahLst/>
            <a:cxnLst/>
            <a:rect l="l" t="t" r="r" b="b"/>
            <a:pathLst>
              <a:path w="3614449" h="2495054">
                <a:moveTo>
                  <a:pt x="82696" y="0"/>
                </a:moveTo>
                <a:lnTo>
                  <a:pt x="3614449" y="0"/>
                </a:lnTo>
                <a:lnTo>
                  <a:pt x="3614449" y="2495054"/>
                </a:lnTo>
                <a:lnTo>
                  <a:pt x="82696" y="2495054"/>
                </a:lnTo>
                <a:arcTo wR="82696" hR="82698" stAng="5400000" swAng="5400000"/>
                <a:lnTo>
                  <a:pt x="0" y="82698"/>
                </a:lnTo>
                <a:arcTo wR="82696" hR="82698" stAng="10800000" swAng="5400000"/>
                <a:close/>
              </a:path>
            </a:pathLst>
          </a:custGeom>
          <a:solidFill>
            <a:srgbClr val="F2EEEE"/>
          </a:solidFill>
          <a:ln/>
        </p:spPr>
        <p:txBody>
          <a:bodyPr/>
          <a:lstStyle/>
          <a:p>
            <a:endParaRPr lang="en-GB"/>
          </a:p>
        </p:txBody>
      </p:sp>
      <p:sp>
        <p:nvSpPr>
          <p:cNvPr id="7" name="Text 5"/>
          <p:cNvSpPr/>
          <p:nvPr/>
        </p:nvSpPr>
        <p:spPr>
          <a:xfrm>
            <a:off x="910408" y="3804146"/>
            <a:ext cx="3141981" cy="369193"/>
          </a:xfrm>
          <a:prstGeom prst="rect">
            <a:avLst/>
          </a:prstGeom>
          <a:noFill/>
          <a:ln/>
        </p:spPr>
        <p:txBody>
          <a:bodyPr wrap="none" lIns="0" tIns="0" rIns="0" bIns="0" rtlCol="0" anchor="t"/>
          <a:lstStyle/>
          <a:p>
            <a:pPr marL="0" indent="0" algn="l">
              <a:lnSpc>
                <a:spcPct val="104000"/>
              </a:lnSpc>
              <a:buNone/>
            </a:pPr>
            <a:r>
              <a:rPr lang="en-US" sz="2300" b="1" dirty="0">
                <a:solidFill>
                  <a:srgbClr val="3C3939"/>
                </a:solidFill>
                <a:latin typeface="Inter Bold" pitchFamily="34" charset="0"/>
                <a:ea typeface="Inter Bold" pitchFamily="34" charset="-122"/>
                <a:cs typeface="Inter Bold" pitchFamily="34" charset="-120"/>
              </a:rPr>
              <a:t>Inner Life</a:t>
            </a:r>
            <a:endParaRPr lang="en-US" sz="2300" dirty="0"/>
          </a:p>
        </p:txBody>
      </p:sp>
      <p:sp>
        <p:nvSpPr>
          <p:cNvPr id="8" name="Text 6"/>
          <p:cNvSpPr/>
          <p:nvPr/>
        </p:nvSpPr>
        <p:spPr>
          <a:xfrm>
            <a:off x="910408" y="4315023"/>
            <a:ext cx="3141981" cy="1511697"/>
          </a:xfrm>
          <a:prstGeom prst="rect">
            <a:avLst/>
          </a:prstGeom>
          <a:noFill/>
          <a:ln/>
        </p:spPr>
        <p:txBody>
          <a:bodyPr wrap="square" lIns="0" tIns="0" rIns="0" bIns="0" rtlCol="0" anchor="t">
            <a:normAutofit/>
          </a:bodyPr>
          <a:lstStyle/>
          <a:p>
            <a:pPr marL="0" indent="0" algn="l">
              <a:lnSpc>
                <a:spcPct val="133000"/>
              </a:lnSpc>
              <a:buNone/>
            </a:pPr>
            <a:r>
              <a:rPr lang="en-US" sz="1850" dirty="0">
                <a:solidFill>
                  <a:srgbClr val="3C3939"/>
                </a:solidFill>
                <a:latin typeface="Inter" pitchFamily="34" charset="0"/>
                <a:ea typeface="Inter" pitchFamily="34" charset="-122"/>
                <a:cs typeface="Inter" pitchFamily="34" charset="-120"/>
              </a:rPr>
              <a:t>Each person's interior dimension — meaning, purpose, what is sacred to them.</a:t>
            </a:r>
            <a:endParaRPr lang="en-US" sz="1850" dirty="0"/>
          </a:p>
        </p:txBody>
      </p:sp>
      <p:sp>
        <p:nvSpPr>
          <p:cNvPr id="9" name="Shape 7"/>
          <p:cNvSpPr/>
          <p:nvPr/>
        </p:nvSpPr>
        <p:spPr>
          <a:xfrm>
            <a:off x="4288623" y="3567906"/>
            <a:ext cx="3614449" cy="2495054"/>
          </a:xfrm>
          <a:prstGeom prst="rect">
            <a:avLst/>
          </a:prstGeom>
          <a:solidFill>
            <a:srgbClr val="F2EEEE"/>
          </a:solidFill>
          <a:ln/>
        </p:spPr>
        <p:txBody>
          <a:bodyPr/>
          <a:lstStyle/>
          <a:p>
            <a:endParaRPr lang="en-GB"/>
          </a:p>
        </p:txBody>
      </p:sp>
      <p:sp>
        <p:nvSpPr>
          <p:cNvPr id="10" name="Shape 8"/>
          <p:cNvSpPr/>
          <p:nvPr/>
        </p:nvSpPr>
        <p:spPr>
          <a:xfrm>
            <a:off x="4288623" y="3567906"/>
            <a:ext cx="31749" cy="2495054"/>
          </a:xfrm>
          <a:prstGeom prst="roundRect">
            <a:avLst>
              <a:gd name="adj" fmla="val 50000"/>
            </a:avLst>
          </a:prstGeom>
          <a:solidFill>
            <a:srgbClr val="D8D4D4"/>
          </a:solidFill>
          <a:ln/>
        </p:spPr>
        <p:txBody>
          <a:bodyPr/>
          <a:lstStyle/>
          <a:p>
            <a:endParaRPr lang="en-GB"/>
          </a:p>
        </p:txBody>
      </p:sp>
      <p:sp>
        <p:nvSpPr>
          <p:cNvPr id="11" name="Text 9"/>
          <p:cNvSpPr/>
          <p:nvPr/>
        </p:nvSpPr>
        <p:spPr>
          <a:xfrm>
            <a:off x="4524857" y="3804146"/>
            <a:ext cx="3141981" cy="369193"/>
          </a:xfrm>
          <a:prstGeom prst="rect">
            <a:avLst/>
          </a:prstGeom>
          <a:noFill/>
          <a:ln/>
        </p:spPr>
        <p:txBody>
          <a:bodyPr wrap="none" lIns="0" tIns="0" rIns="0" bIns="0" rtlCol="0" anchor="t"/>
          <a:lstStyle/>
          <a:p>
            <a:pPr marL="0" indent="0" algn="l">
              <a:lnSpc>
                <a:spcPct val="104000"/>
              </a:lnSpc>
              <a:buNone/>
            </a:pPr>
            <a:r>
              <a:rPr lang="en-US" sz="2300" b="1" dirty="0">
                <a:solidFill>
                  <a:srgbClr val="3C3939"/>
                </a:solidFill>
                <a:latin typeface="Inter Bold" pitchFamily="34" charset="0"/>
                <a:ea typeface="Inter Bold" pitchFamily="34" charset="-122"/>
                <a:cs typeface="Inter Bold" pitchFamily="34" charset="-120"/>
              </a:rPr>
              <a:t>Meaningful Work</a:t>
            </a:r>
            <a:endParaRPr lang="en-US" sz="2300" dirty="0"/>
          </a:p>
        </p:txBody>
      </p:sp>
      <p:sp>
        <p:nvSpPr>
          <p:cNvPr id="12" name="Text 10"/>
          <p:cNvSpPr/>
          <p:nvPr/>
        </p:nvSpPr>
        <p:spPr>
          <a:xfrm>
            <a:off x="4524857" y="4315023"/>
            <a:ext cx="3141981" cy="1511697"/>
          </a:xfrm>
          <a:prstGeom prst="rect">
            <a:avLst/>
          </a:prstGeom>
          <a:noFill/>
          <a:ln/>
        </p:spPr>
        <p:txBody>
          <a:bodyPr wrap="square" lIns="0" tIns="0" rIns="0" bIns="0" rtlCol="0" anchor="t">
            <a:normAutofit/>
          </a:bodyPr>
          <a:lstStyle/>
          <a:p>
            <a:pPr marL="0" indent="0" algn="l">
              <a:lnSpc>
                <a:spcPct val="133000"/>
              </a:lnSpc>
              <a:buNone/>
            </a:pPr>
            <a:r>
              <a:rPr lang="en-US" sz="1850" dirty="0">
                <a:solidFill>
                  <a:srgbClr val="3C3939"/>
                </a:solidFill>
                <a:latin typeface="Inter" pitchFamily="34" charset="0"/>
                <a:ea typeface="Inter" pitchFamily="34" charset="-122"/>
                <a:cs typeface="Inter" pitchFamily="34" charset="-120"/>
              </a:rPr>
              <a:t>Work connected to what the worker holds important in life — beyond task-level job design.</a:t>
            </a:r>
            <a:endParaRPr lang="en-US" sz="1850" dirty="0"/>
          </a:p>
        </p:txBody>
      </p:sp>
      <p:sp>
        <p:nvSpPr>
          <p:cNvPr id="13" name="Shape 11"/>
          <p:cNvSpPr/>
          <p:nvPr/>
        </p:nvSpPr>
        <p:spPr>
          <a:xfrm>
            <a:off x="7903072" y="3567906"/>
            <a:ext cx="3614449" cy="2495054"/>
          </a:xfrm>
          <a:custGeom>
            <a:avLst/>
            <a:gdLst/>
            <a:ahLst/>
            <a:cxnLst/>
            <a:rect l="l" t="t" r="r" b="b"/>
            <a:pathLst>
              <a:path w="3614449" h="2495054">
                <a:moveTo>
                  <a:pt x="0" y="0"/>
                </a:moveTo>
                <a:lnTo>
                  <a:pt x="3531753" y="0"/>
                </a:lnTo>
                <a:arcTo wR="82696" hR="82698" stAng="16200000" swAng="5400000"/>
                <a:lnTo>
                  <a:pt x="3614449" y="2412356"/>
                </a:lnTo>
                <a:arcTo wR="82696" hR="82698" stAng="0" swAng="5400000"/>
                <a:lnTo>
                  <a:pt x="0" y="2495054"/>
                </a:lnTo>
                <a:lnTo>
                  <a:pt x="0" y="0"/>
                </a:lnTo>
                <a:close/>
              </a:path>
            </a:pathLst>
          </a:custGeom>
          <a:solidFill>
            <a:srgbClr val="F2EEEE"/>
          </a:solidFill>
          <a:ln/>
        </p:spPr>
        <p:txBody>
          <a:bodyPr/>
          <a:lstStyle/>
          <a:p>
            <a:endParaRPr lang="en-GB"/>
          </a:p>
        </p:txBody>
      </p:sp>
      <p:sp>
        <p:nvSpPr>
          <p:cNvPr id="14" name="Shape 12"/>
          <p:cNvSpPr/>
          <p:nvPr/>
        </p:nvSpPr>
        <p:spPr>
          <a:xfrm>
            <a:off x="7903072" y="3567906"/>
            <a:ext cx="31749" cy="2495054"/>
          </a:xfrm>
          <a:prstGeom prst="roundRect">
            <a:avLst>
              <a:gd name="adj" fmla="val 50000"/>
            </a:avLst>
          </a:prstGeom>
          <a:solidFill>
            <a:srgbClr val="D8D4D4"/>
          </a:solidFill>
          <a:ln/>
        </p:spPr>
        <p:txBody>
          <a:bodyPr/>
          <a:lstStyle/>
          <a:p>
            <a:endParaRPr lang="en-GB"/>
          </a:p>
        </p:txBody>
      </p:sp>
      <p:sp>
        <p:nvSpPr>
          <p:cNvPr id="15" name="Text 13"/>
          <p:cNvSpPr/>
          <p:nvPr/>
        </p:nvSpPr>
        <p:spPr>
          <a:xfrm>
            <a:off x="8139306" y="3804146"/>
            <a:ext cx="3141981" cy="369193"/>
          </a:xfrm>
          <a:prstGeom prst="rect">
            <a:avLst/>
          </a:prstGeom>
          <a:noFill/>
          <a:ln/>
        </p:spPr>
        <p:txBody>
          <a:bodyPr wrap="none" lIns="0" tIns="0" rIns="0" bIns="0" rtlCol="0" anchor="t"/>
          <a:lstStyle/>
          <a:p>
            <a:pPr marL="0" indent="0" algn="l">
              <a:lnSpc>
                <a:spcPct val="104000"/>
              </a:lnSpc>
              <a:buNone/>
            </a:pPr>
            <a:r>
              <a:rPr lang="en-US" sz="2300" b="1" dirty="0">
                <a:solidFill>
                  <a:srgbClr val="3C3939"/>
                </a:solidFill>
                <a:latin typeface="Inter Bold" pitchFamily="34" charset="0"/>
                <a:ea typeface="Inter Bold" pitchFamily="34" charset="-122"/>
                <a:cs typeface="Inter Bold" pitchFamily="34" charset="-120"/>
              </a:rPr>
              <a:t>Community</a:t>
            </a:r>
            <a:endParaRPr lang="en-US" sz="2300" dirty="0"/>
          </a:p>
        </p:txBody>
      </p:sp>
      <p:sp>
        <p:nvSpPr>
          <p:cNvPr id="16" name="Text 14"/>
          <p:cNvSpPr/>
          <p:nvPr/>
        </p:nvSpPr>
        <p:spPr>
          <a:xfrm>
            <a:off x="8139306" y="4315023"/>
            <a:ext cx="3141981" cy="1511697"/>
          </a:xfrm>
          <a:prstGeom prst="rect">
            <a:avLst/>
          </a:prstGeom>
          <a:noFill/>
          <a:ln/>
        </p:spPr>
        <p:txBody>
          <a:bodyPr wrap="square" lIns="0" tIns="0" rIns="0" bIns="0" rtlCol="0" anchor="t">
            <a:normAutofit/>
          </a:bodyPr>
          <a:lstStyle/>
          <a:p>
            <a:pPr marL="0" indent="0" algn="l">
              <a:lnSpc>
                <a:spcPct val="133000"/>
              </a:lnSpc>
              <a:buNone/>
            </a:pPr>
            <a:r>
              <a:rPr lang="en-US" sz="1850" dirty="0">
                <a:solidFill>
                  <a:srgbClr val="3C3939"/>
                </a:solidFill>
                <a:latin typeface="Inter" pitchFamily="34" charset="0"/>
                <a:ea typeface="Inter" pitchFamily="34" charset="-122"/>
                <a:cs typeface="Inter" pitchFamily="34" charset="-120"/>
              </a:rPr>
              <a:t>A sense of connection to others at work, now the chief remaining site of belonging.</a:t>
            </a:r>
            <a:endParaRPr lang="en-US" sz="1850"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 9">
    <p:spTree>
      <p:nvGrpSpPr>
        <p:cNvPr id="1" name=""/>
        <p:cNvGrpSpPr/>
        <p:nvPr/>
      </p:nvGrpSpPr>
      <p:grpSpPr>
        <a:xfrm>
          <a:off x="0" y="0"/>
          <a:ext cx="0" cy="0"/>
          <a:chOff x="0" y="0"/>
          <a:chExt cx="0" cy="0"/>
        </a:xfrm>
      </p:grpSpPr>
      <p:sp>
        <p:nvSpPr>
          <p:cNvPr id="2" name="Text 0"/>
          <p:cNvSpPr/>
          <p:nvPr/>
        </p:nvSpPr>
        <p:spPr>
          <a:xfrm>
            <a:off x="661475" y="768648"/>
            <a:ext cx="10868745" cy="590649"/>
          </a:xfrm>
          <a:prstGeom prst="rect">
            <a:avLst/>
          </a:prstGeom>
          <a:noFill/>
          <a:ln/>
        </p:spPr>
        <p:txBody>
          <a:bodyPr wrap="none" lIns="0" tIns="0" rIns="0" bIns="0" rtlCol="0" anchor="t"/>
          <a:lstStyle/>
          <a:p>
            <a:pPr marL="0" indent="0" algn="l">
              <a:lnSpc>
                <a:spcPct val="104000"/>
              </a:lnSpc>
              <a:buNone/>
            </a:pPr>
            <a:r>
              <a:rPr lang="en-US" sz="3700" b="1" dirty="0">
                <a:solidFill>
                  <a:srgbClr val="1B1B27"/>
                </a:solidFill>
                <a:latin typeface="Inter Bold" pitchFamily="34" charset="0"/>
                <a:ea typeface="Inter Bold" pitchFamily="34" charset="-122"/>
                <a:cs typeface="Inter Bold" pitchFamily="34" charset="-120"/>
              </a:rPr>
              <a:t>Not About Religion</a:t>
            </a:r>
            <a:endParaRPr lang="en-US" sz="3700" dirty="0"/>
          </a:p>
        </p:txBody>
      </p:sp>
      <p:sp>
        <p:nvSpPr>
          <p:cNvPr id="3" name="Text 1"/>
          <p:cNvSpPr/>
          <p:nvPr/>
        </p:nvSpPr>
        <p:spPr>
          <a:xfrm>
            <a:off x="661474" y="1838527"/>
            <a:ext cx="11040899" cy="4357991"/>
          </a:xfrm>
          <a:prstGeom prst="rect">
            <a:avLst/>
          </a:prstGeom>
          <a:noFill/>
          <a:ln/>
        </p:spPr>
        <p:txBody>
          <a:bodyPr wrap="square" lIns="0" tIns="0" rIns="0" bIns="0" rtlCol="0" anchor="t">
            <a:normAutofit/>
          </a:bodyPr>
          <a:lstStyle/>
          <a:p>
            <a:pPr marL="0" indent="0" algn="l">
              <a:lnSpc>
                <a:spcPct val="120000"/>
              </a:lnSpc>
              <a:spcAft>
                <a:spcPts val="1050"/>
              </a:spcAft>
              <a:buNone/>
            </a:pPr>
            <a:r>
              <a:rPr lang="en-US" sz="2400" dirty="0">
                <a:solidFill>
                  <a:srgbClr val="3C3939"/>
                </a:solidFill>
                <a:latin typeface="Inter" pitchFamily="34" charset="0"/>
                <a:ea typeface="Inter" pitchFamily="34" charset="-122"/>
                <a:cs typeface="Inter" pitchFamily="34" charset="-120"/>
              </a:rPr>
              <a:t>Ashmos and Duchon are explicit: spirituality at work is </a:t>
            </a:r>
            <a:r>
              <a:rPr lang="en-US" sz="2400" b="1" dirty="0">
                <a:solidFill>
                  <a:srgbClr val="3C3939"/>
                </a:solidFill>
                <a:latin typeface="Inter Bold" pitchFamily="34" charset="0"/>
                <a:ea typeface="Inter Bold" pitchFamily="34" charset="-122"/>
                <a:cs typeface="Inter Bold" pitchFamily="34" charset="-120"/>
              </a:rPr>
              <a:t>'not about religion or conversion, or about getting people to accept a specific belief system.'</a:t>
            </a:r>
            <a:endParaRPr lang="en-US" sz="2400" dirty="0"/>
          </a:p>
          <a:p>
            <a:pPr marL="0" indent="0" algn="l">
              <a:lnSpc>
                <a:spcPct val="120000"/>
              </a:lnSpc>
              <a:spcAft>
                <a:spcPts val="1050"/>
              </a:spcAft>
              <a:buNone/>
            </a:pPr>
            <a:r>
              <a:rPr lang="en-US" sz="2400" dirty="0">
                <a:solidFill>
                  <a:srgbClr val="3C3939"/>
                </a:solidFill>
                <a:latin typeface="Inter" pitchFamily="34" charset="0"/>
                <a:ea typeface="Inter" pitchFamily="34" charset="-122"/>
                <a:cs typeface="Inter" pitchFamily="34" charset="-120"/>
              </a:rPr>
              <a:t>The spirit, they argue, </a:t>
            </a:r>
            <a:r>
              <a:rPr lang="en-US" sz="2400" i="1" dirty="0">
                <a:solidFill>
                  <a:srgbClr val="3C3939"/>
                </a:solidFill>
                <a:latin typeface="Inter" pitchFamily="34" charset="0"/>
                <a:ea typeface="Inter" pitchFamily="34" charset="-122"/>
                <a:cs typeface="Inter" pitchFamily="34" charset="-120"/>
              </a:rPr>
              <a:t>'is nourished in sacred as well as secular places.'</a:t>
            </a:r>
            <a:endParaRPr lang="en-US" sz="2400" dirty="0"/>
          </a:p>
          <a:p>
            <a:pPr marL="0" indent="0" algn="l">
              <a:lnSpc>
                <a:spcPct val="120000"/>
              </a:lnSpc>
              <a:buNone/>
            </a:pPr>
            <a:r>
              <a:rPr lang="en-US" sz="2400" dirty="0">
                <a:solidFill>
                  <a:srgbClr val="3C3939"/>
                </a:solidFill>
                <a:latin typeface="Inter" pitchFamily="34" charset="0"/>
                <a:ea typeface="Inter" pitchFamily="34" charset="-122"/>
                <a:cs typeface="Inter" pitchFamily="34" charset="-120"/>
              </a:rPr>
              <a:t>This separation allows the definition to travel into a pluralist, diverse workforce — but it raises an immediate question Cavanagh (1999) presses: can spirituality retain depth once severed from its religious roots?</a:t>
            </a:r>
            <a:endParaRPr lang="en-US" sz="2400"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 10">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0" y="0"/>
            <a:ext cx="4571886" cy="6858000"/>
          </a:xfrm>
          <a:prstGeom prst="rect">
            <a:avLst/>
          </a:prstGeom>
        </p:spPr>
      </p:pic>
      <p:sp>
        <p:nvSpPr>
          <p:cNvPr id="3" name="Text 0"/>
          <p:cNvSpPr/>
          <p:nvPr/>
        </p:nvSpPr>
        <p:spPr>
          <a:xfrm>
            <a:off x="5233360" y="1302841"/>
            <a:ext cx="6296860" cy="1476573"/>
          </a:xfrm>
          <a:prstGeom prst="rect">
            <a:avLst/>
          </a:prstGeom>
          <a:noFill/>
          <a:ln/>
        </p:spPr>
        <p:txBody>
          <a:bodyPr wrap="square" lIns="0" tIns="0" rIns="0" bIns="0" rtlCol="0" anchor="t">
            <a:normAutofit/>
          </a:bodyPr>
          <a:lstStyle/>
          <a:p>
            <a:pPr marL="0" indent="0" algn="l">
              <a:lnSpc>
                <a:spcPct val="104000"/>
              </a:lnSpc>
              <a:buNone/>
            </a:pPr>
            <a:r>
              <a:rPr lang="en-US" sz="4650" b="1" dirty="0">
                <a:solidFill>
                  <a:srgbClr val="1B1B27"/>
                </a:solidFill>
                <a:latin typeface="Inter Bold" pitchFamily="34" charset="0"/>
                <a:ea typeface="Inter Bold" pitchFamily="34" charset="-122"/>
                <a:cs typeface="Inter Bold" pitchFamily="34" charset="-120"/>
              </a:rPr>
              <a:t>The Whole Person at Work</a:t>
            </a:r>
            <a:endParaRPr lang="en-US" sz="4650" dirty="0"/>
          </a:p>
        </p:txBody>
      </p:sp>
      <p:sp>
        <p:nvSpPr>
          <p:cNvPr id="4" name="Text 1"/>
          <p:cNvSpPr/>
          <p:nvPr/>
        </p:nvSpPr>
        <p:spPr>
          <a:xfrm>
            <a:off x="5587761" y="3399631"/>
            <a:ext cx="5942459" cy="1889621"/>
          </a:xfrm>
          <a:prstGeom prst="rect">
            <a:avLst/>
          </a:prstGeom>
          <a:noFill/>
          <a:ln/>
        </p:spPr>
        <p:txBody>
          <a:bodyPr wrap="square" lIns="0" tIns="0" rIns="0" bIns="0" rtlCol="0" anchor="t">
            <a:normAutofit/>
          </a:bodyPr>
          <a:lstStyle/>
          <a:p>
            <a:pPr marL="0" indent="0" algn="l">
              <a:lnSpc>
                <a:spcPct val="133000"/>
              </a:lnSpc>
              <a:buNone/>
            </a:pPr>
            <a:r>
              <a:rPr lang="en-US" sz="1850" dirty="0">
                <a:solidFill>
                  <a:srgbClr val="3C3939"/>
                </a:solidFill>
                <a:latin typeface="Inter" pitchFamily="34" charset="0"/>
                <a:ea typeface="Inter" pitchFamily="34" charset="-122"/>
                <a:cs typeface="Inter" pitchFamily="34" charset="-120"/>
              </a:rPr>
              <a:t>'Henry Ford asked, "Why is it that I always get the whole person when all I really want is a pair of hands?" Whether or not organizations want the whole person, whole persons report for work.' — Sheep (2006)</a:t>
            </a:r>
            <a:endParaRPr lang="en-US" sz="1850" dirty="0"/>
          </a:p>
        </p:txBody>
      </p:sp>
      <p:sp>
        <p:nvSpPr>
          <p:cNvPr id="5" name="Shape 2"/>
          <p:cNvSpPr/>
          <p:nvPr/>
        </p:nvSpPr>
        <p:spPr>
          <a:xfrm>
            <a:off x="5233360" y="3133824"/>
            <a:ext cx="31749" cy="2421235"/>
          </a:xfrm>
          <a:prstGeom prst="roundRect">
            <a:avLst>
              <a:gd name="adj" fmla="val 50000"/>
            </a:avLst>
          </a:prstGeom>
          <a:solidFill>
            <a:srgbClr val="1B1B27"/>
          </a:solidFill>
          <a:ln/>
        </p:spPr>
        <p:txBody>
          <a:bodyPr/>
          <a:lstStyle/>
          <a:p>
            <a:endParaRPr lang="en-GB"/>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name="Slide 11">
    <p:spTree>
      <p:nvGrpSpPr>
        <p:cNvPr id="1" name=""/>
        <p:cNvGrpSpPr/>
        <p:nvPr/>
      </p:nvGrpSpPr>
      <p:grpSpPr>
        <a:xfrm>
          <a:off x="0" y="0"/>
          <a:ext cx="0" cy="0"/>
          <a:chOff x="0" y="0"/>
          <a:chExt cx="0" cy="0"/>
        </a:xfrm>
      </p:grpSpPr>
      <p:sp>
        <p:nvSpPr>
          <p:cNvPr id="2" name="Text 0"/>
          <p:cNvSpPr/>
          <p:nvPr/>
        </p:nvSpPr>
        <p:spPr>
          <a:xfrm>
            <a:off x="661475" y="803374"/>
            <a:ext cx="10868745" cy="627559"/>
          </a:xfrm>
          <a:prstGeom prst="rect">
            <a:avLst/>
          </a:prstGeom>
          <a:noFill/>
          <a:ln/>
        </p:spPr>
        <p:txBody>
          <a:bodyPr wrap="none" lIns="0" tIns="0" rIns="0" bIns="0" rtlCol="0" anchor="t"/>
          <a:lstStyle/>
          <a:p>
            <a:pPr marL="0" indent="0" algn="l">
              <a:lnSpc>
                <a:spcPct val="104000"/>
              </a:lnSpc>
              <a:buNone/>
            </a:pPr>
            <a:r>
              <a:rPr lang="en-US" sz="3950" b="1" dirty="0">
                <a:solidFill>
                  <a:srgbClr val="1B1B27"/>
                </a:solidFill>
                <a:latin typeface="Inter Bold" pitchFamily="34" charset="0"/>
                <a:ea typeface="Inter Bold" pitchFamily="34" charset="-122"/>
                <a:cs typeface="Inter Bold" pitchFamily="34" charset="-120"/>
              </a:rPr>
              <a:t>What Is a 'Whole Person'?</a:t>
            </a:r>
            <a:endParaRPr lang="en-US" sz="3950" dirty="0"/>
          </a:p>
        </p:txBody>
      </p:sp>
      <p:sp>
        <p:nvSpPr>
          <p:cNvPr id="3" name="Text 1"/>
          <p:cNvSpPr/>
          <p:nvPr/>
        </p:nvSpPr>
        <p:spPr>
          <a:xfrm>
            <a:off x="661475" y="1772345"/>
            <a:ext cx="10868745" cy="594320"/>
          </a:xfrm>
          <a:prstGeom prst="rect">
            <a:avLst/>
          </a:prstGeom>
          <a:noFill/>
          <a:ln/>
        </p:spPr>
        <p:txBody>
          <a:bodyPr wrap="square" lIns="0" tIns="0" rIns="0" bIns="0" rtlCol="0" anchor="t">
            <a:noAutofit/>
          </a:bodyPr>
          <a:lstStyle/>
          <a:p>
            <a:pPr marL="0" indent="0" algn="l">
              <a:lnSpc>
                <a:spcPct val="123000"/>
              </a:lnSpc>
              <a:buNone/>
            </a:pPr>
            <a:r>
              <a:rPr lang="en-US" dirty="0">
                <a:solidFill>
                  <a:srgbClr val="3C3939"/>
                </a:solidFill>
                <a:latin typeface="Inter" pitchFamily="34" charset="0"/>
                <a:ea typeface="Inter" pitchFamily="34" charset="-122"/>
                <a:cs typeface="Inter" pitchFamily="34" charset="-120"/>
              </a:rPr>
              <a:t>Sheep (2006) surveys psychology, sociology, philosophy and world cultures and finds broad agreement that human beings have four dimensions:</a:t>
            </a:r>
            <a:endParaRPr lang="en-US" dirty="0"/>
          </a:p>
        </p:txBody>
      </p:sp>
      <p:pic>
        <p:nvPicPr>
          <p:cNvPr id="4" name="Image 0" descr="preencoded.png"/>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661475" y="2558653"/>
            <a:ext cx="502034" cy="502047"/>
          </a:xfrm>
          <a:prstGeom prst="rect">
            <a:avLst/>
          </a:prstGeom>
        </p:spPr>
      </p:pic>
      <p:sp>
        <p:nvSpPr>
          <p:cNvPr id="5" name="Text 2"/>
          <p:cNvSpPr/>
          <p:nvPr/>
        </p:nvSpPr>
        <p:spPr>
          <a:xfrm>
            <a:off x="661475" y="3274020"/>
            <a:ext cx="5327715" cy="313730"/>
          </a:xfrm>
          <a:prstGeom prst="rect">
            <a:avLst/>
          </a:prstGeom>
          <a:noFill/>
          <a:ln/>
        </p:spPr>
        <p:txBody>
          <a:bodyPr wrap="none" lIns="0" tIns="0" rIns="0" bIns="0" rtlCol="0" anchor="t"/>
          <a:lstStyle/>
          <a:p>
            <a:pPr marL="0" indent="0" algn="l">
              <a:lnSpc>
                <a:spcPct val="104000"/>
              </a:lnSpc>
              <a:buNone/>
            </a:pPr>
            <a:r>
              <a:rPr lang="en-US" sz="2400" b="1" dirty="0">
                <a:solidFill>
                  <a:srgbClr val="3C3939"/>
                </a:solidFill>
                <a:latin typeface="Inter Bold" pitchFamily="34" charset="0"/>
                <a:ea typeface="Inter Bold" pitchFamily="34" charset="-122"/>
                <a:cs typeface="Inter Bold" pitchFamily="34" charset="-120"/>
              </a:rPr>
              <a:t>Physical</a:t>
            </a:r>
            <a:endParaRPr lang="en-US" sz="2400" dirty="0"/>
          </a:p>
        </p:txBody>
      </p:sp>
      <p:sp>
        <p:nvSpPr>
          <p:cNvPr id="6" name="Text 3"/>
          <p:cNvSpPr/>
          <p:nvPr/>
        </p:nvSpPr>
        <p:spPr>
          <a:xfrm>
            <a:off x="661475" y="3690144"/>
            <a:ext cx="5327715" cy="297160"/>
          </a:xfrm>
          <a:prstGeom prst="rect">
            <a:avLst/>
          </a:prstGeom>
          <a:noFill/>
          <a:ln/>
        </p:spPr>
        <p:txBody>
          <a:bodyPr wrap="none" lIns="0" tIns="0" rIns="0" bIns="0" rtlCol="0" anchor="t"/>
          <a:lstStyle/>
          <a:p>
            <a:pPr marL="0" indent="0" algn="l">
              <a:lnSpc>
                <a:spcPct val="123000"/>
              </a:lnSpc>
              <a:buNone/>
            </a:pPr>
            <a:r>
              <a:rPr lang="en-US" dirty="0">
                <a:solidFill>
                  <a:srgbClr val="3C3939"/>
                </a:solidFill>
                <a:latin typeface="Inter" pitchFamily="34" charset="0"/>
                <a:ea typeface="Inter" pitchFamily="34" charset="-122"/>
                <a:cs typeface="Inter" pitchFamily="34" charset="-120"/>
              </a:rPr>
              <a:t>The bodily, material dimension of the employee.</a:t>
            </a:r>
            <a:endParaRPr lang="en-US" dirty="0"/>
          </a:p>
        </p:txBody>
      </p:sp>
      <p:pic>
        <p:nvPicPr>
          <p:cNvPr id="7" name="Image 1" descr="preencoded.png"/>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6202505" y="2558653"/>
            <a:ext cx="502034" cy="502047"/>
          </a:xfrm>
          <a:prstGeom prst="rect">
            <a:avLst/>
          </a:prstGeom>
        </p:spPr>
      </p:pic>
      <p:sp>
        <p:nvSpPr>
          <p:cNvPr id="8" name="Text 4"/>
          <p:cNvSpPr/>
          <p:nvPr/>
        </p:nvSpPr>
        <p:spPr>
          <a:xfrm>
            <a:off x="6202505" y="3274020"/>
            <a:ext cx="5327715" cy="313730"/>
          </a:xfrm>
          <a:prstGeom prst="rect">
            <a:avLst/>
          </a:prstGeom>
          <a:noFill/>
          <a:ln/>
        </p:spPr>
        <p:txBody>
          <a:bodyPr wrap="none" lIns="0" tIns="0" rIns="0" bIns="0" rtlCol="0" anchor="t"/>
          <a:lstStyle/>
          <a:p>
            <a:pPr marL="0" indent="0" algn="l">
              <a:lnSpc>
                <a:spcPct val="104000"/>
              </a:lnSpc>
              <a:buNone/>
            </a:pPr>
            <a:r>
              <a:rPr lang="en-US" sz="2400" b="1" dirty="0">
                <a:solidFill>
                  <a:srgbClr val="3C3939"/>
                </a:solidFill>
                <a:latin typeface="Inter Bold" pitchFamily="34" charset="0"/>
                <a:ea typeface="Inter Bold" pitchFamily="34" charset="-122"/>
                <a:cs typeface="Inter Bold" pitchFamily="34" charset="-120"/>
              </a:rPr>
              <a:t>Mental</a:t>
            </a:r>
            <a:endParaRPr lang="en-US" sz="2400" dirty="0"/>
          </a:p>
        </p:txBody>
      </p:sp>
      <p:sp>
        <p:nvSpPr>
          <p:cNvPr id="9" name="Text 5"/>
          <p:cNvSpPr/>
          <p:nvPr/>
        </p:nvSpPr>
        <p:spPr>
          <a:xfrm>
            <a:off x="6202505" y="3690144"/>
            <a:ext cx="5327715" cy="297160"/>
          </a:xfrm>
          <a:prstGeom prst="rect">
            <a:avLst/>
          </a:prstGeom>
          <a:noFill/>
          <a:ln/>
        </p:spPr>
        <p:txBody>
          <a:bodyPr wrap="none" lIns="0" tIns="0" rIns="0" bIns="0" rtlCol="0" anchor="t"/>
          <a:lstStyle/>
          <a:p>
            <a:pPr marL="0" indent="0" algn="l">
              <a:lnSpc>
                <a:spcPct val="123000"/>
              </a:lnSpc>
              <a:buNone/>
            </a:pPr>
            <a:r>
              <a:rPr lang="en-US" dirty="0">
                <a:solidFill>
                  <a:srgbClr val="3C3939"/>
                </a:solidFill>
                <a:latin typeface="Inter" pitchFamily="34" charset="0"/>
                <a:ea typeface="Inter" pitchFamily="34" charset="-122"/>
                <a:cs typeface="Inter" pitchFamily="34" charset="-120"/>
              </a:rPr>
              <a:t>Cognitive capacity, reasoning, and intellectual life.</a:t>
            </a:r>
            <a:endParaRPr lang="en-US" dirty="0"/>
          </a:p>
        </p:txBody>
      </p:sp>
      <p:pic>
        <p:nvPicPr>
          <p:cNvPr id="10" name="Image 2" descr="preencoded.png"/>
          <p:cNvPicPr>
            <a:picLocks noChangeAspect="1"/>
          </p:cNvPicPr>
          <p:nvPr/>
        </p:nvPicPr>
        <p:blipFill>
          <a:blip>
            <a:extLst>
              <a:ext uri="{96DAC541-7B7A-43D3-8B79-37D633B846F1}">
                <asvg:svgBlip xmlns:asvg="http://schemas.microsoft.com/office/drawing/2016/SVG/main" r:embed="rId5"/>
              </a:ext>
            </a:extLst>
          </a:blip>
          <a:stretch>
            <a:fillRect/>
          </a:stretch>
        </p:blipFill>
        <p:spPr>
          <a:xfrm>
            <a:off x="661475" y="4328716"/>
            <a:ext cx="502034" cy="502047"/>
          </a:xfrm>
          <a:prstGeom prst="rect">
            <a:avLst/>
          </a:prstGeom>
        </p:spPr>
      </p:pic>
      <p:sp>
        <p:nvSpPr>
          <p:cNvPr id="11" name="Text 6"/>
          <p:cNvSpPr/>
          <p:nvPr/>
        </p:nvSpPr>
        <p:spPr>
          <a:xfrm>
            <a:off x="661475" y="5044083"/>
            <a:ext cx="5327715" cy="313730"/>
          </a:xfrm>
          <a:prstGeom prst="rect">
            <a:avLst/>
          </a:prstGeom>
          <a:noFill/>
          <a:ln/>
        </p:spPr>
        <p:txBody>
          <a:bodyPr wrap="none" lIns="0" tIns="0" rIns="0" bIns="0" rtlCol="0" anchor="t"/>
          <a:lstStyle/>
          <a:p>
            <a:pPr marL="0" indent="0" algn="l">
              <a:lnSpc>
                <a:spcPct val="104000"/>
              </a:lnSpc>
              <a:buNone/>
            </a:pPr>
            <a:r>
              <a:rPr lang="en-US" sz="2400" b="1" dirty="0">
                <a:solidFill>
                  <a:srgbClr val="3C3939"/>
                </a:solidFill>
                <a:latin typeface="Inter Bold" pitchFamily="34" charset="0"/>
                <a:ea typeface="Inter Bold" pitchFamily="34" charset="-122"/>
                <a:cs typeface="Inter Bold" pitchFamily="34" charset="-120"/>
              </a:rPr>
              <a:t>Emotional</a:t>
            </a:r>
            <a:endParaRPr lang="en-US" sz="2400" dirty="0"/>
          </a:p>
        </p:txBody>
      </p:sp>
      <p:sp>
        <p:nvSpPr>
          <p:cNvPr id="12" name="Text 7"/>
          <p:cNvSpPr/>
          <p:nvPr/>
        </p:nvSpPr>
        <p:spPr>
          <a:xfrm>
            <a:off x="661475" y="5460206"/>
            <a:ext cx="5327715" cy="297160"/>
          </a:xfrm>
          <a:prstGeom prst="rect">
            <a:avLst/>
          </a:prstGeom>
          <a:noFill/>
          <a:ln/>
        </p:spPr>
        <p:txBody>
          <a:bodyPr wrap="none" lIns="0" tIns="0" rIns="0" bIns="0" rtlCol="0" anchor="t"/>
          <a:lstStyle/>
          <a:p>
            <a:pPr marL="0" indent="0" algn="l">
              <a:lnSpc>
                <a:spcPct val="123000"/>
              </a:lnSpc>
              <a:buNone/>
            </a:pPr>
            <a:r>
              <a:rPr lang="en-US" dirty="0">
                <a:solidFill>
                  <a:srgbClr val="3C3939"/>
                </a:solidFill>
                <a:latin typeface="Inter" pitchFamily="34" charset="0"/>
                <a:ea typeface="Inter" pitchFamily="34" charset="-122"/>
                <a:cs typeface="Inter" pitchFamily="34" charset="-120"/>
              </a:rPr>
              <a:t>Feelings, relationships, and affective experience.</a:t>
            </a:r>
            <a:endParaRPr lang="en-US" dirty="0"/>
          </a:p>
        </p:txBody>
      </p:sp>
      <p:pic>
        <p:nvPicPr>
          <p:cNvPr id="13" name="Image 3" descr="preencoded.png"/>
          <p:cNvPicPr>
            <a:picLocks noChangeAspect="1"/>
          </p:cNvPicPr>
          <p:nvPr/>
        </p:nvPicPr>
        <p:blipFill>
          <a:blip>
            <a:extLst>
              <a:ext uri="{96DAC541-7B7A-43D3-8B79-37D633B846F1}">
                <asvg:svgBlip xmlns:asvg="http://schemas.microsoft.com/office/drawing/2016/SVG/main" r:embed="rId6"/>
              </a:ext>
            </a:extLst>
          </a:blip>
          <a:stretch>
            <a:fillRect/>
          </a:stretch>
        </p:blipFill>
        <p:spPr>
          <a:xfrm>
            <a:off x="6202505" y="4328716"/>
            <a:ext cx="502034" cy="502047"/>
          </a:xfrm>
          <a:prstGeom prst="rect">
            <a:avLst/>
          </a:prstGeom>
        </p:spPr>
      </p:pic>
      <p:sp>
        <p:nvSpPr>
          <p:cNvPr id="14" name="Text 8"/>
          <p:cNvSpPr/>
          <p:nvPr/>
        </p:nvSpPr>
        <p:spPr>
          <a:xfrm>
            <a:off x="6202505" y="5044083"/>
            <a:ext cx="5327715" cy="313730"/>
          </a:xfrm>
          <a:prstGeom prst="rect">
            <a:avLst/>
          </a:prstGeom>
          <a:noFill/>
          <a:ln/>
        </p:spPr>
        <p:txBody>
          <a:bodyPr wrap="none" lIns="0" tIns="0" rIns="0" bIns="0" rtlCol="0" anchor="t"/>
          <a:lstStyle/>
          <a:p>
            <a:pPr marL="0" indent="0" algn="l">
              <a:lnSpc>
                <a:spcPct val="104000"/>
              </a:lnSpc>
              <a:buNone/>
            </a:pPr>
            <a:r>
              <a:rPr lang="en-US" sz="2400" b="1" dirty="0">
                <a:solidFill>
                  <a:srgbClr val="3C3939"/>
                </a:solidFill>
                <a:latin typeface="Inter Bold" pitchFamily="34" charset="0"/>
                <a:ea typeface="Inter Bold" pitchFamily="34" charset="-122"/>
                <a:cs typeface="Inter Bold" pitchFamily="34" charset="-120"/>
              </a:rPr>
              <a:t>Spiritual</a:t>
            </a:r>
            <a:endParaRPr lang="en-US" sz="2400" dirty="0"/>
          </a:p>
        </p:txBody>
      </p:sp>
      <p:sp>
        <p:nvSpPr>
          <p:cNvPr id="15" name="Text 9"/>
          <p:cNvSpPr/>
          <p:nvPr/>
        </p:nvSpPr>
        <p:spPr>
          <a:xfrm>
            <a:off x="6202505" y="5460206"/>
            <a:ext cx="5327715" cy="594320"/>
          </a:xfrm>
          <a:prstGeom prst="rect">
            <a:avLst/>
          </a:prstGeom>
          <a:noFill/>
          <a:ln/>
        </p:spPr>
        <p:txBody>
          <a:bodyPr wrap="square" lIns="0" tIns="0" rIns="0" bIns="0" rtlCol="0" anchor="t">
            <a:normAutofit fontScale="92500" lnSpcReduction="10000"/>
          </a:bodyPr>
          <a:lstStyle/>
          <a:p>
            <a:pPr marL="0" indent="0" algn="l">
              <a:lnSpc>
                <a:spcPct val="123000"/>
              </a:lnSpc>
              <a:buNone/>
            </a:pPr>
            <a:r>
              <a:rPr lang="en-US" dirty="0">
                <a:solidFill>
                  <a:srgbClr val="3C3939"/>
                </a:solidFill>
                <a:latin typeface="Inter" pitchFamily="34" charset="0"/>
                <a:ea typeface="Inter" pitchFamily="34" charset="-122"/>
                <a:cs typeface="Inter" pitchFamily="34" charset="-120"/>
              </a:rPr>
              <a:t>The search for meaning, purpose, and connection to something larger.</a:t>
            </a:r>
            <a:endParaRPr lang="en-US"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name="Slide 12">
    <p:spTree>
      <p:nvGrpSpPr>
        <p:cNvPr id="1" name=""/>
        <p:cNvGrpSpPr/>
        <p:nvPr/>
      </p:nvGrpSpPr>
      <p:grpSpPr>
        <a:xfrm>
          <a:off x="0" y="0"/>
          <a:ext cx="0" cy="0"/>
          <a:chOff x="0" y="0"/>
          <a:chExt cx="0" cy="0"/>
        </a:xfrm>
      </p:grpSpPr>
      <p:sp>
        <p:nvSpPr>
          <p:cNvPr id="2" name="Text 0"/>
          <p:cNvSpPr/>
          <p:nvPr/>
        </p:nvSpPr>
        <p:spPr>
          <a:xfrm>
            <a:off x="661475" y="1099443"/>
            <a:ext cx="10868745" cy="313730"/>
          </a:xfrm>
          <a:prstGeom prst="rect">
            <a:avLst/>
          </a:prstGeom>
          <a:noFill/>
          <a:ln/>
        </p:spPr>
        <p:txBody>
          <a:bodyPr wrap="none" lIns="0" tIns="0" rIns="0" bIns="0" rtlCol="0" anchor="t"/>
          <a:lstStyle/>
          <a:p>
            <a:pPr marL="0" indent="0" algn="l">
              <a:lnSpc>
                <a:spcPct val="104000"/>
              </a:lnSpc>
              <a:buNone/>
            </a:pPr>
            <a:r>
              <a:rPr lang="en-US" sz="1950" b="1" dirty="0">
                <a:solidFill>
                  <a:srgbClr val="1B1B27"/>
                </a:solidFill>
                <a:latin typeface="Inter Bold" pitchFamily="34" charset="0"/>
                <a:ea typeface="Inter Bold" pitchFamily="34" charset="-122"/>
                <a:cs typeface="Inter Bold" pitchFamily="34" charset="-120"/>
              </a:rPr>
              <a:t>Sheep (2006) — Convergent Definition</a:t>
            </a:r>
            <a:endParaRPr lang="en-US" sz="1950" dirty="0"/>
          </a:p>
        </p:txBody>
      </p:sp>
      <p:sp>
        <p:nvSpPr>
          <p:cNvPr id="3" name="Text 1"/>
          <p:cNvSpPr/>
          <p:nvPr/>
        </p:nvSpPr>
        <p:spPr>
          <a:xfrm>
            <a:off x="661475" y="1481435"/>
            <a:ext cx="10868745" cy="627559"/>
          </a:xfrm>
          <a:prstGeom prst="rect">
            <a:avLst/>
          </a:prstGeom>
          <a:noFill/>
          <a:ln/>
        </p:spPr>
        <p:txBody>
          <a:bodyPr wrap="none" lIns="0" tIns="0" rIns="0" bIns="0" rtlCol="0" anchor="t"/>
          <a:lstStyle/>
          <a:p>
            <a:pPr marL="0" indent="0" algn="l">
              <a:lnSpc>
                <a:spcPct val="104000"/>
              </a:lnSpc>
              <a:buNone/>
            </a:pPr>
            <a:r>
              <a:rPr lang="en-US" sz="3950" b="1" dirty="0">
                <a:solidFill>
                  <a:srgbClr val="1B1B27"/>
                </a:solidFill>
                <a:latin typeface="Inter Bold" pitchFamily="34" charset="0"/>
                <a:ea typeface="Inter Bold" pitchFamily="34" charset="-122"/>
                <a:cs typeface="Inter Bold" pitchFamily="34" charset="-120"/>
              </a:rPr>
              <a:t>Four Dimensions of Workplace Spirituality</a:t>
            </a:r>
            <a:endParaRPr lang="en-US" sz="3950" dirty="0"/>
          </a:p>
        </p:txBody>
      </p:sp>
      <p:pic>
        <p:nvPicPr>
          <p:cNvPr id="4" name="Image 0" descr="preencoded.png"/>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661475" y="2364978"/>
            <a:ext cx="5349047" cy="1462881"/>
          </a:xfrm>
          <a:prstGeom prst="rect">
            <a:avLst/>
          </a:prstGeom>
        </p:spPr>
      </p:pic>
      <p:sp>
        <p:nvSpPr>
          <p:cNvPr id="5" name="Text 2"/>
          <p:cNvSpPr/>
          <p:nvPr/>
        </p:nvSpPr>
        <p:spPr>
          <a:xfrm>
            <a:off x="989285" y="2591197"/>
            <a:ext cx="4795023" cy="313730"/>
          </a:xfrm>
          <a:prstGeom prst="rect">
            <a:avLst/>
          </a:prstGeom>
          <a:noFill/>
          <a:ln/>
        </p:spPr>
        <p:txBody>
          <a:bodyPr wrap="none" lIns="0" tIns="0" rIns="0" bIns="0" rtlCol="0" anchor="t"/>
          <a:lstStyle/>
          <a:p>
            <a:pPr marL="0" indent="0" algn="l">
              <a:lnSpc>
                <a:spcPct val="104000"/>
              </a:lnSpc>
              <a:buNone/>
            </a:pPr>
            <a:r>
              <a:rPr lang="en-US" sz="1950" b="1" dirty="0">
                <a:solidFill>
                  <a:srgbClr val="3C3939"/>
                </a:solidFill>
                <a:latin typeface="Inter Bold" pitchFamily="34" charset="0"/>
                <a:ea typeface="Inter Bold" pitchFamily="34" charset="-122"/>
                <a:cs typeface="Inter Bold" pitchFamily="34" charset="-120"/>
              </a:rPr>
              <a:t>Self–Workplace Integration</a:t>
            </a:r>
            <a:endParaRPr lang="en-US" sz="1950" dirty="0"/>
          </a:p>
        </p:txBody>
      </p:sp>
      <p:sp>
        <p:nvSpPr>
          <p:cNvPr id="6" name="Text 3"/>
          <p:cNvSpPr/>
          <p:nvPr/>
        </p:nvSpPr>
        <p:spPr>
          <a:xfrm>
            <a:off x="989285" y="3007320"/>
            <a:ext cx="4795023" cy="594320"/>
          </a:xfrm>
          <a:prstGeom prst="rect">
            <a:avLst/>
          </a:prstGeom>
          <a:noFill/>
          <a:ln/>
        </p:spPr>
        <p:txBody>
          <a:bodyPr wrap="square" lIns="0" tIns="0" rIns="0" bIns="0" rtlCol="0" anchor="t">
            <a:normAutofit/>
          </a:bodyPr>
          <a:lstStyle/>
          <a:p>
            <a:pPr marL="0" indent="0" algn="l">
              <a:lnSpc>
                <a:spcPct val="123000"/>
              </a:lnSpc>
              <a:buNone/>
            </a:pPr>
            <a:r>
              <a:rPr lang="en-US" sz="1550" dirty="0">
                <a:solidFill>
                  <a:srgbClr val="3C3939"/>
                </a:solidFill>
                <a:latin typeface="Inter" pitchFamily="34" charset="0"/>
                <a:ea typeface="Inter" pitchFamily="34" charset="-122"/>
                <a:cs typeface="Inter" pitchFamily="34" charset="-120"/>
              </a:rPr>
              <a:t>Remedies </a:t>
            </a:r>
            <a:r>
              <a:rPr lang="en-US" sz="1550" i="1" dirty="0">
                <a:solidFill>
                  <a:srgbClr val="3C3939"/>
                </a:solidFill>
                <a:latin typeface="Inter" pitchFamily="34" charset="0"/>
                <a:ea typeface="Inter" pitchFamily="34" charset="-122"/>
                <a:cs typeface="Inter" pitchFamily="34" charset="-120"/>
              </a:rPr>
              <a:t>life fragmentation</a:t>
            </a:r>
            <a:r>
              <a:rPr lang="en-US" sz="1550" dirty="0">
                <a:solidFill>
                  <a:srgbClr val="3C3939"/>
                </a:solidFill>
                <a:latin typeface="Inter" pitchFamily="34" charset="0"/>
                <a:ea typeface="Inter" pitchFamily="34" charset="-122"/>
                <a:cs typeface="Inter" pitchFamily="34" charset="-120"/>
              </a:rPr>
              <a:t> — the compartmentalisation Cavanagh diagnoses.</a:t>
            </a:r>
            <a:endParaRPr lang="en-US" sz="1550" dirty="0"/>
          </a:p>
        </p:txBody>
      </p:sp>
      <p:pic>
        <p:nvPicPr>
          <p:cNvPr id="7" name="Image 1" descr="preencoded.png"/>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6181173" y="2364978"/>
            <a:ext cx="5349047" cy="1462881"/>
          </a:xfrm>
          <a:prstGeom prst="rect">
            <a:avLst/>
          </a:prstGeom>
        </p:spPr>
      </p:pic>
      <p:sp>
        <p:nvSpPr>
          <p:cNvPr id="8" name="Text 4"/>
          <p:cNvSpPr/>
          <p:nvPr/>
        </p:nvSpPr>
        <p:spPr>
          <a:xfrm>
            <a:off x="6508984" y="2591197"/>
            <a:ext cx="4795023" cy="313730"/>
          </a:xfrm>
          <a:prstGeom prst="rect">
            <a:avLst/>
          </a:prstGeom>
          <a:noFill/>
          <a:ln/>
        </p:spPr>
        <p:txBody>
          <a:bodyPr wrap="none" lIns="0" tIns="0" rIns="0" bIns="0" rtlCol="0" anchor="t"/>
          <a:lstStyle/>
          <a:p>
            <a:pPr marL="0" indent="0" algn="l">
              <a:lnSpc>
                <a:spcPct val="104000"/>
              </a:lnSpc>
              <a:buNone/>
            </a:pPr>
            <a:r>
              <a:rPr lang="en-US" sz="1950" b="1" dirty="0">
                <a:solidFill>
                  <a:srgbClr val="3C3939"/>
                </a:solidFill>
                <a:latin typeface="Inter Bold" pitchFamily="34" charset="0"/>
                <a:ea typeface="Inter Bold" pitchFamily="34" charset="-122"/>
                <a:cs typeface="Inter Bold" pitchFamily="34" charset="-120"/>
              </a:rPr>
              <a:t>Meaning in Work</a:t>
            </a:r>
            <a:endParaRPr lang="en-US" sz="1950" dirty="0"/>
          </a:p>
        </p:txBody>
      </p:sp>
      <p:sp>
        <p:nvSpPr>
          <p:cNvPr id="9" name="Text 5"/>
          <p:cNvSpPr/>
          <p:nvPr/>
        </p:nvSpPr>
        <p:spPr>
          <a:xfrm>
            <a:off x="6508984" y="3007320"/>
            <a:ext cx="4795023" cy="594320"/>
          </a:xfrm>
          <a:prstGeom prst="rect">
            <a:avLst/>
          </a:prstGeom>
          <a:noFill/>
          <a:ln/>
        </p:spPr>
        <p:txBody>
          <a:bodyPr wrap="square" lIns="0" tIns="0" rIns="0" bIns="0" rtlCol="0" anchor="t">
            <a:normAutofit/>
          </a:bodyPr>
          <a:lstStyle/>
          <a:p>
            <a:pPr marL="0" indent="0" algn="l">
              <a:lnSpc>
                <a:spcPct val="123000"/>
              </a:lnSpc>
              <a:buNone/>
            </a:pPr>
            <a:r>
              <a:rPr lang="en-US" sz="1550" dirty="0">
                <a:solidFill>
                  <a:srgbClr val="3C3939"/>
                </a:solidFill>
                <a:latin typeface="Inter" pitchFamily="34" charset="0"/>
                <a:ea typeface="Inter" pitchFamily="34" charset="-122"/>
                <a:cs typeface="Inter" pitchFamily="34" charset="-120"/>
              </a:rPr>
              <a:t>Remedies </a:t>
            </a:r>
            <a:r>
              <a:rPr lang="en-US" sz="1550" i="1" dirty="0">
                <a:solidFill>
                  <a:srgbClr val="3C3939"/>
                </a:solidFill>
                <a:latin typeface="Inter" pitchFamily="34" charset="0"/>
                <a:ea typeface="Inter" pitchFamily="34" charset="-122"/>
                <a:cs typeface="Inter" pitchFamily="34" charset="-120"/>
              </a:rPr>
              <a:t>meaningless work</a:t>
            </a:r>
            <a:r>
              <a:rPr lang="en-US" sz="1550" dirty="0">
                <a:solidFill>
                  <a:srgbClr val="3C3939"/>
                </a:solidFill>
                <a:latin typeface="Inter" pitchFamily="34" charset="0"/>
                <a:ea typeface="Inter" pitchFamily="34" charset="-122"/>
                <a:cs typeface="Inter" pitchFamily="34" charset="-120"/>
              </a:rPr>
              <a:t> — the existential sickness of repetitive, purposeless labour.</a:t>
            </a:r>
            <a:endParaRPr lang="en-US" sz="1550" dirty="0"/>
          </a:p>
        </p:txBody>
      </p:sp>
      <p:pic>
        <p:nvPicPr>
          <p:cNvPr id="10" name="Image 2" descr="preencoded.png"/>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661475" y="3998516"/>
            <a:ext cx="5349047" cy="1760041"/>
          </a:xfrm>
          <a:prstGeom prst="rect">
            <a:avLst/>
          </a:prstGeom>
        </p:spPr>
      </p:pic>
      <p:sp>
        <p:nvSpPr>
          <p:cNvPr id="11" name="Text 6"/>
          <p:cNvSpPr/>
          <p:nvPr/>
        </p:nvSpPr>
        <p:spPr>
          <a:xfrm>
            <a:off x="989285" y="4224734"/>
            <a:ext cx="4795023" cy="313730"/>
          </a:xfrm>
          <a:prstGeom prst="rect">
            <a:avLst/>
          </a:prstGeom>
          <a:noFill/>
          <a:ln/>
        </p:spPr>
        <p:txBody>
          <a:bodyPr wrap="none" lIns="0" tIns="0" rIns="0" bIns="0" rtlCol="0" anchor="t"/>
          <a:lstStyle/>
          <a:p>
            <a:pPr marL="0" indent="0" algn="l">
              <a:lnSpc>
                <a:spcPct val="104000"/>
              </a:lnSpc>
              <a:buNone/>
            </a:pPr>
            <a:r>
              <a:rPr lang="en-US" sz="1950" b="1" dirty="0">
                <a:solidFill>
                  <a:srgbClr val="3C3939"/>
                </a:solidFill>
                <a:latin typeface="Inter Bold" pitchFamily="34" charset="0"/>
                <a:ea typeface="Inter Bold" pitchFamily="34" charset="-122"/>
                <a:cs typeface="Inter Bold" pitchFamily="34" charset="-120"/>
              </a:rPr>
              <a:t>Transcendence of Self</a:t>
            </a:r>
            <a:endParaRPr lang="en-US" sz="1950" dirty="0"/>
          </a:p>
        </p:txBody>
      </p:sp>
      <p:sp>
        <p:nvSpPr>
          <p:cNvPr id="12" name="Text 7"/>
          <p:cNvSpPr/>
          <p:nvPr/>
        </p:nvSpPr>
        <p:spPr>
          <a:xfrm>
            <a:off x="989285" y="4640858"/>
            <a:ext cx="4795023" cy="891480"/>
          </a:xfrm>
          <a:prstGeom prst="rect">
            <a:avLst/>
          </a:prstGeom>
          <a:noFill/>
          <a:ln/>
        </p:spPr>
        <p:txBody>
          <a:bodyPr wrap="square" lIns="0" tIns="0" rIns="0" bIns="0" rtlCol="0" anchor="t">
            <a:normAutofit/>
          </a:bodyPr>
          <a:lstStyle/>
          <a:p>
            <a:pPr marL="0" indent="0" algn="l">
              <a:lnSpc>
                <a:spcPct val="123000"/>
              </a:lnSpc>
              <a:buNone/>
            </a:pPr>
            <a:r>
              <a:rPr lang="en-US" sz="1550" dirty="0">
                <a:solidFill>
                  <a:srgbClr val="3C3939"/>
                </a:solidFill>
                <a:latin typeface="Inter" pitchFamily="34" charset="0"/>
                <a:ea typeface="Inter" pitchFamily="34" charset="-122"/>
                <a:cs typeface="Inter" pitchFamily="34" charset="-120"/>
              </a:rPr>
              <a:t>Remedies </a:t>
            </a:r>
            <a:r>
              <a:rPr lang="en-US" sz="1550" i="1" dirty="0">
                <a:solidFill>
                  <a:srgbClr val="3C3939"/>
                </a:solidFill>
                <a:latin typeface="Inter" pitchFamily="34" charset="0"/>
                <a:ea typeface="Inter" pitchFamily="34" charset="-122"/>
                <a:cs typeface="Inter" pitchFamily="34" charset="-120"/>
              </a:rPr>
              <a:t>individual self-absorption</a:t>
            </a:r>
            <a:r>
              <a:rPr lang="en-US" sz="1550" dirty="0">
                <a:solidFill>
                  <a:srgbClr val="3C3939"/>
                </a:solidFill>
                <a:latin typeface="Inter" pitchFamily="34" charset="0"/>
                <a:ea typeface="Inter" pitchFamily="34" charset="-122"/>
                <a:cs typeface="Inter" pitchFamily="34" charset="-120"/>
              </a:rPr>
              <a:t> — rising above self to become part of an interconnected whole.</a:t>
            </a:r>
            <a:endParaRPr lang="en-US" sz="1550" dirty="0"/>
          </a:p>
        </p:txBody>
      </p:sp>
      <p:pic>
        <p:nvPicPr>
          <p:cNvPr id="13" name="Image 3" descr="preencoded.png"/>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6181173" y="3998516"/>
            <a:ext cx="5349047" cy="1760041"/>
          </a:xfrm>
          <a:prstGeom prst="rect">
            <a:avLst/>
          </a:prstGeom>
        </p:spPr>
      </p:pic>
      <p:sp>
        <p:nvSpPr>
          <p:cNvPr id="14" name="Text 8"/>
          <p:cNvSpPr/>
          <p:nvPr/>
        </p:nvSpPr>
        <p:spPr>
          <a:xfrm>
            <a:off x="6508984" y="4224734"/>
            <a:ext cx="4795023" cy="313730"/>
          </a:xfrm>
          <a:prstGeom prst="rect">
            <a:avLst/>
          </a:prstGeom>
          <a:noFill/>
          <a:ln/>
        </p:spPr>
        <p:txBody>
          <a:bodyPr wrap="none" lIns="0" tIns="0" rIns="0" bIns="0" rtlCol="0" anchor="t"/>
          <a:lstStyle/>
          <a:p>
            <a:pPr marL="0" indent="0" algn="l">
              <a:lnSpc>
                <a:spcPct val="104000"/>
              </a:lnSpc>
              <a:buNone/>
            </a:pPr>
            <a:r>
              <a:rPr lang="en-US" sz="1950" b="1" dirty="0">
                <a:solidFill>
                  <a:srgbClr val="3C3939"/>
                </a:solidFill>
                <a:latin typeface="Inter Bold" pitchFamily="34" charset="0"/>
                <a:ea typeface="Inter Bold" pitchFamily="34" charset="-122"/>
                <a:cs typeface="Inter Bold" pitchFamily="34" charset="-120"/>
              </a:rPr>
              <a:t>Growth of Inner Self</a:t>
            </a:r>
            <a:endParaRPr lang="en-US" sz="1950" dirty="0"/>
          </a:p>
        </p:txBody>
      </p:sp>
      <p:sp>
        <p:nvSpPr>
          <p:cNvPr id="15" name="Text 9"/>
          <p:cNvSpPr/>
          <p:nvPr/>
        </p:nvSpPr>
        <p:spPr>
          <a:xfrm>
            <a:off x="6508984" y="4640858"/>
            <a:ext cx="4795023" cy="594320"/>
          </a:xfrm>
          <a:prstGeom prst="rect">
            <a:avLst/>
          </a:prstGeom>
          <a:noFill/>
          <a:ln/>
        </p:spPr>
        <p:txBody>
          <a:bodyPr wrap="square" lIns="0" tIns="0" rIns="0" bIns="0" rtlCol="0" anchor="t">
            <a:normAutofit/>
          </a:bodyPr>
          <a:lstStyle/>
          <a:p>
            <a:pPr marL="0" indent="0" algn="l">
              <a:lnSpc>
                <a:spcPct val="123000"/>
              </a:lnSpc>
              <a:buNone/>
            </a:pPr>
            <a:r>
              <a:rPr lang="en-US" sz="1550" dirty="0">
                <a:solidFill>
                  <a:srgbClr val="3C3939"/>
                </a:solidFill>
                <a:latin typeface="Inter" pitchFamily="34" charset="0"/>
                <a:ea typeface="Inter" pitchFamily="34" charset="-122"/>
                <a:cs typeface="Inter" pitchFamily="34" charset="-120"/>
              </a:rPr>
              <a:t>Remedies </a:t>
            </a:r>
            <a:r>
              <a:rPr lang="en-US" sz="1550" i="1" dirty="0">
                <a:solidFill>
                  <a:srgbClr val="3C3939"/>
                </a:solidFill>
                <a:latin typeface="Inter" pitchFamily="34" charset="0"/>
                <a:ea typeface="Inter" pitchFamily="34" charset="-122"/>
                <a:cs typeface="Inter" pitchFamily="34" charset="-120"/>
              </a:rPr>
              <a:t>personal stagnation</a:t>
            </a:r>
            <a:r>
              <a:rPr lang="en-US" sz="1550" dirty="0">
                <a:solidFill>
                  <a:srgbClr val="3C3939"/>
                </a:solidFill>
                <a:latin typeface="Inter" pitchFamily="34" charset="0"/>
                <a:ea typeface="Inter" pitchFamily="34" charset="-122"/>
                <a:cs typeface="Inter" pitchFamily="34" charset="-120"/>
              </a:rPr>
              <a:t> — spirituality at work is a development, not a fixed state.</a:t>
            </a:r>
            <a:endParaRPr lang="en-US" sz="1550"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name="Slide 13">
    <p:spTree>
      <p:nvGrpSpPr>
        <p:cNvPr id="1" name=""/>
        <p:cNvGrpSpPr/>
        <p:nvPr/>
      </p:nvGrpSpPr>
      <p:grpSpPr>
        <a:xfrm>
          <a:off x="0" y="0"/>
          <a:ext cx="0" cy="0"/>
          <a:chOff x="0" y="0"/>
          <a:chExt cx="0" cy="0"/>
        </a:xfrm>
      </p:grpSpPr>
      <p:sp>
        <p:nvSpPr>
          <p:cNvPr id="2" name="Text 0"/>
          <p:cNvSpPr/>
          <p:nvPr/>
        </p:nvSpPr>
        <p:spPr>
          <a:xfrm>
            <a:off x="661475" y="694035"/>
            <a:ext cx="10868745" cy="363339"/>
          </a:xfrm>
          <a:prstGeom prst="rect">
            <a:avLst/>
          </a:prstGeom>
          <a:noFill/>
          <a:ln/>
        </p:spPr>
        <p:txBody>
          <a:bodyPr wrap="none" lIns="0" tIns="0" rIns="0" bIns="0" rtlCol="0" anchor="t"/>
          <a:lstStyle/>
          <a:p>
            <a:pPr marL="0" indent="0" algn="l">
              <a:lnSpc>
                <a:spcPct val="104000"/>
              </a:lnSpc>
              <a:buNone/>
            </a:pPr>
            <a:r>
              <a:rPr lang="en-US" sz="2250" b="1" dirty="0">
                <a:solidFill>
                  <a:srgbClr val="1B1B27"/>
                </a:solidFill>
                <a:latin typeface="Inter Bold" pitchFamily="34" charset="0"/>
                <a:ea typeface="Inter Bold" pitchFamily="34" charset="-122"/>
                <a:cs typeface="Inter Bold" pitchFamily="34" charset="-120"/>
              </a:rPr>
              <a:t>Krishnakumar &amp; Neck (2002)</a:t>
            </a:r>
            <a:endParaRPr lang="en-US" sz="2250" dirty="0"/>
          </a:p>
        </p:txBody>
      </p:sp>
      <p:sp>
        <p:nvSpPr>
          <p:cNvPr id="3" name="Text 1"/>
          <p:cNvSpPr/>
          <p:nvPr/>
        </p:nvSpPr>
        <p:spPr>
          <a:xfrm>
            <a:off x="661475" y="1148953"/>
            <a:ext cx="10868745" cy="726777"/>
          </a:xfrm>
          <a:prstGeom prst="rect">
            <a:avLst/>
          </a:prstGeom>
          <a:noFill/>
          <a:ln/>
        </p:spPr>
        <p:txBody>
          <a:bodyPr wrap="none" lIns="0" tIns="0" rIns="0" bIns="0" rtlCol="0" anchor="t"/>
          <a:lstStyle/>
          <a:p>
            <a:pPr marL="0" indent="0" algn="l">
              <a:lnSpc>
                <a:spcPct val="104000"/>
              </a:lnSpc>
              <a:buNone/>
            </a:pPr>
            <a:r>
              <a:rPr lang="en-US" sz="4550" b="1" dirty="0">
                <a:solidFill>
                  <a:srgbClr val="1B1B27"/>
                </a:solidFill>
                <a:latin typeface="Inter Bold" pitchFamily="34" charset="0"/>
                <a:ea typeface="Inter Bold" pitchFamily="34" charset="-122"/>
                <a:cs typeface="Inter Bold" pitchFamily="34" charset="-120"/>
              </a:rPr>
              <a:t>Three Perspectives on Spirituality</a:t>
            </a:r>
            <a:endParaRPr lang="en-US" sz="4550" dirty="0"/>
          </a:p>
        </p:txBody>
      </p:sp>
      <p:sp>
        <p:nvSpPr>
          <p:cNvPr id="4" name="Shape 2"/>
          <p:cNvSpPr/>
          <p:nvPr/>
        </p:nvSpPr>
        <p:spPr>
          <a:xfrm>
            <a:off x="661475" y="2219127"/>
            <a:ext cx="3470287" cy="3944739"/>
          </a:xfrm>
          <a:prstGeom prst="roundRect">
            <a:avLst>
              <a:gd name="adj" fmla="val 2815"/>
            </a:avLst>
          </a:prstGeom>
          <a:solidFill>
            <a:srgbClr val="F2EEEE"/>
          </a:solidFill>
          <a:ln w="12700">
            <a:solidFill>
              <a:srgbClr val="D8D4D4"/>
            </a:solidFill>
            <a:prstDash val="solid"/>
          </a:ln>
        </p:spPr>
        <p:txBody>
          <a:bodyPr/>
          <a:lstStyle/>
          <a:p>
            <a:endParaRPr lang="en-GB"/>
          </a:p>
        </p:txBody>
      </p:sp>
      <p:sp>
        <p:nvSpPr>
          <p:cNvPr id="5" name="Text 3"/>
          <p:cNvSpPr/>
          <p:nvPr/>
        </p:nvSpPr>
        <p:spPr>
          <a:xfrm>
            <a:off x="906737" y="2464395"/>
            <a:ext cx="2979762" cy="363339"/>
          </a:xfrm>
          <a:prstGeom prst="rect">
            <a:avLst/>
          </a:prstGeom>
          <a:noFill/>
          <a:ln/>
        </p:spPr>
        <p:txBody>
          <a:bodyPr wrap="none" lIns="0" tIns="0" rIns="0" bIns="0" rtlCol="0" anchor="t"/>
          <a:lstStyle/>
          <a:p>
            <a:pPr marL="0" indent="0" algn="l">
              <a:lnSpc>
                <a:spcPct val="104000"/>
              </a:lnSpc>
              <a:buNone/>
            </a:pPr>
            <a:r>
              <a:rPr lang="en-US" sz="2250" b="1" dirty="0">
                <a:solidFill>
                  <a:srgbClr val="3C3939"/>
                </a:solidFill>
                <a:latin typeface="Inter Bold" pitchFamily="34" charset="0"/>
                <a:ea typeface="Inter Bold" pitchFamily="34" charset="-122"/>
                <a:cs typeface="Inter Bold" pitchFamily="34" charset="-120"/>
              </a:rPr>
              <a:t>Intrinsic-Origin View</a:t>
            </a:r>
            <a:endParaRPr lang="en-US" sz="2250" dirty="0"/>
          </a:p>
        </p:txBody>
      </p:sp>
      <p:sp>
        <p:nvSpPr>
          <p:cNvPr id="6" name="Text 4"/>
          <p:cNvSpPr/>
          <p:nvPr/>
        </p:nvSpPr>
        <p:spPr>
          <a:xfrm>
            <a:off x="906737" y="2965053"/>
            <a:ext cx="2979762" cy="2584351"/>
          </a:xfrm>
          <a:prstGeom prst="rect">
            <a:avLst/>
          </a:prstGeom>
          <a:noFill/>
          <a:ln/>
        </p:spPr>
        <p:txBody>
          <a:bodyPr wrap="square" lIns="0" tIns="0" rIns="0" bIns="0" rtlCol="0" anchor="t">
            <a:normAutofit/>
          </a:bodyPr>
          <a:lstStyle/>
          <a:p>
            <a:pPr marL="0" indent="0" algn="l">
              <a:lnSpc>
                <a:spcPct val="132000"/>
              </a:lnSpc>
              <a:buNone/>
            </a:pPr>
            <a:r>
              <a:rPr lang="en-US" sz="1800" dirty="0">
                <a:solidFill>
                  <a:srgbClr val="3C3939"/>
                </a:solidFill>
                <a:latin typeface="Inter" pitchFamily="34" charset="0"/>
                <a:ea typeface="Inter" pitchFamily="34" charset="-122"/>
                <a:cs typeface="Inter" pitchFamily="34" charset="-120"/>
              </a:rPr>
              <a:t>Spirituality originates </a:t>
            </a:r>
            <a:r>
              <a:rPr lang="en-US" sz="1800" i="1" dirty="0">
                <a:solidFill>
                  <a:srgbClr val="3C3939"/>
                </a:solidFill>
                <a:latin typeface="Inter" pitchFamily="34" charset="0"/>
                <a:ea typeface="Inter" pitchFamily="34" charset="-122"/>
                <a:cs typeface="Inter" pitchFamily="34" charset="-120"/>
              </a:rPr>
              <a:t>inside</a:t>
            </a:r>
            <a:r>
              <a:rPr lang="en-US" sz="1800" dirty="0">
                <a:solidFill>
                  <a:srgbClr val="3C3939"/>
                </a:solidFill>
                <a:latin typeface="Inter" pitchFamily="34" charset="0"/>
                <a:ea typeface="Inter" pitchFamily="34" charset="-122"/>
                <a:cs typeface="Inter" pitchFamily="34" charset="-120"/>
              </a:rPr>
              <a:t> the individual — 'our inner consciousness', beyond programmed beliefs. Non-denominational and non-hierarchical.</a:t>
            </a:r>
            <a:endParaRPr lang="en-US" sz="1800" dirty="0"/>
          </a:p>
        </p:txBody>
      </p:sp>
      <p:sp>
        <p:nvSpPr>
          <p:cNvPr id="7" name="Shape 5"/>
          <p:cNvSpPr/>
          <p:nvPr/>
        </p:nvSpPr>
        <p:spPr>
          <a:xfrm>
            <a:off x="4360654" y="2219127"/>
            <a:ext cx="3470287" cy="3944739"/>
          </a:xfrm>
          <a:prstGeom prst="roundRect">
            <a:avLst>
              <a:gd name="adj" fmla="val 2815"/>
            </a:avLst>
          </a:prstGeom>
          <a:solidFill>
            <a:srgbClr val="F2EEEE"/>
          </a:solidFill>
          <a:ln w="12700">
            <a:solidFill>
              <a:srgbClr val="D8D4D4"/>
            </a:solidFill>
            <a:prstDash val="solid"/>
          </a:ln>
        </p:spPr>
        <p:txBody>
          <a:bodyPr/>
          <a:lstStyle/>
          <a:p>
            <a:endParaRPr lang="en-GB"/>
          </a:p>
        </p:txBody>
      </p:sp>
      <p:sp>
        <p:nvSpPr>
          <p:cNvPr id="8" name="Text 6"/>
          <p:cNvSpPr/>
          <p:nvPr/>
        </p:nvSpPr>
        <p:spPr>
          <a:xfrm>
            <a:off x="4605917" y="2464395"/>
            <a:ext cx="2979762" cy="363339"/>
          </a:xfrm>
          <a:prstGeom prst="rect">
            <a:avLst/>
          </a:prstGeom>
          <a:noFill/>
          <a:ln/>
        </p:spPr>
        <p:txBody>
          <a:bodyPr wrap="none" lIns="0" tIns="0" rIns="0" bIns="0" rtlCol="0" anchor="t"/>
          <a:lstStyle/>
          <a:p>
            <a:pPr marL="0" indent="0" algn="l">
              <a:lnSpc>
                <a:spcPct val="104000"/>
              </a:lnSpc>
              <a:buNone/>
            </a:pPr>
            <a:r>
              <a:rPr lang="en-US" sz="2250" b="1" dirty="0">
                <a:solidFill>
                  <a:srgbClr val="3C3939"/>
                </a:solidFill>
                <a:latin typeface="Inter Bold" pitchFamily="34" charset="0"/>
                <a:ea typeface="Inter Bold" pitchFamily="34" charset="-122"/>
                <a:cs typeface="Inter Bold" pitchFamily="34" charset="-120"/>
              </a:rPr>
              <a:t>Religious View</a:t>
            </a:r>
            <a:endParaRPr lang="en-US" sz="2250" dirty="0"/>
          </a:p>
        </p:txBody>
      </p:sp>
      <p:sp>
        <p:nvSpPr>
          <p:cNvPr id="9" name="Text 7"/>
          <p:cNvSpPr/>
          <p:nvPr/>
        </p:nvSpPr>
        <p:spPr>
          <a:xfrm>
            <a:off x="4605917" y="2965053"/>
            <a:ext cx="2979762" cy="2953544"/>
          </a:xfrm>
          <a:prstGeom prst="rect">
            <a:avLst/>
          </a:prstGeom>
          <a:noFill/>
          <a:ln/>
        </p:spPr>
        <p:txBody>
          <a:bodyPr wrap="square" lIns="0" tIns="0" rIns="0" bIns="0" rtlCol="0" anchor="t">
            <a:normAutofit/>
          </a:bodyPr>
          <a:lstStyle/>
          <a:p>
            <a:pPr marL="0" indent="0" algn="l">
              <a:lnSpc>
                <a:spcPct val="132000"/>
              </a:lnSpc>
              <a:buNone/>
            </a:pPr>
            <a:r>
              <a:rPr lang="en-US" sz="1800" dirty="0">
                <a:solidFill>
                  <a:srgbClr val="3C3939"/>
                </a:solidFill>
                <a:latin typeface="Inter" pitchFamily="34" charset="0"/>
                <a:ea typeface="Inter" pitchFamily="34" charset="-122"/>
                <a:cs typeface="Inter" pitchFamily="34" charset="-120"/>
              </a:rPr>
              <a:t>Spirituality is tied to particular traditions — Christian vocation, Hindu devotion, Buddhist practice, Islamic work ethic. The most controversial view in a pluralist workplace.</a:t>
            </a:r>
            <a:endParaRPr lang="en-US" sz="1800" dirty="0"/>
          </a:p>
        </p:txBody>
      </p:sp>
      <p:sp>
        <p:nvSpPr>
          <p:cNvPr id="10" name="Shape 8"/>
          <p:cNvSpPr/>
          <p:nvPr/>
        </p:nvSpPr>
        <p:spPr>
          <a:xfrm>
            <a:off x="8059834" y="2219127"/>
            <a:ext cx="3470387" cy="3944739"/>
          </a:xfrm>
          <a:prstGeom prst="roundRect">
            <a:avLst>
              <a:gd name="adj" fmla="val 2815"/>
            </a:avLst>
          </a:prstGeom>
          <a:solidFill>
            <a:srgbClr val="F2EEEE"/>
          </a:solidFill>
          <a:ln w="12700">
            <a:solidFill>
              <a:srgbClr val="D8D4D4"/>
            </a:solidFill>
            <a:prstDash val="solid"/>
          </a:ln>
        </p:spPr>
        <p:txBody>
          <a:bodyPr/>
          <a:lstStyle/>
          <a:p>
            <a:endParaRPr lang="en-GB"/>
          </a:p>
        </p:txBody>
      </p:sp>
      <p:sp>
        <p:nvSpPr>
          <p:cNvPr id="11" name="Text 9"/>
          <p:cNvSpPr/>
          <p:nvPr/>
        </p:nvSpPr>
        <p:spPr>
          <a:xfrm>
            <a:off x="8305096" y="2464395"/>
            <a:ext cx="2979861" cy="363339"/>
          </a:xfrm>
          <a:prstGeom prst="rect">
            <a:avLst/>
          </a:prstGeom>
          <a:noFill/>
          <a:ln/>
        </p:spPr>
        <p:txBody>
          <a:bodyPr wrap="none" lIns="0" tIns="0" rIns="0" bIns="0" rtlCol="0" anchor="t"/>
          <a:lstStyle/>
          <a:p>
            <a:pPr marL="0" indent="0" algn="l">
              <a:lnSpc>
                <a:spcPct val="104000"/>
              </a:lnSpc>
              <a:buNone/>
            </a:pPr>
            <a:r>
              <a:rPr lang="en-US" sz="2250" b="1" dirty="0">
                <a:solidFill>
                  <a:srgbClr val="3C3939"/>
                </a:solidFill>
                <a:latin typeface="Inter Bold" pitchFamily="34" charset="0"/>
                <a:ea typeface="Inter Bold" pitchFamily="34" charset="-122"/>
                <a:cs typeface="Inter Bold" pitchFamily="34" charset="-120"/>
              </a:rPr>
              <a:t>Existentialist View</a:t>
            </a:r>
            <a:endParaRPr lang="en-US" sz="2250" dirty="0"/>
          </a:p>
        </p:txBody>
      </p:sp>
      <p:sp>
        <p:nvSpPr>
          <p:cNvPr id="12" name="Text 10"/>
          <p:cNvSpPr/>
          <p:nvPr/>
        </p:nvSpPr>
        <p:spPr>
          <a:xfrm>
            <a:off x="8305096" y="2965053"/>
            <a:ext cx="2979861" cy="2215158"/>
          </a:xfrm>
          <a:prstGeom prst="rect">
            <a:avLst/>
          </a:prstGeom>
          <a:noFill/>
          <a:ln/>
        </p:spPr>
        <p:txBody>
          <a:bodyPr wrap="square" lIns="0" tIns="0" rIns="0" bIns="0" rtlCol="0" anchor="t">
            <a:normAutofit/>
          </a:bodyPr>
          <a:lstStyle/>
          <a:p>
            <a:pPr marL="0" indent="0" algn="l">
              <a:lnSpc>
                <a:spcPct val="132000"/>
              </a:lnSpc>
              <a:buNone/>
            </a:pPr>
            <a:r>
              <a:rPr lang="en-US" sz="1800" dirty="0">
                <a:solidFill>
                  <a:srgbClr val="3C3939"/>
                </a:solidFill>
                <a:latin typeface="Inter" pitchFamily="34" charset="0"/>
                <a:ea typeface="Inter" pitchFamily="34" charset="-122"/>
                <a:cs typeface="Inter" pitchFamily="34" charset="-120"/>
              </a:rPr>
              <a:t>Spirituality is the search for meaning in what we do: 'Why am I doing this work?' Without an answer, daily work produces 'existential sickness'.</a:t>
            </a:r>
            <a:endParaRPr lang="en-US" sz="1800"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name="Slide 14">
    <p:spTree>
      <p:nvGrpSpPr>
        <p:cNvPr id="1" name=""/>
        <p:cNvGrpSpPr/>
        <p:nvPr/>
      </p:nvGrpSpPr>
      <p:grpSpPr>
        <a:xfrm>
          <a:off x="0" y="0"/>
          <a:ext cx="0" cy="0"/>
          <a:chOff x="0" y="0"/>
          <a:chExt cx="0" cy="0"/>
        </a:xfrm>
      </p:grpSpPr>
      <p:sp>
        <p:nvSpPr>
          <p:cNvPr id="2" name="Text 0"/>
          <p:cNvSpPr/>
          <p:nvPr/>
        </p:nvSpPr>
        <p:spPr>
          <a:xfrm>
            <a:off x="661475" y="726579"/>
            <a:ext cx="10868745" cy="701477"/>
          </a:xfrm>
          <a:prstGeom prst="rect">
            <a:avLst/>
          </a:prstGeom>
          <a:noFill/>
          <a:ln/>
        </p:spPr>
        <p:txBody>
          <a:bodyPr wrap="none" lIns="0" tIns="0" rIns="0" bIns="0" rtlCol="0" anchor="t"/>
          <a:lstStyle/>
          <a:p>
            <a:pPr marL="0" indent="0" algn="l">
              <a:lnSpc>
                <a:spcPct val="104000"/>
              </a:lnSpc>
              <a:buNone/>
            </a:pPr>
            <a:r>
              <a:rPr lang="en-US" sz="4400" b="1" dirty="0">
                <a:solidFill>
                  <a:srgbClr val="1B1B27"/>
                </a:solidFill>
                <a:latin typeface="Inter Bold" pitchFamily="34" charset="0"/>
                <a:ea typeface="Inter Bold" pitchFamily="34" charset="-122"/>
                <a:cs typeface="Inter Bold" pitchFamily="34" charset="-120"/>
              </a:rPr>
              <a:t>Why Pluralism Is the Right Response</a:t>
            </a:r>
            <a:endParaRPr lang="en-US" sz="4400" dirty="0"/>
          </a:p>
        </p:txBody>
      </p:sp>
      <p:sp>
        <p:nvSpPr>
          <p:cNvPr id="3" name="Text 1"/>
          <p:cNvSpPr/>
          <p:nvPr/>
        </p:nvSpPr>
        <p:spPr>
          <a:xfrm>
            <a:off x="998116" y="2094309"/>
            <a:ext cx="10532104" cy="1050131"/>
          </a:xfrm>
          <a:prstGeom prst="rect">
            <a:avLst/>
          </a:prstGeom>
          <a:noFill/>
          <a:ln/>
        </p:spPr>
        <p:txBody>
          <a:bodyPr wrap="square" lIns="0" tIns="0" rIns="0" bIns="0" rtlCol="0" anchor="t">
            <a:normAutofit/>
          </a:bodyPr>
          <a:lstStyle/>
          <a:p>
            <a:pPr marL="0" indent="0" algn="l">
              <a:lnSpc>
                <a:spcPct val="130000"/>
              </a:lnSpc>
              <a:buNone/>
            </a:pPr>
            <a:r>
              <a:rPr lang="en-US" sz="1750" dirty="0">
                <a:solidFill>
                  <a:srgbClr val="3C3939"/>
                </a:solidFill>
                <a:latin typeface="Inter" pitchFamily="34" charset="0"/>
                <a:ea typeface="Inter" pitchFamily="34" charset="-122"/>
                <a:cs typeface="Inter" pitchFamily="34" charset="-120"/>
              </a:rPr>
              <a:t>'We feel these multiple views of spirituality are natural and logical (given the diversity of the workforce) and the search for a definitive description of the term is not the best exercise.' — Krishnakumar &amp; Neck (2002)</a:t>
            </a:r>
            <a:endParaRPr lang="en-US" sz="1750" dirty="0"/>
          </a:p>
        </p:txBody>
      </p:sp>
      <p:sp>
        <p:nvSpPr>
          <p:cNvPr id="4" name="Shape 2"/>
          <p:cNvSpPr/>
          <p:nvPr/>
        </p:nvSpPr>
        <p:spPr>
          <a:xfrm>
            <a:off x="661475" y="1854498"/>
            <a:ext cx="25399" cy="1529755"/>
          </a:xfrm>
          <a:prstGeom prst="roundRect">
            <a:avLst>
              <a:gd name="adj" fmla="val 50001"/>
            </a:avLst>
          </a:prstGeom>
          <a:solidFill>
            <a:srgbClr val="1B1B27"/>
          </a:solidFill>
          <a:ln/>
        </p:spPr>
        <p:txBody>
          <a:bodyPr/>
          <a:lstStyle/>
          <a:p>
            <a:endParaRPr lang="en-GB"/>
          </a:p>
        </p:txBody>
      </p:sp>
      <p:sp>
        <p:nvSpPr>
          <p:cNvPr id="5" name="Text 3"/>
          <p:cNvSpPr/>
          <p:nvPr/>
        </p:nvSpPr>
        <p:spPr>
          <a:xfrm>
            <a:off x="661475" y="3624064"/>
            <a:ext cx="10868745" cy="1050131"/>
          </a:xfrm>
          <a:prstGeom prst="rect">
            <a:avLst/>
          </a:prstGeom>
          <a:noFill/>
          <a:ln/>
        </p:spPr>
        <p:txBody>
          <a:bodyPr wrap="square" lIns="0" tIns="0" rIns="0" bIns="0" rtlCol="0" anchor="t">
            <a:normAutofit/>
          </a:bodyPr>
          <a:lstStyle/>
          <a:p>
            <a:pPr marL="0" indent="0" algn="l">
              <a:lnSpc>
                <a:spcPct val="130000"/>
              </a:lnSpc>
              <a:buNone/>
            </a:pPr>
            <a:r>
              <a:rPr lang="en-US" sz="1750" dirty="0">
                <a:solidFill>
                  <a:srgbClr val="3C3939"/>
                </a:solidFill>
                <a:latin typeface="Inter" pitchFamily="34" charset="0"/>
                <a:ea typeface="Inter" pitchFamily="34" charset="-122"/>
                <a:cs typeface="Inter" pitchFamily="34" charset="-120"/>
              </a:rPr>
              <a:t>Their positive claim: managers should </a:t>
            </a:r>
            <a:r>
              <a:rPr lang="en-US" sz="1750" b="1" dirty="0">
                <a:solidFill>
                  <a:srgbClr val="3C3939"/>
                </a:solidFill>
                <a:latin typeface="Inter Bold" pitchFamily="34" charset="0"/>
                <a:ea typeface="Inter Bold" pitchFamily="34" charset="-122"/>
                <a:cs typeface="Inter Bold" pitchFamily="34" charset="-120"/>
              </a:rPr>
              <a:t>understand</a:t>
            </a:r>
            <a:r>
              <a:rPr lang="en-US" sz="1750" dirty="0">
                <a:solidFill>
                  <a:srgbClr val="3C3939"/>
                </a:solidFill>
                <a:latin typeface="Inter" pitchFamily="34" charset="0"/>
                <a:ea typeface="Inter" pitchFamily="34" charset="-122"/>
                <a:cs typeface="Inter" pitchFamily="34" charset="-120"/>
              </a:rPr>
              <a:t> all three perspectives and </a:t>
            </a:r>
            <a:r>
              <a:rPr lang="en-US" sz="1750" b="1" dirty="0">
                <a:solidFill>
                  <a:srgbClr val="3C3939"/>
                </a:solidFill>
                <a:latin typeface="Inter Bold" pitchFamily="34" charset="0"/>
                <a:ea typeface="Inter Bold" pitchFamily="34" charset="-122"/>
                <a:cs typeface="Inter Bold" pitchFamily="34" charset="-120"/>
              </a:rPr>
              <a:t>encourage</a:t>
            </a:r>
            <a:r>
              <a:rPr lang="en-US" sz="1750" dirty="0">
                <a:solidFill>
                  <a:srgbClr val="3C3939"/>
                </a:solidFill>
                <a:latin typeface="Inter" pitchFamily="34" charset="0"/>
                <a:ea typeface="Inter" pitchFamily="34" charset="-122"/>
                <a:cs typeface="Inter" pitchFamily="34" charset="-120"/>
              </a:rPr>
              <a:t> employees to practise their own — not impose a single definition. This is the basis of their later </a:t>
            </a:r>
            <a:r>
              <a:rPr lang="en-US" sz="1750" i="1" dirty="0">
                <a:solidFill>
                  <a:srgbClr val="3C3939"/>
                </a:solidFill>
                <a:latin typeface="Inter" pitchFamily="34" charset="0"/>
                <a:ea typeface="Inter" pitchFamily="34" charset="-122"/>
                <a:cs typeface="Inter" pitchFamily="34" charset="-120"/>
              </a:rPr>
              <a:t>spiritual freedom model</a:t>
            </a:r>
            <a:r>
              <a:rPr lang="en-US" sz="1750" dirty="0">
                <a:solidFill>
                  <a:srgbClr val="3C3939"/>
                </a:solidFill>
                <a:latin typeface="Inter" pitchFamily="34" charset="0"/>
                <a:ea typeface="Inter" pitchFamily="34" charset="-122"/>
                <a:cs typeface="Inter" pitchFamily="34" charset="-120"/>
              </a:rPr>
              <a:t>.</a:t>
            </a:r>
            <a:endParaRPr lang="en-US" sz="1750" dirty="0"/>
          </a:p>
        </p:txBody>
      </p:sp>
      <p:sp>
        <p:nvSpPr>
          <p:cNvPr id="6" name="Shape 4"/>
          <p:cNvSpPr/>
          <p:nvPr/>
        </p:nvSpPr>
        <p:spPr>
          <a:xfrm>
            <a:off x="661475" y="4914007"/>
            <a:ext cx="10868745" cy="1217315"/>
          </a:xfrm>
          <a:prstGeom prst="roundRect">
            <a:avLst>
              <a:gd name="adj" fmla="val 7744"/>
            </a:avLst>
          </a:prstGeom>
          <a:solidFill>
            <a:srgbClr val="E1E1EA"/>
          </a:solidFill>
          <a:ln/>
        </p:spPr>
        <p:txBody>
          <a:bodyPr/>
          <a:lstStyle/>
          <a:p>
            <a:endParaRPr lang="en-GB"/>
          </a:p>
        </p:txBody>
      </p:sp>
      <p:pic>
        <p:nvPicPr>
          <p:cNvPr id="7" name="Image 0" descr="preencoded.png"/>
          <p:cNvPicPr>
            <a:picLocks noChangeAspect="1"/>
          </p:cNvPicPr>
          <p:nvPr/>
        </p:nvPicPr>
        <p:blipFill>
          <a:blip r:embed="rId3"/>
          <a:stretch>
            <a:fillRect/>
          </a:stretch>
        </p:blipFill>
        <p:spPr>
          <a:xfrm>
            <a:off x="885902" y="5221784"/>
            <a:ext cx="280484" cy="224433"/>
          </a:xfrm>
          <a:prstGeom prst="rect">
            <a:avLst/>
          </a:prstGeom>
        </p:spPr>
      </p:pic>
      <p:sp>
        <p:nvSpPr>
          <p:cNvPr id="8" name="Text 5"/>
          <p:cNvSpPr/>
          <p:nvPr/>
        </p:nvSpPr>
        <p:spPr>
          <a:xfrm>
            <a:off x="1390814" y="5183287"/>
            <a:ext cx="9914979" cy="700088"/>
          </a:xfrm>
          <a:prstGeom prst="rect">
            <a:avLst/>
          </a:prstGeom>
          <a:noFill/>
          <a:ln/>
        </p:spPr>
        <p:txBody>
          <a:bodyPr wrap="square" lIns="0" tIns="0" rIns="0" bIns="0" rtlCol="0" anchor="t">
            <a:normAutofit/>
          </a:bodyPr>
          <a:lstStyle/>
          <a:p>
            <a:pPr marL="0" indent="0" algn="l">
              <a:lnSpc>
                <a:spcPct val="130000"/>
              </a:lnSpc>
              <a:buNone/>
            </a:pPr>
            <a:r>
              <a:rPr lang="en-US" sz="1750" dirty="0">
                <a:solidFill>
                  <a:srgbClr val="000000"/>
                </a:solidFill>
                <a:latin typeface="Inter" pitchFamily="34" charset="0"/>
                <a:ea typeface="Inter" pitchFamily="34" charset="-122"/>
                <a:cs typeface="Inter" pitchFamily="34" charset="-120"/>
              </a:rPr>
              <a:t>Cavanagh (1999) pushes back: a spirituality severed from religious roots risks becoming shallow — 'it is difficult to develop depth in any spirituality without a religious foundation.'</a:t>
            </a:r>
            <a:endParaRPr lang="en-US" sz="1750"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name="Slide 15">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1758282" y="1145814"/>
            <a:ext cx="4840637" cy="4566371"/>
          </a:xfrm>
          <a:prstGeom prst="rect">
            <a:avLst/>
          </a:prstGeom>
        </p:spPr>
      </p:pic>
      <p:sp>
        <p:nvSpPr>
          <p:cNvPr id="3" name="Text 0"/>
          <p:cNvSpPr/>
          <p:nvPr/>
        </p:nvSpPr>
        <p:spPr>
          <a:xfrm>
            <a:off x="2441346" y="3987599"/>
            <a:ext cx="1181356" cy="185331"/>
          </a:xfrm>
          <a:prstGeom prst="rect">
            <a:avLst/>
          </a:prstGeom>
          <a:noFill/>
          <a:ln/>
        </p:spPr>
        <p:txBody>
          <a:bodyPr wrap="none" lIns="0" tIns="0" rIns="0" bIns="0" rtlCol="0" anchor="t"/>
          <a:lstStyle/>
          <a:p>
            <a:pPr marL="0" indent="0" algn="ctr">
              <a:lnSpc>
                <a:spcPct val="104000"/>
              </a:lnSpc>
              <a:buNone/>
            </a:pPr>
            <a:r>
              <a:rPr lang="en-US" sz="2000" b="1" dirty="0">
                <a:solidFill>
                  <a:srgbClr val="FFFFFF"/>
                </a:solidFill>
                <a:latin typeface="Inter Bold" pitchFamily="34" charset="0"/>
                <a:ea typeface="Inter Bold" pitchFamily="34" charset="-122"/>
                <a:cs typeface="Inter Bold" pitchFamily="34" charset="-120"/>
              </a:rPr>
              <a:t>Intrinsic</a:t>
            </a:r>
            <a:endParaRPr lang="en-US" sz="2000" dirty="0"/>
          </a:p>
        </p:txBody>
      </p:sp>
      <p:sp>
        <p:nvSpPr>
          <p:cNvPr id="4" name="Text 1"/>
          <p:cNvSpPr/>
          <p:nvPr/>
        </p:nvSpPr>
        <p:spPr>
          <a:xfrm>
            <a:off x="2441346" y="4420600"/>
            <a:ext cx="1181356" cy="389196"/>
          </a:xfrm>
          <a:prstGeom prst="rect">
            <a:avLst/>
          </a:prstGeom>
          <a:noFill/>
          <a:ln/>
        </p:spPr>
        <p:txBody>
          <a:bodyPr wrap="square" lIns="0" tIns="0" rIns="0" bIns="0" rtlCol="0" anchor="t">
            <a:noAutofit/>
          </a:bodyPr>
          <a:lstStyle/>
          <a:p>
            <a:pPr marL="0" indent="0" algn="ctr">
              <a:lnSpc>
                <a:spcPct val="91000"/>
              </a:lnSpc>
              <a:buNone/>
            </a:pPr>
            <a:r>
              <a:rPr lang="en-US" sz="1400" dirty="0">
                <a:solidFill>
                  <a:srgbClr val="FFFFFF"/>
                </a:solidFill>
                <a:latin typeface="Inter" pitchFamily="34" charset="0"/>
                <a:ea typeface="Inter" pitchFamily="34" charset="-122"/>
                <a:cs typeface="Inter" pitchFamily="34" charset="-120"/>
              </a:rPr>
              <a:t>Where does spirituality come from?</a:t>
            </a:r>
            <a:endParaRPr lang="en-US" sz="1400" dirty="0"/>
          </a:p>
        </p:txBody>
      </p:sp>
      <p:sp>
        <p:nvSpPr>
          <p:cNvPr id="5" name="Text 2"/>
          <p:cNvSpPr/>
          <p:nvPr/>
        </p:nvSpPr>
        <p:spPr>
          <a:xfrm>
            <a:off x="3504323" y="2017469"/>
            <a:ext cx="1181356" cy="185332"/>
          </a:xfrm>
          <a:prstGeom prst="rect">
            <a:avLst/>
          </a:prstGeom>
          <a:noFill/>
          <a:ln/>
        </p:spPr>
        <p:txBody>
          <a:bodyPr wrap="none" lIns="0" tIns="0" rIns="0" bIns="0" rtlCol="0" anchor="t"/>
          <a:lstStyle/>
          <a:p>
            <a:pPr marL="0" indent="0" algn="ctr">
              <a:lnSpc>
                <a:spcPct val="104000"/>
              </a:lnSpc>
              <a:buNone/>
            </a:pPr>
            <a:r>
              <a:rPr lang="en-US" sz="2000" b="1" dirty="0">
                <a:solidFill>
                  <a:srgbClr val="FFFFFF"/>
                </a:solidFill>
                <a:latin typeface="Inter Bold" pitchFamily="34" charset="0"/>
                <a:ea typeface="Inter Bold" pitchFamily="34" charset="-122"/>
                <a:cs typeface="Inter Bold" pitchFamily="34" charset="-120"/>
              </a:rPr>
              <a:t>Religious</a:t>
            </a:r>
            <a:endParaRPr lang="en-US" sz="2000" dirty="0"/>
          </a:p>
        </p:txBody>
      </p:sp>
      <p:sp>
        <p:nvSpPr>
          <p:cNvPr id="6" name="Text 3"/>
          <p:cNvSpPr/>
          <p:nvPr/>
        </p:nvSpPr>
        <p:spPr>
          <a:xfrm>
            <a:off x="3504323" y="2507908"/>
            <a:ext cx="1181356" cy="259464"/>
          </a:xfrm>
          <a:prstGeom prst="rect">
            <a:avLst/>
          </a:prstGeom>
          <a:noFill/>
          <a:ln/>
        </p:spPr>
        <p:txBody>
          <a:bodyPr wrap="square" lIns="0" tIns="0" rIns="0" bIns="0" rtlCol="0" anchor="t">
            <a:noAutofit/>
          </a:bodyPr>
          <a:lstStyle/>
          <a:p>
            <a:pPr marL="0" indent="0" algn="ctr">
              <a:lnSpc>
                <a:spcPct val="91000"/>
              </a:lnSpc>
              <a:buNone/>
            </a:pPr>
            <a:r>
              <a:rPr lang="en-US" sz="1400" dirty="0">
                <a:solidFill>
                  <a:srgbClr val="FFFFFF"/>
                </a:solidFill>
                <a:latin typeface="Inter" pitchFamily="34" charset="0"/>
                <a:ea typeface="Inter" pitchFamily="34" charset="-122"/>
                <a:cs typeface="Inter" pitchFamily="34" charset="-120"/>
              </a:rPr>
              <a:t>What tradition expresses it?</a:t>
            </a:r>
            <a:endParaRPr lang="en-US" sz="1400" dirty="0"/>
          </a:p>
        </p:txBody>
      </p:sp>
      <p:sp>
        <p:nvSpPr>
          <p:cNvPr id="7" name="Text 4"/>
          <p:cNvSpPr/>
          <p:nvPr/>
        </p:nvSpPr>
        <p:spPr>
          <a:xfrm>
            <a:off x="4767517" y="4028865"/>
            <a:ext cx="1181356" cy="185332"/>
          </a:xfrm>
          <a:prstGeom prst="rect">
            <a:avLst/>
          </a:prstGeom>
          <a:noFill/>
          <a:ln/>
        </p:spPr>
        <p:txBody>
          <a:bodyPr wrap="none" lIns="0" tIns="0" rIns="0" bIns="0" rtlCol="0" anchor="t"/>
          <a:lstStyle/>
          <a:p>
            <a:pPr marL="0" indent="0" algn="ctr">
              <a:lnSpc>
                <a:spcPct val="104000"/>
              </a:lnSpc>
              <a:buNone/>
            </a:pPr>
            <a:r>
              <a:rPr lang="en-US" sz="2000" b="1" dirty="0">
                <a:solidFill>
                  <a:srgbClr val="FFFFFF"/>
                </a:solidFill>
                <a:latin typeface="Inter Bold" pitchFamily="34" charset="0"/>
                <a:ea typeface="Inter Bold" pitchFamily="34" charset="-122"/>
                <a:cs typeface="Inter Bold" pitchFamily="34" charset="-120"/>
              </a:rPr>
              <a:t>Existential</a:t>
            </a:r>
            <a:endParaRPr lang="en-US" sz="2000" dirty="0"/>
          </a:p>
        </p:txBody>
      </p:sp>
      <p:sp>
        <p:nvSpPr>
          <p:cNvPr id="8" name="Text 5"/>
          <p:cNvSpPr/>
          <p:nvPr/>
        </p:nvSpPr>
        <p:spPr>
          <a:xfrm>
            <a:off x="4767517" y="4550332"/>
            <a:ext cx="1181356" cy="129732"/>
          </a:xfrm>
          <a:prstGeom prst="rect">
            <a:avLst/>
          </a:prstGeom>
          <a:noFill/>
          <a:ln/>
        </p:spPr>
        <p:txBody>
          <a:bodyPr wrap="none" lIns="0" tIns="0" rIns="0" bIns="0" rtlCol="0" anchor="t"/>
          <a:lstStyle/>
          <a:p>
            <a:pPr marL="0" indent="0" algn="ctr">
              <a:lnSpc>
                <a:spcPct val="91000"/>
              </a:lnSpc>
              <a:buNone/>
            </a:pPr>
            <a:r>
              <a:rPr lang="en-US" sz="1400" dirty="0">
                <a:solidFill>
                  <a:srgbClr val="FFFFFF"/>
                </a:solidFill>
                <a:latin typeface="Inter" pitchFamily="34" charset="0"/>
                <a:ea typeface="Inter" pitchFamily="34" charset="-122"/>
                <a:cs typeface="Inter" pitchFamily="34" charset="-120"/>
              </a:rPr>
              <a:t>What is it for?</a:t>
            </a:r>
            <a:endParaRPr lang="en-US" sz="1400" dirty="0"/>
          </a:p>
        </p:txBody>
      </p:sp>
      <p:sp>
        <p:nvSpPr>
          <p:cNvPr id="9" name="Text 6"/>
          <p:cNvSpPr/>
          <p:nvPr/>
        </p:nvSpPr>
        <p:spPr>
          <a:xfrm>
            <a:off x="7196276" y="646418"/>
            <a:ext cx="3523070" cy="276920"/>
          </a:xfrm>
          <a:prstGeom prst="rect">
            <a:avLst/>
          </a:prstGeom>
          <a:noFill/>
          <a:ln/>
        </p:spPr>
        <p:txBody>
          <a:bodyPr wrap="none" lIns="0" tIns="0" rIns="0" bIns="0" rtlCol="0" anchor="t"/>
          <a:lstStyle/>
          <a:p>
            <a:pPr marL="0" indent="0" algn="l">
              <a:lnSpc>
                <a:spcPct val="104000"/>
              </a:lnSpc>
              <a:buNone/>
            </a:pPr>
            <a:r>
              <a:rPr lang="en-US" sz="2000" b="1" dirty="0">
                <a:solidFill>
                  <a:srgbClr val="1B1B27"/>
                </a:solidFill>
                <a:latin typeface="Inter Bold" pitchFamily="34" charset="0"/>
                <a:ea typeface="Inter Bold" pitchFamily="34" charset="-122"/>
                <a:cs typeface="Inter Bold" pitchFamily="34" charset="-120"/>
              </a:rPr>
              <a:t>A Useful Map</a:t>
            </a:r>
            <a:endParaRPr lang="en-US" sz="2000" dirty="0"/>
          </a:p>
        </p:txBody>
      </p:sp>
      <p:sp>
        <p:nvSpPr>
          <p:cNvPr id="10" name="Text 7"/>
          <p:cNvSpPr/>
          <p:nvPr/>
        </p:nvSpPr>
        <p:spPr>
          <a:xfrm>
            <a:off x="7196276" y="976420"/>
            <a:ext cx="3523070" cy="1661220"/>
          </a:xfrm>
          <a:prstGeom prst="rect">
            <a:avLst/>
          </a:prstGeom>
          <a:noFill/>
          <a:ln/>
        </p:spPr>
        <p:txBody>
          <a:bodyPr wrap="square" lIns="0" tIns="0" rIns="0" bIns="0" rtlCol="0" anchor="t">
            <a:noAutofit/>
          </a:bodyPr>
          <a:lstStyle/>
          <a:p>
            <a:pPr marL="0" indent="0" algn="l">
              <a:lnSpc>
                <a:spcPct val="104000"/>
              </a:lnSpc>
              <a:buNone/>
            </a:pPr>
            <a:r>
              <a:rPr lang="en-US" sz="4000" b="1" dirty="0">
                <a:solidFill>
                  <a:srgbClr val="1B1B27"/>
                </a:solidFill>
                <a:latin typeface="Inter Bold" pitchFamily="34" charset="0"/>
                <a:ea typeface="Inter Bold" pitchFamily="34" charset="-122"/>
                <a:cs typeface="Inter Bold" pitchFamily="34" charset="-120"/>
              </a:rPr>
              <a:t>Three Questions, Three Views</a:t>
            </a:r>
            <a:endParaRPr lang="en-US" sz="4000" dirty="0"/>
          </a:p>
        </p:txBody>
      </p:sp>
      <p:sp>
        <p:nvSpPr>
          <p:cNvPr id="11" name="Text 8"/>
          <p:cNvSpPr/>
          <p:nvPr/>
        </p:nvSpPr>
        <p:spPr>
          <a:xfrm>
            <a:off x="7281982" y="2864111"/>
            <a:ext cx="4546851" cy="3624238"/>
          </a:xfrm>
          <a:prstGeom prst="rect">
            <a:avLst/>
          </a:prstGeom>
          <a:noFill/>
          <a:ln/>
        </p:spPr>
        <p:txBody>
          <a:bodyPr wrap="square" lIns="0" tIns="0" rIns="0" bIns="0" rtlCol="0" anchor="t">
            <a:normAutofit fontScale="92500" lnSpcReduction="10000"/>
          </a:bodyPr>
          <a:lstStyle/>
          <a:p>
            <a:pPr marL="0" indent="0" algn="l">
              <a:lnSpc>
                <a:spcPct val="117000"/>
              </a:lnSpc>
              <a:spcAft>
                <a:spcPts val="900"/>
              </a:spcAft>
              <a:buNone/>
            </a:pPr>
            <a:r>
              <a:rPr lang="en-US" sz="2000" dirty="0">
                <a:solidFill>
                  <a:srgbClr val="3C3939"/>
                </a:solidFill>
                <a:latin typeface="Inter" pitchFamily="34" charset="0"/>
                <a:ea typeface="Inter" pitchFamily="34" charset="-122"/>
                <a:cs typeface="Inter" pitchFamily="34" charset="-120"/>
              </a:rPr>
              <a:t>Each perspective answers a different question about spirituality. Recognising this prevents the debate from becoming a false choice — and explains why Krishnakumar and Neck argue that all three deserve encouragement rather than resolution.</a:t>
            </a:r>
            <a:endParaRPr lang="en-US" sz="2000" dirty="0"/>
          </a:p>
          <a:p>
            <a:pPr marL="0" indent="0" algn="l">
              <a:lnSpc>
                <a:spcPct val="117000"/>
              </a:lnSpc>
              <a:buNone/>
            </a:pPr>
            <a:r>
              <a:rPr lang="en-US" sz="2000" dirty="0">
                <a:solidFill>
                  <a:srgbClr val="3C3939"/>
                </a:solidFill>
                <a:latin typeface="Inter" pitchFamily="34" charset="0"/>
                <a:ea typeface="Inter" pitchFamily="34" charset="-122"/>
                <a:cs typeface="Inter" pitchFamily="34" charset="-120"/>
              </a:rPr>
              <a:t>The three views also imply different organisational duties: </a:t>
            </a:r>
            <a:r>
              <a:rPr lang="en-US" sz="2000" b="1" dirty="0">
                <a:solidFill>
                  <a:srgbClr val="3C3939"/>
                </a:solidFill>
                <a:latin typeface="Inter Bold" pitchFamily="34" charset="0"/>
                <a:ea typeface="Inter Bold" pitchFamily="34" charset="-122"/>
                <a:cs typeface="Inter Bold" pitchFamily="34" charset="-120"/>
              </a:rPr>
              <a:t>enable</a:t>
            </a:r>
            <a:r>
              <a:rPr lang="en-US" sz="2000" dirty="0">
                <a:solidFill>
                  <a:srgbClr val="3C3939"/>
                </a:solidFill>
                <a:latin typeface="Inter" pitchFamily="34" charset="0"/>
                <a:ea typeface="Inter" pitchFamily="34" charset="-122"/>
                <a:cs typeface="Inter" pitchFamily="34" charset="-120"/>
              </a:rPr>
              <a:t> inner expression, </a:t>
            </a:r>
            <a:r>
              <a:rPr lang="en-US" sz="2000" b="1" dirty="0">
                <a:solidFill>
                  <a:srgbClr val="3C3939"/>
                </a:solidFill>
                <a:latin typeface="Inter Bold" pitchFamily="34" charset="0"/>
                <a:ea typeface="Inter Bold" pitchFamily="34" charset="-122"/>
                <a:cs typeface="Inter Bold" pitchFamily="34" charset="-120"/>
              </a:rPr>
              <a:t>respect</a:t>
            </a:r>
            <a:r>
              <a:rPr lang="en-US" sz="2000" dirty="0">
                <a:solidFill>
                  <a:srgbClr val="3C3939"/>
                </a:solidFill>
                <a:latin typeface="Inter" pitchFamily="34" charset="0"/>
                <a:ea typeface="Inter" pitchFamily="34" charset="-122"/>
                <a:cs typeface="Inter" pitchFamily="34" charset="-120"/>
              </a:rPr>
              <a:t> religious tradition, or </a:t>
            </a:r>
            <a:r>
              <a:rPr lang="en-US" sz="2000" b="1" dirty="0">
                <a:solidFill>
                  <a:srgbClr val="3C3939"/>
                </a:solidFill>
                <a:latin typeface="Inter Bold" pitchFamily="34" charset="0"/>
                <a:ea typeface="Inter Bold" pitchFamily="34" charset="-122"/>
                <a:cs typeface="Inter Bold" pitchFamily="34" charset="-120"/>
              </a:rPr>
              <a:t>provide</a:t>
            </a:r>
            <a:r>
              <a:rPr lang="en-US" sz="2000" dirty="0">
                <a:solidFill>
                  <a:srgbClr val="3C3939"/>
                </a:solidFill>
                <a:latin typeface="Inter" pitchFamily="34" charset="0"/>
                <a:ea typeface="Inter" pitchFamily="34" charset="-122"/>
                <a:cs typeface="Inter" pitchFamily="34" charset="-120"/>
              </a:rPr>
              <a:t> meaningful work.</a:t>
            </a:r>
            <a:endParaRPr lang="en-US" sz="2000"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name="Slide 16">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0" y="0"/>
            <a:ext cx="4571886" cy="6858000"/>
          </a:xfrm>
          <a:prstGeom prst="rect">
            <a:avLst/>
          </a:prstGeom>
        </p:spPr>
      </p:pic>
      <p:sp>
        <p:nvSpPr>
          <p:cNvPr id="3" name="Text 0"/>
          <p:cNvSpPr/>
          <p:nvPr/>
        </p:nvSpPr>
        <p:spPr>
          <a:xfrm>
            <a:off x="5233360" y="1539081"/>
            <a:ext cx="6296860" cy="738287"/>
          </a:xfrm>
          <a:prstGeom prst="rect">
            <a:avLst/>
          </a:prstGeom>
          <a:noFill/>
          <a:ln/>
        </p:spPr>
        <p:txBody>
          <a:bodyPr wrap="none" lIns="0" tIns="0" rIns="0" bIns="0" rtlCol="0" anchor="t"/>
          <a:lstStyle/>
          <a:p>
            <a:pPr marL="0" indent="0" algn="l">
              <a:lnSpc>
                <a:spcPct val="104000"/>
              </a:lnSpc>
              <a:buNone/>
            </a:pPr>
            <a:r>
              <a:rPr lang="en-US" sz="4650" b="1" dirty="0">
                <a:solidFill>
                  <a:srgbClr val="1B1B27"/>
                </a:solidFill>
                <a:latin typeface="Inter Bold" pitchFamily="34" charset="0"/>
                <a:ea typeface="Inter Bold" pitchFamily="34" charset="-122"/>
                <a:cs typeface="Inter Bold" pitchFamily="34" charset="-120"/>
              </a:rPr>
              <a:t>The Intrinsic Case</a:t>
            </a:r>
            <a:endParaRPr lang="en-US" sz="4650" dirty="0"/>
          </a:p>
        </p:txBody>
      </p:sp>
      <p:sp>
        <p:nvSpPr>
          <p:cNvPr id="4" name="Text 1"/>
          <p:cNvSpPr/>
          <p:nvPr/>
        </p:nvSpPr>
        <p:spPr>
          <a:xfrm>
            <a:off x="5233360" y="2631777"/>
            <a:ext cx="6296860" cy="755848"/>
          </a:xfrm>
          <a:prstGeom prst="rect">
            <a:avLst/>
          </a:prstGeom>
          <a:noFill/>
          <a:ln/>
        </p:spPr>
        <p:txBody>
          <a:bodyPr wrap="square" lIns="0" tIns="0" rIns="0" bIns="0" rtlCol="0" anchor="t">
            <a:normAutofit/>
          </a:bodyPr>
          <a:lstStyle/>
          <a:p>
            <a:pPr marL="0" indent="0" algn="l">
              <a:lnSpc>
                <a:spcPct val="133000"/>
              </a:lnSpc>
              <a:buNone/>
            </a:pPr>
            <a:r>
              <a:rPr lang="en-US" sz="1850" dirty="0">
                <a:solidFill>
                  <a:srgbClr val="3C3939"/>
                </a:solidFill>
                <a:latin typeface="Inter" pitchFamily="34" charset="0"/>
                <a:ea typeface="Inter" pitchFamily="34" charset="-122"/>
                <a:cs typeface="Inter" pitchFamily="34" charset="-120"/>
              </a:rPr>
              <a:t>Workplace spirituality is good for persons — not merely useful to organisations.</a:t>
            </a:r>
            <a:endParaRPr lang="en-US" sz="1850" dirty="0"/>
          </a:p>
        </p:txBody>
      </p:sp>
      <p:sp>
        <p:nvSpPr>
          <p:cNvPr id="5" name="Text 2"/>
          <p:cNvSpPr/>
          <p:nvPr/>
        </p:nvSpPr>
        <p:spPr>
          <a:xfrm>
            <a:off x="5587761" y="3919240"/>
            <a:ext cx="5942459" cy="1133773"/>
          </a:xfrm>
          <a:prstGeom prst="rect">
            <a:avLst/>
          </a:prstGeom>
          <a:noFill/>
          <a:ln/>
        </p:spPr>
        <p:txBody>
          <a:bodyPr wrap="square" lIns="0" tIns="0" rIns="0" bIns="0" rtlCol="0" anchor="t">
            <a:normAutofit/>
          </a:bodyPr>
          <a:lstStyle/>
          <a:p>
            <a:pPr marL="0" indent="0" algn="l">
              <a:lnSpc>
                <a:spcPct val="133000"/>
              </a:lnSpc>
              <a:buNone/>
            </a:pPr>
            <a:r>
              <a:rPr lang="en-US" sz="1850" dirty="0">
                <a:solidFill>
                  <a:srgbClr val="3C3939"/>
                </a:solidFill>
                <a:latin typeface="Inter" pitchFamily="34" charset="0"/>
                <a:ea typeface="Inter" pitchFamily="34" charset="-122"/>
                <a:cs typeface="Inter" pitchFamily="34" charset="-120"/>
              </a:rPr>
              <a:t>'Workers are spiritual beings whose souls are either nurtured or damaged by their work.' — Ashmos &amp; Duchon (2000)</a:t>
            </a:r>
            <a:endParaRPr lang="en-US" sz="1850" dirty="0"/>
          </a:p>
        </p:txBody>
      </p:sp>
      <p:sp>
        <p:nvSpPr>
          <p:cNvPr id="6" name="Shape 3"/>
          <p:cNvSpPr/>
          <p:nvPr/>
        </p:nvSpPr>
        <p:spPr>
          <a:xfrm>
            <a:off x="5233360" y="3653433"/>
            <a:ext cx="31749" cy="1665387"/>
          </a:xfrm>
          <a:prstGeom prst="roundRect">
            <a:avLst>
              <a:gd name="adj" fmla="val 50000"/>
            </a:avLst>
          </a:prstGeom>
          <a:solidFill>
            <a:srgbClr val="1B1B27"/>
          </a:solidFill>
          <a:ln/>
        </p:spPr>
        <p:txBody>
          <a:bodyPr/>
          <a:lstStyle/>
          <a:p>
            <a:endParaRPr lang="en-GB"/>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name="Slide 17">
    <p:spTree>
      <p:nvGrpSpPr>
        <p:cNvPr id="1" name=""/>
        <p:cNvGrpSpPr/>
        <p:nvPr/>
      </p:nvGrpSpPr>
      <p:grpSpPr>
        <a:xfrm>
          <a:off x="0" y="0"/>
          <a:ext cx="0" cy="0"/>
          <a:chOff x="0" y="0"/>
          <a:chExt cx="0" cy="0"/>
        </a:xfrm>
      </p:grpSpPr>
      <p:sp>
        <p:nvSpPr>
          <p:cNvPr id="2" name="Text 0"/>
          <p:cNvSpPr/>
          <p:nvPr/>
        </p:nvSpPr>
        <p:spPr>
          <a:xfrm>
            <a:off x="661475" y="762695"/>
            <a:ext cx="10868745" cy="701477"/>
          </a:xfrm>
          <a:prstGeom prst="rect">
            <a:avLst/>
          </a:prstGeom>
          <a:noFill/>
          <a:ln/>
        </p:spPr>
        <p:txBody>
          <a:bodyPr wrap="none" lIns="0" tIns="0" rIns="0" bIns="0" rtlCol="0" anchor="t"/>
          <a:lstStyle/>
          <a:p>
            <a:pPr marL="0" indent="0" algn="l">
              <a:lnSpc>
                <a:spcPct val="104000"/>
              </a:lnSpc>
              <a:buNone/>
            </a:pPr>
            <a:r>
              <a:rPr lang="en-US" sz="4400" b="1" dirty="0">
                <a:solidFill>
                  <a:srgbClr val="1B1B27"/>
                </a:solidFill>
                <a:latin typeface="Inter Bold" pitchFamily="34" charset="0"/>
                <a:ea typeface="Inter Bold" pitchFamily="34" charset="-122"/>
                <a:cs typeface="Inter Bold" pitchFamily="34" charset="-120"/>
              </a:rPr>
              <a:t>Meaning: More Than Task Design</a:t>
            </a:r>
            <a:endParaRPr lang="en-US" sz="4400" dirty="0"/>
          </a:p>
        </p:txBody>
      </p:sp>
      <p:sp>
        <p:nvSpPr>
          <p:cNvPr id="3" name="Text 1"/>
          <p:cNvSpPr/>
          <p:nvPr/>
        </p:nvSpPr>
        <p:spPr>
          <a:xfrm>
            <a:off x="661475" y="1997174"/>
            <a:ext cx="5160536" cy="350738"/>
          </a:xfrm>
          <a:prstGeom prst="rect">
            <a:avLst/>
          </a:prstGeom>
          <a:noFill/>
          <a:ln/>
        </p:spPr>
        <p:txBody>
          <a:bodyPr wrap="none" lIns="0" tIns="0" rIns="0" bIns="0" rtlCol="0" anchor="t"/>
          <a:lstStyle/>
          <a:p>
            <a:pPr marL="0" indent="0" algn="l">
              <a:lnSpc>
                <a:spcPct val="104000"/>
              </a:lnSpc>
              <a:buNone/>
            </a:pPr>
            <a:r>
              <a:rPr lang="en-US" sz="2200" b="1" dirty="0">
                <a:solidFill>
                  <a:srgbClr val="1B1B27"/>
                </a:solidFill>
                <a:latin typeface="Inter Bold" pitchFamily="34" charset="0"/>
                <a:ea typeface="Inter Bold" pitchFamily="34" charset="-122"/>
                <a:cs typeface="Inter Bold" pitchFamily="34" charset="-120"/>
              </a:rPr>
              <a:t>Ashmos &amp; Duchon (2000)</a:t>
            </a:r>
            <a:endParaRPr lang="en-US" sz="2200" dirty="0"/>
          </a:p>
        </p:txBody>
      </p:sp>
      <p:sp>
        <p:nvSpPr>
          <p:cNvPr id="4" name="Text 2"/>
          <p:cNvSpPr/>
          <p:nvPr/>
        </p:nvSpPr>
        <p:spPr>
          <a:xfrm>
            <a:off x="661475" y="2561134"/>
            <a:ext cx="5160536" cy="3342283"/>
          </a:xfrm>
          <a:prstGeom prst="rect">
            <a:avLst/>
          </a:prstGeom>
          <a:noFill/>
          <a:ln/>
        </p:spPr>
        <p:txBody>
          <a:bodyPr wrap="square" lIns="0" tIns="0" rIns="0" bIns="0" rtlCol="0" anchor="t">
            <a:normAutofit/>
          </a:bodyPr>
          <a:lstStyle/>
          <a:p>
            <a:pPr marL="0" indent="0" algn="l">
              <a:lnSpc>
                <a:spcPct val="130000"/>
              </a:lnSpc>
              <a:spcAft>
                <a:spcPts val="1500"/>
              </a:spcAft>
              <a:buNone/>
            </a:pPr>
            <a:r>
              <a:rPr lang="en-US" sz="1750" dirty="0">
                <a:solidFill>
                  <a:srgbClr val="3C3939"/>
                </a:solidFill>
                <a:latin typeface="Inter" pitchFamily="34" charset="0"/>
                <a:ea typeface="Inter" pitchFamily="34" charset="-122"/>
                <a:cs typeface="Inter" pitchFamily="34" charset="-120"/>
              </a:rPr>
              <a:t>The meaning employees seek is </a:t>
            </a:r>
            <a:r>
              <a:rPr lang="en-US" sz="1750" b="1" dirty="0">
                <a:solidFill>
                  <a:srgbClr val="3C3939"/>
                </a:solidFill>
                <a:latin typeface="Inter Bold" pitchFamily="34" charset="0"/>
                <a:ea typeface="Inter Bold" pitchFamily="34" charset="-122"/>
                <a:cs typeface="Inter Bold" pitchFamily="34" charset="-120"/>
              </a:rPr>
              <a:t>existential</a:t>
            </a:r>
            <a:r>
              <a:rPr lang="en-US" sz="1750" dirty="0">
                <a:solidFill>
                  <a:srgbClr val="3C3939"/>
                </a:solidFill>
                <a:latin typeface="Inter" pitchFamily="34" charset="0"/>
                <a:ea typeface="Inter" pitchFamily="34" charset="-122"/>
                <a:cs typeface="Inter" pitchFamily="34" charset="-120"/>
              </a:rPr>
              <a:t>, not task-internal. It concerns the connection between work and 'what is important in life' — beyond the thinner meaning engineered by Hackman and Oldham's job design model.</a:t>
            </a:r>
            <a:endParaRPr lang="en-US" sz="1750" dirty="0"/>
          </a:p>
          <a:p>
            <a:pPr marL="0" indent="0" algn="l">
              <a:lnSpc>
                <a:spcPct val="130000"/>
              </a:lnSpc>
              <a:buNone/>
            </a:pPr>
            <a:r>
              <a:rPr lang="en-US" sz="1750" dirty="0">
                <a:solidFill>
                  <a:srgbClr val="3C3939"/>
                </a:solidFill>
                <a:latin typeface="Inter" pitchFamily="34" charset="0"/>
                <a:ea typeface="Inter" pitchFamily="34" charset="-122"/>
                <a:cs typeface="Inter" pitchFamily="34" charset="-120"/>
              </a:rPr>
              <a:t>Terkel: work should be </a:t>
            </a:r>
            <a:r>
              <a:rPr lang="en-US" sz="1750" i="1" dirty="0">
                <a:solidFill>
                  <a:srgbClr val="3C3939"/>
                </a:solidFill>
                <a:latin typeface="Inter" pitchFamily="34" charset="0"/>
                <a:ea typeface="Inter" pitchFamily="34" charset="-122"/>
                <a:cs typeface="Inter" pitchFamily="34" charset="-120"/>
              </a:rPr>
              <a:t>'about a search, too, for daily meaning as well as daily bread, for recognition as well as cash, for astonishment rather than torpor.'</a:t>
            </a:r>
            <a:endParaRPr lang="en-US" sz="1750" dirty="0"/>
          </a:p>
        </p:txBody>
      </p:sp>
      <p:sp>
        <p:nvSpPr>
          <p:cNvPr id="5" name="Shape 3"/>
          <p:cNvSpPr/>
          <p:nvPr/>
        </p:nvSpPr>
        <p:spPr>
          <a:xfrm>
            <a:off x="6214411" y="1783953"/>
            <a:ext cx="5483782" cy="4311352"/>
          </a:xfrm>
          <a:prstGeom prst="roundRect">
            <a:avLst>
              <a:gd name="adj" fmla="val 3748"/>
            </a:avLst>
          </a:prstGeom>
          <a:solidFill>
            <a:srgbClr val="1B1B27"/>
          </a:solidFill>
          <a:ln/>
        </p:spPr>
        <p:txBody>
          <a:bodyPr/>
          <a:lstStyle/>
          <a:p>
            <a:endParaRPr lang="en-GB"/>
          </a:p>
        </p:txBody>
      </p:sp>
      <p:sp>
        <p:nvSpPr>
          <p:cNvPr id="6" name="Text 4"/>
          <p:cNvSpPr/>
          <p:nvPr/>
        </p:nvSpPr>
        <p:spPr>
          <a:xfrm>
            <a:off x="6438838" y="1997174"/>
            <a:ext cx="5034928" cy="350738"/>
          </a:xfrm>
          <a:prstGeom prst="rect">
            <a:avLst/>
          </a:prstGeom>
          <a:noFill/>
          <a:ln/>
        </p:spPr>
        <p:txBody>
          <a:bodyPr wrap="none" lIns="0" tIns="0" rIns="0" bIns="0" rtlCol="0" anchor="t"/>
          <a:lstStyle/>
          <a:p>
            <a:pPr marL="0" indent="0" algn="l">
              <a:lnSpc>
                <a:spcPct val="104000"/>
              </a:lnSpc>
              <a:buNone/>
            </a:pPr>
            <a:r>
              <a:rPr lang="en-US" sz="2200" b="1" dirty="0">
                <a:solidFill>
                  <a:srgbClr val="FFFFFF"/>
                </a:solidFill>
                <a:latin typeface="Inter Bold" pitchFamily="34" charset="0"/>
                <a:ea typeface="Inter Bold" pitchFamily="34" charset="-122"/>
                <a:cs typeface="Inter Bold" pitchFamily="34" charset="-120"/>
              </a:rPr>
              <a:t>The Soul Vocabulary</a:t>
            </a:r>
            <a:endParaRPr lang="en-US" sz="2200" dirty="0"/>
          </a:p>
        </p:txBody>
      </p:sp>
      <p:sp>
        <p:nvSpPr>
          <p:cNvPr id="7" name="Text 5"/>
          <p:cNvSpPr/>
          <p:nvPr/>
        </p:nvSpPr>
        <p:spPr>
          <a:xfrm>
            <a:off x="6438838" y="2561134"/>
            <a:ext cx="5034928" cy="700088"/>
          </a:xfrm>
          <a:prstGeom prst="rect">
            <a:avLst/>
          </a:prstGeom>
          <a:noFill/>
          <a:ln/>
        </p:spPr>
        <p:txBody>
          <a:bodyPr wrap="square" lIns="0" tIns="0" rIns="0" bIns="0" rtlCol="0" anchor="t">
            <a:normAutofit/>
          </a:bodyPr>
          <a:lstStyle/>
          <a:p>
            <a:pPr marL="0" indent="0" algn="l">
              <a:lnSpc>
                <a:spcPct val="130000"/>
              </a:lnSpc>
              <a:buNone/>
            </a:pPr>
            <a:r>
              <a:rPr lang="en-US" sz="1750" dirty="0">
                <a:solidFill>
                  <a:srgbClr val="FFFFFF"/>
                </a:solidFill>
                <a:latin typeface="Inter" pitchFamily="34" charset="0"/>
                <a:ea typeface="Inter" pitchFamily="34" charset="-122"/>
                <a:cs typeface="Inter" pitchFamily="34" charset="-120"/>
              </a:rPr>
              <a:t>Three terms carry the weight of Ashmos and Duchon's definition:</a:t>
            </a:r>
            <a:endParaRPr lang="en-US" sz="1750" dirty="0"/>
          </a:p>
        </p:txBody>
      </p:sp>
      <p:sp>
        <p:nvSpPr>
          <p:cNvPr id="8" name="Text 6"/>
          <p:cNvSpPr/>
          <p:nvPr/>
        </p:nvSpPr>
        <p:spPr>
          <a:xfrm>
            <a:off x="6438838" y="3453110"/>
            <a:ext cx="5034928" cy="2249487"/>
          </a:xfrm>
          <a:prstGeom prst="rect">
            <a:avLst/>
          </a:prstGeom>
          <a:noFill/>
          <a:ln/>
        </p:spPr>
        <p:txBody>
          <a:bodyPr wrap="square" lIns="0" tIns="0" rIns="0" bIns="0" rtlCol="0" anchor="t">
            <a:normAutofit/>
          </a:bodyPr>
          <a:lstStyle/>
          <a:p>
            <a:pPr marL="355600" indent="-355600" algn="l">
              <a:lnSpc>
                <a:spcPct val="130000"/>
              </a:lnSpc>
              <a:buSzPct val="100000"/>
              <a:buChar char="•"/>
            </a:pPr>
            <a:r>
              <a:rPr lang="en-US" sz="1750" b="1" dirty="0">
                <a:solidFill>
                  <a:srgbClr val="FFFFFF"/>
                </a:solidFill>
                <a:latin typeface="Inter Bold" pitchFamily="34" charset="0"/>
                <a:ea typeface="Inter Bold" pitchFamily="34" charset="-122"/>
                <a:cs typeface="Inter Bold" pitchFamily="34" charset="-120"/>
              </a:rPr>
              <a:t>Spiritual beings</a:t>
            </a:r>
            <a:r>
              <a:rPr lang="en-US" sz="1750" dirty="0">
                <a:solidFill>
                  <a:srgbClr val="FFFFFF"/>
                </a:solidFill>
                <a:latin typeface="Inter" pitchFamily="34" charset="0"/>
                <a:ea typeface="Inter" pitchFamily="34" charset="-122"/>
                <a:cs typeface="Inter" pitchFamily="34" charset="-120"/>
              </a:rPr>
              <a:t> — employees are more than their function</a:t>
            </a:r>
            <a:endParaRPr lang="en-US" sz="1750" dirty="0"/>
          </a:p>
          <a:p>
            <a:pPr marL="355600" indent="-355600" algn="l">
              <a:lnSpc>
                <a:spcPct val="130000"/>
              </a:lnSpc>
              <a:buSzPct val="100000"/>
              <a:buChar char="•"/>
            </a:pPr>
            <a:r>
              <a:rPr lang="en-US" sz="1750" b="1" dirty="0">
                <a:solidFill>
                  <a:srgbClr val="FFFFFF"/>
                </a:solidFill>
                <a:latin typeface="Inter Bold" pitchFamily="34" charset="0"/>
                <a:ea typeface="Inter Bold" pitchFamily="34" charset="-122"/>
                <a:cs typeface="Inter Bold" pitchFamily="34" charset="-120"/>
              </a:rPr>
              <a:t>Souls</a:t>
            </a:r>
            <a:r>
              <a:rPr lang="en-US" sz="1750" dirty="0">
                <a:solidFill>
                  <a:srgbClr val="FFFFFF"/>
                </a:solidFill>
                <a:latin typeface="Inter" pitchFamily="34" charset="0"/>
                <a:ea typeface="Inter" pitchFamily="34" charset="-122"/>
                <a:cs typeface="Inter" pitchFamily="34" charset="-120"/>
              </a:rPr>
              <a:t> — deliberately resonant with religious tradition</a:t>
            </a:r>
            <a:endParaRPr lang="en-US" sz="1750" dirty="0"/>
          </a:p>
          <a:p>
            <a:pPr marL="355600" indent="-355600" algn="l">
              <a:lnSpc>
                <a:spcPct val="130000"/>
              </a:lnSpc>
              <a:buSzPct val="100000"/>
              <a:buChar char="•"/>
            </a:pPr>
            <a:r>
              <a:rPr lang="en-US" sz="1750" b="1" dirty="0">
                <a:solidFill>
                  <a:srgbClr val="FFFFFF"/>
                </a:solidFill>
                <a:latin typeface="Inter Bold" pitchFamily="34" charset="0"/>
                <a:ea typeface="Inter Bold" pitchFamily="34" charset="-122"/>
                <a:cs typeface="Inter Bold" pitchFamily="34" charset="-120"/>
              </a:rPr>
              <a:t>Need nourishment</a:t>
            </a:r>
            <a:r>
              <a:rPr lang="en-US" sz="1750" dirty="0">
                <a:solidFill>
                  <a:srgbClr val="FFFFFF"/>
                </a:solidFill>
                <a:latin typeface="Inter" pitchFamily="34" charset="0"/>
                <a:ea typeface="Inter" pitchFamily="34" charset="-122"/>
                <a:cs typeface="Inter" pitchFamily="34" charset="-120"/>
              </a:rPr>
              <a:t> — need implies obligation; work can starve as well as feed</a:t>
            </a:r>
            <a:endParaRPr lang="en-US" sz="1750" dirty="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name="Slide 18">
    <p:spTree>
      <p:nvGrpSpPr>
        <p:cNvPr id="1" name=""/>
        <p:cNvGrpSpPr/>
        <p:nvPr/>
      </p:nvGrpSpPr>
      <p:grpSpPr>
        <a:xfrm>
          <a:off x="0" y="0"/>
          <a:ext cx="0" cy="0"/>
          <a:chOff x="0" y="0"/>
          <a:chExt cx="0" cy="0"/>
        </a:xfrm>
      </p:grpSpPr>
      <p:sp>
        <p:nvSpPr>
          <p:cNvPr id="2" name="Text 0"/>
          <p:cNvSpPr/>
          <p:nvPr/>
        </p:nvSpPr>
        <p:spPr>
          <a:xfrm>
            <a:off x="661475" y="699790"/>
            <a:ext cx="10868745" cy="545009"/>
          </a:xfrm>
          <a:prstGeom prst="rect">
            <a:avLst/>
          </a:prstGeom>
          <a:noFill/>
          <a:ln/>
        </p:spPr>
        <p:txBody>
          <a:bodyPr wrap="none" lIns="0" tIns="0" rIns="0" bIns="0" rtlCol="0" anchor="t"/>
          <a:lstStyle/>
          <a:p>
            <a:pPr marL="0" indent="0" algn="l">
              <a:lnSpc>
                <a:spcPct val="104000"/>
              </a:lnSpc>
              <a:buNone/>
            </a:pPr>
            <a:r>
              <a:rPr lang="en-US" sz="3400" b="1" dirty="0">
                <a:solidFill>
                  <a:srgbClr val="1B1B27"/>
                </a:solidFill>
                <a:latin typeface="Inter Bold" pitchFamily="34" charset="0"/>
                <a:ea typeface="Inter Bold" pitchFamily="34" charset="-122"/>
                <a:cs typeface="Inter Bold" pitchFamily="34" charset="-120"/>
              </a:rPr>
              <a:t>Community: The Workplace as Last Resort</a:t>
            </a:r>
            <a:endParaRPr lang="en-US" sz="3400" dirty="0"/>
          </a:p>
        </p:txBody>
      </p:sp>
      <p:pic>
        <p:nvPicPr>
          <p:cNvPr id="3" name="Image 0" descr="preencoded.png"/>
          <p:cNvPicPr>
            <a:picLocks noChangeAspect="1"/>
          </p:cNvPicPr>
          <p:nvPr/>
        </p:nvPicPr>
        <p:blipFill>
          <a:blip r:embed="rId3"/>
          <a:stretch>
            <a:fillRect/>
          </a:stretch>
        </p:blipFill>
        <p:spPr>
          <a:xfrm>
            <a:off x="1525946" y="2069604"/>
            <a:ext cx="5186828" cy="3456980"/>
          </a:xfrm>
          <a:prstGeom prst="rect">
            <a:avLst/>
          </a:prstGeom>
        </p:spPr>
      </p:pic>
      <p:sp>
        <p:nvSpPr>
          <p:cNvPr id="4" name="Text 1"/>
          <p:cNvSpPr/>
          <p:nvPr/>
        </p:nvSpPr>
        <p:spPr>
          <a:xfrm>
            <a:off x="7023370" y="1553865"/>
            <a:ext cx="4513101" cy="2783284"/>
          </a:xfrm>
          <a:prstGeom prst="rect">
            <a:avLst/>
          </a:prstGeom>
          <a:noFill/>
          <a:ln/>
        </p:spPr>
        <p:txBody>
          <a:bodyPr wrap="square" lIns="0" tIns="0" rIns="0" bIns="0" rtlCol="0" anchor="t">
            <a:noAutofit/>
          </a:bodyPr>
          <a:lstStyle/>
          <a:p>
            <a:pPr marL="0" indent="0" algn="l">
              <a:lnSpc>
                <a:spcPct val="116000"/>
              </a:lnSpc>
              <a:spcAft>
                <a:spcPts val="900"/>
              </a:spcAft>
              <a:buNone/>
            </a:pPr>
            <a:r>
              <a:rPr lang="en-US" sz="1600" dirty="0">
                <a:solidFill>
                  <a:srgbClr val="3C3939"/>
                </a:solidFill>
                <a:latin typeface="Inter" pitchFamily="34" charset="0"/>
                <a:ea typeface="Inter" pitchFamily="34" charset="-122"/>
                <a:cs typeface="Inter" pitchFamily="34" charset="-120"/>
              </a:rPr>
              <a:t>As older institutions of belonging — neighbourhoods, churches, civic groups, extended families — have declined, the workplace has become, for many, </a:t>
            </a:r>
            <a:r>
              <a:rPr lang="en-US" sz="1600" b="1" dirty="0">
                <a:solidFill>
                  <a:srgbClr val="3C3939"/>
                </a:solidFill>
                <a:latin typeface="Inter Bold" pitchFamily="34" charset="0"/>
                <a:ea typeface="Inter Bold" pitchFamily="34" charset="-122"/>
                <a:cs typeface="Inter Bold" pitchFamily="34" charset="-120"/>
              </a:rPr>
              <a:t>'the only consistent link to other people and to the human needs for connection and contribution.'</a:t>
            </a:r>
            <a:endParaRPr lang="en-US" sz="1600" dirty="0"/>
          </a:p>
          <a:p>
            <a:pPr marL="0" indent="0" algn="l">
              <a:lnSpc>
                <a:spcPct val="116000"/>
              </a:lnSpc>
              <a:buNone/>
            </a:pPr>
            <a:r>
              <a:rPr lang="en-US" sz="1600" dirty="0">
                <a:solidFill>
                  <a:srgbClr val="3C3939"/>
                </a:solidFill>
                <a:latin typeface="Inter" pitchFamily="34" charset="0"/>
                <a:ea typeface="Inter" pitchFamily="34" charset="-122"/>
                <a:cs typeface="Inter" pitchFamily="34" charset="-120"/>
              </a:rPr>
              <a:t>Wheatley (quoted in Ashmos &amp; Duchon): people have </a:t>
            </a:r>
            <a:r>
              <a:rPr lang="en-US" sz="1600" i="1" dirty="0">
                <a:solidFill>
                  <a:srgbClr val="3C3939"/>
                </a:solidFill>
                <a:latin typeface="Inter" pitchFamily="34" charset="0"/>
                <a:ea typeface="Inter" pitchFamily="34" charset="-122"/>
                <a:cs typeface="Inter" pitchFamily="34" charset="-120"/>
              </a:rPr>
              <a:t>'deep longings... for community, meaning, dignity, and love'</a:t>
            </a:r>
            <a:r>
              <a:rPr lang="en-US" sz="1600" dirty="0">
                <a:solidFill>
                  <a:srgbClr val="3C3939"/>
                </a:solidFill>
                <a:latin typeface="Inter" pitchFamily="34" charset="0"/>
                <a:ea typeface="Inter" pitchFamily="34" charset="-122"/>
                <a:cs typeface="Inter" pitchFamily="34" charset="-120"/>
              </a:rPr>
              <a:t> that bureaucratic segmentation denied.</a:t>
            </a:r>
            <a:endParaRPr lang="en-US" sz="1600" dirty="0"/>
          </a:p>
        </p:txBody>
      </p:sp>
      <p:sp>
        <p:nvSpPr>
          <p:cNvPr id="5" name="Shape 2"/>
          <p:cNvSpPr/>
          <p:nvPr/>
        </p:nvSpPr>
        <p:spPr>
          <a:xfrm>
            <a:off x="8009035" y="5007304"/>
            <a:ext cx="3527436" cy="1531342"/>
          </a:xfrm>
          <a:prstGeom prst="roundRect">
            <a:avLst>
              <a:gd name="adj" fmla="val 4784"/>
            </a:avLst>
          </a:prstGeom>
          <a:solidFill>
            <a:srgbClr val="E1E1EA"/>
          </a:solidFill>
          <a:ln/>
        </p:spPr>
        <p:txBody>
          <a:bodyPr/>
          <a:lstStyle/>
          <a:p>
            <a:endParaRPr lang="en-GB" sz="2400"/>
          </a:p>
        </p:txBody>
      </p:sp>
      <p:pic>
        <p:nvPicPr>
          <p:cNvPr id="6" name="Image 1" descr="preencoded.png"/>
          <p:cNvPicPr>
            <a:picLocks noChangeAspect="1"/>
          </p:cNvPicPr>
          <p:nvPr/>
        </p:nvPicPr>
        <p:blipFill>
          <a:blip r:embed="rId4"/>
          <a:stretch>
            <a:fillRect/>
          </a:stretch>
        </p:blipFill>
        <p:spPr>
          <a:xfrm>
            <a:off x="8183457" y="5211099"/>
            <a:ext cx="217978" cy="174427"/>
          </a:xfrm>
          <a:prstGeom prst="rect">
            <a:avLst/>
          </a:prstGeom>
        </p:spPr>
      </p:pic>
      <p:sp>
        <p:nvSpPr>
          <p:cNvPr id="7" name="Text 3"/>
          <p:cNvSpPr/>
          <p:nvPr/>
        </p:nvSpPr>
        <p:spPr>
          <a:xfrm>
            <a:off x="8575857" y="5166748"/>
            <a:ext cx="2786191" cy="1212453"/>
          </a:xfrm>
          <a:prstGeom prst="rect">
            <a:avLst/>
          </a:prstGeom>
          <a:noFill/>
          <a:ln/>
        </p:spPr>
        <p:txBody>
          <a:bodyPr wrap="square" lIns="0" tIns="0" rIns="0" bIns="0" rtlCol="0" anchor="t">
            <a:normAutofit fontScale="92500" lnSpcReduction="10000"/>
          </a:bodyPr>
          <a:lstStyle/>
          <a:p>
            <a:pPr marL="0" indent="0" algn="l">
              <a:lnSpc>
                <a:spcPct val="116000"/>
              </a:lnSpc>
              <a:buNone/>
            </a:pPr>
            <a:r>
              <a:rPr lang="en-US" sz="1600" dirty="0">
                <a:solidFill>
                  <a:srgbClr val="000000"/>
                </a:solidFill>
                <a:latin typeface="Inter" pitchFamily="34" charset="0"/>
                <a:ea typeface="Inter" pitchFamily="34" charset="-122"/>
                <a:cs typeface="Inter" pitchFamily="34" charset="-120"/>
              </a:rPr>
              <a:t>This is both the humanistic case </a:t>
            </a:r>
            <a:r>
              <a:rPr lang="en-US" sz="1600" i="1" dirty="0">
                <a:solidFill>
                  <a:srgbClr val="000000"/>
                </a:solidFill>
                <a:latin typeface="Inter" pitchFamily="34" charset="0"/>
                <a:ea typeface="Inter" pitchFamily="34" charset="-122"/>
                <a:cs typeface="Inter" pitchFamily="34" charset="-120"/>
              </a:rPr>
              <a:t>and</a:t>
            </a:r>
            <a:r>
              <a:rPr lang="en-US" sz="1600" dirty="0">
                <a:solidFill>
                  <a:srgbClr val="000000"/>
                </a:solidFill>
                <a:latin typeface="Inter" pitchFamily="34" charset="0"/>
                <a:ea typeface="Inter" pitchFamily="34" charset="-122"/>
                <a:cs typeface="Inter" pitchFamily="34" charset="-120"/>
              </a:rPr>
              <a:t> its risk: if the workplace is the only community, it holds enormous power over the inner life.</a:t>
            </a:r>
            <a:endParaRPr lang="en-US" sz="1600" dirty="0"/>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name="Slide 19">
    <p:spTree>
      <p:nvGrpSpPr>
        <p:cNvPr id="1" name=""/>
        <p:cNvGrpSpPr/>
        <p:nvPr/>
      </p:nvGrpSpPr>
      <p:grpSpPr>
        <a:xfrm>
          <a:off x="0" y="0"/>
          <a:ext cx="0" cy="0"/>
          <a:chOff x="0" y="0"/>
          <a:chExt cx="0" cy="0"/>
        </a:xfrm>
      </p:grpSpPr>
      <p:sp>
        <p:nvSpPr>
          <p:cNvPr id="2" name="Text 0"/>
          <p:cNvSpPr/>
          <p:nvPr/>
        </p:nvSpPr>
        <p:spPr>
          <a:xfrm>
            <a:off x="661475" y="1141115"/>
            <a:ext cx="10868745" cy="332184"/>
          </a:xfrm>
          <a:prstGeom prst="rect">
            <a:avLst/>
          </a:prstGeom>
          <a:noFill/>
          <a:ln/>
        </p:spPr>
        <p:txBody>
          <a:bodyPr wrap="none" lIns="0" tIns="0" rIns="0" bIns="0" rtlCol="0" anchor="t"/>
          <a:lstStyle/>
          <a:p>
            <a:pPr marL="0" indent="0" algn="l">
              <a:lnSpc>
                <a:spcPct val="104000"/>
              </a:lnSpc>
              <a:buNone/>
            </a:pPr>
            <a:r>
              <a:rPr lang="en-US" sz="2050" b="1" dirty="0">
                <a:solidFill>
                  <a:srgbClr val="1B1B27"/>
                </a:solidFill>
                <a:latin typeface="Inter Bold" pitchFamily="34" charset="0"/>
                <a:ea typeface="Inter Bold" pitchFamily="34" charset="-122"/>
                <a:cs typeface="Inter Bold" pitchFamily="34" charset="-120"/>
              </a:rPr>
              <a:t>Krishnakumar &amp; Neck (2002)</a:t>
            </a:r>
            <a:endParaRPr lang="en-US" sz="2050" dirty="0"/>
          </a:p>
        </p:txBody>
      </p:sp>
      <p:sp>
        <p:nvSpPr>
          <p:cNvPr id="3" name="Text 1"/>
          <p:cNvSpPr/>
          <p:nvPr/>
        </p:nvSpPr>
        <p:spPr>
          <a:xfrm>
            <a:off x="661475" y="1549797"/>
            <a:ext cx="10868745" cy="664468"/>
          </a:xfrm>
          <a:prstGeom prst="rect">
            <a:avLst/>
          </a:prstGeom>
          <a:noFill/>
          <a:ln/>
        </p:spPr>
        <p:txBody>
          <a:bodyPr wrap="none" lIns="0" tIns="0" rIns="0" bIns="0" rtlCol="0" anchor="t"/>
          <a:lstStyle/>
          <a:p>
            <a:pPr marL="0" indent="0" algn="l">
              <a:lnSpc>
                <a:spcPct val="104000"/>
              </a:lnSpc>
              <a:buNone/>
            </a:pPr>
            <a:r>
              <a:rPr lang="en-US" sz="4150" b="1" dirty="0">
                <a:solidFill>
                  <a:srgbClr val="1B1B27"/>
                </a:solidFill>
                <a:latin typeface="Inter Bold" pitchFamily="34" charset="0"/>
                <a:ea typeface="Inter Bold" pitchFamily="34" charset="-122"/>
                <a:cs typeface="Inter Bold" pitchFamily="34" charset="-120"/>
              </a:rPr>
              <a:t>Benefits as Goods of Persons</a:t>
            </a:r>
            <a:endParaRPr lang="en-US" sz="4150" dirty="0"/>
          </a:p>
        </p:txBody>
      </p:sp>
      <p:pic>
        <p:nvPicPr>
          <p:cNvPr id="4" name="Image 0" descr="preencoded.png"/>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661475" y="2501305"/>
            <a:ext cx="531601" cy="531614"/>
          </a:xfrm>
          <a:prstGeom prst="rect">
            <a:avLst/>
          </a:prstGeom>
        </p:spPr>
      </p:pic>
      <p:sp>
        <p:nvSpPr>
          <p:cNvPr id="5" name="Text 2"/>
          <p:cNvSpPr/>
          <p:nvPr/>
        </p:nvSpPr>
        <p:spPr>
          <a:xfrm>
            <a:off x="1432286" y="2501305"/>
            <a:ext cx="4543907" cy="332184"/>
          </a:xfrm>
          <a:prstGeom prst="rect">
            <a:avLst/>
          </a:prstGeom>
          <a:noFill/>
          <a:ln/>
        </p:spPr>
        <p:txBody>
          <a:bodyPr wrap="none" lIns="0" tIns="0" rIns="0" bIns="0" rtlCol="0" anchor="t"/>
          <a:lstStyle/>
          <a:p>
            <a:pPr marL="0" indent="0" algn="l">
              <a:lnSpc>
                <a:spcPct val="104000"/>
              </a:lnSpc>
              <a:buNone/>
            </a:pPr>
            <a:r>
              <a:rPr lang="en-US" sz="2050" b="1" dirty="0">
                <a:solidFill>
                  <a:srgbClr val="3C3939"/>
                </a:solidFill>
                <a:latin typeface="Inter Bold" pitchFamily="34" charset="0"/>
                <a:ea typeface="Inter Bold" pitchFamily="34" charset="-122"/>
                <a:cs typeface="Inter Bold" pitchFamily="34" charset="-120"/>
              </a:rPr>
              <a:t>Creativity</a:t>
            </a:r>
            <a:endParaRPr lang="en-US" sz="2050" dirty="0"/>
          </a:p>
        </p:txBody>
      </p:sp>
      <p:sp>
        <p:nvSpPr>
          <p:cNvPr id="6" name="Text 3"/>
          <p:cNvSpPr/>
          <p:nvPr/>
        </p:nvSpPr>
        <p:spPr>
          <a:xfrm>
            <a:off x="1432286" y="2948285"/>
            <a:ext cx="4543907" cy="969466"/>
          </a:xfrm>
          <a:prstGeom prst="rect">
            <a:avLst/>
          </a:prstGeom>
          <a:noFill/>
          <a:ln/>
        </p:spPr>
        <p:txBody>
          <a:bodyPr wrap="square" lIns="0" tIns="0" rIns="0" bIns="0" rtlCol="0" anchor="t">
            <a:normAutofit/>
          </a:bodyPr>
          <a:lstStyle/>
          <a:p>
            <a:pPr marL="0" indent="0" algn="l">
              <a:lnSpc>
                <a:spcPct val="127000"/>
              </a:lnSpc>
              <a:buNone/>
            </a:pPr>
            <a:r>
              <a:rPr lang="en-US" sz="1650" dirty="0">
                <a:solidFill>
                  <a:srgbClr val="3C3939"/>
                </a:solidFill>
                <a:latin typeface="Inter" pitchFamily="34" charset="0"/>
                <a:ea typeface="Inter" pitchFamily="34" charset="-122"/>
                <a:cs typeface="Inter" pitchFamily="34" charset="-120"/>
              </a:rPr>
              <a:t>Spiritual enrichment expands consciousness 'beyond normal boundaries', producing happiness, satisfaction and creative output.</a:t>
            </a:r>
            <a:endParaRPr lang="en-US" sz="1650" dirty="0"/>
          </a:p>
        </p:txBody>
      </p:sp>
      <p:pic>
        <p:nvPicPr>
          <p:cNvPr id="7" name="Image 1" descr="preencoded.png"/>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6215403" y="2501305"/>
            <a:ext cx="531601" cy="531614"/>
          </a:xfrm>
          <a:prstGeom prst="rect">
            <a:avLst/>
          </a:prstGeom>
        </p:spPr>
      </p:pic>
      <p:sp>
        <p:nvSpPr>
          <p:cNvPr id="8" name="Text 4"/>
          <p:cNvSpPr/>
          <p:nvPr/>
        </p:nvSpPr>
        <p:spPr>
          <a:xfrm>
            <a:off x="6986214" y="2501305"/>
            <a:ext cx="4544006" cy="332184"/>
          </a:xfrm>
          <a:prstGeom prst="rect">
            <a:avLst/>
          </a:prstGeom>
          <a:noFill/>
          <a:ln/>
        </p:spPr>
        <p:txBody>
          <a:bodyPr wrap="none" lIns="0" tIns="0" rIns="0" bIns="0" rtlCol="0" anchor="t"/>
          <a:lstStyle/>
          <a:p>
            <a:pPr marL="0" indent="0" algn="l">
              <a:lnSpc>
                <a:spcPct val="104000"/>
              </a:lnSpc>
              <a:buNone/>
            </a:pPr>
            <a:r>
              <a:rPr lang="en-US" sz="2050" b="1" dirty="0">
                <a:solidFill>
                  <a:srgbClr val="3C3939"/>
                </a:solidFill>
                <a:latin typeface="Inter Bold" pitchFamily="34" charset="0"/>
                <a:ea typeface="Inter Bold" pitchFamily="34" charset="-122"/>
                <a:cs typeface="Inter Bold" pitchFamily="34" charset="-120"/>
              </a:rPr>
              <a:t>Honesty &amp; Trust</a:t>
            </a:r>
            <a:endParaRPr lang="en-US" sz="2050" dirty="0"/>
          </a:p>
        </p:txBody>
      </p:sp>
      <p:sp>
        <p:nvSpPr>
          <p:cNvPr id="9" name="Text 5"/>
          <p:cNvSpPr/>
          <p:nvPr/>
        </p:nvSpPr>
        <p:spPr>
          <a:xfrm>
            <a:off x="6986214" y="2948285"/>
            <a:ext cx="4544006" cy="969466"/>
          </a:xfrm>
          <a:prstGeom prst="rect">
            <a:avLst/>
          </a:prstGeom>
          <a:noFill/>
          <a:ln/>
        </p:spPr>
        <p:txBody>
          <a:bodyPr wrap="square" lIns="0" tIns="0" rIns="0" bIns="0" rtlCol="0" anchor="t">
            <a:normAutofit/>
          </a:bodyPr>
          <a:lstStyle/>
          <a:p>
            <a:pPr marL="0" indent="0" algn="l">
              <a:lnSpc>
                <a:spcPct val="127000"/>
              </a:lnSpc>
              <a:buNone/>
            </a:pPr>
            <a:r>
              <a:rPr lang="en-US" sz="1650" dirty="0">
                <a:solidFill>
                  <a:srgbClr val="3C3939"/>
                </a:solidFill>
                <a:latin typeface="Inter" pitchFamily="34" charset="0"/>
                <a:ea typeface="Inter" pitchFamily="34" charset="-122"/>
                <a:cs typeface="Inter" pitchFamily="34" charset="-120"/>
              </a:rPr>
              <a:t>Spiritually grounded organisations make honesty their prime focus — valuable to persons and firms alike.</a:t>
            </a:r>
            <a:endParaRPr lang="en-US" sz="1650" dirty="0"/>
          </a:p>
        </p:txBody>
      </p:sp>
      <p:pic>
        <p:nvPicPr>
          <p:cNvPr id="10" name="Image 2" descr="preencoded.png"/>
          <p:cNvPicPr>
            <a:picLocks noChangeAspect="1"/>
          </p:cNvPicPr>
          <p:nvPr/>
        </p:nvPicPr>
        <p:blipFill>
          <a:blip>
            <a:extLst>
              <a:ext uri="{96DAC541-7B7A-43D3-8B79-37D633B846F1}">
                <asvg:svgBlip xmlns:asvg="http://schemas.microsoft.com/office/drawing/2016/SVG/main" r:embed="rId5"/>
              </a:ext>
            </a:extLst>
          </a:blip>
          <a:stretch>
            <a:fillRect/>
          </a:stretch>
        </p:blipFill>
        <p:spPr>
          <a:xfrm>
            <a:off x="661475" y="4300438"/>
            <a:ext cx="531601" cy="531614"/>
          </a:xfrm>
          <a:prstGeom prst="rect">
            <a:avLst/>
          </a:prstGeom>
        </p:spPr>
      </p:pic>
      <p:sp>
        <p:nvSpPr>
          <p:cNvPr id="11" name="Text 6"/>
          <p:cNvSpPr/>
          <p:nvPr/>
        </p:nvSpPr>
        <p:spPr>
          <a:xfrm>
            <a:off x="1432286" y="4300438"/>
            <a:ext cx="4543907" cy="332184"/>
          </a:xfrm>
          <a:prstGeom prst="rect">
            <a:avLst/>
          </a:prstGeom>
          <a:noFill/>
          <a:ln/>
        </p:spPr>
        <p:txBody>
          <a:bodyPr wrap="none" lIns="0" tIns="0" rIns="0" bIns="0" rtlCol="0" anchor="t"/>
          <a:lstStyle/>
          <a:p>
            <a:pPr marL="0" indent="0" algn="l">
              <a:lnSpc>
                <a:spcPct val="104000"/>
              </a:lnSpc>
              <a:buNone/>
            </a:pPr>
            <a:r>
              <a:rPr lang="en-US" sz="2050" b="1" dirty="0">
                <a:solidFill>
                  <a:srgbClr val="3C3939"/>
                </a:solidFill>
                <a:latin typeface="Inter Bold" pitchFamily="34" charset="0"/>
                <a:ea typeface="Inter Bold" pitchFamily="34" charset="-122"/>
                <a:cs typeface="Inter Bold" pitchFamily="34" charset="-120"/>
              </a:rPr>
              <a:t>Personal Fulfilment</a:t>
            </a:r>
            <a:endParaRPr lang="en-US" sz="2050" dirty="0"/>
          </a:p>
        </p:txBody>
      </p:sp>
      <p:sp>
        <p:nvSpPr>
          <p:cNvPr id="12" name="Text 7"/>
          <p:cNvSpPr/>
          <p:nvPr/>
        </p:nvSpPr>
        <p:spPr>
          <a:xfrm>
            <a:off x="1432286" y="4747419"/>
            <a:ext cx="4543907" cy="969466"/>
          </a:xfrm>
          <a:prstGeom prst="rect">
            <a:avLst/>
          </a:prstGeom>
          <a:noFill/>
          <a:ln/>
        </p:spPr>
        <p:txBody>
          <a:bodyPr wrap="square" lIns="0" tIns="0" rIns="0" bIns="0" rtlCol="0" anchor="t">
            <a:normAutofit/>
          </a:bodyPr>
          <a:lstStyle/>
          <a:p>
            <a:pPr marL="0" indent="0" algn="l">
              <a:lnSpc>
                <a:spcPct val="127000"/>
              </a:lnSpc>
              <a:buNone/>
            </a:pPr>
            <a:r>
              <a:rPr lang="en-US" sz="1650" dirty="0">
                <a:solidFill>
                  <a:srgbClr val="3C3939"/>
                </a:solidFill>
                <a:latin typeface="Inter" pitchFamily="34" charset="0"/>
                <a:ea typeface="Inter" pitchFamily="34" charset="-122"/>
                <a:cs typeface="Inter" pitchFamily="34" charset="-120"/>
              </a:rPr>
              <a:t>Fostering spirituality leads employees to 'feeling complete when they come to work' — high morale and a sense of wholeness.</a:t>
            </a:r>
            <a:endParaRPr lang="en-US" sz="1650" dirty="0"/>
          </a:p>
        </p:txBody>
      </p:sp>
      <p:pic>
        <p:nvPicPr>
          <p:cNvPr id="13" name="Image 3" descr="preencoded.png"/>
          <p:cNvPicPr>
            <a:picLocks noChangeAspect="1"/>
          </p:cNvPicPr>
          <p:nvPr/>
        </p:nvPicPr>
        <p:blipFill>
          <a:blip>
            <a:extLst>
              <a:ext uri="{96DAC541-7B7A-43D3-8B79-37D633B846F1}">
                <asvg:svgBlip xmlns:asvg="http://schemas.microsoft.com/office/drawing/2016/SVG/main" r:embed="rId6"/>
              </a:ext>
            </a:extLst>
          </a:blip>
          <a:stretch>
            <a:fillRect/>
          </a:stretch>
        </p:blipFill>
        <p:spPr>
          <a:xfrm>
            <a:off x="6215403" y="4300438"/>
            <a:ext cx="531601" cy="531614"/>
          </a:xfrm>
          <a:prstGeom prst="rect">
            <a:avLst/>
          </a:prstGeom>
        </p:spPr>
      </p:pic>
      <p:sp>
        <p:nvSpPr>
          <p:cNvPr id="14" name="Text 8"/>
          <p:cNvSpPr/>
          <p:nvPr/>
        </p:nvSpPr>
        <p:spPr>
          <a:xfrm>
            <a:off x="6986214" y="4300438"/>
            <a:ext cx="4544006" cy="332184"/>
          </a:xfrm>
          <a:prstGeom prst="rect">
            <a:avLst/>
          </a:prstGeom>
          <a:noFill/>
          <a:ln/>
        </p:spPr>
        <p:txBody>
          <a:bodyPr wrap="none" lIns="0" tIns="0" rIns="0" bIns="0" rtlCol="0" anchor="t"/>
          <a:lstStyle/>
          <a:p>
            <a:pPr marL="0" indent="0" algn="l">
              <a:lnSpc>
                <a:spcPct val="104000"/>
              </a:lnSpc>
              <a:buNone/>
            </a:pPr>
            <a:r>
              <a:rPr lang="en-US" sz="2050" b="1" dirty="0">
                <a:solidFill>
                  <a:srgbClr val="3C3939"/>
                </a:solidFill>
                <a:latin typeface="Inter Bold" pitchFamily="34" charset="0"/>
                <a:ea typeface="Inter Bold" pitchFamily="34" charset="-122"/>
                <a:cs typeface="Inter Bold" pitchFamily="34" charset="-120"/>
              </a:rPr>
              <a:t>Commitment</a:t>
            </a:r>
            <a:endParaRPr lang="en-US" sz="2050" dirty="0"/>
          </a:p>
        </p:txBody>
      </p:sp>
      <p:sp>
        <p:nvSpPr>
          <p:cNvPr id="15" name="Text 9"/>
          <p:cNvSpPr/>
          <p:nvPr/>
        </p:nvSpPr>
        <p:spPr>
          <a:xfrm>
            <a:off x="6986214" y="4747419"/>
            <a:ext cx="4544006" cy="969466"/>
          </a:xfrm>
          <a:prstGeom prst="rect">
            <a:avLst/>
          </a:prstGeom>
          <a:noFill/>
          <a:ln/>
        </p:spPr>
        <p:txBody>
          <a:bodyPr wrap="square" lIns="0" tIns="0" rIns="0" bIns="0" rtlCol="0" anchor="t">
            <a:normAutofit/>
          </a:bodyPr>
          <a:lstStyle/>
          <a:p>
            <a:pPr marL="0" indent="0" algn="l">
              <a:lnSpc>
                <a:spcPct val="127000"/>
              </a:lnSpc>
              <a:buNone/>
            </a:pPr>
            <a:r>
              <a:rPr lang="en-US" sz="1650" dirty="0">
                <a:solidFill>
                  <a:srgbClr val="3C3939"/>
                </a:solidFill>
                <a:latin typeface="Inter" pitchFamily="34" charset="0"/>
                <a:ea typeface="Inter" pitchFamily="34" charset="-122"/>
                <a:cs typeface="Inter" pitchFamily="34" charset="-120"/>
              </a:rPr>
              <a:t>A 'trustful climate' deepens commitment — especially in difficult times when the firm is not performing well.</a:t>
            </a:r>
            <a:endParaRPr lang="en-US" sz="1650" dirty="0"/>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name="Slide 20">
    <p:spTree>
      <p:nvGrpSpPr>
        <p:cNvPr id="1" name=""/>
        <p:cNvGrpSpPr/>
        <p:nvPr/>
      </p:nvGrpSpPr>
      <p:grpSpPr>
        <a:xfrm>
          <a:off x="0" y="0"/>
          <a:ext cx="0" cy="0"/>
          <a:chOff x="0" y="0"/>
          <a:chExt cx="0" cy="0"/>
        </a:xfrm>
      </p:grpSpPr>
      <p:sp>
        <p:nvSpPr>
          <p:cNvPr id="2" name="Text 0"/>
          <p:cNvSpPr/>
          <p:nvPr/>
        </p:nvSpPr>
        <p:spPr>
          <a:xfrm>
            <a:off x="661475" y="717352"/>
            <a:ext cx="10868745" cy="701477"/>
          </a:xfrm>
          <a:prstGeom prst="rect">
            <a:avLst/>
          </a:prstGeom>
          <a:noFill/>
          <a:ln/>
        </p:spPr>
        <p:txBody>
          <a:bodyPr wrap="none" lIns="0" tIns="0" rIns="0" bIns="0" rtlCol="0" anchor="t"/>
          <a:lstStyle/>
          <a:p>
            <a:pPr marL="0" indent="0" algn="l">
              <a:lnSpc>
                <a:spcPct val="104000"/>
              </a:lnSpc>
              <a:buNone/>
            </a:pPr>
            <a:r>
              <a:rPr lang="en-US" sz="4400" b="1" dirty="0">
                <a:solidFill>
                  <a:srgbClr val="1B1B27"/>
                </a:solidFill>
                <a:latin typeface="Inter Bold" pitchFamily="34" charset="0"/>
                <a:ea typeface="Inter Bold" pitchFamily="34" charset="-122"/>
                <a:cs typeface="Inter Bold" pitchFamily="34" charset="-120"/>
              </a:rPr>
              <a:t>The Fivefold Intrinsic Case</a:t>
            </a:r>
            <a:endParaRPr lang="en-US" sz="4400" dirty="0"/>
          </a:p>
        </p:txBody>
      </p:sp>
      <p:sp>
        <p:nvSpPr>
          <p:cNvPr id="3" name="Text 1"/>
          <p:cNvSpPr/>
          <p:nvPr/>
        </p:nvSpPr>
        <p:spPr>
          <a:xfrm>
            <a:off x="661475" y="1845270"/>
            <a:ext cx="448854" cy="280491"/>
          </a:xfrm>
          <a:prstGeom prst="rect">
            <a:avLst/>
          </a:prstGeom>
          <a:noFill/>
          <a:ln/>
        </p:spPr>
        <p:txBody>
          <a:bodyPr wrap="none" lIns="0" tIns="0" rIns="0" bIns="0" rtlCol="0" anchor="ctr"/>
          <a:lstStyle/>
          <a:p>
            <a:pPr marL="0" indent="0" algn="l">
              <a:lnSpc>
                <a:spcPct val="100000"/>
              </a:lnSpc>
              <a:buNone/>
            </a:pPr>
            <a:r>
              <a:rPr lang="en-US" sz="1750" dirty="0">
                <a:solidFill>
                  <a:srgbClr val="3C3939"/>
                </a:solidFill>
                <a:latin typeface="Inter Light" pitchFamily="34" charset="0"/>
                <a:ea typeface="Inter Light" pitchFamily="34" charset="-122"/>
                <a:cs typeface="Inter Light" pitchFamily="34" charset="-120"/>
              </a:rPr>
              <a:t>01</a:t>
            </a:r>
            <a:endParaRPr lang="en-US" sz="1750" dirty="0"/>
          </a:p>
        </p:txBody>
      </p:sp>
      <p:sp>
        <p:nvSpPr>
          <p:cNvPr id="4" name="Shape 2"/>
          <p:cNvSpPr/>
          <p:nvPr/>
        </p:nvSpPr>
        <p:spPr>
          <a:xfrm>
            <a:off x="661475" y="2201267"/>
            <a:ext cx="3480705" cy="25400"/>
          </a:xfrm>
          <a:prstGeom prst="rect">
            <a:avLst/>
          </a:prstGeom>
          <a:solidFill>
            <a:srgbClr val="1B1B27"/>
          </a:solidFill>
          <a:ln/>
        </p:spPr>
        <p:txBody>
          <a:bodyPr/>
          <a:lstStyle/>
          <a:p>
            <a:endParaRPr lang="en-GB"/>
          </a:p>
        </p:txBody>
      </p:sp>
      <p:sp>
        <p:nvSpPr>
          <p:cNvPr id="5" name="Text 3"/>
          <p:cNvSpPr/>
          <p:nvPr/>
        </p:nvSpPr>
        <p:spPr>
          <a:xfrm>
            <a:off x="661475" y="2364284"/>
            <a:ext cx="3480705" cy="350738"/>
          </a:xfrm>
          <a:prstGeom prst="rect">
            <a:avLst/>
          </a:prstGeom>
          <a:noFill/>
          <a:ln/>
        </p:spPr>
        <p:txBody>
          <a:bodyPr wrap="none" lIns="0" tIns="0" rIns="0" bIns="0" rtlCol="0" anchor="t"/>
          <a:lstStyle/>
          <a:p>
            <a:pPr marL="0" indent="0" algn="l">
              <a:lnSpc>
                <a:spcPct val="104000"/>
              </a:lnSpc>
              <a:buNone/>
            </a:pPr>
            <a:r>
              <a:rPr lang="en-US" sz="2200" b="1" dirty="0">
                <a:solidFill>
                  <a:srgbClr val="3C3939"/>
                </a:solidFill>
                <a:latin typeface="Inter Bold" pitchFamily="34" charset="0"/>
                <a:ea typeface="Inter Bold" pitchFamily="34" charset="-122"/>
                <a:cs typeface="Inter Bold" pitchFamily="34" charset="-120"/>
              </a:rPr>
              <a:t>Meaning</a:t>
            </a:r>
            <a:endParaRPr lang="en-US" sz="2200" dirty="0"/>
          </a:p>
        </p:txBody>
      </p:sp>
      <p:sp>
        <p:nvSpPr>
          <p:cNvPr id="6" name="Text 4"/>
          <p:cNvSpPr/>
          <p:nvPr/>
        </p:nvSpPr>
        <p:spPr>
          <a:xfrm>
            <a:off x="661475" y="2842915"/>
            <a:ext cx="3480705" cy="1050131"/>
          </a:xfrm>
          <a:prstGeom prst="rect">
            <a:avLst/>
          </a:prstGeom>
          <a:noFill/>
          <a:ln/>
        </p:spPr>
        <p:txBody>
          <a:bodyPr wrap="square" lIns="0" tIns="0" rIns="0" bIns="0" rtlCol="0" anchor="t">
            <a:normAutofit/>
          </a:bodyPr>
          <a:lstStyle/>
          <a:p>
            <a:pPr marL="0" indent="0" algn="l">
              <a:lnSpc>
                <a:spcPct val="130000"/>
              </a:lnSpc>
              <a:buNone/>
            </a:pPr>
            <a:r>
              <a:rPr lang="en-US" sz="1750" dirty="0">
                <a:solidFill>
                  <a:srgbClr val="3C3939"/>
                </a:solidFill>
                <a:latin typeface="Inter" pitchFamily="34" charset="0"/>
                <a:ea typeface="Inter" pitchFamily="34" charset="-122"/>
                <a:cs typeface="Inter" pitchFamily="34" charset="-120"/>
              </a:rPr>
              <a:t>Souls need nourishment; work wounds or heals them. (Ashmos &amp; Duchon)</a:t>
            </a:r>
            <a:endParaRPr lang="en-US" sz="1750" dirty="0"/>
          </a:p>
        </p:txBody>
      </p:sp>
      <p:sp>
        <p:nvSpPr>
          <p:cNvPr id="7" name="Text 5"/>
          <p:cNvSpPr/>
          <p:nvPr/>
        </p:nvSpPr>
        <p:spPr>
          <a:xfrm>
            <a:off x="4355396" y="1845270"/>
            <a:ext cx="448854" cy="280491"/>
          </a:xfrm>
          <a:prstGeom prst="rect">
            <a:avLst/>
          </a:prstGeom>
          <a:noFill/>
          <a:ln/>
        </p:spPr>
        <p:txBody>
          <a:bodyPr wrap="none" lIns="0" tIns="0" rIns="0" bIns="0" rtlCol="0" anchor="ctr"/>
          <a:lstStyle/>
          <a:p>
            <a:pPr marL="0" indent="0" algn="l">
              <a:lnSpc>
                <a:spcPct val="100000"/>
              </a:lnSpc>
              <a:buNone/>
            </a:pPr>
            <a:r>
              <a:rPr lang="en-US" sz="1750" dirty="0">
                <a:solidFill>
                  <a:srgbClr val="3C3939"/>
                </a:solidFill>
                <a:latin typeface="Inter Light" pitchFamily="34" charset="0"/>
                <a:ea typeface="Inter Light" pitchFamily="34" charset="-122"/>
                <a:cs typeface="Inter Light" pitchFamily="34" charset="-120"/>
              </a:rPr>
              <a:t>02</a:t>
            </a:r>
            <a:endParaRPr lang="en-US" sz="1750" dirty="0"/>
          </a:p>
        </p:txBody>
      </p:sp>
      <p:sp>
        <p:nvSpPr>
          <p:cNvPr id="8" name="Shape 6"/>
          <p:cNvSpPr/>
          <p:nvPr/>
        </p:nvSpPr>
        <p:spPr>
          <a:xfrm>
            <a:off x="4355396" y="2201267"/>
            <a:ext cx="3480804" cy="25400"/>
          </a:xfrm>
          <a:prstGeom prst="rect">
            <a:avLst/>
          </a:prstGeom>
          <a:solidFill>
            <a:srgbClr val="1B1B27"/>
          </a:solidFill>
          <a:ln/>
        </p:spPr>
        <p:txBody>
          <a:bodyPr/>
          <a:lstStyle/>
          <a:p>
            <a:endParaRPr lang="en-GB"/>
          </a:p>
        </p:txBody>
      </p:sp>
      <p:sp>
        <p:nvSpPr>
          <p:cNvPr id="9" name="Text 7"/>
          <p:cNvSpPr/>
          <p:nvPr/>
        </p:nvSpPr>
        <p:spPr>
          <a:xfrm>
            <a:off x="4355396" y="2364284"/>
            <a:ext cx="3480804" cy="350738"/>
          </a:xfrm>
          <a:prstGeom prst="rect">
            <a:avLst/>
          </a:prstGeom>
          <a:noFill/>
          <a:ln/>
        </p:spPr>
        <p:txBody>
          <a:bodyPr wrap="none" lIns="0" tIns="0" rIns="0" bIns="0" rtlCol="0" anchor="t"/>
          <a:lstStyle/>
          <a:p>
            <a:pPr marL="0" indent="0" algn="l">
              <a:lnSpc>
                <a:spcPct val="104000"/>
              </a:lnSpc>
              <a:buNone/>
            </a:pPr>
            <a:r>
              <a:rPr lang="en-US" sz="2200" b="1" dirty="0">
                <a:solidFill>
                  <a:srgbClr val="3C3939"/>
                </a:solidFill>
                <a:latin typeface="Inter Bold" pitchFamily="34" charset="0"/>
                <a:ea typeface="Inter Bold" pitchFamily="34" charset="-122"/>
                <a:cs typeface="Inter Bold" pitchFamily="34" charset="-120"/>
              </a:rPr>
              <a:t>Community</a:t>
            </a:r>
            <a:endParaRPr lang="en-US" sz="2200" dirty="0"/>
          </a:p>
        </p:txBody>
      </p:sp>
      <p:sp>
        <p:nvSpPr>
          <p:cNvPr id="10" name="Text 8"/>
          <p:cNvSpPr/>
          <p:nvPr/>
        </p:nvSpPr>
        <p:spPr>
          <a:xfrm>
            <a:off x="4355396" y="2842915"/>
            <a:ext cx="3480804" cy="1050131"/>
          </a:xfrm>
          <a:prstGeom prst="rect">
            <a:avLst/>
          </a:prstGeom>
          <a:noFill/>
          <a:ln/>
        </p:spPr>
        <p:txBody>
          <a:bodyPr wrap="square" lIns="0" tIns="0" rIns="0" bIns="0" rtlCol="0" anchor="t">
            <a:normAutofit/>
          </a:bodyPr>
          <a:lstStyle/>
          <a:p>
            <a:pPr marL="0" indent="0" algn="l">
              <a:lnSpc>
                <a:spcPct val="130000"/>
              </a:lnSpc>
              <a:buNone/>
            </a:pPr>
            <a:r>
              <a:rPr lang="en-US" sz="1750" dirty="0">
                <a:solidFill>
                  <a:srgbClr val="3C3939"/>
                </a:solidFill>
                <a:latin typeface="Inter" pitchFamily="34" charset="0"/>
                <a:ea typeface="Inter" pitchFamily="34" charset="-122"/>
                <a:cs typeface="Inter" pitchFamily="34" charset="-120"/>
              </a:rPr>
              <a:t>Humans need connection; the workplace is now its chief site. (Ashmos &amp; Duchon; Sheep)</a:t>
            </a:r>
            <a:endParaRPr lang="en-US" sz="1750" dirty="0"/>
          </a:p>
        </p:txBody>
      </p:sp>
      <p:sp>
        <p:nvSpPr>
          <p:cNvPr id="11" name="Text 9"/>
          <p:cNvSpPr/>
          <p:nvPr/>
        </p:nvSpPr>
        <p:spPr>
          <a:xfrm>
            <a:off x="8049416" y="1845270"/>
            <a:ext cx="448854" cy="280491"/>
          </a:xfrm>
          <a:prstGeom prst="rect">
            <a:avLst/>
          </a:prstGeom>
          <a:noFill/>
          <a:ln/>
        </p:spPr>
        <p:txBody>
          <a:bodyPr wrap="none" lIns="0" tIns="0" rIns="0" bIns="0" rtlCol="0" anchor="ctr"/>
          <a:lstStyle/>
          <a:p>
            <a:pPr marL="0" indent="0" algn="l">
              <a:lnSpc>
                <a:spcPct val="100000"/>
              </a:lnSpc>
              <a:buNone/>
            </a:pPr>
            <a:r>
              <a:rPr lang="en-US" sz="1750" dirty="0">
                <a:solidFill>
                  <a:srgbClr val="3C3939"/>
                </a:solidFill>
                <a:latin typeface="Inter Light" pitchFamily="34" charset="0"/>
                <a:ea typeface="Inter Light" pitchFamily="34" charset="-122"/>
                <a:cs typeface="Inter Light" pitchFamily="34" charset="-120"/>
              </a:rPr>
              <a:t>03</a:t>
            </a:r>
            <a:endParaRPr lang="en-US" sz="1750" dirty="0"/>
          </a:p>
        </p:txBody>
      </p:sp>
      <p:sp>
        <p:nvSpPr>
          <p:cNvPr id="12" name="Shape 10"/>
          <p:cNvSpPr/>
          <p:nvPr/>
        </p:nvSpPr>
        <p:spPr>
          <a:xfrm>
            <a:off x="8049416" y="2201267"/>
            <a:ext cx="3480804" cy="25400"/>
          </a:xfrm>
          <a:prstGeom prst="rect">
            <a:avLst/>
          </a:prstGeom>
          <a:solidFill>
            <a:srgbClr val="1B1B27"/>
          </a:solidFill>
          <a:ln/>
        </p:spPr>
        <p:txBody>
          <a:bodyPr/>
          <a:lstStyle/>
          <a:p>
            <a:endParaRPr lang="en-GB"/>
          </a:p>
        </p:txBody>
      </p:sp>
      <p:sp>
        <p:nvSpPr>
          <p:cNvPr id="13" name="Text 11"/>
          <p:cNvSpPr/>
          <p:nvPr/>
        </p:nvSpPr>
        <p:spPr>
          <a:xfrm>
            <a:off x="8049416" y="2364284"/>
            <a:ext cx="3480804" cy="350738"/>
          </a:xfrm>
          <a:prstGeom prst="rect">
            <a:avLst/>
          </a:prstGeom>
          <a:noFill/>
          <a:ln/>
        </p:spPr>
        <p:txBody>
          <a:bodyPr wrap="none" lIns="0" tIns="0" rIns="0" bIns="0" rtlCol="0" anchor="t"/>
          <a:lstStyle/>
          <a:p>
            <a:pPr marL="0" indent="0" algn="l">
              <a:lnSpc>
                <a:spcPct val="104000"/>
              </a:lnSpc>
              <a:buNone/>
            </a:pPr>
            <a:r>
              <a:rPr lang="en-US" sz="2200" b="1" dirty="0">
                <a:solidFill>
                  <a:srgbClr val="3C3939"/>
                </a:solidFill>
                <a:latin typeface="Inter Bold" pitchFamily="34" charset="0"/>
                <a:ea typeface="Inter Bold" pitchFamily="34" charset="-122"/>
                <a:cs typeface="Inter Bold" pitchFamily="34" charset="-120"/>
              </a:rPr>
              <a:t>Virtues &amp; Fulfilment</a:t>
            </a:r>
            <a:endParaRPr lang="en-US" sz="2200" dirty="0"/>
          </a:p>
        </p:txBody>
      </p:sp>
      <p:sp>
        <p:nvSpPr>
          <p:cNvPr id="14" name="Text 12"/>
          <p:cNvSpPr/>
          <p:nvPr/>
        </p:nvSpPr>
        <p:spPr>
          <a:xfrm>
            <a:off x="8049416" y="2842915"/>
            <a:ext cx="3480804" cy="1050131"/>
          </a:xfrm>
          <a:prstGeom prst="rect">
            <a:avLst/>
          </a:prstGeom>
          <a:noFill/>
          <a:ln/>
        </p:spPr>
        <p:txBody>
          <a:bodyPr wrap="square" lIns="0" tIns="0" rIns="0" bIns="0" rtlCol="0" anchor="t">
            <a:normAutofit/>
          </a:bodyPr>
          <a:lstStyle/>
          <a:p>
            <a:pPr marL="0" indent="0" algn="l">
              <a:lnSpc>
                <a:spcPct val="130000"/>
              </a:lnSpc>
              <a:buNone/>
            </a:pPr>
            <a:r>
              <a:rPr lang="en-US" sz="1750" dirty="0">
                <a:solidFill>
                  <a:srgbClr val="3C3939"/>
                </a:solidFill>
                <a:latin typeface="Inter" pitchFamily="34" charset="0"/>
                <a:ea typeface="Inter" pitchFamily="34" charset="-122"/>
                <a:cs typeface="Inter" pitchFamily="34" charset="-120"/>
              </a:rPr>
              <a:t>Creativity, honesty, trust and completeness are goods of the person. (Krishnakumar &amp; Neck)</a:t>
            </a:r>
            <a:endParaRPr lang="en-US" sz="1750" dirty="0"/>
          </a:p>
        </p:txBody>
      </p:sp>
      <p:sp>
        <p:nvSpPr>
          <p:cNvPr id="15" name="Text 13"/>
          <p:cNvSpPr/>
          <p:nvPr/>
        </p:nvSpPr>
        <p:spPr>
          <a:xfrm>
            <a:off x="661475" y="4274542"/>
            <a:ext cx="448854" cy="280491"/>
          </a:xfrm>
          <a:prstGeom prst="rect">
            <a:avLst/>
          </a:prstGeom>
          <a:noFill/>
          <a:ln/>
        </p:spPr>
        <p:txBody>
          <a:bodyPr wrap="none" lIns="0" tIns="0" rIns="0" bIns="0" rtlCol="0" anchor="ctr"/>
          <a:lstStyle/>
          <a:p>
            <a:pPr marL="0" indent="0" algn="l">
              <a:lnSpc>
                <a:spcPct val="100000"/>
              </a:lnSpc>
              <a:buNone/>
            </a:pPr>
            <a:r>
              <a:rPr lang="en-US" sz="1750" dirty="0">
                <a:solidFill>
                  <a:srgbClr val="3C3939"/>
                </a:solidFill>
                <a:latin typeface="Inter Light" pitchFamily="34" charset="0"/>
                <a:ea typeface="Inter Light" pitchFamily="34" charset="-122"/>
                <a:cs typeface="Inter Light" pitchFamily="34" charset="-120"/>
              </a:rPr>
              <a:t>04</a:t>
            </a:r>
            <a:endParaRPr lang="en-US" sz="1750" dirty="0"/>
          </a:p>
        </p:txBody>
      </p:sp>
      <p:sp>
        <p:nvSpPr>
          <p:cNvPr id="16" name="Shape 14"/>
          <p:cNvSpPr/>
          <p:nvPr/>
        </p:nvSpPr>
        <p:spPr>
          <a:xfrm>
            <a:off x="661475" y="4630539"/>
            <a:ext cx="5327715" cy="25400"/>
          </a:xfrm>
          <a:prstGeom prst="rect">
            <a:avLst/>
          </a:prstGeom>
          <a:solidFill>
            <a:srgbClr val="1B1B27"/>
          </a:solidFill>
          <a:ln/>
        </p:spPr>
        <p:txBody>
          <a:bodyPr/>
          <a:lstStyle/>
          <a:p>
            <a:endParaRPr lang="en-GB"/>
          </a:p>
        </p:txBody>
      </p:sp>
      <p:sp>
        <p:nvSpPr>
          <p:cNvPr id="17" name="Text 15"/>
          <p:cNvSpPr/>
          <p:nvPr/>
        </p:nvSpPr>
        <p:spPr>
          <a:xfrm>
            <a:off x="661475" y="4793555"/>
            <a:ext cx="5327715" cy="350738"/>
          </a:xfrm>
          <a:prstGeom prst="rect">
            <a:avLst/>
          </a:prstGeom>
          <a:noFill/>
          <a:ln/>
        </p:spPr>
        <p:txBody>
          <a:bodyPr wrap="none" lIns="0" tIns="0" rIns="0" bIns="0" rtlCol="0" anchor="t"/>
          <a:lstStyle/>
          <a:p>
            <a:pPr marL="0" indent="0" algn="l">
              <a:lnSpc>
                <a:spcPct val="104000"/>
              </a:lnSpc>
              <a:buNone/>
            </a:pPr>
            <a:r>
              <a:rPr lang="en-US" sz="2200" b="1" dirty="0">
                <a:solidFill>
                  <a:srgbClr val="3C3939"/>
                </a:solidFill>
                <a:latin typeface="Inter Bold" pitchFamily="34" charset="0"/>
                <a:ea typeface="Inter Bold" pitchFamily="34" charset="-122"/>
                <a:cs typeface="Inter Bold" pitchFamily="34" charset="-120"/>
              </a:rPr>
              <a:t>Wholeness</a:t>
            </a:r>
            <a:endParaRPr lang="en-US" sz="2200" dirty="0"/>
          </a:p>
        </p:txBody>
      </p:sp>
      <p:sp>
        <p:nvSpPr>
          <p:cNvPr id="18" name="Text 16"/>
          <p:cNvSpPr/>
          <p:nvPr/>
        </p:nvSpPr>
        <p:spPr>
          <a:xfrm>
            <a:off x="661475" y="5272187"/>
            <a:ext cx="5327715" cy="700088"/>
          </a:xfrm>
          <a:prstGeom prst="rect">
            <a:avLst/>
          </a:prstGeom>
          <a:noFill/>
          <a:ln/>
        </p:spPr>
        <p:txBody>
          <a:bodyPr wrap="square" lIns="0" tIns="0" rIns="0" bIns="0" rtlCol="0" anchor="t">
            <a:normAutofit/>
          </a:bodyPr>
          <a:lstStyle/>
          <a:p>
            <a:pPr marL="0" indent="0" algn="l">
              <a:lnSpc>
                <a:spcPct val="130000"/>
              </a:lnSpc>
              <a:buNone/>
            </a:pPr>
            <a:r>
              <a:rPr lang="en-US" sz="1750" dirty="0">
                <a:solidFill>
                  <a:srgbClr val="3C3939"/>
                </a:solidFill>
                <a:latin typeface="Inter" pitchFamily="34" charset="0"/>
                <a:ea typeface="Inter" pitchFamily="34" charset="-122"/>
                <a:cs typeface="Inter" pitchFamily="34" charset="-120"/>
              </a:rPr>
              <a:t>Spirituality heals compartmentalisation across work, family and faith. (Cavanagh; Sheep)</a:t>
            </a:r>
            <a:endParaRPr lang="en-US" sz="1750" dirty="0"/>
          </a:p>
        </p:txBody>
      </p:sp>
      <p:sp>
        <p:nvSpPr>
          <p:cNvPr id="19" name="Text 17"/>
          <p:cNvSpPr/>
          <p:nvPr/>
        </p:nvSpPr>
        <p:spPr>
          <a:xfrm>
            <a:off x="6202406" y="4274542"/>
            <a:ext cx="448854" cy="280491"/>
          </a:xfrm>
          <a:prstGeom prst="rect">
            <a:avLst/>
          </a:prstGeom>
          <a:noFill/>
          <a:ln/>
        </p:spPr>
        <p:txBody>
          <a:bodyPr wrap="none" lIns="0" tIns="0" rIns="0" bIns="0" rtlCol="0" anchor="ctr"/>
          <a:lstStyle/>
          <a:p>
            <a:pPr marL="0" indent="0" algn="l">
              <a:lnSpc>
                <a:spcPct val="100000"/>
              </a:lnSpc>
              <a:buNone/>
            </a:pPr>
            <a:r>
              <a:rPr lang="en-US" sz="1750" dirty="0">
                <a:solidFill>
                  <a:srgbClr val="3C3939"/>
                </a:solidFill>
                <a:latin typeface="Inter Light" pitchFamily="34" charset="0"/>
                <a:ea typeface="Inter Light" pitchFamily="34" charset="-122"/>
                <a:cs typeface="Inter Light" pitchFamily="34" charset="-120"/>
              </a:rPr>
              <a:t>05</a:t>
            </a:r>
            <a:endParaRPr lang="en-US" sz="1750" dirty="0"/>
          </a:p>
        </p:txBody>
      </p:sp>
      <p:sp>
        <p:nvSpPr>
          <p:cNvPr id="20" name="Shape 18"/>
          <p:cNvSpPr/>
          <p:nvPr/>
        </p:nvSpPr>
        <p:spPr>
          <a:xfrm>
            <a:off x="6202406" y="4630539"/>
            <a:ext cx="5327814" cy="25400"/>
          </a:xfrm>
          <a:prstGeom prst="rect">
            <a:avLst/>
          </a:prstGeom>
          <a:solidFill>
            <a:srgbClr val="1B1B27"/>
          </a:solidFill>
          <a:ln/>
        </p:spPr>
        <p:txBody>
          <a:bodyPr/>
          <a:lstStyle/>
          <a:p>
            <a:endParaRPr lang="en-GB"/>
          </a:p>
        </p:txBody>
      </p:sp>
      <p:sp>
        <p:nvSpPr>
          <p:cNvPr id="21" name="Text 19"/>
          <p:cNvSpPr/>
          <p:nvPr/>
        </p:nvSpPr>
        <p:spPr>
          <a:xfrm>
            <a:off x="6202406" y="4793555"/>
            <a:ext cx="5327814" cy="350738"/>
          </a:xfrm>
          <a:prstGeom prst="rect">
            <a:avLst/>
          </a:prstGeom>
          <a:noFill/>
          <a:ln/>
        </p:spPr>
        <p:txBody>
          <a:bodyPr wrap="none" lIns="0" tIns="0" rIns="0" bIns="0" rtlCol="0" anchor="t"/>
          <a:lstStyle/>
          <a:p>
            <a:pPr marL="0" indent="0" algn="l">
              <a:lnSpc>
                <a:spcPct val="104000"/>
              </a:lnSpc>
              <a:buNone/>
            </a:pPr>
            <a:r>
              <a:rPr lang="en-US" sz="2200" b="1" dirty="0">
                <a:solidFill>
                  <a:srgbClr val="3C3939"/>
                </a:solidFill>
                <a:latin typeface="Inter Bold" pitchFamily="34" charset="0"/>
                <a:ea typeface="Inter Bold" pitchFamily="34" charset="-122"/>
                <a:cs typeface="Inter Bold" pitchFamily="34" charset="-120"/>
              </a:rPr>
              <a:t>Development</a:t>
            </a:r>
            <a:endParaRPr lang="en-US" sz="2200" dirty="0"/>
          </a:p>
        </p:txBody>
      </p:sp>
      <p:sp>
        <p:nvSpPr>
          <p:cNvPr id="22" name="Text 20"/>
          <p:cNvSpPr/>
          <p:nvPr/>
        </p:nvSpPr>
        <p:spPr>
          <a:xfrm>
            <a:off x="6202406" y="5272187"/>
            <a:ext cx="5327814" cy="700088"/>
          </a:xfrm>
          <a:prstGeom prst="rect">
            <a:avLst/>
          </a:prstGeom>
          <a:noFill/>
          <a:ln/>
        </p:spPr>
        <p:txBody>
          <a:bodyPr wrap="square" lIns="0" tIns="0" rIns="0" bIns="0" rtlCol="0" anchor="t">
            <a:normAutofit/>
          </a:bodyPr>
          <a:lstStyle/>
          <a:p>
            <a:pPr marL="0" indent="0" algn="l">
              <a:lnSpc>
                <a:spcPct val="130000"/>
              </a:lnSpc>
              <a:buNone/>
            </a:pPr>
            <a:r>
              <a:rPr lang="en-US" sz="1750" dirty="0">
                <a:solidFill>
                  <a:srgbClr val="3C3939"/>
                </a:solidFill>
                <a:latin typeface="Inter" pitchFamily="34" charset="0"/>
                <a:ea typeface="Inter" pitchFamily="34" charset="-122"/>
                <a:cs typeface="Inter" pitchFamily="34" charset="-120"/>
              </a:rPr>
              <a:t>Reaching one's full potential is a moral duty, not selfish indulgence. (Sheep)</a:t>
            </a:r>
            <a:endParaRPr lang="en-US" sz="1750" dirty="0"/>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name="Slide 21">
    <p:spTree>
      <p:nvGrpSpPr>
        <p:cNvPr id="1" name=""/>
        <p:cNvGrpSpPr/>
        <p:nvPr/>
      </p:nvGrpSpPr>
      <p:grpSpPr>
        <a:xfrm>
          <a:off x="0" y="0"/>
          <a:ext cx="0" cy="0"/>
          <a:chOff x="0" y="0"/>
          <a:chExt cx="0" cy="0"/>
        </a:xfrm>
      </p:grpSpPr>
      <p:sp>
        <p:nvSpPr>
          <p:cNvPr id="2" name="Text 0"/>
          <p:cNvSpPr/>
          <p:nvPr/>
        </p:nvSpPr>
        <p:spPr>
          <a:xfrm>
            <a:off x="661475" y="790972"/>
            <a:ext cx="10868745" cy="276920"/>
          </a:xfrm>
          <a:prstGeom prst="rect">
            <a:avLst/>
          </a:prstGeom>
          <a:noFill/>
          <a:ln/>
        </p:spPr>
        <p:txBody>
          <a:bodyPr wrap="none" lIns="0" tIns="0" rIns="0" bIns="0" rtlCol="0" anchor="t"/>
          <a:lstStyle/>
          <a:p>
            <a:pPr marL="0" indent="0" algn="l">
              <a:lnSpc>
                <a:spcPct val="104000"/>
              </a:lnSpc>
              <a:buNone/>
            </a:pPr>
            <a:r>
              <a:rPr lang="en-US" sz="1700" b="1" dirty="0">
                <a:solidFill>
                  <a:srgbClr val="1B1B27"/>
                </a:solidFill>
                <a:latin typeface="Inter Bold" pitchFamily="34" charset="0"/>
                <a:ea typeface="Inter Bold" pitchFamily="34" charset="-122"/>
                <a:cs typeface="Inter Bold" pitchFamily="34" charset="-120"/>
              </a:rPr>
              <a:t>Cavanagh (1999)</a:t>
            </a:r>
            <a:endParaRPr lang="en-US" sz="1700" dirty="0"/>
          </a:p>
        </p:txBody>
      </p:sp>
      <p:sp>
        <p:nvSpPr>
          <p:cNvPr id="3" name="Text 1"/>
          <p:cNvSpPr/>
          <p:nvPr/>
        </p:nvSpPr>
        <p:spPr>
          <a:xfrm>
            <a:off x="661475" y="1120973"/>
            <a:ext cx="10868745" cy="553740"/>
          </a:xfrm>
          <a:prstGeom prst="rect">
            <a:avLst/>
          </a:prstGeom>
          <a:noFill/>
          <a:ln/>
        </p:spPr>
        <p:txBody>
          <a:bodyPr wrap="none" lIns="0" tIns="0" rIns="0" bIns="0" rtlCol="0" anchor="t"/>
          <a:lstStyle/>
          <a:p>
            <a:pPr marL="0" indent="0" algn="l">
              <a:lnSpc>
                <a:spcPct val="104000"/>
              </a:lnSpc>
              <a:buNone/>
            </a:pPr>
            <a:r>
              <a:rPr lang="en-US" sz="3450" b="1" dirty="0">
                <a:solidFill>
                  <a:srgbClr val="1B1B27"/>
                </a:solidFill>
                <a:latin typeface="Inter Bold" pitchFamily="34" charset="0"/>
                <a:ea typeface="Inter Bold" pitchFamily="34" charset="-122"/>
                <a:cs typeface="Inter Bold" pitchFamily="34" charset="-120"/>
              </a:rPr>
              <a:t>Integration as the Goal</a:t>
            </a:r>
            <a:endParaRPr lang="en-US" sz="3450" dirty="0"/>
          </a:p>
        </p:txBody>
      </p:sp>
      <p:pic>
        <p:nvPicPr>
          <p:cNvPr id="4" name="Image 0" descr="preencoded.png"/>
          <p:cNvPicPr>
            <a:picLocks noChangeAspect="1"/>
          </p:cNvPicPr>
          <p:nvPr/>
        </p:nvPicPr>
        <p:blipFill>
          <a:blip r:embed="rId3"/>
          <a:stretch>
            <a:fillRect/>
          </a:stretch>
        </p:blipFill>
        <p:spPr>
          <a:xfrm>
            <a:off x="1525649" y="2023467"/>
            <a:ext cx="5185042" cy="3894038"/>
          </a:xfrm>
          <a:prstGeom prst="rect">
            <a:avLst/>
          </a:prstGeom>
        </p:spPr>
      </p:pic>
      <p:sp>
        <p:nvSpPr>
          <p:cNvPr id="5" name="Text 2"/>
          <p:cNvSpPr/>
          <p:nvPr/>
        </p:nvSpPr>
        <p:spPr>
          <a:xfrm>
            <a:off x="7013643" y="2114550"/>
            <a:ext cx="4522827" cy="3711773"/>
          </a:xfrm>
          <a:prstGeom prst="rect">
            <a:avLst/>
          </a:prstGeom>
          <a:noFill/>
          <a:ln/>
        </p:spPr>
        <p:txBody>
          <a:bodyPr wrap="square" lIns="0" tIns="0" rIns="0" bIns="0" rtlCol="0" anchor="t">
            <a:normAutofit fontScale="92500" lnSpcReduction="20000"/>
          </a:bodyPr>
          <a:lstStyle/>
          <a:p>
            <a:pPr marL="0" indent="0" algn="l">
              <a:lnSpc>
                <a:spcPct val="117000"/>
              </a:lnSpc>
              <a:spcAft>
                <a:spcPts val="900"/>
              </a:spcAft>
              <a:buNone/>
            </a:pPr>
            <a:r>
              <a:rPr lang="en-US" dirty="0">
                <a:solidFill>
                  <a:srgbClr val="3C3939"/>
                </a:solidFill>
                <a:latin typeface="Inter" pitchFamily="34" charset="0"/>
                <a:ea typeface="Inter" pitchFamily="34" charset="-122"/>
                <a:cs typeface="Inter" pitchFamily="34" charset="-120"/>
              </a:rPr>
              <a:t>For Cavanagh, the good spirituality offers is the </a:t>
            </a:r>
            <a:r>
              <a:rPr lang="en-US" b="1" dirty="0">
                <a:solidFill>
                  <a:srgbClr val="3C3939"/>
                </a:solidFill>
                <a:latin typeface="Inter Bold" pitchFamily="34" charset="0"/>
                <a:ea typeface="Inter Bold" pitchFamily="34" charset="-122"/>
                <a:cs typeface="Inter Bold" pitchFamily="34" charset="-120"/>
              </a:rPr>
              <a:t>wholeness of one life</a:t>
            </a:r>
            <a:r>
              <a:rPr lang="en-US" dirty="0">
                <a:solidFill>
                  <a:srgbClr val="3C3939"/>
                </a:solidFill>
                <a:latin typeface="Inter" pitchFamily="34" charset="0"/>
                <a:ea typeface="Inter" pitchFamily="34" charset="-122"/>
                <a:cs typeface="Inter" pitchFamily="34" charset="-120"/>
              </a:rPr>
              <a:t> lived across work, family and faith — precisely what 'functional atheism' (Palmer's phrase) destroys through workaholism and burnout.</a:t>
            </a:r>
            <a:endParaRPr lang="en-US" dirty="0"/>
          </a:p>
          <a:p>
            <a:pPr marL="0" indent="0" algn="l">
              <a:lnSpc>
                <a:spcPct val="117000"/>
              </a:lnSpc>
              <a:spcAft>
                <a:spcPts val="900"/>
              </a:spcAft>
              <a:buNone/>
            </a:pPr>
            <a:r>
              <a:rPr lang="en-US" dirty="0">
                <a:solidFill>
                  <a:srgbClr val="3C3939"/>
                </a:solidFill>
                <a:latin typeface="Inter" pitchFamily="34" charset="0"/>
                <a:ea typeface="Inter" pitchFamily="34" charset="-122"/>
                <a:cs typeface="Inter" pitchFamily="34" charset="-120"/>
              </a:rPr>
              <a:t>Spirituality </a:t>
            </a:r>
            <a:r>
              <a:rPr lang="en-US" i="1" dirty="0">
                <a:solidFill>
                  <a:srgbClr val="3C3939"/>
                </a:solidFill>
                <a:latin typeface="Inter" pitchFamily="34" charset="0"/>
                <a:ea typeface="Inter" pitchFamily="34" charset="-122"/>
                <a:cs typeface="Inter" pitchFamily="34" charset="-120"/>
              </a:rPr>
              <a:t>'enables the manager to integrate their life, so that it is less segmented or compartmentalized'</a:t>
            </a:r>
            <a:r>
              <a:rPr lang="en-US" dirty="0">
                <a:solidFill>
                  <a:srgbClr val="3C3939"/>
                </a:solidFill>
                <a:latin typeface="Inter" pitchFamily="34" charset="0"/>
                <a:ea typeface="Inter" pitchFamily="34" charset="-122"/>
                <a:cs typeface="Inter" pitchFamily="34" charset="-120"/>
              </a:rPr>
              <a:t> — and a sense of dependence on something beyond the self </a:t>
            </a:r>
            <a:r>
              <a:rPr lang="en-US" i="1" dirty="0">
                <a:solidFill>
                  <a:srgbClr val="3C3939"/>
                </a:solidFill>
                <a:latin typeface="Inter" pitchFamily="34" charset="0"/>
                <a:ea typeface="Inter" pitchFamily="34" charset="-122"/>
                <a:cs typeface="Inter" pitchFamily="34" charset="-120"/>
              </a:rPr>
              <a:t>'also lessens stress.'</a:t>
            </a:r>
            <a:endParaRPr lang="en-US" dirty="0"/>
          </a:p>
          <a:p>
            <a:pPr marL="0" indent="0" algn="l">
              <a:lnSpc>
                <a:spcPct val="117000"/>
              </a:lnSpc>
              <a:buNone/>
            </a:pPr>
            <a:r>
              <a:rPr lang="en-US" dirty="0">
                <a:solidFill>
                  <a:srgbClr val="3C3939"/>
                </a:solidFill>
                <a:latin typeface="Inter" pitchFamily="34" charset="0"/>
                <a:ea typeface="Inter" pitchFamily="34" charset="-122"/>
                <a:cs typeface="Inter" pitchFamily="34" charset="-120"/>
              </a:rPr>
              <a:t>The communal face: better relations with family and colleagues; commitment to a sustainable environment.</a:t>
            </a:r>
            <a:endParaRPr lang="en-US" dirty="0"/>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name="Slide 22">
    <p:spTree>
      <p:nvGrpSpPr>
        <p:cNvPr id="1" name=""/>
        <p:cNvGrpSpPr/>
        <p:nvPr/>
      </p:nvGrpSpPr>
      <p:grpSpPr>
        <a:xfrm>
          <a:off x="0" y="0"/>
          <a:ext cx="0" cy="0"/>
          <a:chOff x="0" y="0"/>
          <a:chExt cx="0" cy="0"/>
        </a:xfrm>
      </p:grpSpPr>
      <p:sp>
        <p:nvSpPr>
          <p:cNvPr id="2" name="Text 0"/>
          <p:cNvSpPr/>
          <p:nvPr/>
        </p:nvSpPr>
        <p:spPr>
          <a:xfrm>
            <a:off x="661475" y="929382"/>
            <a:ext cx="10868745" cy="369193"/>
          </a:xfrm>
          <a:prstGeom prst="rect">
            <a:avLst/>
          </a:prstGeom>
          <a:noFill/>
          <a:ln/>
        </p:spPr>
        <p:txBody>
          <a:bodyPr wrap="none" lIns="0" tIns="0" rIns="0" bIns="0" rtlCol="0" anchor="t"/>
          <a:lstStyle/>
          <a:p>
            <a:pPr marL="0" indent="0" algn="l">
              <a:lnSpc>
                <a:spcPct val="104000"/>
              </a:lnSpc>
              <a:buNone/>
            </a:pPr>
            <a:r>
              <a:rPr lang="en-US" sz="2300" b="1" dirty="0">
                <a:solidFill>
                  <a:srgbClr val="1B1B27"/>
                </a:solidFill>
                <a:latin typeface="Inter Bold" pitchFamily="34" charset="0"/>
                <a:ea typeface="Inter Bold" pitchFamily="34" charset="-122"/>
                <a:cs typeface="Inter Bold" pitchFamily="34" charset="-120"/>
              </a:rPr>
              <a:t>Close Reading — Ashmos &amp; Duchon (2000)</a:t>
            </a:r>
            <a:endParaRPr lang="en-US" sz="2300" dirty="0"/>
          </a:p>
        </p:txBody>
      </p:sp>
      <p:sp>
        <p:nvSpPr>
          <p:cNvPr id="3" name="Text 1"/>
          <p:cNvSpPr/>
          <p:nvPr/>
        </p:nvSpPr>
        <p:spPr>
          <a:xfrm>
            <a:off x="661475" y="1393031"/>
            <a:ext cx="10868745" cy="738287"/>
          </a:xfrm>
          <a:prstGeom prst="rect">
            <a:avLst/>
          </a:prstGeom>
          <a:noFill/>
          <a:ln/>
        </p:spPr>
        <p:txBody>
          <a:bodyPr wrap="none" lIns="0" tIns="0" rIns="0" bIns="0" rtlCol="0" anchor="t"/>
          <a:lstStyle/>
          <a:p>
            <a:pPr marL="0" indent="0" algn="l">
              <a:lnSpc>
                <a:spcPct val="104000"/>
              </a:lnSpc>
              <a:buNone/>
            </a:pPr>
            <a:r>
              <a:rPr lang="en-US" sz="4650" b="1" dirty="0">
                <a:solidFill>
                  <a:srgbClr val="1B1B27"/>
                </a:solidFill>
                <a:latin typeface="Inter Bold" pitchFamily="34" charset="0"/>
                <a:ea typeface="Inter Bold" pitchFamily="34" charset="-122"/>
                <a:cs typeface="Inter Bold" pitchFamily="34" charset="-120"/>
              </a:rPr>
              <a:t>Religious Imagery in a Secular Field</a:t>
            </a:r>
            <a:endParaRPr lang="en-US" sz="4650" dirty="0"/>
          </a:p>
        </p:txBody>
      </p:sp>
      <p:sp>
        <p:nvSpPr>
          <p:cNvPr id="4" name="Text 2"/>
          <p:cNvSpPr/>
          <p:nvPr/>
        </p:nvSpPr>
        <p:spPr>
          <a:xfrm>
            <a:off x="1015875" y="2751534"/>
            <a:ext cx="10514345" cy="1511697"/>
          </a:xfrm>
          <a:prstGeom prst="rect">
            <a:avLst/>
          </a:prstGeom>
          <a:noFill/>
          <a:ln/>
        </p:spPr>
        <p:txBody>
          <a:bodyPr wrap="square" lIns="0" tIns="0" rIns="0" bIns="0" rtlCol="0" anchor="t">
            <a:normAutofit/>
          </a:bodyPr>
          <a:lstStyle/>
          <a:p>
            <a:pPr marL="0" indent="0" algn="l">
              <a:lnSpc>
                <a:spcPct val="133000"/>
              </a:lnSpc>
              <a:buNone/>
            </a:pPr>
            <a:r>
              <a:rPr lang="en-US" sz="1850" dirty="0">
                <a:solidFill>
                  <a:srgbClr val="3C3939"/>
                </a:solidFill>
                <a:latin typeface="Inter" pitchFamily="34" charset="0"/>
                <a:ea typeface="Inter" pitchFamily="34" charset="-122"/>
                <a:cs typeface="Inter" pitchFamily="34" charset="-120"/>
              </a:rPr>
              <a:t>'The language of the spirituality movement that is appearing in the workplace is grounded in the tradition of religious imagery: accomplishing personal transformation, rediscovering self, beginning a personal journey, having utopian visions, and experiencing renewal.' — Ashmos &amp; Duchon (2000)</a:t>
            </a:r>
            <a:endParaRPr lang="en-US" sz="1850" dirty="0"/>
          </a:p>
        </p:txBody>
      </p:sp>
      <p:sp>
        <p:nvSpPr>
          <p:cNvPr id="5" name="Shape 3"/>
          <p:cNvSpPr/>
          <p:nvPr/>
        </p:nvSpPr>
        <p:spPr>
          <a:xfrm>
            <a:off x="661475" y="2485727"/>
            <a:ext cx="31749" cy="2043311"/>
          </a:xfrm>
          <a:prstGeom prst="roundRect">
            <a:avLst>
              <a:gd name="adj" fmla="val 50000"/>
            </a:avLst>
          </a:prstGeom>
          <a:solidFill>
            <a:srgbClr val="1B1B27"/>
          </a:solidFill>
          <a:ln/>
        </p:spPr>
        <p:txBody>
          <a:bodyPr/>
          <a:lstStyle/>
          <a:p>
            <a:endParaRPr lang="en-GB"/>
          </a:p>
        </p:txBody>
      </p:sp>
      <p:sp>
        <p:nvSpPr>
          <p:cNvPr id="6" name="Text 4"/>
          <p:cNvSpPr/>
          <p:nvPr/>
        </p:nvSpPr>
        <p:spPr>
          <a:xfrm>
            <a:off x="661475" y="4794845"/>
            <a:ext cx="10868745" cy="1133773"/>
          </a:xfrm>
          <a:prstGeom prst="rect">
            <a:avLst/>
          </a:prstGeom>
          <a:noFill/>
          <a:ln/>
        </p:spPr>
        <p:txBody>
          <a:bodyPr wrap="square" lIns="0" tIns="0" rIns="0" bIns="0" rtlCol="0" anchor="t">
            <a:normAutofit/>
          </a:bodyPr>
          <a:lstStyle/>
          <a:p>
            <a:pPr marL="0" indent="0" algn="l">
              <a:lnSpc>
                <a:spcPct val="133000"/>
              </a:lnSpc>
              <a:buNone/>
            </a:pPr>
            <a:r>
              <a:rPr lang="en-US" sz="1850" dirty="0">
                <a:solidFill>
                  <a:srgbClr val="3C3939"/>
                </a:solidFill>
                <a:latin typeface="Inter" pitchFamily="34" charset="0"/>
                <a:ea typeface="Inter" pitchFamily="34" charset="-122"/>
                <a:cs typeface="Inter" pitchFamily="34" charset="-120"/>
              </a:rPr>
              <a:t>The authors present the movement as the reappearance of an ancient human search in a new institutional location — yet they insist spirituality at work 'is not about religion'. </a:t>
            </a:r>
            <a:r>
              <a:rPr lang="en-US" sz="1850" b="1" dirty="0">
                <a:solidFill>
                  <a:srgbClr val="3C3939"/>
                </a:solidFill>
                <a:latin typeface="Inter Bold" pitchFamily="34" charset="0"/>
                <a:ea typeface="Inter Bold" pitchFamily="34" charset="-122"/>
                <a:cs typeface="Inter Bold" pitchFamily="34" charset="-120"/>
              </a:rPr>
              <a:t>The tension is deliberate and philosophically productive.</a:t>
            </a:r>
            <a:endParaRPr lang="en-US" sz="1850" dirty="0"/>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name="Slide 23">
    <p:spTree>
      <p:nvGrpSpPr>
        <p:cNvPr id="1" name=""/>
        <p:cNvGrpSpPr/>
        <p:nvPr/>
      </p:nvGrpSpPr>
      <p:grpSpPr>
        <a:xfrm>
          <a:off x="0" y="0"/>
          <a:ext cx="0" cy="0"/>
          <a:chOff x="0" y="0"/>
          <a:chExt cx="0" cy="0"/>
        </a:xfrm>
      </p:grpSpPr>
      <p:sp>
        <p:nvSpPr>
          <p:cNvPr id="2" name="Text 0"/>
          <p:cNvSpPr/>
          <p:nvPr/>
        </p:nvSpPr>
        <p:spPr>
          <a:xfrm>
            <a:off x="661475" y="683121"/>
            <a:ext cx="10868745" cy="1380728"/>
          </a:xfrm>
          <a:prstGeom prst="rect">
            <a:avLst/>
          </a:prstGeom>
          <a:noFill/>
          <a:ln/>
        </p:spPr>
        <p:txBody>
          <a:bodyPr wrap="square" lIns="0" tIns="0" rIns="0" bIns="0" rtlCol="0" anchor="t">
            <a:normAutofit/>
          </a:bodyPr>
          <a:lstStyle/>
          <a:p>
            <a:pPr marL="0" indent="0" algn="l">
              <a:lnSpc>
                <a:spcPct val="104000"/>
              </a:lnSpc>
              <a:buNone/>
            </a:pPr>
            <a:r>
              <a:rPr lang="en-US" sz="4300" b="1" dirty="0">
                <a:solidFill>
                  <a:srgbClr val="1B1B27"/>
                </a:solidFill>
                <a:latin typeface="Inter Bold" pitchFamily="34" charset="0"/>
                <a:ea typeface="Inter Bold" pitchFamily="34" charset="-122"/>
                <a:cs typeface="Inter Bold" pitchFamily="34" charset="-120"/>
              </a:rPr>
              <a:t>What the Religious Imagery Argument Does</a:t>
            </a:r>
            <a:endParaRPr lang="en-US" sz="4300" dirty="0"/>
          </a:p>
        </p:txBody>
      </p:sp>
      <p:pic>
        <p:nvPicPr>
          <p:cNvPr id="3" name="Image 0" descr="preencoded.png"/>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661475" y="2477095"/>
            <a:ext cx="3485170" cy="3697784"/>
          </a:xfrm>
          <a:prstGeom prst="rect">
            <a:avLst/>
          </a:prstGeom>
        </p:spPr>
      </p:pic>
      <p:sp>
        <p:nvSpPr>
          <p:cNvPr id="4" name="Text 1"/>
          <p:cNvSpPr/>
          <p:nvPr/>
        </p:nvSpPr>
        <p:spPr>
          <a:xfrm>
            <a:off x="1009327" y="2723356"/>
            <a:ext cx="2891063" cy="345281"/>
          </a:xfrm>
          <a:prstGeom prst="rect">
            <a:avLst/>
          </a:prstGeom>
          <a:noFill/>
          <a:ln/>
        </p:spPr>
        <p:txBody>
          <a:bodyPr wrap="none" lIns="0" tIns="0" rIns="0" bIns="0" rtlCol="0" anchor="t"/>
          <a:lstStyle/>
          <a:p>
            <a:pPr marL="0" indent="0" algn="l">
              <a:lnSpc>
                <a:spcPct val="104000"/>
              </a:lnSpc>
              <a:buNone/>
            </a:pPr>
            <a:r>
              <a:rPr lang="en-US" sz="2150" b="1" dirty="0">
                <a:solidFill>
                  <a:srgbClr val="3C3939"/>
                </a:solidFill>
                <a:latin typeface="Inter Bold" pitchFamily="34" charset="0"/>
                <a:ea typeface="Inter Bold" pitchFamily="34" charset="-122"/>
                <a:cs typeface="Inter Bold" pitchFamily="34" charset="-120"/>
              </a:rPr>
              <a:t>Continuity Thesis</a:t>
            </a:r>
            <a:endParaRPr lang="en-US" sz="2150" dirty="0"/>
          </a:p>
        </p:txBody>
      </p:sp>
      <p:sp>
        <p:nvSpPr>
          <p:cNvPr id="5" name="Text 2"/>
          <p:cNvSpPr/>
          <p:nvPr/>
        </p:nvSpPr>
        <p:spPr>
          <a:xfrm>
            <a:off x="1009327" y="3192562"/>
            <a:ext cx="2891063" cy="2052042"/>
          </a:xfrm>
          <a:prstGeom prst="rect">
            <a:avLst/>
          </a:prstGeom>
          <a:noFill/>
          <a:ln/>
        </p:spPr>
        <p:txBody>
          <a:bodyPr wrap="square" lIns="0" tIns="0" rIns="0" bIns="0" rtlCol="0" anchor="t">
            <a:normAutofit/>
          </a:bodyPr>
          <a:lstStyle/>
          <a:p>
            <a:pPr marL="0" indent="0" algn="l">
              <a:lnSpc>
                <a:spcPct val="129000"/>
              </a:lnSpc>
              <a:buNone/>
            </a:pPr>
            <a:r>
              <a:rPr lang="en-US" sz="1700" dirty="0">
                <a:solidFill>
                  <a:srgbClr val="3C3939"/>
                </a:solidFill>
                <a:latin typeface="Inter" pitchFamily="34" charset="0"/>
                <a:ea typeface="Inter" pitchFamily="34" charset="-122"/>
                <a:cs typeface="Inter" pitchFamily="34" charset="-120"/>
              </a:rPr>
              <a:t>Workplace spirituality is continuous with the contemplative life — so its goods are ancient goods of meaning and harmony, not a management fad.</a:t>
            </a:r>
            <a:endParaRPr lang="en-US" sz="1700" dirty="0"/>
          </a:p>
        </p:txBody>
      </p:sp>
      <p:pic>
        <p:nvPicPr>
          <p:cNvPr id="6" name="Image 1" descr="preencoded.png"/>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4353213" y="2477095"/>
            <a:ext cx="3485170" cy="3697784"/>
          </a:xfrm>
          <a:prstGeom prst="rect">
            <a:avLst/>
          </a:prstGeom>
        </p:spPr>
      </p:pic>
      <p:sp>
        <p:nvSpPr>
          <p:cNvPr id="7" name="Text 3"/>
          <p:cNvSpPr/>
          <p:nvPr/>
        </p:nvSpPr>
        <p:spPr>
          <a:xfrm>
            <a:off x="4701065" y="2723356"/>
            <a:ext cx="2891063" cy="345281"/>
          </a:xfrm>
          <a:prstGeom prst="rect">
            <a:avLst/>
          </a:prstGeom>
          <a:noFill/>
          <a:ln/>
        </p:spPr>
        <p:txBody>
          <a:bodyPr wrap="none" lIns="0" tIns="0" rIns="0" bIns="0" rtlCol="0" anchor="t"/>
          <a:lstStyle/>
          <a:p>
            <a:pPr marL="0" indent="0" algn="l">
              <a:lnSpc>
                <a:spcPct val="104000"/>
              </a:lnSpc>
              <a:buNone/>
            </a:pPr>
            <a:r>
              <a:rPr lang="en-US" sz="2150" b="1" dirty="0">
                <a:solidFill>
                  <a:srgbClr val="3C3939"/>
                </a:solidFill>
                <a:latin typeface="Inter Bold" pitchFamily="34" charset="0"/>
                <a:ea typeface="Inter Bold" pitchFamily="34" charset="-122"/>
                <a:cs typeface="Inter Bold" pitchFamily="34" charset="-120"/>
              </a:rPr>
              <a:t>Ecumenical Ancestry</a:t>
            </a:r>
            <a:endParaRPr lang="en-US" sz="2150" dirty="0"/>
          </a:p>
        </p:txBody>
      </p:sp>
      <p:sp>
        <p:nvSpPr>
          <p:cNvPr id="8" name="Text 4"/>
          <p:cNvSpPr/>
          <p:nvPr/>
        </p:nvSpPr>
        <p:spPr>
          <a:xfrm>
            <a:off x="4701065" y="3192562"/>
            <a:ext cx="2891063" cy="1710035"/>
          </a:xfrm>
          <a:prstGeom prst="rect">
            <a:avLst/>
          </a:prstGeom>
          <a:noFill/>
          <a:ln/>
        </p:spPr>
        <p:txBody>
          <a:bodyPr wrap="square" lIns="0" tIns="0" rIns="0" bIns="0" rtlCol="0" anchor="t">
            <a:normAutofit/>
          </a:bodyPr>
          <a:lstStyle/>
          <a:p>
            <a:pPr marL="0" indent="0" algn="l">
              <a:lnSpc>
                <a:spcPct val="129000"/>
              </a:lnSpc>
              <a:buNone/>
            </a:pPr>
            <a:r>
              <a:rPr lang="en-US" sz="1700" dirty="0">
                <a:solidFill>
                  <a:srgbClr val="3C3939"/>
                </a:solidFill>
                <a:latin typeface="Inter" pitchFamily="34" charset="0"/>
                <a:ea typeface="Inter" pitchFamily="34" charset="-122"/>
                <a:cs typeface="Inter" pitchFamily="34" charset="-120"/>
              </a:rPr>
              <a:t>By attributing the search to </a:t>
            </a:r>
            <a:r>
              <a:rPr lang="en-US" sz="1700" i="1" dirty="0">
                <a:solidFill>
                  <a:srgbClr val="3C3939"/>
                </a:solidFill>
                <a:latin typeface="Inter" pitchFamily="34" charset="0"/>
                <a:ea typeface="Inter" pitchFamily="34" charset="-122"/>
                <a:cs typeface="Inter" pitchFamily="34" charset="-120"/>
              </a:rPr>
              <a:t>all</a:t>
            </a:r>
            <a:r>
              <a:rPr lang="en-US" sz="1700" dirty="0">
                <a:solidFill>
                  <a:srgbClr val="3C3939"/>
                </a:solidFill>
                <a:latin typeface="Inter" pitchFamily="34" charset="0"/>
                <a:ea typeface="Inter" pitchFamily="34" charset="-122"/>
                <a:cs typeface="Inter" pitchFamily="34" charset="-120"/>
              </a:rPr>
              <a:t> great traditions, Ashmos and Duchon make it shareable — no single tradition can claim it.</a:t>
            </a:r>
            <a:endParaRPr lang="en-US" sz="1700" dirty="0"/>
          </a:p>
        </p:txBody>
      </p:sp>
      <p:pic>
        <p:nvPicPr>
          <p:cNvPr id="9" name="Image 2" descr="preencoded.png"/>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8044951" y="2477095"/>
            <a:ext cx="3485269" cy="3697784"/>
          </a:xfrm>
          <a:prstGeom prst="rect">
            <a:avLst/>
          </a:prstGeom>
        </p:spPr>
      </p:pic>
      <p:sp>
        <p:nvSpPr>
          <p:cNvPr id="10" name="Text 5"/>
          <p:cNvSpPr/>
          <p:nvPr/>
        </p:nvSpPr>
        <p:spPr>
          <a:xfrm>
            <a:off x="8392803" y="2723356"/>
            <a:ext cx="2891162" cy="345281"/>
          </a:xfrm>
          <a:prstGeom prst="rect">
            <a:avLst/>
          </a:prstGeom>
          <a:noFill/>
          <a:ln/>
        </p:spPr>
        <p:txBody>
          <a:bodyPr wrap="none" lIns="0" tIns="0" rIns="0" bIns="0" rtlCol="0" anchor="t"/>
          <a:lstStyle/>
          <a:p>
            <a:pPr marL="0" indent="0" algn="l">
              <a:lnSpc>
                <a:spcPct val="104000"/>
              </a:lnSpc>
              <a:buNone/>
            </a:pPr>
            <a:r>
              <a:rPr lang="en-US" sz="2150" b="1" dirty="0">
                <a:solidFill>
                  <a:srgbClr val="3C3939"/>
                </a:solidFill>
                <a:latin typeface="Inter Bold" pitchFamily="34" charset="0"/>
                <a:ea typeface="Inter Bold" pitchFamily="34" charset="-122"/>
                <a:cs typeface="Inter Bold" pitchFamily="34" charset="-120"/>
              </a:rPr>
              <a:t>The Quiet Irony</a:t>
            </a:r>
            <a:endParaRPr lang="en-US" sz="2150" dirty="0"/>
          </a:p>
        </p:txBody>
      </p:sp>
      <p:sp>
        <p:nvSpPr>
          <p:cNvPr id="11" name="Text 6"/>
          <p:cNvSpPr/>
          <p:nvPr/>
        </p:nvSpPr>
        <p:spPr>
          <a:xfrm>
            <a:off x="8392803" y="3192562"/>
            <a:ext cx="2891162" cy="2736056"/>
          </a:xfrm>
          <a:prstGeom prst="rect">
            <a:avLst/>
          </a:prstGeom>
          <a:noFill/>
          <a:ln/>
        </p:spPr>
        <p:txBody>
          <a:bodyPr wrap="square" lIns="0" tIns="0" rIns="0" bIns="0" rtlCol="0" anchor="t">
            <a:normAutofit/>
          </a:bodyPr>
          <a:lstStyle/>
          <a:p>
            <a:pPr marL="0" indent="0" algn="l">
              <a:lnSpc>
                <a:spcPct val="129000"/>
              </a:lnSpc>
              <a:buNone/>
            </a:pPr>
            <a:r>
              <a:rPr lang="en-US" sz="1700" dirty="0">
                <a:solidFill>
                  <a:srgbClr val="3C3939"/>
                </a:solidFill>
                <a:latin typeface="Inter" pitchFamily="34" charset="0"/>
                <a:ea typeface="Inter" pitchFamily="34" charset="-122"/>
                <a:cs typeface="Inter" pitchFamily="34" charset="-120"/>
              </a:rPr>
              <a:t>'Personal journey' and 'rediscovering self' are also the vocabulary of the therapeutic self — and of managerial self-actualisation discourse. Sheep (2006) will exploit exactly this ambiguity.</a:t>
            </a:r>
            <a:endParaRPr lang="en-US" sz="1700" dirty="0"/>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name="Slide 24">
    <p:spTree>
      <p:nvGrpSpPr>
        <p:cNvPr id="1" name=""/>
        <p:cNvGrpSpPr/>
        <p:nvPr/>
      </p:nvGrpSpPr>
      <p:grpSpPr>
        <a:xfrm>
          <a:off x="0" y="0"/>
          <a:ext cx="0" cy="0"/>
          <a:chOff x="0" y="0"/>
          <a:chExt cx="0" cy="0"/>
        </a:xfrm>
      </p:grpSpPr>
      <p:sp>
        <p:nvSpPr>
          <p:cNvPr id="2" name="Text 0"/>
          <p:cNvSpPr/>
          <p:nvPr/>
        </p:nvSpPr>
        <p:spPr>
          <a:xfrm>
            <a:off x="661475" y="929382"/>
            <a:ext cx="10868745" cy="369193"/>
          </a:xfrm>
          <a:prstGeom prst="rect">
            <a:avLst/>
          </a:prstGeom>
          <a:noFill/>
          <a:ln/>
        </p:spPr>
        <p:txBody>
          <a:bodyPr wrap="none" lIns="0" tIns="0" rIns="0" bIns="0" rtlCol="0" anchor="t"/>
          <a:lstStyle/>
          <a:p>
            <a:pPr marL="0" indent="0" algn="l">
              <a:lnSpc>
                <a:spcPct val="104000"/>
              </a:lnSpc>
              <a:buNone/>
            </a:pPr>
            <a:r>
              <a:rPr lang="en-US" sz="2300" b="1" dirty="0">
                <a:solidFill>
                  <a:srgbClr val="1B1B27"/>
                </a:solidFill>
                <a:latin typeface="Inter Bold" pitchFamily="34" charset="0"/>
                <a:ea typeface="Inter Bold" pitchFamily="34" charset="-122"/>
                <a:cs typeface="Inter Bold" pitchFamily="34" charset="-120"/>
              </a:rPr>
              <a:t>Close Reading — Sheep (2006)</a:t>
            </a:r>
            <a:endParaRPr lang="en-US" sz="2300" dirty="0"/>
          </a:p>
        </p:txBody>
      </p:sp>
      <p:sp>
        <p:nvSpPr>
          <p:cNvPr id="3" name="Text 1"/>
          <p:cNvSpPr/>
          <p:nvPr/>
        </p:nvSpPr>
        <p:spPr>
          <a:xfrm>
            <a:off x="661475" y="1393031"/>
            <a:ext cx="10868745" cy="738287"/>
          </a:xfrm>
          <a:prstGeom prst="rect">
            <a:avLst/>
          </a:prstGeom>
          <a:noFill/>
          <a:ln/>
        </p:spPr>
        <p:txBody>
          <a:bodyPr wrap="none" lIns="0" tIns="0" rIns="0" bIns="0" rtlCol="0" anchor="t"/>
          <a:lstStyle/>
          <a:p>
            <a:pPr marL="0" indent="0" algn="l">
              <a:lnSpc>
                <a:spcPct val="104000"/>
              </a:lnSpc>
              <a:buNone/>
            </a:pPr>
            <a:r>
              <a:rPr lang="en-US" sz="4650" b="1" dirty="0">
                <a:solidFill>
                  <a:srgbClr val="1B1B27"/>
                </a:solidFill>
                <a:latin typeface="Inter Bold" pitchFamily="34" charset="0"/>
                <a:ea typeface="Inter Bold" pitchFamily="34" charset="-122"/>
                <a:cs typeface="Inter Bold" pitchFamily="34" charset="-120"/>
              </a:rPr>
              <a:t>Organisations as Shapers of Souls</a:t>
            </a:r>
            <a:endParaRPr lang="en-US" sz="4650" dirty="0"/>
          </a:p>
        </p:txBody>
      </p:sp>
      <p:sp>
        <p:nvSpPr>
          <p:cNvPr id="4" name="Text 2"/>
          <p:cNvSpPr/>
          <p:nvPr/>
        </p:nvSpPr>
        <p:spPr>
          <a:xfrm>
            <a:off x="1015875" y="2751534"/>
            <a:ext cx="10514345" cy="1511697"/>
          </a:xfrm>
          <a:prstGeom prst="rect">
            <a:avLst/>
          </a:prstGeom>
          <a:noFill/>
          <a:ln/>
        </p:spPr>
        <p:txBody>
          <a:bodyPr wrap="square" lIns="0" tIns="0" rIns="0" bIns="0" rtlCol="0" anchor="t">
            <a:normAutofit/>
          </a:bodyPr>
          <a:lstStyle/>
          <a:p>
            <a:pPr marL="0" indent="0" algn="l">
              <a:lnSpc>
                <a:spcPct val="133000"/>
              </a:lnSpc>
              <a:buNone/>
            </a:pPr>
            <a:r>
              <a:rPr lang="en-US" sz="1850" dirty="0">
                <a:solidFill>
                  <a:srgbClr val="3C3939"/>
                </a:solidFill>
                <a:latin typeface="Inter" pitchFamily="34" charset="0"/>
                <a:ea typeface="Inter" pitchFamily="34" charset="-122"/>
                <a:cs typeface="Inter" pitchFamily="34" charset="-120"/>
              </a:rPr>
              <a:t>'Organizations are not only instruments for creating products and profits. They are instruments of power and domination. They are major sources of the individual's sense of wholeness and participation or alienation and worthlessness.' — Zald (1993), quoted in Sheep (2006)</a:t>
            </a:r>
            <a:endParaRPr lang="en-US" sz="1850" dirty="0"/>
          </a:p>
        </p:txBody>
      </p:sp>
      <p:sp>
        <p:nvSpPr>
          <p:cNvPr id="5" name="Shape 3"/>
          <p:cNvSpPr/>
          <p:nvPr/>
        </p:nvSpPr>
        <p:spPr>
          <a:xfrm>
            <a:off x="661475" y="2485727"/>
            <a:ext cx="31749" cy="2043311"/>
          </a:xfrm>
          <a:prstGeom prst="roundRect">
            <a:avLst>
              <a:gd name="adj" fmla="val 50000"/>
            </a:avLst>
          </a:prstGeom>
          <a:solidFill>
            <a:srgbClr val="1B1B27"/>
          </a:solidFill>
          <a:ln/>
        </p:spPr>
        <p:txBody>
          <a:bodyPr/>
          <a:lstStyle/>
          <a:p>
            <a:endParaRPr lang="en-GB"/>
          </a:p>
        </p:txBody>
      </p:sp>
      <p:sp>
        <p:nvSpPr>
          <p:cNvPr id="6" name="Text 4"/>
          <p:cNvSpPr/>
          <p:nvPr/>
        </p:nvSpPr>
        <p:spPr>
          <a:xfrm>
            <a:off x="661475" y="4794845"/>
            <a:ext cx="10868745" cy="1133773"/>
          </a:xfrm>
          <a:prstGeom prst="rect">
            <a:avLst/>
          </a:prstGeom>
          <a:noFill/>
          <a:ln/>
        </p:spPr>
        <p:txBody>
          <a:bodyPr wrap="square" lIns="0" tIns="0" rIns="0" bIns="0" rtlCol="0" anchor="t">
            <a:normAutofit/>
          </a:bodyPr>
          <a:lstStyle/>
          <a:p>
            <a:pPr marL="0" indent="0" algn="l">
              <a:lnSpc>
                <a:spcPct val="133000"/>
              </a:lnSpc>
              <a:buNone/>
            </a:pPr>
            <a:r>
              <a:rPr lang="en-US" sz="1850" dirty="0">
                <a:solidFill>
                  <a:srgbClr val="3C3939"/>
                </a:solidFill>
                <a:latin typeface="Inter" pitchFamily="34" charset="0"/>
                <a:ea typeface="Inter" pitchFamily="34" charset="-122"/>
                <a:cs typeface="Inter" pitchFamily="34" charset="-120"/>
              </a:rPr>
              <a:t>Sheep's argument: societal well-being is an aggregate of individual well-being — and individual well-being is shaped, </a:t>
            </a:r>
            <a:r>
              <a:rPr lang="en-US" sz="1850" i="1" dirty="0">
                <a:solidFill>
                  <a:srgbClr val="3C3939"/>
                </a:solidFill>
                <a:latin typeface="Inter" pitchFamily="34" charset="0"/>
                <a:ea typeface="Inter" pitchFamily="34" charset="-122"/>
                <a:cs typeface="Inter" pitchFamily="34" charset="-120"/>
              </a:rPr>
              <a:t>'for good or ill'</a:t>
            </a:r>
            <a:r>
              <a:rPr lang="en-US" sz="1850" dirty="0">
                <a:solidFill>
                  <a:srgbClr val="3C3939"/>
                </a:solidFill>
                <a:latin typeface="Inter" pitchFamily="34" charset="0"/>
                <a:ea typeface="Inter" pitchFamily="34" charset="-122"/>
                <a:cs typeface="Inter" pitchFamily="34" charset="-120"/>
              </a:rPr>
              <a:t>, by membership of one's work organisation. Organisations cannot be neutral toward the inner life.</a:t>
            </a:r>
            <a:endParaRPr lang="en-US" sz="1850" dirty="0"/>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name="Slide 25">
    <p:spTree>
      <p:nvGrpSpPr>
        <p:cNvPr id="1" name=""/>
        <p:cNvGrpSpPr/>
        <p:nvPr/>
      </p:nvGrpSpPr>
      <p:grpSpPr>
        <a:xfrm>
          <a:off x="0" y="0"/>
          <a:ext cx="0" cy="0"/>
          <a:chOff x="0" y="0"/>
          <a:chExt cx="0" cy="0"/>
        </a:xfrm>
      </p:grpSpPr>
      <p:sp>
        <p:nvSpPr>
          <p:cNvPr id="2" name="Text 0"/>
          <p:cNvSpPr/>
          <p:nvPr/>
        </p:nvSpPr>
        <p:spPr>
          <a:xfrm>
            <a:off x="661475" y="929184"/>
            <a:ext cx="10868745" cy="738287"/>
          </a:xfrm>
          <a:prstGeom prst="rect">
            <a:avLst/>
          </a:prstGeom>
          <a:noFill/>
          <a:ln/>
        </p:spPr>
        <p:txBody>
          <a:bodyPr wrap="none" lIns="0" tIns="0" rIns="0" bIns="0" rtlCol="0" anchor="t"/>
          <a:lstStyle/>
          <a:p>
            <a:pPr marL="0" indent="0" algn="l">
              <a:lnSpc>
                <a:spcPct val="104000"/>
              </a:lnSpc>
              <a:buNone/>
            </a:pPr>
            <a:r>
              <a:rPr lang="en-US" sz="4650" b="1" dirty="0">
                <a:solidFill>
                  <a:srgbClr val="1B1B27"/>
                </a:solidFill>
                <a:latin typeface="Inter Bold" pitchFamily="34" charset="0"/>
                <a:ea typeface="Inter Bold" pitchFamily="34" charset="-122"/>
                <a:cs typeface="Inter Bold" pitchFamily="34" charset="-120"/>
              </a:rPr>
              <a:t>The Ethical Responsibility Argument</a:t>
            </a:r>
            <a:endParaRPr lang="en-US" sz="4650" dirty="0"/>
          </a:p>
        </p:txBody>
      </p:sp>
      <p:sp>
        <p:nvSpPr>
          <p:cNvPr id="4" name="Text 1"/>
          <p:cNvSpPr/>
          <p:nvPr/>
        </p:nvSpPr>
        <p:spPr>
          <a:xfrm>
            <a:off x="2530807" y="3154503"/>
            <a:ext cx="7109303" cy="1709327"/>
          </a:xfrm>
          <a:prstGeom prst="rect">
            <a:avLst/>
          </a:prstGeom>
          <a:noFill/>
          <a:ln/>
        </p:spPr>
        <p:txBody>
          <a:bodyPr wrap="square" lIns="0" tIns="0" rIns="0" bIns="0" rtlCol="0" anchor="t"/>
          <a:lstStyle/>
          <a:p>
            <a:pPr marL="0" indent="0" algn="ctr">
              <a:lnSpc>
                <a:spcPct val="104000"/>
              </a:lnSpc>
              <a:buNone/>
            </a:pPr>
            <a:r>
              <a:rPr lang="en-US" sz="2800" b="1" dirty="0">
                <a:solidFill>
                  <a:srgbClr val="3C3939"/>
                </a:solidFill>
                <a:latin typeface="Inter" pitchFamily="34" charset="0"/>
                <a:ea typeface="Inter" pitchFamily="34" charset="-122"/>
                <a:cs typeface="Inter" pitchFamily="34" charset="-120"/>
              </a:rPr>
              <a:t>If organisations cannot avoid affecting the inner life, the question is not </a:t>
            </a:r>
            <a:r>
              <a:rPr lang="en-US" sz="2800" b="1" i="1" dirty="0">
                <a:solidFill>
                  <a:srgbClr val="3C3939"/>
                </a:solidFill>
                <a:latin typeface="Inter" pitchFamily="34" charset="0"/>
                <a:ea typeface="Inter" pitchFamily="34" charset="-122"/>
                <a:cs typeface="Inter" pitchFamily="34" charset="-120"/>
              </a:rPr>
              <a:t>whether</a:t>
            </a:r>
            <a:r>
              <a:rPr lang="en-US" sz="2800" b="1" dirty="0">
                <a:solidFill>
                  <a:srgbClr val="3C3939"/>
                </a:solidFill>
                <a:latin typeface="Inter" pitchFamily="34" charset="0"/>
                <a:ea typeface="Inter" pitchFamily="34" charset="-122"/>
                <a:cs typeface="Inter" pitchFamily="34" charset="-120"/>
              </a:rPr>
              <a:t> they will shape it — but </a:t>
            </a:r>
            <a:r>
              <a:rPr lang="en-US" sz="2800" b="1" i="1" dirty="0">
                <a:solidFill>
                  <a:srgbClr val="3C3939"/>
                </a:solidFill>
                <a:latin typeface="Inter" pitchFamily="34" charset="0"/>
                <a:ea typeface="Inter" pitchFamily="34" charset="-122"/>
                <a:cs typeface="Inter" pitchFamily="34" charset="-120"/>
              </a:rPr>
              <a:t>how</a:t>
            </a:r>
            <a:r>
              <a:rPr lang="en-US" sz="2800" b="1" dirty="0">
                <a:solidFill>
                  <a:srgbClr val="3C3939"/>
                </a:solidFill>
                <a:latin typeface="Inter" pitchFamily="34" charset="0"/>
                <a:ea typeface="Inter" pitchFamily="34" charset="-122"/>
                <a:cs typeface="Inter" pitchFamily="34" charset="-120"/>
              </a:rPr>
              <a:t>.</a:t>
            </a:r>
            <a:endParaRPr lang="en-US" sz="2800" b="1" dirty="0"/>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name="Slide 26">
    <p:spTree>
      <p:nvGrpSpPr>
        <p:cNvPr id="1" name=""/>
        <p:cNvGrpSpPr/>
        <p:nvPr/>
      </p:nvGrpSpPr>
      <p:grpSpPr>
        <a:xfrm>
          <a:off x="0" y="0"/>
          <a:ext cx="0" cy="0"/>
          <a:chOff x="0" y="0"/>
          <a:chExt cx="0" cy="0"/>
        </a:xfrm>
      </p:grpSpPr>
      <p:sp>
        <p:nvSpPr>
          <p:cNvPr id="2" name="Text 0"/>
          <p:cNvSpPr/>
          <p:nvPr/>
        </p:nvSpPr>
        <p:spPr>
          <a:xfrm>
            <a:off x="661475" y="960338"/>
            <a:ext cx="10868745" cy="1328936"/>
          </a:xfrm>
          <a:prstGeom prst="rect">
            <a:avLst/>
          </a:prstGeom>
          <a:noFill/>
          <a:ln/>
        </p:spPr>
        <p:txBody>
          <a:bodyPr wrap="square" lIns="0" tIns="0" rIns="0" bIns="0" rtlCol="0" anchor="t">
            <a:normAutofit/>
          </a:bodyPr>
          <a:lstStyle/>
          <a:p>
            <a:pPr marL="0" indent="0" algn="l">
              <a:lnSpc>
                <a:spcPct val="104000"/>
              </a:lnSpc>
              <a:buNone/>
            </a:pPr>
            <a:r>
              <a:rPr lang="en-US" sz="4150" b="1" dirty="0">
                <a:solidFill>
                  <a:srgbClr val="1B1B27"/>
                </a:solidFill>
                <a:latin typeface="Inter Bold" pitchFamily="34" charset="0"/>
                <a:ea typeface="Inter Bold" pitchFamily="34" charset="-122"/>
                <a:cs typeface="Inter Bold" pitchFamily="34" charset="-120"/>
              </a:rPr>
              <a:t>Should Organisations Nurture Spirituality?</a:t>
            </a:r>
            <a:endParaRPr lang="en-US" sz="4150" dirty="0"/>
          </a:p>
        </p:txBody>
      </p:sp>
      <p:sp>
        <p:nvSpPr>
          <p:cNvPr id="3" name="Text 1"/>
          <p:cNvSpPr/>
          <p:nvPr/>
        </p:nvSpPr>
        <p:spPr>
          <a:xfrm>
            <a:off x="661475" y="2767608"/>
            <a:ext cx="5175021" cy="332184"/>
          </a:xfrm>
          <a:prstGeom prst="rect">
            <a:avLst/>
          </a:prstGeom>
          <a:noFill/>
          <a:ln/>
        </p:spPr>
        <p:txBody>
          <a:bodyPr wrap="none" lIns="0" tIns="0" rIns="0" bIns="0" rtlCol="0" anchor="t"/>
          <a:lstStyle/>
          <a:p>
            <a:pPr marL="0" indent="0" algn="l">
              <a:lnSpc>
                <a:spcPct val="104000"/>
              </a:lnSpc>
              <a:buNone/>
            </a:pPr>
            <a:r>
              <a:rPr lang="en-US" sz="2050" b="1" dirty="0">
                <a:solidFill>
                  <a:srgbClr val="1B1B27"/>
                </a:solidFill>
                <a:latin typeface="Inter Bold" pitchFamily="34" charset="0"/>
                <a:ea typeface="Inter Bold" pitchFamily="34" charset="-122"/>
                <a:cs typeface="Inter Bold" pitchFamily="34" charset="-120"/>
              </a:rPr>
              <a:t>The 'For' Position</a:t>
            </a:r>
            <a:endParaRPr lang="en-US" sz="2050" dirty="0"/>
          </a:p>
        </p:txBody>
      </p:sp>
      <p:sp>
        <p:nvSpPr>
          <p:cNvPr id="4" name="Text 2"/>
          <p:cNvSpPr/>
          <p:nvPr/>
        </p:nvSpPr>
        <p:spPr>
          <a:xfrm>
            <a:off x="661475" y="3291086"/>
            <a:ext cx="5175021" cy="2434332"/>
          </a:xfrm>
          <a:prstGeom prst="rect">
            <a:avLst/>
          </a:prstGeom>
          <a:noFill/>
          <a:ln/>
        </p:spPr>
        <p:txBody>
          <a:bodyPr wrap="square" lIns="0" tIns="0" rIns="0" bIns="0" rtlCol="0" anchor="t">
            <a:normAutofit/>
          </a:bodyPr>
          <a:lstStyle/>
          <a:p>
            <a:pPr marL="0" indent="0" algn="l">
              <a:lnSpc>
                <a:spcPct val="127000"/>
              </a:lnSpc>
              <a:spcAft>
                <a:spcPts val="1350"/>
              </a:spcAft>
              <a:buNone/>
            </a:pPr>
            <a:r>
              <a:rPr lang="en-US" sz="1650" dirty="0">
                <a:solidFill>
                  <a:srgbClr val="3C3939"/>
                </a:solidFill>
                <a:latin typeface="Inter" pitchFamily="34" charset="0"/>
                <a:ea typeface="Inter" pitchFamily="34" charset="-122"/>
                <a:cs typeface="Inter" pitchFamily="34" charset="-120"/>
              </a:rPr>
              <a:t>Sheep (2006) argues for a </a:t>
            </a:r>
            <a:r>
              <a:rPr lang="en-US" sz="1650" b="1" dirty="0">
                <a:solidFill>
                  <a:srgbClr val="3C3939"/>
                </a:solidFill>
                <a:latin typeface="Inter Bold" pitchFamily="34" charset="0"/>
                <a:ea typeface="Inter Bold" pitchFamily="34" charset="-122"/>
                <a:cs typeface="Inter Bold" pitchFamily="34" charset="-120"/>
              </a:rPr>
              <a:t>preference-driven facilitation</a:t>
            </a:r>
            <a:r>
              <a:rPr lang="en-US" sz="1650" dirty="0">
                <a:solidFill>
                  <a:srgbClr val="3C3939"/>
                </a:solidFill>
                <a:latin typeface="Inter" pitchFamily="34" charset="0"/>
                <a:ea typeface="Inter" pitchFamily="34" charset="-122"/>
                <a:cs typeface="Inter" pitchFamily="34" charset="-120"/>
              </a:rPr>
              <a:t> approach: spirituality should be 'driven by member preferences rather than a top-down, managed uniformity'. The organisation </a:t>
            </a:r>
            <a:r>
              <a:rPr lang="en-US" sz="1650" i="1" dirty="0">
                <a:solidFill>
                  <a:srgbClr val="3C3939"/>
                </a:solidFill>
                <a:latin typeface="Inter" pitchFamily="34" charset="0"/>
                <a:ea typeface="Inter" pitchFamily="34" charset="-122"/>
                <a:cs typeface="Inter" pitchFamily="34" charset="-120"/>
              </a:rPr>
              <a:t>enables</a:t>
            </a:r>
            <a:r>
              <a:rPr lang="en-US" sz="1650" dirty="0">
                <a:solidFill>
                  <a:srgbClr val="3C3939"/>
                </a:solidFill>
                <a:latin typeface="Inter" pitchFamily="34" charset="0"/>
                <a:ea typeface="Inter" pitchFamily="34" charset="-122"/>
                <a:cs typeface="Inter" pitchFamily="34" charset="-120"/>
              </a:rPr>
              <a:t> — it does not prescribe.</a:t>
            </a:r>
            <a:endParaRPr lang="en-US" sz="1650" dirty="0"/>
          </a:p>
          <a:p>
            <a:pPr marL="0" indent="0" algn="l">
              <a:lnSpc>
                <a:spcPct val="127000"/>
              </a:lnSpc>
              <a:buNone/>
            </a:pPr>
            <a:r>
              <a:rPr lang="en-US" sz="1650" dirty="0">
                <a:solidFill>
                  <a:srgbClr val="3C3939"/>
                </a:solidFill>
                <a:latin typeface="Inter" pitchFamily="34" charset="0"/>
                <a:ea typeface="Inter" pitchFamily="34" charset="-122"/>
                <a:cs typeface="Inter" pitchFamily="34" charset="-120"/>
              </a:rPr>
              <a:t>Ashmos &amp; Duchon: 'The development of the spirit is as important as the development of the mind.'</a:t>
            </a:r>
            <a:endParaRPr lang="en-US" sz="1650" dirty="0"/>
          </a:p>
        </p:txBody>
      </p:sp>
      <p:sp>
        <p:nvSpPr>
          <p:cNvPr id="5" name="Text 3"/>
          <p:cNvSpPr/>
          <p:nvPr/>
        </p:nvSpPr>
        <p:spPr>
          <a:xfrm>
            <a:off x="6361549" y="2767608"/>
            <a:ext cx="5175021" cy="332184"/>
          </a:xfrm>
          <a:prstGeom prst="rect">
            <a:avLst/>
          </a:prstGeom>
          <a:noFill/>
          <a:ln/>
        </p:spPr>
        <p:txBody>
          <a:bodyPr wrap="none" lIns="0" tIns="0" rIns="0" bIns="0" rtlCol="0" anchor="t"/>
          <a:lstStyle/>
          <a:p>
            <a:pPr marL="0" indent="0" algn="l">
              <a:lnSpc>
                <a:spcPct val="104000"/>
              </a:lnSpc>
              <a:buNone/>
            </a:pPr>
            <a:r>
              <a:rPr lang="en-US" sz="2050" b="1" dirty="0">
                <a:solidFill>
                  <a:srgbClr val="1B1B27"/>
                </a:solidFill>
                <a:latin typeface="Inter Bold" pitchFamily="34" charset="0"/>
                <a:ea typeface="Inter Bold" pitchFamily="34" charset="-122"/>
                <a:cs typeface="Inter Bold" pitchFamily="34" charset="-120"/>
              </a:rPr>
              <a:t>The 'Against' Position</a:t>
            </a:r>
            <a:endParaRPr lang="en-US" sz="2050" dirty="0"/>
          </a:p>
        </p:txBody>
      </p:sp>
      <p:sp>
        <p:nvSpPr>
          <p:cNvPr id="6" name="Text 4"/>
          <p:cNvSpPr/>
          <p:nvPr/>
        </p:nvSpPr>
        <p:spPr>
          <a:xfrm>
            <a:off x="6361549" y="3291086"/>
            <a:ext cx="5175021" cy="2434332"/>
          </a:xfrm>
          <a:prstGeom prst="rect">
            <a:avLst/>
          </a:prstGeom>
          <a:noFill/>
          <a:ln/>
        </p:spPr>
        <p:txBody>
          <a:bodyPr wrap="square" lIns="0" tIns="0" rIns="0" bIns="0" rtlCol="0" anchor="t">
            <a:normAutofit/>
          </a:bodyPr>
          <a:lstStyle/>
          <a:p>
            <a:pPr marL="0" indent="0" algn="l">
              <a:lnSpc>
                <a:spcPct val="127000"/>
              </a:lnSpc>
              <a:spcAft>
                <a:spcPts val="1350"/>
              </a:spcAft>
              <a:buNone/>
            </a:pPr>
            <a:r>
              <a:rPr lang="en-US" sz="1650" dirty="0">
                <a:solidFill>
                  <a:srgbClr val="3C3939"/>
                </a:solidFill>
                <a:latin typeface="Inter" pitchFamily="34" charset="0"/>
                <a:ea typeface="Inter" pitchFamily="34" charset="-122"/>
                <a:cs typeface="Inter" pitchFamily="34" charset="-120"/>
              </a:rPr>
              <a:t>Cavanagh (1999) warns that CEOs 'so enthusiastic about their own spiritual beliefs that they seem to demand that others embrace the same religious faith' create </a:t>
            </a:r>
            <a:r>
              <a:rPr lang="en-US" sz="1650" b="1" dirty="0">
                <a:solidFill>
                  <a:srgbClr val="3C3939"/>
                </a:solidFill>
                <a:latin typeface="Inter Bold" pitchFamily="34" charset="0"/>
                <a:ea typeface="Inter Bold" pitchFamily="34" charset="-122"/>
                <a:cs typeface="Inter Bold" pitchFamily="34" charset="-120"/>
              </a:rPr>
              <a:t>'a danger of coercion for some and, for others, favoritism.'</a:t>
            </a:r>
            <a:endParaRPr lang="en-US" sz="1650" dirty="0"/>
          </a:p>
          <a:p>
            <a:pPr marL="0" indent="0" algn="l">
              <a:lnSpc>
                <a:spcPct val="127000"/>
              </a:lnSpc>
              <a:buNone/>
            </a:pPr>
            <a:r>
              <a:rPr lang="en-US" sz="1650" dirty="0">
                <a:solidFill>
                  <a:srgbClr val="3C3939"/>
                </a:solidFill>
                <a:latin typeface="Inter" pitchFamily="34" charset="0"/>
                <a:ea typeface="Inter" pitchFamily="34" charset="-122"/>
                <a:cs typeface="Inter" pitchFamily="34" charset="-120"/>
              </a:rPr>
              <a:t>Mishandled, shared belief </a:t>
            </a:r>
            <a:r>
              <a:rPr lang="en-US" sz="1650" i="1" dirty="0">
                <a:solidFill>
                  <a:srgbClr val="3C3939"/>
                </a:solidFill>
                <a:latin typeface="Inter" pitchFamily="34" charset="0"/>
                <a:ea typeface="Inter" pitchFamily="34" charset="-122"/>
                <a:cs typeface="Inter" pitchFamily="34" charset="-120"/>
              </a:rPr>
              <a:t>'can lead to divisiveness and even law suits.'</a:t>
            </a:r>
            <a:endParaRPr lang="en-US" sz="1650" dirty="0"/>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name="Slide 27">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7619809" y="0"/>
            <a:ext cx="4571886" cy="6858000"/>
          </a:xfrm>
          <a:prstGeom prst="rect">
            <a:avLst/>
          </a:prstGeom>
        </p:spPr>
      </p:pic>
      <p:sp>
        <p:nvSpPr>
          <p:cNvPr id="3" name="Text 0"/>
          <p:cNvSpPr/>
          <p:nvPr/>
        </p:nvSpPr>
        <p:spPr>
          <a:xfrm>
            <a:off x="661475" y="2504678"/>
            <a:ext cx="6296860" cy="738287"/>
          </a:xfrm>
          <a:prstGeom prst="rect">
            <a:avLst/>
          </a:prstGeom>
          <a:noFill/>
          <a:ln/>
        </p:spPr>
        <p:txBody>
          <a:bodyPr wrap="none" lIns="0" tIns="0" rIns="0" bIns="0" rtlCol="0" anchor="t"/>
          <a:lstStyle/>
          <a:p>
            <a:pPr marL="0" indent="0" algn="l">
              <a:lnSpc>
                <a:spcPct val="104000"/>
              </a:lnSpc>
              <a:buNone/>
            </a:pPr>
            <a:r>
              <a:rPr lang="en-US" sz="4650" b="1" dirty="0">
                <a:solidFill>
                  <a:srgbClr val="1B1B27"/>
                </a:solidFill>
                <a:latin typeface="Inter Bold" pitchFamily="34" charset="0"/>
                <a:ea typeface="Inter Bold" pitchFamily="34" charset="-122"/>
                <a:cs typeface="Inter Bold" pitchFamily="34" charset="-120"/>
              </a:rPr>
              <a:t>The First Clouds</a:t>
            </a:r>
            <a:endParaRPr lang="en-US" sz="4650" dirty="0"/>
          </a:p>
        </p:txBody>
      </p:sp>
      <p:sp>
        <p:nvSpPr>
          <p:cNvPr id="4" name="Text 1"/>
          <p:cNvSpPr/>
          <p:nvPr/>
        </p:nvSpPr>
        <p:spPr>
          <a:xfrm>
            <a:off x="661475" y="3597374"/>
            <a:ext cx="6296860" cy="755848"/>
          </a:xfrm>
          <a:prstGeom prst="rect">
            <a:avLst/>
          </a:prstGeom>
          <a:noFill/>
          <a:ln/>
        </p:spPr>
        <p:txBody>
          <a:bodyPr wrap="square" lIns="0" tIns="0" rIns="0" bIns="0" rtlCol="0" anchor="t">
            <a:normAutofit/>
          </a:bodyPr>
          <a:lstStyle/>
          <a:p>
            <a:pPr marL="0" indent="0" algn="l">
              <a:lnSpc>
                <a:spcPct val="133000"/>
              </a:lnSpc>
              <a:buNone/>
            </a:pPr>
            <a:r>
              <a:rPr lang="en-US" sz="1850" dirty="0">
                <a:solidFill>
                  <a:srgbClr val="3C3939"/>
                </a:solidFill>
                <a:latin typeface="Inter" pitchFamily="34" charset="0"/>
                <a:ea typeface="Inter" pitchFamily="34" charset="-122"/>
                <a:cs typeface="Inter" pitchFamily="34" charset="-120"/>
              </a:rPr>
              <a:t>Even the humanistic 'for' literature already voices the objections Day 2 will press at full force.</a:t>
            </a:r>
            <a:endParaRPr lang="en-US" sz="1850" dirty="0"/>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name="Slide 28">
    <p:spTree>
      <p:nvGrpSpPr>
        <p:cNvPr id="1" name=""/>
        <p:cNvGrpSpPr/>
        <p:nvPr/>
      </p:nvGrpSpPr>
      <p:grpSpPr>
        <a:xfrm>
          <a:off x="0" y="0"/>
          <a:ext cx="0" cy="0"/>
          <a:chOff x="0" y="0"/>
          <a:chExt cx="0" cy="0"/>
        </a:xfrm>
      </p:grpSpPr>
      <p:sp>
        <p:nvSpPr>
          <p:cNvPr id="2" name="Text 0"/>
          <p:cNvSpPr/>
          <p:nvPr/>
        </p:nvSpPr>
        <p:spPr>
          <a:xfrm>
            <a:off x="661475" y="796429"/>
            <a:ext cx="10868745" cy="369193"/>
          </a:xfrm>
          <a:prstGeom prst="rect">
            <a:avLst/>
          </a:prstGeom>
          <a:noFill/>
          <a:ln/>
        </p:spPr>
        <p:txBody>
          <a:bodyPr wrap="none" lIns="0" tIns="0" rIns="0" bIns="0" rtlCol="0" anchor="t"/>
          <a:lstStyle/>
          <a:p>
            <a:pPr marL="0" indent="0" algn="l">
              <a:lnSpc>
                <a:spcPct val="104000"/>
              </a:lnSpc>
              <a:buNone/>
            </a:pPr>
            <a:r>
              <a:rPr lang="en-US" sz="2300" b="1" dirty="0">
                <a:solidFill>
                  <a:srgbClr val="1B1B27"/>
                </a:solidFill>
                <a:latin typeface="Inter Bold" pitchFamily="34" charset="0"/>
                <a:ea typeface="Inter Bold" pitchFamily="34" charset="-122"/>
                <a:cs typeface="Inter Bold" pitchFamily="34" charset="-120"/>
              </a:rPr>
              <a:t>Dilemma 1 — Sheep (2006)</a:t>
            </a:r>
            <a:endParaRPr lang="en-US" sz="2300" dirty="0"/>
          </a:p>
        </p:txBody>
      </p:sp>
      <p:sp>
        <p:nvSpPr>
          <p:cNvPr id="3" name="Text 1"/>
          <p:cNvSpPr/>
          <p:nvPr/>
        </p:nvSpPr>
        <p:spPr>
          <a:xfrm>
            <a:off x="661475" y="1260078"/>
            <a:ext cx="10868745" cy="738287"/>
          </a:xfrm>
          <a:prstGeom prst="rect">
            <a:avLst/>
          </a:prstGeom>
          <a:noFill/>
          <a:ln/>
        </p:spPr>
        <p:txBody>
          <a:bodyPr wrap="none" lIns="0" tIns="0" rIns="0" bIns="0" rtlCol="0" anchor="t"/>
          <a:lstStyle/>
          <a:p>
            <a:pPr marL="0" indent="0" algn="l">
              <a:lnSpc>
                <a:spcPct val="104000"/>
              </a:lnSpc>
              <a:buNone/>
            </a:pPr>
            <a:r>
              <a:rPr lang="en-US" sz="4650" b="1" dirty="0">
                <a:solidFill>
                  <a:srgbClr val="1B1B27"/>
                </a:solidFill>
                <a:latin typeface="Inter Bold" pitchFamily="34" charset="0"/>
                <a:ea typeface="Inter Bold" pitchFamily="34" charset="-122"/>
                <a:cs typeface="Inter Bold" pitchFamily="34" charset="-120"/>
              </a:rPr>
              <a:t>The 'Quiet Desperation' Problem</a:t>
            </a:r>
            <a:endParaRPr lang="en-US" sz="4650" dirty="0"/>
          </a:p>
        </p:txBody>
      </p:sp>
      <p:sp>
        <p:nvSpPr>
          <p:cNvPr id="4" name="Text 2"/>
          <p:cNvSpPr/>
          <p:nvPr/>
        </p:nvSpPr>
        <p:spPr>
          <a:xfrm>
            <a:off x="1015875" y="2618581"/>
            <a:ext cx="10514345" cy="755848"/>
          </a:xfrm>
          <a:prstGeom prst="rect">
            <a:avLst/>
          </a:prstGeom>
          <a:noFill/>
          <a:ln/>
        </p:spPr>
        <p:txBody>
          <a:bodyPr wrap="square" lIns="0" tIns="0" rIns="0" bIns="0" rtlCol="0" anchor="t">
            <a:normAutofit/>
          </a:bodyPr>
          <a:lstStyle/>
          <a:p>
            <a:pPr marL="0" indent="0" algn="l">
              <a:lnSpc>
                <a:spcPct val="133000"/>
              </a:lnSpc>
              <a:buNone/>
            </a:pPr>
            <a:r>
              <a:rPr lang="en-US" sz="1850" dirty="0">
                <a:solidFill>
                  <a:srgbClr val="3C3939"/>
                </a:solidFill>
                <a:latin typeface="Inter" pitchFamily="34" charset="0"/>
                <a:ea typeface="Inter" pitchFamily="34" charset="-122"/>
                <a:cs typeface="Inter" pitchFamily="34" charset="-120"/>
              </a:rPr>
              <a:t>'Spiritually "hungry" individuals are particularly vulnerable to organizations that appear to assuage the gnawing "quiet desperation" of a meaningless work life.' — Sheep (2006)</a:t>
            </a:r>
            <a:endParaRPr lang="en-US" sz="1850" dirty="0"/>
          </a:p>
        </p:txBody>
      </p:sp>
      <p:sp>
        <p:nvSpPr>
          <p:cNvPr id="5" name="Shape 3"/>
          <p:cNvSpPr/>
          <p:nvPr/>
        </p:nvSpPr>
        <p:spPr>
          <a:xfrm>
            <a:off x="661475" y="2352774"/>
            <a:ext cx="31749" cy="1287463"/>
          </a:xfrm>
          <a:prstGeom prst="roundRect">
            <a:avLst>
              <a:gd name="adj" fmla="val 50000"/>
            </a:avLst>
          </a:prstGeom>
          <a:solidFill>
            <a:srgbClr val="1B1B27"/>
          </a:solidFill>
          <a:ln/>
        </p:spPr>
        <p:txBody>
          <a:bodyPr/>
          <a:lstStyle/>
          <a:p>
            <a:endParaRPr lang="en-GB"/>
          </a:p>
        </p:txBody>
      </p:sp>
      <p:sp>
        <p:nvSpPr>
          <p:cNvPr id="6" name="Text 4"/>
          <p:cNvSpPr/>
          <p:nvPr/>
        </p:nvSpPr>
        <p:spPr>
          <a:xfrm>
            <a:off x="661475" y="3906044"/>
            <a:ext cx="10868745" cy="2155428"/>
          </a:xfrm>
          <a:prstGeom prst="rect">
            <a:avLst/>
          </a:prstGeom>
          <a:noFill/>
          <a:ln/>
        </p:spPr>
        <p:txBody>
          <a:bodyPr wrap="square" lIns="0" tIns="0" rIns="0" bIns="0" rtlCol="0" anchor="t">
            <a:normAutofit/>
          </a:bodyPr>
          <a:lstStyle/>
          <a:p>
            <a:pPr marL="0" indent="0" algn="l">
              <a:lnSpc>
                <a:spcPct val="133000"/>
              </a:lnSpc>
              <a:spcAft>
                <a:spcPts val="2050"/>
              </a:spcAft>
              <a:buNone/>
            </a:pPr>
            <a:r>
              <a:rPr lang="en-US" sz="1850" dirty="0">
                <a:solidFill>
                  <a:srgbClr val="3C3939"/>
                </a:solidFill>
                <a:latin typeface="Inter" pitchFamily="34" charset="0"/>
                <a:ea typeface="Inter" pitchFamily="34" charset="-122"/>
                <a:cs typeface="Inter" pitchFamily="34" charset="-120"/>
              </a:rPr>
              <a:t>The mechanism: an employee who hungers for meaning is a source of powerful </a:t>
            </a:r>
            <a:r>
              <a:rPr lang="en-US" sz="1850" i="1" dirty="0">
                <a:solidFill>
                  <a:srgbClr val="3C3939"/>
                </a:solidFill>
                <a:latin typeface="Inter" pitchFamily="34" charset="0"/>
                <a:ea typeface="Inter" pitchFamily="34" charset="-122"/>
                <a:cs typeface="Inter" pitchFamily="34" charset="-120"/>
              </a:rPr>
              <a:t>intrinsic motivation</a:t>
            </a:r>
            <a:r>
              <a:rPr lang="en-US" sz="1850" dirty="0">
                <a:solidFill>
                  <a:srgbClr val="3C3939"/>
                </a:solidFill>
                <a:latin typeface="Inter" pitchFamily="34" charset="0"/>
                <a:ea typeface="Inter" pitchFamily="34" charset="-122"/>
                <a:cs typeface="Inter" pitchFamily="34" charset="-120"/>
              </a:rPr>
              <a:t> — which is exactly why it is valuable to employers and dangerous to employees.</a:t>
            </a:r>
            <a:endParaRPr lang="en-US" sz="1850" dirty="0"/>
          </a:p>
          <a:p>
            <a:pPr marL="0" indent="0" algn="l">
              <a:lnSpc>
                <a:spcPct val="133000"/>
              </a:lnSpc>
              <a:buNone/>
            </a:pPr>
            <a:r>
              <a:rPr lang="en-US" sz="1850" dirty="0">
                <a:solidFill>
                  <a:srgbClr val="3C3939"/>
                </a:solidFill>
                <a:latin typeface="Inter" pitchFamily="34" charset="0"/>
                <a:ea typeface="Inter" pitchFamily="34" charset="-122"/>
                <a:cs typeface="Inter" pitchFamily="34" charset="-120"/>
              </a:rPr>
              <a:t>Alvesson and Willmott (quoted in Sheep): managerial talk of 'passion, soul, and charisma' may express </a:t>
            </a:r>
            <a:r>
              <a:rPr lang="en-US" sz="1850" b="1" dirty="0">
                <a:solidFill>
                  <a:srgbClr val="3C3939"/>
                </a:solidFill>
                <a:latin typeface="Inter Bold" pitchFamily="34" charset="0"/>
                <a:ea typeface="Inter Bold" pitchFamily="34" charset="-122"/>
                <a:cs typeface="Inter Bold" pitchFamily="34" charset="-120"/>
              </a:rPr>
              <a:t>'an increased managerial interest in regulating employees' "insides"'</a:t>
            </a:r>
            <a:r>
              <a:rPr lang="en-US" sz="1850" dirty="0">
                <a:solidFill>
                  <a:srgbClr val="3C3939"/>
                </a:solidFill>
                <a:latin typeface="Inter" pitchFamily="34" charset="0"/>
                <a:ea typeface="Inter" pitchFamily="34" charset="-122"/>
                <a:cs typeface="Inter" pitchFamily="34" charset="-120"/>
              </a:rPr>
              <a:t> — self-actualisation as 'a seductive means of engineering consent'.</a:t>
            </a:r>
            <a:endParaRPr lang="en-US" sz="1850" dirty="0"/>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name="Slide 29">
    <p:spTree>
      <p:nvGrpSpPr>
        <p:cNvPr id="1" name=""/>
        <p:cNvGrpSpPr/>
        <p:nvPr/>
      </p:nvGrpSpPr>
      <p:grpSpPr>
        <a:xfrm>
          <a:off x="0" y="0"/>
          <a:ext cx="0" cy="0"/>
          <a:chOff x="0" y="0"/>
          <a:chExt cx="0" cy="0"/>
        </a:xfrm>
      </p:grpSpPr>
      <p:sp>
        <p:nvSpPr>
          <p:cNvPr id="2" name="Text 0"/>
          <p:cNvSpPr/>
          <p:nvPr/>
        </p:nvSpPr>
        <p:spPr>
          <a:xfrm>
            <a:off x="661475" y="825302"/>
            <a:ext cx="10868745" cy="350738"/>
          </a:xfrm>
          <a:prstGeom prst="rect">
            <a:avLst/>
          </a:prstGeom>
          <a:noFill/>
          <a:ln/>
        </p:spPr>
        <p:txBody>
          <a:bodyPr wrap="none" lIns="0" tIns="0" rIns="0" bIns="0" rtlCol="0" anchor="t"/>
          <a:lstStyle/>
          <a:p>
            <a:pPr marL="0" indent="0" algn="l">
              <a:lnSpc>
                <a:spcPct val="104000"/>
              </a:lnSpc>
              <a:buNone/>
            </a:pPr>
            <a:r>
              <a:rPr lang="en-US" sz="2200" b="1" dirty="0">
                <a:solidFill>
                  <a:srgbClr val="1B1B27"/>
                </a:solidFill>
                <a:latin typeface="Inter Bold" pitchFamily="34" charset="0"/>
                <a:ea typeface="Inter Bold" pitchFamily="34" charset="-122"/>
                <a:cs typeface="Inter Bold" pitchFamily="34" charset="-120"/>
              </a:rPr>
              <a:t>Dilemma 2 — Sheep (2006)</a:t>
            </a:r>
            <a:endParaRPr lang="en-US" sz="2200" dirty="0"/>
          </a:p>
        </p:txBody>
      </p:sp>
      <p:sp>
        <p:nvSpPr>
          <p:cNvPr id="3" name="Text 1"/>
          <p:cNvSpPr/>
          <p:nvPr/>
        </p:nvSpPr>
        <p:spPr>
          <a:xfrm>
            <a:off x="661475" y="1261269"/>
            <a:ext cx="10868745" cy="701477"/>
          </a:xfrm>
          <a:prstGeom prst="rect">
            <a:avLst/>
          </a:prstGeom>
          <a:noFill/>
          <a:ln/>
        </p:spPr>
        <p:txBody>
          <a:bodyPr wrap="none" lIns="0" tIns="0" rIns="0" bIns="0" rtlCol="0" anchor="t"/>
          <a:lstStyle/>
          <a:p>
            <a:pPr marL="0" indent="0" algn="l">
              <a:lnSpc>
                <a:spcPct val="104000"/>
              </a:lnSpc>
              <a:buNone/>
            </a:pPr>
            <a:r>
              <a:rPr lang="en-US" sz="4400" b="1" dirty="0">
                <a:solidFill>
                  <a:srgbClr val="1B1B27"/>
                </a:solidFill>
                <a:latin typeface="Inter Bold" pitchFamily="34" charset="0"/>
                <a:ea typeface="Inter Bold" pitchFamily="34" charset="-122"/>
                <a:cs typeface="Inter Bold" pitchFamily="34" charset="-120"/>
              </a:rPr>
              <a:t>The Instrumentality Paradox</a:t>
            </a:r>
            <a:endParaRPr lang="en-US" sz="4400" dirty="0"/>
          </a:p>
        </p:txBody>
      </p:sp>
      <p:sp>
        <p:nvSpPr>
          <p:cNvPr id="4" name="Text 2"/>
          <p:cNvSpPr/>
          <p:nvPr/>
        </p:nvSpPr>
        <p:spPr>
          <a:xfrm>
            <a:off x="998116" y="2522339"/>
            <a:ext cx="10532104" cy="1050131"/>
          </a:xfrm>
          <a:prstGeom prst="rect">
            <a:avLst/>
          </a:prstGeom>
          <a:noFill/>
          <a:ln/>
        </p:spPr>
        <p:txBody>
          <a:bodyPr wrap="square" lIns="0" tIns="0" rIns="0" bIns="0" rtlCol="0" anchor="t">
            <a:normAutofit/>
          </a:bodyPr>
          <a:lstStyle/>
          <a:p>
            <a:pPr marL="0" indent="0" algn="l">
              <a:lnSpc>
                <a:spcPct val="130000"/>
              </a:lnSpc>
              <a:buNone/>
            </a:pPr>
            <a:r>
              <a:rPr lang="en-US" sz="1750" dirty="0">
                <a:solidFill>
                  <a:srgbClr val="3C3939"/>
                </a:solidFill>
                <a:latin typeface="Inter" pitchFamily="34" charset="0"/>
                <a:ea typeface="Inter" pitchFamily="34" charset="-122"/>
                <a:cs typeface="Inter" pitchFamily="34" charset="-120"/>
              </a:rPr>
              <a:t>'Although workplace spirituality is quite different from classical management theories in its emphasis upon the inner person rather than mechanical efficiency, there is still a distinct instrumental rationality that runs throughout the workplace spirituality literature.' — Sheep (2006)</a:t>
            </a:r>
            <a:endParaRPr lang="en-US" sz="1750" dirty="0"/>
          </a:p>
        </p:txBody>
      </p:sp>
      <p:sp>
        <p:nvSpPr>
          <p:cNvPr id="5" name="Shape 3"/>
          <p:cNvSpPr/>
          <p:nvPr/>
        </p:nvSpPr>
        <p:spPr>
          <a:xfrm>
            <a:off x="661475" y="2282527"/>
            <a:ext cx="25399" cy="1529755"/>
          </a:xfrm>
          <a:prstGeom prst="roundRect">
            <a:avLst>
              <a:gd name="adj" fmla="val 50001"/>
            </a:avLst>
          </a:prstGeom>
          <a:solidFill>
            <a:srgbClr val="1B1B27"/>
          </a:solidFill>
          <a:ln/>
        </p:spPr>
        <p:txBody>
          <a:bodyPr/>
          <a:lstStyle/>
          <a:p>
            <a:endParaRPr lang="en-GB"/>
          </a:p>
        </p:txBody>
      </p:sp>
      <p:sp>
        <p:nvSpPr>
          <p:cNvPr id="6" name="Shape 4"/>
          <p:cNvSpPr/>
          <p:nvPr/>
        </p:nvSpPr>
        <p:spPr>
          <a:xfrm>
            <a:off x="661475" y="4052094"/>
            <a:ext cx="10868745" cy="1980605"/>
          </a:xfrm>
          <a:prstGeom prst="roundRect">
            <a:avLst>
              <a:gd name="adj" fmla="val 4760"/>
            </a:avLst>
          </a:prstGeom>
          <a:solidFill>
            <a:srgbClr val="F2EEEE"/>
          </a:solidFill>
          <a:ln w="12700">
            <a:solidFill>
              <a:srgbClr val="D8D4D4"/>
            </a:solidFill>
            <a:prstDash val="solid"/>
          </a:ln>
        </p:spPr>
        <p:txBody>
          <a:bodyPr/>
          <a:lstStyle/>
          <a:p>
            <a:endParaRPr lang="en-GB"/>
          </a:p>
        </p:txBody>
      </p:sp>
      <p:sp>
        <p:nvSpPr>
          <p:cNvPr id="7" name="Shape 5"/>
          <p:cNvSpPr/>
          <p:nvPr/>
        </p:nvSpPr>
        <p:spPr>
          <a:xfrm>
            <a:off x="674175" y="4064794"/>
            <a:ext cx="5421673" cy="1955205"/>
          </a:xfrm>
          <a:custGeom>
            <a:avLst/>
            <a:gdLst/>
            <a:ahLst/>
            <a:cxnLst/>
            <a:rect l="l" t="t" r="r" b="b"/>
            <a:pathLst>
              <a:path w="5421673" h="1955205">
                <a:moveTo>
                  <a:pt x="78561" y="0"/>
                </a:moveTo>
                <a:lnTo>
                  <a:pt x="5421673" y="0"/>
                </a:lnTo>
                <a:lnTo>
                  <a:pt x="5421673" y="1955205"/>
                </a:lnTo>
                <a:lnTo>
                  <a:pt x="78561" y="1955205"/>
                </a:lnTo>
                <a:arcTo wR="78561" hR="78563" stAng="5400000" swAng="5400000"/>
                <a:lnTo>
                  <a:pt x="0" y="78563"/>
                </a:lnTo>
                <a:arcTo wR="78561" hR="78563" stAng="10800000" swAng="5400000"/>
                <a:close/>
              </a:path>
            </a:pathLst>
          </a:custGeom>
          <a:solidFill>
            <a:srgbClr val="F2EEEE"/>
          </a:solidFill>
          <a:ln/>
        </p:spPr>
        <p:txBody>
          <a:bodyPr/>
          <a:lstStyle/>
          <a:p>
            <a:endParaRPr lang="en-GB"/>
          </a:p>
        </p:txBody>
      </p:sp>
      <p:sp>
        <p:nvSpPr>
          <p:cNvPr id="8" name="Text 6"/>
          <p:cNvSpPr/>
          <p:nvPr/>
        </p:nvSpPr>
        <p:spPr>
          <a:xfrm>
            <a:off x="887390" y="4278015"/>
            <a:ext cx="4675368" cy="350738"/>
          </a:xfrm>
          <a:prstGeom prst="rect">
            <a:avLst/>
          </a:prstGeom>
          <a:noFill/>
          <a:ln/>
        </p:spPr>
        <p:txBody>
          <a:bodyPr wrap="none" lIns="0" tIns="0" rIns="0" bIns="0" rtlCol="0" anchor="t"/>
          <a:lstStyle/>
          <a:p>
            <a:pPr marL="0" indent="0" algn="l">
              <a:lnSpc>
                <a:spcPct val="104000"/>
              </a:lnSpc>
              <a:buNone/>
            </a:pPr>
            <a:r>
              <a:rPr lang="en-US" sz="2200" b="1" dirty="0">
                <a:solidFill>
                  <a:srgbClr val="3C3939"/>
                </a:solidFill>
                <a:latin typeface="Inter Bold" pitchFamily="34" charset="0"/>
                <a:ea typeface="Inter Bold" pitchFamily="34" charset="-122"/>
                <a:cs typeface="Inter Bold" pitchFamily="34" charset="-120"/>
              </a:rPr>
              <a:t>Appears to be…</a:t>
            </a:r>
            <a:endParaRPr lang="en-US" sz="2200" dirty="0"/>
          </a:p>
        </p:txBody>
      </p:sp>
      <p:sp>
        <p:nvSpPr>
          <p:cNvPr id="9" name="Text 7"/>
          <p:cNvSpPr/>
          <p:nvPr/>
        </p:nvSpPr>
        <p:spPr>
          <a:xfrm>
            <a:off x="887390" y="4756646"/>
            <a:ext cx="4675368" cy="1050131"/>
          </a:xfrm>
          <a:prstGeom prst="rect">
            <a:avLst/>
          </a:prstGeom>
          <a:noFill/>
          <a:ln/>
        </p:spPr>
        <p:txBody>
          <a:bodyPr wrap="square" lIns="0" tIns="0" rIns="0" bIns="0" rtlCol="0" anchor="t">
            <a:normAutofit/>
          </a:bodyPr>
          <a:lstStyle/>
          <a:p>
            <a:pPr marL="0" indent="0" algn="l">
              <a:lnSpc>
                <a:spcPct val="130000"/>
              </a:lnSpc>
              <a:buNone/>
            </a:pPr>
            <a:r>
              <a:rPr lang="en-US" sz="1750" dirty="0">
                <a:solidFill>
                  <a:srgbClr val="3C3939"/>
                </a:solidFill>
                <a:latin typeface="Inter" pitchFamily="34" charset="0"/>
                <a:ea typeface="Inter" pitchFamily="34" charset="-122"/>
                <a:cs typeface="Inter" pitchFamily="34" charset="-120"/>
              </a:rPr>
              <a:t>The humanistic antidote to Weberian bureaucracy and Taylorist scientific management.</a:t>
            </a:r>
            <a:endParaRPr lang="en-US" sz="1750" dirty="0"/>
          </a:p>
        </p:txBody>
      </p:sp>
      <p:sp>
        <p:nvSpPr>
          <p:cNvPr id="10" name="Shape 8"/>
          <p:cNvSpPr/>
          <p:nvPr/>
        </p:nvSpPr>
        <p:spPr>
          <a:xfrm>
            <a:off x="6095848" y="4064794"/>
            <a:ext cx="5421673" cy="1955205"/>
          </a:xfrm>
          <a:custGeom>
            <a:avLst/>
            <a:gdLst/>
            <a:ahLst/>
            <a:cxnLst/>
            <a:rect l="l" t="t" r="r" b="b"/>
            <a:pathLst>
              <a:path w="5421673" h="1955205">
                <a:moveTo>
                  <a:pt x="0" y="0"/>
                </a:moveTo>
                <a:lnTo>
                  <a:pt x="5343112" y="0"/>
                </a:lnTo>
                <a:arcTo wR="78561" hR="78563" stAng="16200000" swAng="5400000"/>
                <a:lnTo>
                  <a:pt x="5421673" y="1876642"/>
                </a:lnTo>
                <a:arcTo wR="78561" hR="78563" stAng="0" swAng="5400000"/>
                <a:lnTo>
                  <a:pt x="0" y="1955205"/>
                </a:lnTo>
                <a:lnTo>
                  <a:pt x="0" y="0"/>
                </a:lnTo>
                <a:close/>
              </a:path>
            </a:pathLst>
          </a:custGeom>
          <a:solidFill>
            <a:srgbClr val="F2EEEE"/>
          </a:solidFill>
          <a:ln/>
        </p:spPr>
        <p:txBody>
          <a:bodyPr/>
          <a:lstStyle/>
          <a:p>
            <a:endParaRPr lang="en-GB"/>
          </a:p>
        </p:txBody>
      </p:sp>
      <p:sp>
        <p:nvSpPr>
          <p:cNvPr id="11" name="Shape 9"/>
          <p:cNvSpPr/>
          <p:nvPr/>
        </p:nvSpPr>
        <p:spPr>
          <a:xfrm>
            <a:off x="6095848" y="4064794"/>
            <a:ext cx="25399" cy="1955205"/>
          </a:xfrm>
          <a:prstGeom prst="roundRect">
            <a:avLst>
              <a:gd name="adj" fmla="val 50001"/>
            </a:avLst>
          </a:prstGeom>
          <a:solidFill>
            <a:srgbClr val="D8D4D4"/>
          </a:solidFill>
          <a:ln/>
        </p:spPr>
        <p:txBody>
          <a:bodyPr/>
          <a:lstStyle/>
          <a:p>
            <a:endParaRPr lang="en-GB"/>
          </a:p>
        </p:txBody>
      </p:sp>
      <p:sp>
        <p:nvSpPr>
          <p:cNvPr id="12" name="Text 10"/>
          <p:cNvSpPr/>
          <p:nvPr/>
        </p:nvSpPr>
        <p:spPr>
          <a:xfrm>
            <a:off x="6628937" y="4278015"/>
            <a:ext cx="4675368" cy="350738"/>
          </a:xfrm>
          <a:prstGeom prst="rect">
            <a:avLst/>
          </a:prstGeom>
          <a:noFill/>
          <a:ln/>
        </p:spPr>
        <p:txBody>
          <a:bodyPr wrap="none" lIns="0" tIns="0" rIns="0" bIns="0" rtlCol="0" anchor="t"/>
          <a:lstStyle/>
          <a:p>
            <a:pPr marL="0" indent="0" algn="l">
              <a:lnSpc>
                <a:spcPct val="104000"/>
              </a:lnSpc>
              <a:buNone/>
            </a:pPr>
            <a:r>
              <a:rPr lang="en-US" sz="2200" b="1" dirty="0">
                <a:solidFill>
                  <a:srgbClr val="3C3939"/>
                </a:solidFill>
                <a:latin typeface="Inter Bold" pitchFamily="34" charset="0"/>
                <a:ea typeface="Inter Bold" pitchFamily="34" charset="-122"/>
                <a:cs typeface="Inter Bold" pitchFamily="34" charset="-120"/>
              </a:rPr>
              <a:t>But runs on…</a:t>
            </a:r>
            <a:endParaRPr lang="en-US" sz="2200" dirty="0"/>
          </a:p>
        </p:txBody>
      </p:sp>
      <p:sp>
        <p:nvSpPr>
          <p:cNvPr id="13" name="Text 11"/>
          <p:cNvSpPr/>
          <p:nvPr/>
        </p:nvSpPr>
        <p:spPr>
          <a:xfrm>
            <a:off x="6628937" y="4756646"/>
            <a:ext cx="4675368" cy="1050131"/>
          </a:xfrm>
          <a:prstGeom prst="rect">
            <a:avLst/>
          </a:prstGeom>
          <a:noFill/>
          <a:ln/>
        </p:spPr>
        <p:txBody>
          <a:bodyPr wrap="square" lIns="0" tIns="0" rIns="0" bIns="0" rtlCol="0" anchor="t">
            <a:normAutofit/>
          </a:bodyPr>
          <a:lstStyle/>
          <a:p>
            <a:pPr marL="0" indent="0" algn="l">
              <a:lnSpc>
                <a:spcPct val="130000"/>
              </a:lnSpc>
              <a:buNone/>
            </a:pPr>
            <a:r>
              <a:rPr lang="en-US" sz="1750" dirty="0">
                <a:solidFill>
                  <a:srgbClr val="3C3939"/>
                </a:solidFill>
                <a:latin typeface="Inter" pitchFamily="34" charset="0"/>
                <a:ea typeface="Inter" pitchFamily="34" charset="-122"/>
                <a:cs typeface="Inter" pitchFamily="34" charset="-120"/>
              </a:rPr>
              <a:t>A 'distinct instrumental rationality' — spirituality justified by its contribution to performance and profit.</a:t>
            </a:r>
            <a:endParaRPr lang="en-US" sz="1750" dirty="0"/>
          </a:p>
        </p:txBody>
      </p:sp>
      <p:sp>
        <p:nvSpPr>
          <p:cNvPr id="14" name="Shape 12"/>
          <p:cNvSpPr/>
          <p:nvPr/>
        </p:nvSpPr>
        <p:spPr>
          <a:xfrm>
            <a:off x="5815363" y="4761855"/>
            <a:ext cx="561068" cy="561082"/>
          </a:xfrm>
          <a:prstGeom prst="roundRect">
            <a:avLst>
              <a:gd name="adj" fmla="val 16802"/>
            </a:avLst>
          </a:prstGeom>
          <a:solidFill>
            <a:srgbClr val="FFFFFF"/>
          </a:solidFill>
          <a:ln w="25399">
            <a:solidFill>
              <a:srgbClr val="D8D4D4"/>
            </a:solidFill>
            <a:prstDash val="solid"/>
          </a:ln>
        </p:spPr>
        <p:txBody>
          <a:bodyPr/>
          <a:lstStyle/>
          <a:p>
            <a:endParaRPr lang="en-GB"/>
          </a:p>
        </p:txBody>
      </p:sp>
      <p:pic>
        <p:nvPicPr>
          <p:cNvPr id="15" name="Image 0" descr="preencoded.png"/>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5955655" y="4902051"/>
            <a:ext cx="280484" cy="280491"/>
          </a:xfrm>
          <a:prstGeom prst="rect">
            <a:avLst/>
          </a:prstGeom>
        </p:spPr>
      </p:pic>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name="Slide 30">
    <p:spTree>
      <p:nvGrpSpPr>
        <p:cNvPr id="1" name=""/>
        <p:cNvGrpSpPr/>
        <p:nvPr/>
      </p:nvGrpSpPr>
      <p:grpSpPr>
        <a:xfrm>
          <a:off x="0" y="0"/>
          <a:ext cx="0" cy="0"/>
          <a:chOff x="0" y="0"/>
          <a:chExt cx="0" cy="0"/>
        </a:xfrm>
      </p:grpSpPr>
      <p:sp>
        <p:nvSpPr>
          <p:cNvPr id="2" name="Text 0"/>
          <p:cNvSpPr/>
          <p:nvPr/>
        </p:nvSpPr>
        <p:spPr>
          <a:xfrm>
            <a:off x="661475" y="703263"/>
            <a:ext cx="10868745" cy="654050"/>
          </a:xfrm>
          <a:prstGeom prst="rect">
            <a:avLst/>
          </a:prstGeom>
          <a:noFill/>
          <a:ln/>
        </p:spPr>
        <p:txBody>
          <a:bodyPr wrap="none" lIns="0" tIns="0" rIns="0" bIns="0" rtlCol="0" anchor="t"/>
          <a:lstStyle/>
          <a:p>
            <a:pPr marL="0" indent="0" algn="l">
              <a:lnSpc>
                <a:spcPct val="104000"/>
              </a:lnSpc>
              <a:buNone/>
            </a:pPr>
            <a:r>
              <a:rPr lang="en-US" sz="4100" b="1" dirty="0">
                <a:solidFill>
                  <a:srgbClr val="1B1B27"/>
                </a:solidFill>
                <a:latin typeface="Inter Bold" pitchFamily="34" charset="0"/>
                <a:ea typeface="Inter Bold" pitchFamily="34" charset="-122"/>
                <a:cs typeface="Inter Bold" pitchFamily="34" charset="-120"/>
              </a:rPr>
              <a:t>The Instrumentality Dilemma in the Texts</a:t>
            </a:r>
            <a:endParaRPr lang="en-US" sz="4100" dirty="0"/>
          </a:p>
        </p:txBody>
      </p:sp>
      <p:pic>
        <p:nvPicPr>
          <p:cNvPr id="3" name="Image 0" descr="preencoded.png"/>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661475" y="1728192"/>
            <a:ext cx="3499259" cy="3445272"/>
          </a:xfrm>
          <a:prstGeom prst="rect">
            <a:avLst/>
          </a:prstGeom>
        </p:spPr>
      </p:pic>
      <p:sp>
        <p:nvSpPr>
          <p:cNvPr id="4" name="Text 1"/>
          <p:cNvSpPr/>
          <p:nvPr/>
        </p:nvSpPr>
        <p:spPr>
          <a:xfrm>
            <a:off x="997719" y="1962845"/>
            <a:ext cx="2928368" cy="654050"/>
          </a:xfrm>
          <a:prstGeom prst="rect">
            <a:avLst/>
          </a:prstGeom>
          <a:noFill/>
          <a:ln/>
        </p:spPr>
        <p:txBody>
          <a:bodyPr wrap="square" lIns="0" tIns="0" rIns="0" bIns="0" rtlCol="0" anchor="t">
            <a:normAutofit/>
          </a:bodyPr>
          <a:lstStyle/>
          <a:p>
            <a:pPr marL="0" indent="0" algn="l">
              <a:lnSpc>
                <a:spcPct val="104000"/>
              </a:lnSpc>
              <a:buNone/>
            </a:pPr>
            <a:r>
              <a:rPr lang="en-US" sz="2050" b="1" dirty="0">
                <a:solidFill>
                  <a:srgbClr val="3C3939"/>
                </a:solidFill>
                <a:latin typeface="Inter Bold" pitchFamily="34" charset="0"/>
                <a:ea typeface="Inter Bold" pitchFamily="34" charset="-122"/>
                <a:cs typeface="Inter Bold" pitchFamily="34" charset="-120"/>
              </a:rPr>
              <a:t>Ashmos &amp; Duchon (2000)</a:t>
            </a:r>
            <a:endParaRPr lang="en-US" sz="2050" dirty="0"/>
          </a:p>
        </p:txBody>
      </p:sp>
      <p:sp>
        <p:nvSpPr>
          <p:cNvPr id="5" name="Text 2"/>
          <p:cNvSpPr/>
          <p:nvPr/>
        </p:nvSpPr>
        <p:spPr>
          <a:xfrm>
            <a:off x="997719" y="2728119"/>
            <a:ext cx="2928368" cy="1579066"/>
          </a:xfrm>
          <a:prstGeom prst="rect">
            <a:avLst/>
          </a:prstGeom>
          <a:noFill/>
          <a:ln/>
        </p:spPr>
        <p:txBody>
          <a:bodyPr wrap="square" lIns="0" tIns="0" rIns="0" bIns="0" rtlCol="0" anchor="t">
            <a:normAutofit/>
          </a:bodyPr>
          <a:lstStyle/>
          <a:p>
            <a:pPr marL="0" indent="0" algn="l">
              <a:lnSpc>
                <a:spcPct val="126000"/>
              </a:lnSpc>
              <a:buNone/>
            </a:pPr>
            <a:r>
              <a:rPr lang="en-US" sz="1600" dirty="0">
                <a:solidFill>
                  <a:srgbClr val="3C3939"/>
                </a:solidFill>
                <a:latin typeface="Inter" pitchFamily="34" charset="0"/>
                <a:ea typeface="Inter" pitchFamily="34" charset="-122"/>
                <a:cs typeface="Inter" pitchFamily="34" charset="-120"/>
              </a:rPr>
              <a:t>State their 'long-term goal is to understand how spirituality can contribute to </a:t>
            </a:r>
            <a:r>
              <a:rPr lang="en-US" sz="1600" b="1" dirty="0">
                <a:solidFill>
                  <a:srgbClr val="3C3939"/>
                </a:solidFill>
                <a:latin typeface="Inter Bold" pitchFamily="34" charset="0"/>
                <a:ea typeface="Inter Bold" pitchFamily="34" charset="-122"/>
                <a:cs typeface="Inter Bold" pitchFamily="34" charset="-120"/>
              </a:rPr>
              <a:t>more productive work organizations</a:t>
            </a:r>
            <a:r>
              <a:rPr lang="en-US" sz="1600" dirty="0">
                <a:solidFill>
                  <a:srgbClr val="3C3939"/>
                </a:solidFill>
                <a:latin typeface="Inter" pitchFamily="34" charset="0"/>
                <a:ea typeface="Inter" pitchFamily="34" charset="-122"/>
                <a:cs typeface="Inter" pitchFamily="34" charset="-120"/>
              </a:rPr>
              <a:t>'.</a:t>
            </a:r>
            <a:endParaRPr lang="en-US" sz="1600" dirty="0"/>
          </a:p>
        </p:txBody>
      </p:sp>
      <p:pic>
        <p:nvPicPr>
          <p:cNvPr id="6" name="Image 1" descr="preencoded.png"/>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4346169" y="1728192"/>
            <a:ext cx="3499259" cy="3445272"/>
          </a:xfrm>
          <a:prstGeom prst="rect">
            <a:avLst/>
          </a:prstGeom>
        </p:spPr>
      </p:pic>
      <p:sp>
        <p:nvSpPr>
          <p:cNvPr id="7" name="Text 3"/>
          <p:cNvSpPr/>
          <p:nvPr/>
        </p:nvSpPr>
        <p:spPr>
          <a:xfrm>
            <a:off x="4682413" y="1962845"/>
            <a:ext cx="2928368" cy="654050"/>
          </a:xfrm>
          <a:prstGeom prst="rect">
            <a:avLst/>
          </a:prstGeom>
          <a:noFill/>
          <a:ln/>
        </p:spPr>
        <p:txBody>
          <a:bodyPr wrap="square" lIns="0" tIns="0" rIns="0" bIns="0" rtlCol="0" anchor="t">
            <a:normAutofit/>
          </a:bodyPr>
          <a:lstStyle/>
          <a:p>
            <a:pPr marL="0" indent="0" algn="l">
              <a:lnSpc>
                <a:spcPct val="104000"/>
              </a:lnSpc>
              <a:buNone/>
            </a:pPr>
            <a:r>
              <a:rPr lang="en-US" sz="2050" b="1" dirty="0">
                <a:solidFill>
                  <a:srgbClr val="3C3939"/>
                </a:solidFill>
                <a:latin typeface="Inter Bold" pitchFamily="34" charset="0"/>
                <a:ea typeface="Inter Bold" pitchFamily="34" charset="-122"/>
                <a:cs typeface="Inter Bold" pitchFamily="34" charset="-120"/>
              </a:rPr>
              <a:t>Krishnakumar &amp; Neck (2002)</a:t>
            </a:r>
            <a:endParaRPr lang="en-US" sz="2050" dirty="0"/>
          </a:p>
        </p:txBody>
      </p:sp>
      <p:sp>
        <p:nvSpPr>
          <p:cNvPr id="8" name="Text 4"/>
          <p:cNvSpPr/>
          <p:nvPr/>
        </p:nvSpPr>
        <p:spPr>
          <a:xfrm>
            <a:off x="4682413" y="2728119"/>
            <a:ext cx="2928368" cy="2210693"/>
          </a:xfrm>
          <a:prstGeom prst="rect">
            <a:avLst/>
          </a:prstGeom>
          <a:noFill/>
          <a:ln/>
        </p:spPr>
        <p:txBody>
          <a:bodyPr wrap="square" lIns="0" tIns="0" rIns="0" bIns="0" rtlCol="0" anchor="t">
            <a:normAutofit/>
          </a:bodyPr>
          <a:lstStyle/>
          <a:p>
            <a:pPr marL="0" indent="0" algn="l">
              <a:lnSpc>
                <a:spcPct val="126000"/>
              </a:lnSpc>
              <a:buNone/>
            </a:pPr>
            <a:r>
              <a:rPr lang="en-US" sz="1600" dirty="0">
                <a:solidFill>
                  <a:srgbClr val="3C3939"/>
                </a:solidFill>
                <a:latin typeface="Inter" pitchFamily="34" charset="0"/>
                <a:ea typeface="Inter" pitchFamily="34" charset="-122"/>
                <a:cs typeface="Inter" pitchFamily="34" charset="-120"/>
              </a:rPr>
              <a:t>Catalogue benefits 'which will ultimately lead to </a:t>
            </a:r>
            <a:r>
              <a:rPr lang="en-US" sz="1600" b="1" dirty="0">
                <a:solidFill>
                  <a:srgbClr val="3C3939"/>
                </a:solidFill>
                <a:latin typeface="Inter Bold" pitchFamily="34" charset="0"/>
                <a:ea typeface="Inter Bold" pitchFamily="34" charset="-122"/>
                <a:cs typeface="Inter Bold" pitchFamily="34" charset="-120"/>
              </a:rPr>
              <a:t>increased organizational performance</a:t>
            </a:r>
            <a:r>
              <a:rPr lang="en-US" sz="1600" dirty="0">
                <a:solidFill>
                  <a:srgbClr val="3C3939"/>
                </a:solidFill>
                <a:latin typeface="Inter" pitchFamily="34" charset="0"/>
                <a:ea typeface="Inter" pitchFamily="34" charset="-122"/>
                <a:cs typeface="Inter" pitchFamily="34" charset="-120"/>
              </a:rPr>
              <a:t>' — including a claim that 'spirited companies outperformed others by 400–500 percent'.</a:t>
            </a:r>
            <a:endParaRPr lang="en-US" sz="1600" dirty="0"/>
          </a:p>
        </p:txBody>
      </p:sp>
      <p:pic>
        <p:nvPicPr>
          <p:cNvPr id="9" name="Image 2" descr="preencoded.png"/>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8030862" y="1728192"/>
            <a:ext cx="3499259" cy="3445272"/>
          </a:xfrm>
          <a:prstGeom prst="rect">
            <a:avLst/>
          </a:prstGeom>
        </p:spPr>
      </p:pic>
      <p:sp>
        <p:nvSpPr>
          <p:cNvPr id="10" name="Text 5"/>
          <p:cNvSpPr/>
          <p:nvPr/>
        </p:nvSpPr>
        <p:spPr>
          <a:xfrm>
            <a:off x="8367106" y="1962845"/>
            <a:ext cx="2928368" cy="327025"/>
          </a:xfrm>
          <a:prstGeom prst="rect">
            <a:avLst/>
          </a:prstGeom>
          <a:noFill/>
          <a:ln/>
        </p:spPr>
        <p:txBody>
          <a:bodyPr wrap="none" lIns="0" tIns="0" rIns="0" bIns="0" rtlCol="0" anchor="t"/>
          <a:lstStyle/>
          <a:p>
            <a:pPr marL="0" indent="0" algn="l">
              <a:lnSpc>
                <a:spcPct val="104000"/>
              </a:lnSpc>
              <a:buNone/>
            </a:pPr>
            <a:r>
              <a:rPr lang="en-US" sz="2050" b="1" dirty="0">
                <a:solidFill>
                  <a:srgbClr val="3C3939"/>
                </a:solidFill>
                <a:latin typeface="Inter Bold" pitchFamily="34" charset="0"/>
                <a:ea typeface="Inter Bold" pitchFamily="34" charset="-122"/>
                <a:cs typeface="Inter Bold" pitchFamily="34" charset="-120"/>
              </a:rPr>
              <a:t>Sheep (2006)</a:t>
            </a:r>
            <a:endParaRPr lang="en-US" sz="2050" dirty="0"/>
          </a:p>
        </p:txBody>
      </p:sp>
      <p:sp>
        <p:nvSpPr>
          <p:cNvPr id="11" name="Text 6"/>
          <p:cNvSpPr/>
          <p:nvPr/>
        </p:nvSpPr>
        <p:spPr>
          <a:xfrm>
            <a:off x="8367106" y="2401094"/>
            <a:ext cx="2928368" cy="1894880"/>
          </a:xfrm>
          <a:prstGeom prst="rect">
            <a:avLst/>
          </a:prstGeom>
          <a:noFill/>
          <a:ln/>
        </p:spPr>
        <p:txBody>
          <a:bodyPr wrap="square" lIns="0" tIns="0" rIns="0" bIns="0" rtlCol="0" anchor="t">
            <a:normAutofit/>
          </a:bodyPr>
          <a:lstStyle/>
          <a:p>
            <a:pPr marL="0" indent="0" algn="l">
              <a:lnSpc>
                <a:spcPct val="126000"/>
              </a:lnSpc>
              <a:buNone/>
            </a:pPr>
            <a:r>
              <a:rPr lang="en-US" sz="1600" dirty="0">
                <a:solidFill>
                  <a:srgbClr val="3C3939"/>
                </a:solidFill>
                <a:latin typeface="Inter" pitchFamily="34" charset="0"/>
                <a:ea typeface="Inter" pitchFamily="34" charset="-122"/>
                <a:cs typeface="Inter" pitchFamily="34" charset="-120"/>
              </a:rPr>
              <a:t>Names the paradox explicitly: the 'for' literature presents itself as humanistic but </a:t>
            </a:r>
            <a:r>
              <a:rPr lang="en-US" sz="1600" b="1" dirty="0">
                <a:solidFill>
                  <a:srgbClr val="3C3939"/>
                </a:solidFill>
                <a:latin typeface="Inter Bold" pitchFamily="34" charset="0"/>
                <a:ea typeface="Inter Bold" pitchFamily="34" charset="-122"/>
                <a:cs typeface="Inter Bold" pitchFamily="34" charset="-120"/>
              </a:rPr>
              <a:t>'a distinct instrumental rationality... runs throughout'</a:t>
            </a:r>
            <a:r>
              <a:rPr lang="en-US" sz="1600" dirty="0">
                <a:solidFill>
                  <a:srgbClr val="3C3939"/>
                </a:solidFill>
                <a:latin typeface="Inter" pitchFamily="34" charset="0"/>
                <a:ea typeface="Inter" pitchFamily="34" charset="-122"/>
                <a:cs typeface="Inter" pitchFamily="34" charset="-120"/>
              </a:rPr>
              <a:t>.</a:t>
            </a:r>
            <a:endParaRPr lang="en-US" sz="1600" dirty="0"/>
          </a:p>
        </p:txBody>
      </p:sp>
      <p:sp>
        <p:nvSpPr>
          <p:cNvPr id="12" name="Shape 7"/>
          <p:cNvSpPr/>
          <p:nvPr/>
        </p:nvSpPr>
        <p:spPr>
          <a:xfrm>
            <a:off x="661475" y="5382022"/>
            <a:ext cx="10868745" cy="772716"/>
          </a:xfrm>
          <a:prstGeom prst="roundRect">
            <a:avLst>
              <a:gd name="adj" fmla="val 11378"/>
            </a:avLst>
          </a:prstGeom>
          <a:solidFill>
            <a:srgbClr val="E1E1EA"/>
          </a:solidFill>
          <a:ln/>
        </p:spPr>
        <p:txBody>
          <a:bodyPr/>
          <a:lstStyle/>
          <a:p>
            <a:endParaRPr lang="en-GB"/>
          </a:p>
        </p:txBody>
      </p:sp>
      <p:pic>
        <p:nvPicPr>
          <p:cNvPr id="13" name="Image 3" descr="preencoded.png"/>
          <p:cNvPicPr>
            <a:picLocks noChangeAspect="1"/>
          </p:cNvPicPr>
          <p:nvPr/>
        </p:nvPicPr>
        <p:blipFill>
          <a:blip r:embed="rId4"/>
          <a:stretch>
            <a:fillRect/>
          </a:stretch>
        </p:blipFill>
        <p:spPr>
          <a:xfrm>
            <a:off x="870722" y="5646142"/>
            <a:ext cx="261633" cy="209252"/>
          </a:xfrm>
          <a:prstGeom prst="rect">
            <a:avLst/>
          </a:prstGeom>
        </p:spPr>
      </p:pic>
      <p:sp>
        <p:nvSpPr>
          <p:cNvPr id="14" name="Text 8"/>
          <p:cNvSpPr/>
          <p:nvPr/>
        </p:nvSpPr>
        <p:spPr>
          <a:xfrm>
            <a:off x="1341602" y="5619750"/>
            <a:ext cx="10588955" cy="315813"/>
          </a:xfrm>
          <a:prstGeom prst="rect">
            <a:avLst/>
          </a:prstGeom>
          <a:noFill/>
          <a:ln/>
        </p:spPr>
        <p:txBody>
          <a:bodyPr wrap="none" lIns="0" tIns="0" rIns="0" bIns="0" rtlCol="0" anchor="t"/>
          <a:lstStyle/>
          <a:p>
            <a:pPr marL="0" indent="0" algn="l">
              <a:lnSpc>
                <a:spcPct val="126000"/>
              </a:lnSpc>
              <a:buNone/>
            </a:pPr>
            <a:r>
              <a:rPr lang="en-US" sz="1600" dirty="0">
                <a:solidFill>
                  <a:srgbClr val="000000"/>
                </a:solidFill>
                <a:latin typeface="Inter" pitchFamily="34" charset="0"/>
                <a:ea typeface="Inter" pitchFamily="34" charset="-122"/>
                <a:cs typeface="Inter" pitchFamily="34" charset="-120"/>
              </a:rPr>
              <a:t>The charge is against the day's own texts — not merely their critics. Day 2 will press this further.</a:t>
            </a:r>
            <a:endParaRPr lang="en-US" sz="1600" dirty="0"/>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name="Slide 31">
    <p:spTree>
      <p:nvGrpSpPr>
        <p:cNvPr id="1" name=""/>
        <p:cNvGrpSpPr/>
        <p:nvPr/>
      </p:nvGrpSpPr>
      <p:grpSpPr>
        <a:xfrm>
          <a:off x="0" y="0"/>
          <a:ext cx="0" cy="0"/>
          <a:chOff x="0" y="0"/>
          <a:chExt cx="0" cy="0"/>
        </a:xfrm>
      </p:grpSpPr>
      <p:sp>
        <p:nvSpPr>
          <p:cNvPr id="2" name="Text 0"/>
          <p:cNvSpPr/>
          <p:nvPr/>
        </p:nvSpPr>
        <p:spPr>
          <a:xfrm>
            <a:off x="661475" y="762000"/>
            <a:ext cx="10868745" cy="1402953"/>
          </a:xfrm>
          <a:prstGeom prst="rect">
            <a:avLst/>
          </a:prstGeom>
          <a:noFill/>
          <a:ln/>
        </p:spPr>
        <p:txBody>
          <a:bodyPr wrap="square" lIns="0" tIns="0" rIns="0" bIns="0" rtlCol="0" anchor="t">
            <a:normAutofit/>
          </a:bodyPr>
          <a:lstStyle/>
          <a:p>
            <a:pPr marL="0" indent="0" algn="l">
              <a:lnSpc>
                <a:spcPct val="104000"/>
              </a:lnSpc>
              <a:buNone/>
            </a:pPr>
            <a:r>
              <a:rPr lang="en-US" sz="4400" b="1" dirty="0">
                <a:solidFill>
                  <a:srgbClr val="1B1B27"/>
                </a:solidFill>
                <a:latin typeface="Inter Bold" pitchFamily="34" charset="0"/>
                <a:ea typeface="Inter Bold" pitchFamily="34" charset="-122"/>
                <a:cs typeface="Inter Bold" pitchFamily="34" charset="-120"/>
              </a:rPr>
              <a:t>Can Intrinsic and Instrumental Value Coexist?</a:t>
            </a:r>
            <a:endParaRPr lang="en-US" sz="4400" dirty="0"/>
          </a:p>
        </p:txBody>
      </p:sp>
      <p:sp>
        <p:nvSpPr>
          <p:cNvPr id="3" name="Text 1"/>
          <p:cNvSpPr/>
          <p:nvPr/>
        </p:nvSpPr>
        <p:spPr>
          <a:xfrm>
            <a:off x="661475" y="2697956"/>
            <a:ext cx="5160536" cy="350738"/>
          </a:xfrm>
          <a:prstGeom prst="rect">
            <a:avLst/>
          </a:prstGeom>
          <a:noFill/>
          <a:ln/>
        </p:spPr>
        <p:txBody>
          <a:bodyPr wrap="none" lIns="0" tIns="0" rIns="0" bIns="0" rtlCol="0" anchor="t"/>
          <a:lstStyle/>
          <a:p>
            <a:pPr marL="0" indent="0" algn="l">
              <a:lnSpc>
                <a:spcPct val="104000"/>
              </a:lnSpc>
              <a:buNone/>
            </a:pPr>
            <a:r>
              <a:rPr lang="en-US" sz="2200" b="1" dirty="0">
                <a:solidFill>
                  <a:srgbClr val="1B1B27"/>
                </a:solidFill>
                <a:latin typeface="Inter Bold" pitchFamily="34" charset="0"/>
                <a:ea typeface="Inter Bold" pitchFamily="34" charset="-122"/>
                <a:cs typeface="Inter Bold" pitchFamily="34" charset="-120"/>
              </a:rPr>
              <a:t>The Conjunctive Reading (Sheep)</a:t>
            </a:r>
            <a:endParaRPr lang="en-US" sz="2200" dirty="0"/>
          </a:p>
        </p:txBody>
      </p:sp>
      <p:sp>
        <p:nvSpPr>
          <p:cNvPr id="4" name="Text 2"/>
          <p:cNvSpPr/>
          <p:nvPr/>
        </p:nvSpPr>
        <p:spPr>
          <a:xfrm>
            <a:off x="661475" y="3261916"/>
            <a:ext cx="5160536" cy="2642195"/>
          </a:xfrm>
          <a:prstGeom prst="rect">
            <a:avLst/>
          </a:prstGeom>
          <a:noFill/>
          <a:ln/>
        </p:spPr>
        <p:txBody>
          <a:bodyPr wrap="square" lIns="0" tIns="0" rIns="0" bIns="0" rtlCol="0" anchor="t">
            <a:normAutofit/>
          </a:bodyPr>
          <a:lstStyle/>
          <a:p>
            <a:pPr marL="0" indent="0" algn="l">
              <a:lnSpc>
                <a:spcPct val="130000"/>
              </a:lnSpc>
              <a:spcAft>
                <a:spcPts val="1500"/>
              </a:spcAft>
              <a:buNone/>
            </a:pPr>
            <a:r>
              <a:rPr lang="en-US" sz="1750" dirty="0">
                <a:solidFill>
                  <a:srgbClr val="3C3939"/>
                </a:solidFill>
                <a:latin typeface="Inter" pitchFamily="34" charset="0"/>
                <a:ea typeface="Inter" pitchFamily="34" charset="-122"/>
                <a:cs typeface="Inter" pitchFamily="34" charset="-120"/>
              </a:rPr>
              <a:t>Mitroff and Denton found that employees of more spiritual organisations also saw them as more profitable </a:t>
            </a:r>
            <a:r>
              <a:rPr lang="en-US" sz="1750" i="1" dirty="0">
                <a:solidFill>
                  <a:srgbClr val="3C3939"/>
                </a:solidFill>
                <a:latin typeface="Inter" pitchFamily="34" charset="0"/>
                <a:ea typeface="Inter" pitchFamily="34" charset="-122"/>
                <a:cs typeface="Inter" pitchFamily="34" charset="-120"/>
              </a:rPr>
              <a:t>and</a:t>
            </a:r>
            <a:r>
              <a:rPr lang="en-US" sz="1750" dirty="0">
                <a:solidFill>
                  <a:srgbClr val="3C3939"/>
                </a:solidFill>
                <a:latin typeface="Inter" pitchFamily="34" charset="0"/>
                <a:ea typeface="Inter" pitchFamily="34" charset="-122"/>
                <a:cs typeface="Inter" pitchFamily="34" charset="-120"/>
              </a:rPr>
              <a:t> reported being able to bring more of their 'complete selves' to work.</a:t>
            </a:r>
            <a:endParaRPr lang="en-US" sz="1750" dirty="0"/>
          </a:p>
          <a:p>
            <a:pPr marL="0" indent="0" algn="l">
              <a:lnSpc>
                <a:spcPct val="130000"/>
              </a:lnSpc>
              <a:buNone/>
            </a:pPr>
            <a:r>
              <a:rPr lang="en-US" sz="1750" dirty="0">
                <a:solidFill>
                  <a:srgbClr val="3C3939"/>
                </a:solidFill>
                <a:latin typeface="Inter" pitchFamily="34" charset="0"/>
                <a:ea typeface="Inter" pitchFamily="34" charset="-122"/>
                <a:cs typeface="Inter" pitchFamily="34" charset="-120"/>
              </a:rPr>
              <a:t>Sheep asks: </a:t>
            </a:r>
            <a:r>
              <a:rPr lang="en-US" sz="1750" i="1" dirty="0">
                <a:solidFill>
                  <a:srgbClr val="3C3939"/>
                </a:solidFill>
                <a:latin typeface="Inter" pitchFamily="34" charset="0"/>
                <a:ea typeface="Inter" pitchFamily="34" charset="-122"/>
                <a:cs typeface="Inter" pitchFamily="34" charset="-120"/>
              </a:rPr>
              <a:t>'If organizations can nurture the whole person and benefit tangibly at the same time, why would that not be a worthy goal?'</a:t>
            </a:r>
            <a:endParaRPr lang="en-US" sz="1750" dirty="0"/>
          </a:p>
        </p:txBody>
      </p:sp>
      <p:sp>
        <p:nvSpPr>
          <p:cNvPr id="5" name="Text 3"/>
          <p:cNvSpPr/>
          <p:nvPr/>
        </p:nvSpPr>
        <p:spPr>
          <a:xfrm>
            <a:off x="6376034" y="2697956"/>
            <a:ext cx="5160536" cy="350738"/>
          </a:xfrm>
          <a:prstGeom prst="rect">
            <a:avLst/>
          </a:prstGeom>
          <a:noFill/>
          <a:ln/>
        </p:spPr>
        <p:txBody>
          <a:bodyPr wrap="none" lIns="0" tIns="0" rIns="0" bIns="0" rtlCol="0" anchor="t"/>
          <a:lstStyle/>
          <a:p>
            <a:pPr marL="0" indent="0" algn="l">
              <a:lnSpc>
                <a:spcPct val="104000"/>
              </a:lnSpc>
              <a:buNone/>
            </a:pPr>
            <a:r>
              <a:rPr lang="en-US" sz="2200" b="1" dirty="0">
                <a:solidFill>
                  <a:srgbClr val="1B1B27"/>
                </a:solidFill>
                <a:latin typeface="Inter Bold" pitchFamily="34" charset="0"/>
                <a:ea typeface="Inter Bold" pitchFamily="34" charset="-122"/>
                <a:cs typeface="Inter Bold" pitchFamily="34" charset="-120"/>
              </a:rPr>
              <a:t>The Diagnostic Reading</a:t>
            </a:r>
            <a:endParaRPr lang="en-US" sz="2200" dirty="0"/>
          </a:p>
        </p:txBody>
      </p:sp>
      <p:sp>
        <p:nvSpPr>
          <p:cNvPr id="6" name="Text 4"/>
          <p:cNvSpPr/>
          <p:nvPr/>
        </p:nvSpPr>
        <p:spPr>
          <a:xfrm>
            <a:off x="6376034" y="3261916"/>
            <a:ext cx="5160536" cy="2292152"/>
          </a:xfrm>
          <a:prstGeom prst="rect">
            <a:avLst/>
          </a:prstGeom>
          <a:noFill/>
          <a:ln/>
        </p:spPr>
        <p:txBody>
          <a:bodyPr wrap="square" lIns="0" tIns="0" rIns="0" bIns="0" rtlCol="0" anchor="t">
            <a:normAutofit/>
          </a:bodyPr>
          <a:lstStyle/>
          <a:p>
            <a:pPr marL="0" indent="0" algn="l">
              <a:lnSpc>
                <a:spcPct val="130000"/>
              </a:lnSpc>
              <a:spcAft>
                <a:spcPts val="1500"/>
              </a:spcAft>
              <a:buNone/>
            </a:pPr>
            <a:r>
              <a:rPr lang="en-US" sz="1750" dirty="0">
                <a:solidFill>
                  <a:srgbClr val="3C3939"/>
                </a:solidFill>
                <a:latin typeface="Inter" pitchFamily="34" charset="0"/>
                <a:ea typeface="Inter" pitchFamily="34" charset="-122"/>
                <a:cs typeface="Inter" pitchFamily="34" charset="-120"/>
              </a:rPr>
              <a:t>The very fact that 'for' papers argue from inner life to productivity shows how deeply instrumental reasoning shapes the field.</a:t>
            </a:r>
            <a:endParaRPr lang="en-US" sz="1750" dirty="0"/>
          </a:p>
          <a:p>
            <a:pPr marL="0" indent="0" algn="l">
              <a:lnSpc>
                <a:spcPct val="130000"/>
              </a:lnSpc>
              <a:buNone/>
            </a:pPr>
            <a:r>
              <a:rPr lang="en-US" sz="1750" dirty="0">
                <a:solidFill>
                  <a:srgbClr val="3C3939"/>
                </a:solidFill>
                <a:latin typeface="Inter" pitchFamily="34" charset="0"/>
                <a:ea typeface="Inter" pitchFamily="34" charset="-122"/>
                <a:cs typeface="Inter" pitchFamily="34" charset="-120"/>
              </a:rPr>
              <a:t>On this reading, the intrinsic case is not yet purely intrinsic — which is exactly the gap Day 2 will exploit.</a:t>
            </a:r>
            <a:endParaRPr lang="en-US" sz="1750" dirty="0"/>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name="Slide 32">
    <p:spTree>
      <p:nvGrpSpPr>
        <p:cNvPr id="1" name=""/>
        <p:cNvGrpSpPr/>
        <p:nvPr/>
      </p:nvGrpSpPr>
      <p:grpSpPr>
        <a:xfrm>
          <a:off x="0" y="0"/>
          <a:ext cx="0" cy="0"/>
          <a:chOff x="0" y="0"/>
          <a:chExt cx="0" cy="0"/>
        </a:xfrm>
      </p:grpSpPr>
      <p:sp>
        <p:nvSpPr>
          <p:cNvPr id="2" name="Text 0"/>
          <p:cNvSpPr/>
          <p:nvPr/>
        </p:nvSpPr>
        <p:spPr>
          <a:xfrm>
            <a:off x="661475" y="671909"/>
            <a:ext cx="10868745" cy="350738"/>
          </a:xfrm>
          <a:prstGeom prst="rect">
            <a:avLst/>
          </a:prstGeom>
          <a:noFill/>
          <a:ln/>
        </p:spPr>
        <p:txBody>
          <a:bodyPr wrap="none" lIns="0" tIns="0" rIns="0" bIns="0" rtlCol="0" anchor="t"/>
          <a:lstStyle/>
          <a:p>
            <a:pPr marL="0" indent="0" algn="l">
              <a:lnSpc>
                <a:spcPct val="104000"/>
              </a:lnSpc>
              <a:buNone/>
            </a:pPr>
            <a:r>
              <a:rPr lang="en-US" sz="2200" b="1" dirty="0">
                <a:solidFill>
                  <a:srgbClr val="1B1B27"/>
                </a:solidFill>
                <a:latin typeface="Inter Bold" pitchFamily="34" charset="0"/>
                <a:ea typeface="Inter Bold" pitchFamily="34" charset="-122"/>
                <a:cs typeface="Inter Bold" pitchFamily="34" charset="-120"/>
              </a:rPr>
              <a:t>Cavanagh (1999) — Additional Warnings</a:t>
            </a:r>
            <a:endParaRPr lang="en-US" sz="2200" dirty="0"/>
          </a:p>
        </p:txBody>
      </p:sp>
      <p:sp>
        <p:nvSpPr>
          <p:cNvPr id="3" name="Text 1"/>
          <p:cNvSpPr/>
          <p:nvPr/>
        </p:nvSpPr>
        <p:spPr>
          <a:xfrm>
            <a:off x="661475" y="1107877"/>
            <a:ext cx="10868745" cy="701477"/>
          </a:xfrm>
          <a:prstGeom prst="rect">
            <a:avLst/>
          </a:prstGeom>
          <a:noFill/>
          <a:ln/>
        </p:spPr>
        <p:txBody>
          <a:bodyPr wrap="none" lIns="0" tIns="0" rIns="0" bIns="0" rtlCol="0" anchor="t"/>
          <a:lstStyle/>
          <a:p>
            <a:pPr marL="0" indent="0" algn="l">
              <a:lnSpc>
                <a:spcPct val="104000"/>
              </a:lnSpc>
              <a:buNone/>
            </a:pPr>
            <a:r>
              <a:rPr lang="en-US" sz="4400" b="1" dirty="0">
                <a:solidFill>
                  <a:srgbClr val="1B1B27"/>
                </a:solidFill>
                <a:latin typeface="Inter Bold" pitchFamily="34" charset="0"/>
                <a:ea typeface="Inter Bold" pitchFamily="34" charset="-122"/>
                <a:cs typeface="Inter Bold" pitchFamily="34" charset="-120"/>
              </a:rPr>
              <a:t>Three Further Reservations</a:t>
            </a:r>
            <a:endParaRPr lang="en-US" sz="4400" dirty="0"/>
          </a:p>
        </p:txBody>
      </p:sp>
      <p:sp>
        <p:nvSpPr>
          <p:cNvPr id="4" name="Shape 2"/>
          <p:cNvSpPr/>
          <p:nvPr/>
        </p:nvSpPr>
        <p:spPr>
          <a:xfrm>
            <a:off x="661475" y="2129135"/>
            <a:ext cx="505011" cy="505023"/>
          </a:xfrm>
          <a:prstGeom prst="roundRect">
            <a:avLst>
              <a:gd name="adj" fmla="val 18668"/>
            </a:avLst>
          </a:prstGeom>
          <a:solidFill>
            <a:srgbClr val="F2EEEE"/>
          </a:solidFill>
          <a:ln w="12700">
            <a:solidFill>
              <a:srgbClr val="D8D4D4"/>
            </a:solidFill>
            <a:prstDash val="solid"/>
          </a:ln>
        </p:spPr>
        <p:txBody>
          <a:bodyPr/>
          <a:lstStyle/>
          <a:p>
            <a:endParaRPr lang="en-GB"/>
          </a:p>
        </p:txBody>
      </p:sp>
      <p:sp>
        <p:nvSpPr>
          <p:cNvPr id="5" name="Text 3"/>
          <p:cNvSpPr/>
          <p:nvPr/>
        </p:nvSpPr>
        <p:spPr>
          <a:xfrm>
            <a:off x="1379701" y="2206228"/>
            <a:ext cx="2726959" cy="701477"/>
          </a:xfrm>
          <a:prstGeom prst="rect">
            <a:avLst/>
          </a:prstGeom>
          <a:noFill/>
          <a:ln/>
        </p:spPr>
        <p:txBody>
          <a:bodyPr wrap="square" lIns="0" tIns="0" rIns="0" bIns="0" rtlCol="0" anchor="t">
            <a:normAutofit/>
          </a:bodyPr>
          <a:lstStyle/>
          <a:p>
            <a:pPr marL="0" indent="0" algn="l">
              <a:lnSpc>
                <a:spcPct val="104000"/>
              </a:lnSpc>
              <a:buNone/>
            </a:pPr>
            <a:r>
              <a:rPr lang="en-US" sz="2200" b="1" dirty="0">
                <a:solidFill>
                  <a:srgbClr val="3C3939"/>
                </a:solidFill>
                <a:latin typeface="Inter Bold" pitchFamily="34" charset="0"/>
                <a:ea typeface="Inter Bold" pitchFamily="34" charset="-122"/>
                <a:cs typeface="Inter Bold" pitchFamily="34" charset="-120"/>
              </a:rPr>
              <a:t>Coercion &amp; Favouritism</a:t>
            </a:r>
            <a:endParaRPr lang="en-US" sz="2200" dirty="0"/>
          </a:p>
        </p:txBody>
      </p:sp>
      <p:sp>
        <p:nvSpPr>
          <p:cNvPr id="6" name="Text 4"/>
          <p:cNvSpPr/>
          <p:nvPr/>
        </p:nvSpPr>
        <p:spPr>
          <a:xfrm>
            <a:off x="1379701" y="3035598"/>
            <a:ext cx="2726959" cy="2100263"/>
          </a:xfrm>
          <a:prstGeom prst="rect">
            <a:avLst/>
          </a:prstGeom>
          <a:noFill/>
          <a:ln/>
        </p:spPr>
        <p:txBody>
          <a:bodyPr wrap="square" lIns="0" tIns="0" rIns="0" bIns="0" rtlCol="0" anchor="t">
            <a:normAutofit/>
          </a:bodyPr>
          <a:lstStyle/>
          <a:p>
            <a:pPr marL="0" indent="0" algn="l">
              <a:lnSpc>
                <a:spcPct val="130000"/>
              </a:lnSpc>
              <a:buNone/>
            </a:pPr>
            <a:r>
              <a:rPr lang="en-US" sz="1750" dirty="0">
                <a:solidFill>
                  <a:srgbClr val="3C3939"/>
                </a:solidFill>
                <a:latin typeface="Inter" pitchFamily="34" charset="0"/>
                <a:ea typeface="Inter" pitchFamily="34" charset="-122"/>
                <a:cs typeface="Inter" pitchFamily="34" charset="-120"/>
              </a:rPr>
              <a:t>Owners can blend religion and work 'because they are the owners of the firm' — a licence less scrupulous owners may abuse.</a:t>
            </a:r>
            <a:endParaRPr lang="en-US" sz="1750" dirty="0"/>
          </a:p>
        </p:txBody>
      </p:sp>
      <p:sp>
        <p:nvSpPr>
          <p:cNvPr id="7" name="Shape 5"/>
          <p:cNvSpPr/>
          <p:nvPr/>
        </p:nvSpPr>
        <p:spPr>
          <a:xfrm>
            <a:off x="4373155" y="2129135"/>
            <a:ext cx="505011" cy="505023"/>
          </a:xfrm>
          <a:prstGeom prst="roundRect">
            <a:avLst>
              <a:gd name="adj" fmla="val 18668"/>
            </a:avLst>
          </a:prstGeom>
          <a:solidFill>
            <a:srgbClr val="F2EEEE"/>
          </a:solidFill>
          <a:ln w="12700">
            <a:solidFill>
              <a:srgbClr val="D8D4D4"/>
            </a:solidFill>
            <a:prstDash val="solid"/>
          </a:ln>
        </p:spPr>
        <p:txBody>
          <a:bodyPr/>
          <a:lstStyle/>
          <a:p>
            <a:endParaRPr lang="en-GB"/>
          </a:p>
        </p:txBody>
      </p:sp>
      <p:sp>
        <p:nvSpPr>
          <p:cNvPr id="8" name="Text 6"/>
          <p:cNvSpPr/>
          <p:nvPr/>
        </p:nvSpPr>
        <p:spPr>
          <a:xfrm>
            <a:off x="5091382" y="2206228"/>
            <a:ext cx="2727058" cy="701477"/>
          </a:xfrm>
          <a:prstGeom prst="rect">
            <a:avLst/>
          </a:prstGeom>
          <a:noFill/>
          <a:ln/>
        </p:spPr>
        <p:txBody>
          <a:bodyPr wrap="square" lIns="0" tIns="0" rIns="0" bIns="0" rtlCol="0" anchor="t">
            <a:normAutofit/>
          </a:bodyPr>
          <a:lstStyle/>
          <a:p>
            <a:pPr marL="0" indent="0" algn="l">
              <a:lnSpc>
                <a:spcPct val="104000"/>
              </a:lnSpc>
              <a:buNone/>
            </a:pPr>
            <a:r>
              <a:rPr lang="en-US" sz="2200" b="1" dirty="0">
                <a:solidFill>
                  <a:srgbClr val="3C3939"/>
                </a:solidFill>
                <a:latin typeface="Inter Bold" pitchFamily="34" charset="0"/>
                <a:ea typeface="Inter Bold" pitchFamily="34" charset="-122"/>
                <a:cs typeface="Inter Bold" pitchFamily="34" charset="-120"/>
              </a:rPr>
              <a:t>Individualist Privatisation</a:t>
            </a:r>
            <a:endParaRPr lang="en-US" sz="2200" dirty="0"/>
          </a:p>
        </p:txBody>
      </p:sp>
      <p:sp>
        <p:nvSpPr>
          <p:cNvPr id="9" name="Text 7"/>
          <p:cNvSpPr/>
          <p:nvPr/>
        </p:nvSpPr>
        <p:spPr>
          <a:xfrm>
            <a:off x="5091382" y="3035598"/>
            <a:ext cx="2727058" cy="3150394"/>
          </a:xfrm>
          <a:prstGeom prst="rect">
            <a:avLst/>
          </a:prstGeom>
          <a:noFill/>
          <a:ln/>
        </p:spPr>
        <p:txBody>
          <a:bodyPr wrap="square" lIns="0" tIns="0" rIns="0" bIns="0" rtlCol="0" anchor="t">
            <a:normAutofit/>
          </a:bodyPr>
          <a:lstStyle/>
          <a:p>
            <a:pPr marL="0" indent="0" algn="l">
              <a:lnSpc>
                <a:spcPct val="130000"/>
              </a:lnSpc>
              <a:buNone/>
            </a:pPr>
            <a:r>
              <a:rPr lang="en-US" sz="1750" dirty="0">
                <a:solidFill>
                  <a:srgbClr val="3C3939"/>
                </a:solidFill>
                <a:latin typeface="Inter" pitchFamily="34" charset="0"/>
                <a:ea typeface="Inter" pitchFamily="34" charset="-122"/>
                <a:cs typeface="Inter" pitchFamily="34" charset="-120"/>
              </a:rPr>
              <a:t>A spirituality of 'my fulfillment and my relationship to God' may leave 'little conviction of the important role of organizations of any kind, and less realization of the importance of the common good'.</a:t>
            </a:r>
            <a:endParaRPr lang="en-US" sz="1750" dirty="0"/>
          </a:p>
        </p:txBody>
      </p:sp>
      <p:sp>
        <p:nvSpPr>
          <p:cNvPr id="10" name="Shape 8"/>
          <p:cNvSpPr/>
          <p:nvPr/>
        </p:nvSpPr>
        <p:spPr>
          <a:xfrm>
            <a:off x="8084935" y="2129135"/>
            <a:ext cx="505011" cy="505023"/>
          </a:xfrm>
          <a:prstGeom prst="roundRect">
            <a:avLst>
              <a:gd name="adj" fmla="val 18668"/>
            </a:avLst>
          </a:prstGeom>
          <a:solidFill>
            <a:srgbClr val="F2EEEE"/>
          </a:solidFill>
          <a:ln w="12700">
            <a:solidFill>
              <a:srgbClr val="D8D4D4"/>
            </a:solidFill>
            <a:prstDash val="solid"/>
          </a:ln>
        </p:spPr>
        <p:txBody>
          <a:bodyPr/>
          <a:lstStyle/>
          <a:p>
            <a:endParaRPr lang="en-GB"/>
          </a:p>
        </p:txBody>
      </p:sp>
      <p:sp>
        <p:nvSpPr>
          <p:cNvPr id="11" name="Text 9"/>
          <p:cNvSpPr/>
          <p:nvPr/>
        </p:nvSpPr>
        <p:spPr>
          <a:xfrm>
            <a:off x="8803162" y="2206228"/>
            <a:ext cx="2726959" cy="701477"/>
          </a:xfrm>
          <a:prstGeom prst="rect">
            <a:avLst/>
          </a:prstGeom>
          <a:noFill/>
          <a:ln/>
        </p:spPr>
        <p:txBody>
          <a:bodyPr wrap="square" lIns="0" tIns="0" rIns="0" bIns="0" rtlCol="0" anchor="t">
            <a:normAutofit/>
          </a:bodyPr>
          <a:lstStyle/>
          <a:p>
            <a:pPr marL="0" indent="0" algn="l">
              <a:lnSpc>
                <a:spcPct val="104000"/>
              </a:lnSpc>
              <a:buNone/>
            </a:pPr>
            <a:r>
              <a:rPr lang="en-US" sz="2200" b="1" dirty="0">
                <a:solidFill>
                  <a:srgbClr val="3C3939"/>
                </a:solidFill>
                <a:latin typeface="Inter Bold" pitchFamily="34" charset="0"/>
                <a:ea typeface="Inter Bold" pitchFamily="34" charset="-122"/>
                <a:cs typeface="Inter Bold" pitchFamily="34" charset="-120"/>
              </a:rPr>
              <a:t>New Age Shallowness</a:t>
            </a:r>
            <a:endParaRPr lang="en-US" sz="2200" dirty="0"/>
          </a:p>
        </p:txBody>
      </p:sp>
      <p:sp>
        <p:nvSpPr>
          <p:cNvPr id="12" name="Text 10"/>
          <p:cNvSpPr/>
          <p:nvPr/>
        </p:nvSpPr>
        <p:spPr>
          <a:xfrm>
            <a:off x="8803162" y="3035598"/>
            <a:ext cx="2726959" cy="2100263"/>
          </a:xfrm>
          <a:prstGeom prst="rect">
            <a:avLst/>
          </a:prstGeom>
          <a:noFill/>
          <a:ln/>
        </p:spPr>
        <p:txBody>
          <a:bodyPr wrap="square" lIns="0" tIns="0" rIns="0" bIns="0" rtlCol="0" anchor="t">
            <a:normAutofit/>
          </a:bodyPr>
          <a:lstStyle/>
          <a:p>
            <a:pPr marL="0" indent="0" algn="l">
              <a:lnSpc>
                <a:spcPct val="130000"/>
              </a:lnSpc>
              <a:buNone/>
            </a:pPr>
            <a:r>
              <a:rPr lang="en-US" sz="1750" dirty="0">
                <a:solidFill>
                  <a:srgbClr val="3C3939"/>
                </a:solidFill>
                <a:latin typeface="Inter" pitchFamily="34" charset="0"/>
                <a:ea typeface="Inter" pitchFamily="34" charset="-122"/>
                <a:cs typeface="Inter" pitchFamily="34" charset="-120"/>
              </a:rPr>
              <a:t>Severed from religious roots, the movement risks becoming a marketed 'higher level of consciousness' — a fad rather than a foundation.</a:t>
            </a:r>
            <a:endParaRPr lang="en-US" sz="1750" dirty="0"/>
          </a:p>
        </p:txBody>
      </p:sp>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name="Slide 33">
    <p:spTree>
      <p:nvGrpSpPr>
        <p:cNvPr id="1" name=""/>
        <p:cNvGrpSpPr/>
        <p:nvPr/>
      </p:nvGrpSpPr>
      <p:grpSpPr>
        <a:xfrm>
          <a:off x="0" y="0"/>
          <a:ext cx="0" cy="0"/>
          <a:chOff x="0" y="0"/>
          <a:chExt cx="0" cy="0"/>
        </a:xfrm>
      </p:grpSpPr>
      <p:sp>
        <p:nvSpPr>
          <p:cNvPr id="2" name="Text 0"/>
          <p:cNvSpPr/>
          <p:nvPr/>
        </p:nvSpPr>
        <p:spPr>
          <a:xfrm>
            <a:off x="661475" y="984845"/>
            <a:ext cx="10868745" cy="276920"/>
          </a:xfrm>
          <a:prstGeom prst="rect">
            <a:avLst/>
          </a:prstGeom>
          <a:noFill/>
          <a:ln/>
        </p:spPr>
        <p:txBody>
          <a:bodyPr wrap="none" lIns="0" tIns="0" rIns="0" bIns="0" rtlCol="0" anchor="t"/>
          <a:lstStyle/>
          <a:p>
            <a:pPr marL="0" indent="0" algn="l">
              <a:lnSpc>
                <a:spcPct val="104000"/>
              </a:lnSpc>
              <a:buNone/>
            </a:pPr>
            <a:r>
              <a:rPr lang="en-US" sz="1700" b="1" dirty="0">
                <a:solidFill>
                  <a:srgbClr val="1B1B27"/>
                </a:solidFill>
                <a:latin typeface="Inter Bold" pitchFamily="34" charset="0"/>
                <a:ea typeface="Inter Bold" pitchFamily="34" charset="-122"/>
                <a:cs typeface="Inter Bold" pitchFamily="34" charset="-120"/>
              </a:rPr>
              <a:t>Comparison Table</a:t>
            </a:r>
            <a:endParaRPr lang="en-US" sz="1700" dirty="0"/>
          </a:p>
        </p:txBody>
      </p:sp>
      <p:sp>
        <p:nvSpPr>
          <p:cNvPr id="3" name="Text 1"/>
          <p:cNvSpPr/>
          <p:nvPr/>
        </p:nvSpPr>
        <p:spPr>
          <a:xfrm>
            <a:off x="661475" y="1314847"/>
            <a:ext cx="10868745" cy="553740"/>
          </a:xfrm>
          <a:prstGeom prst="rect">
            <a:avLst/>
          </a:prstGeom>
          <a:noFill/>
          <a:ln/>
        </p:spPr>
        <p:txBody>
          <a:bodyPr wrap="none" lIns="0" tIns="0" rIns="0" bIns="0" rtlCol="0" anchor="t"/>
          <a:lstStyle/>
          <a:p>
            <a:pPr marL="0" indent="0" algn="l">
              <a:lnSpc>
                <a:spcPct val="104000"/>
              </a:lnSpc>
              <a:buNone/>
            </a:pPr>
            <a:r>
              <a:rPr lang="en-US" sz="3450" b="1" dirty="0">
                <a:solidFill>
                  <a:srgbClr val="1B1B27"/>
                </a:solidFill>
                <a:latin typeface="Inter Bold" pitchFamily="34" charset="0"/>
                <a:ea typeface="Inter Bold" pitchFamily="34" charset="-122"/>
                <a:cs typeface="Inter Bold" pitchFamily="34" charset="-120"/>
              </a:rPr>
              <a:t>The Day's Contested Questions</a:t>
            </a:r>
            <a:endParaRPr lang="en-US" sz="3450" dirty="0"/>
          </a:p>
        </p:txBody>
      </p:sp>
      <p:graphicFrame>
        <p:nvGraphicFramePr>
          <p:cNvPr id="34" name="Table 0"/>
          <p:cNvGraphicFramePr>
            <a:graphicFrameLocks noGrp="1"/>
          </p:cNvGraphicFramePr>
          <p:nvPr>
            <p:extLst>
              <p:ext uri="{D42A27DB-BD31-4B8C-83A1-F6EECF244321}">
                <p14:modId xmlns:p14="http://schemas.microsoft.com/office/powerpoint/2010/main" val="1579011935"/>
              </p:ext>
            </p:extLst>
          </p:nvPr>
        </p:nvGraphicFramePr>
        <p:xfrm>
          <a:off x="661475" y="2067917"/>
          <a:ext cx="10868746" cy="3792442"/>
        </p:xfrm>
        <a:graphic>
          <a:graphicData uri="http://schemas.openxmlformats.org/drawingml/2006/table">
            <a:tbl>
              <a:tblPr/>
              <a:tblGrid>
                <a:gridCol w="3260624">
                  <a:extLst>
                    <a:ext uri="{9D8B030D-6E8A-4147-A177-3AD203B41FA5}">
                      <a16:colId xmlns:a16="http://schemas.microsoft.com/office/drawing/2014/main" val="20000"/>
                    </a:ext>
                  </a:extLst>
                </a:gridCol>
                <a:gridCol w="3804061">
                  <a:extLst>
                    <a:ext uri="{9D8B030D-6E8A-4147-A177-3AD203B41FA5}">
                      <a16:colId xmlns:a16="http://schemas.microsoft.com/office/drawing/2014/main" val="20001"/>
                    </a:ext>
                  </a:extLst>
                </a:gridCol>
                <a:gridCol w="3804061">
                  <a:extLst>
                    <a:ext uri="{9D8B030D-6E8A-4147-A177-3AD203B41FA5}">
                      <a16:colId xmlns:a16="http://schemas.microsoft.com/office/drawing/2014/main" val="20002"/>
                    </a:ext>
                  </a:extLst>
                </a:gridCol>
              </a:tblGrid>
              <a:tr h="423257">
                <a:tc>
                  <a:txBody>
                    <a:bodyPr/>
                    <a:lstStyle/>
                    <a:p>
                      <a:pPr marL="0" indent="0">
                        <a:buNone/>
                      </a:pPr>
                      <a:r>
                        <a:rPr lang="en-US" sz="1350" b="1" dirty="0">
                          <a:solidFill>
                            <a:srgbClr val="3C3939"/>
                          </a:solidFill>
                          <a:latin typeface="Inter" pitchFamily="34" charset="0"/>
                          <a:ea typeface="Inter" pitchFamily="34" charset="-122"/>
                          <a:cs typeface="Inter" pitchFamily="34" charset="-120"/>
                        </a:rPr>
                        <a:t>Question</a:t>
                      </a:r>
                      <a:endParaRPr lang="en-US" sz="1350" dirty="0">
                        <a:latin typeface="Inter" charset="0"/>
                        <a:ea typeface="Inter" charset="0"/>
                        <a:cs typeface="Inter" charset="0"/>
                      </a:endParaRPr>
                    </a:p>
                  </a:txBody>
                  <a:tcPr marL="177205" marR="177205" marT="6350" marB="6350" anchor="ctr">
                    <a:lnL w="12700" cap="flat" cmpd="sng" algn="ctr">
                      <a:solidFill>
                        <a:srgbClr val="D8D4D4"/>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D8D4D4"/>
                      </a:solidFill>
                      <a:prstDash val="solid"/>
                      <a:round/>
                      <a:headEnd type="none" w="med" len="med"/>
                      <a:tailEnd type="none" w="med" len="med"/>
                    </a:lnT>
                    <a:lnB w="12700" cap="flat" cmpd="sng" algn="ctr">
                      <a:solidFill>
                        <a:srgbClr val="D8D4D4"/>
                      </a:solidFill>
                      <a:prstDash val="solid"/>
                      <a:round/>
                      <a:headEnd type="none" w="med" len="med"/>
                      <a:tailEnd type="none" w="med" len="med"/>
                    </a:lnB>
                  </a:tcPr>
                </a:tc>
                <a:tc>
                  <a:txBody>
                    <a:bodyPr/>
                    <a:lstStyle/>
                    <a:p>
                      <a:pPr marL="0" indent="0">
                        <a:buNone/>
                      </a:pPr>
                      <a:r>
                        <a:rPr lang="en-US" sz="1350" b="1" dirty="0">
                          <a:solidFill>
                            <a:srgbClr val="3C3939"/>
                          </a:solidFill>
                          <a:latin typeface="Inter" pitchFamily="34" charset="0"/>
                          <a:ea typeface="Inter" pitchFamily="34" charset="-122"/>
                          <a:cs typeface="Inter" pitchFamily="34" charset="-120"/>
                        </a:rPr>
                        <a:t>'For' Position</a:t>
                      </a:r>
                      <a:endParaRPr lang="en-US" sz="1350" dirty="0">
                        <a:latin typeface="Inter" charset="0"/>
                        <a:ea typeface="Inter" charset="0"/>
                        <a:cs typeface="Inter" charset="0"/>
                      </a:endParaRPr>
                    </a:p>
                  </a:txBody>
                  <a:tcPr marL="177205" marR="177205" marT="6350" marB="635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D8D4D4"/>
                      </a:solidFill>
                      <a:prstDash val="solid"/>
                      <a:round/>
                      <a:headEnd type="none" w="med" len="med"/>
                      <a:tailEnd type="none" w="med" len="med"/>
                    </a:lnT>
                    <a:lnB w="12700" cap="flat" cmpd="sng" algn="ctr">
                      <a:solidFill>
                        <a:srgbClr val="D8D4D4"/>
                      </a:solidFill>
                      <a:prstDash val="solid"/>
                      <a:round/>
                      <a:headEnd type="none" w="med" len="med"/>
                      <a:tailEnd type="none" w="med" len="med"/>
                    </a:lnB>
                  </a:tcPr>
                </a:tc>
                <a:tc>
                  <a:txBody>
                    <a:bodyPr/>
                    <a:lstStyle/>
                    <a:p>
                      <a:pPr marL="0" indent="0">
                        <a:buNone/>
                      </a:pPr>
                      <a:r>
                        <a:rPr lang="en-US" sz="1350" b="1" dirty="0">
                          <a:solidFill>
                            <a:srgbClr val="3C3939"/>
                          </a:solidFill>
                          <a:latin typeface="Inter" pitchFamily="34" charset="0"/>
                          <a:ea typeface="Inter" pitchFamily="34" charset="-122"/>
                          <a:cs typeface="Inter" pitchFamily="34" charset="-120"/>
                        </a:rPr>
                        <a:t>'Against' / Complication</a:t>
                      </a:r>
                      <a:endParaRPr lang="en-US" sz="1350" dirty="0">
                        <a:latin typeface="Inter" charset="0"/>
                        <a:ea typeface="Inter" charset="0"/>
                        <a:cs typeface="Inter" charset="0"/>
                      </a:endParaRPr>
                    </a:p>
                  </a:txBody>
                  <a:tcPr marL="177205" marR="177205" marT="6350" marB="6350" anchor="ctr">
                    <a:lnL w="12700" cap="flat" cmpd="sng" algn="ctr">
                      <a:solidFill>
                        <a:srgbClr val="FFFFFF"/>
                      </a:solidFill>
                      <a:prstDash val="solid"/>
                      <a:round/>
                      <a:headEnd type="none" w="med" len="med"/>
                      <a:tailEnd type="none" w="med" len="med"/>
                    </a:lnL>
                    <a:lnR w="12700" cap="flat" cmpd="sng" algn="ctr">
                      <a:solidFill>
                        <a:srgbClr val="D8D4D4"/>
                      </a:solidFill>
                      <a:prstDash val="solid"/>
                      <a:round/>
                      <a:headEnd type="none" w="med" len="med"/>
                      <a:tailEnd type="none" w="med" len="med"/>
                    </a:lnR>
                    <a:lnT w="12700" cap="flat" cmpd="sng" algn="ctr">
                      <a:solidFill>
                        <a:srgbClr val="D8D4D4"/>
                      </a:solidFill>
                      <a:prstDash val="solid"/>
                      <a:round/>
                      <a:headEnd type="none" w="med" len="med"/>
                      <a:tailEnd type="none" w="med" len="med"/>
                    </a:lnT>
                    <a:lnB w="12700" cap="flat" cmpd="sng" algn="ctr">
                      <a:solidFill>
                        <a:srgbClr val="D8D4D4"/>
                      </a:solidFill>
                      <a:prstDash val="solid"/>
                      <a:round/>
                      <a:headEnd type="none" w="med" len="med"/>
                      <a:tailEnd type="none" w="med" len="med"/>
                    </a:lnB>
                  </a:tcPr>
                </a:tc>
                <a:extLst>
                  <a:ext uri="{0D108BD9-81ED-4DB2-BD59-A6C34878D82A}">
                    <a16:rowId xmlns:a16="http://schemas.microsoft.com/office/drawing/2014/main" val="10000"/>
                  </a:ext>
                </a:extLst>
              </a:tr>
              <a:tr h="674472">
                <a:tc>
                  <a:txBody>
                    <a:bodyPr/>
                    <a:lstStyle/>
                    <a:p>
                      <a:pPr marL="0" indent="0">
                        <a:buNone/>
                      </a:pPr>
                      <a:r>
                        <a:rPr lang="en-US" sz="1350" dirty="0">
                          <a:solidFill>
                            <a:srgbClr val="3C3939"/>
                          </a:solidFill>
                          <a:latin typeface="Inter" pitchFamily="34" charset="0"/>
                          <a:ea typeface="Inter" pitchFamily="34" charset="-122"/>
                          <a:cs typeface="Inter" pitchFamily="34" charset="-120"/>
                        </a:rPr>
                        <a:t>Is it about religion?</a:t>
                      </a:r>
                      <a:endParaRPr lang="en-US" sz="1350" dirty="0">
                        <a:latin typeface="Inter" charset="0"/>
                        <a:ea typeface="Inter" charset="0"/>
                        <a:cs typeface="Inter" charset="0"/>
                      </a:endParaRPr>
                    </a:p>
                  </a:txBody>
                  <a:tcPr marL="177205" marR="177205" marT="6350" marB="6350" anchor="ctr">
                    <a:lnL w="12700" cap="flat" cmpd="sng" algn="ctr">
                      <a:solidFill>
                        <a:srgbClr val="D8D4D4"/>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D8D4D4"/>
                      </a:solidFill>
                      <a:prstDash val="solid"/>
                      <a:round/>
                      <a:headEnd type="none" w="med" len="med"/>
                      <a:tailEnd type="none" w="med" len="med"/>
                    </a:lnT>
                    <a:lnB w="12700" cap="flat" cmpd="sng" algn="ctr">
                      <a:solidFill>
                        <a:srgbClr val="D8D4D4"/>
                      </a:solidFill>
                      <a:prstDash val="solid"/>
                      <a:round/>
                      <a:headEnd type="none" w="med" len="med"/>
                      <a:tailEnd type="none" w="med" len="med"/>
                    </a:lnB>
                  </a:tcPr>
                </a:tc>
                <a:tc>
                  <a:txBody>
                    <a:bodyPr/>
                    <a:lstStyle/>
                    <a:p>
                      <a:pPr marL="0" indent="0">
                        <a:buNone/>
                      </a:pPr>
                      <a:r>
                        <a:rPr lang="en-US" sz="1350" dirty="0">
                          <a:solidFill>
                            <a:srgbClr val="3C3939"/>
                          </a:solidFill>
                          <a:latin typeface="Inter" pitchFamily="34" charset="0"/>
                          <a:ea typeface="Inter" pitchFamily="34" charset="-122"/>
                          <a:cs typeface="Inter" pitchFamily="34" charset="-120"/>
                        </a:rPr>
                        <a:t>Not about religion; spirit nourished in secular places (Ashmos &amp; Duchon)</a:t>
                      </a:r>
                      <a:endParaRPr lang="en-US" sz="1350" dirty="0">
                        <a:latin typeface="Inter" charset="0"/>
                        <a:ea typeface="Inter" charset="0"/>
                        <a:cs typeface="Inter" charset="0"/>
                      </a:endParaRPr>
                    </a:p>
                  </a:txBody>
                  <a:tcPr marL="177205" marR="177205" marT="6350" marB="635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D8D4D4"/>
                      </a:solidFill>
                      <a:prstDash val="solid"/>
                      <a:round/>
                      <a:headEnd type="none" w="med" len="med"/>
                      <a:tailEnd type="none" w="med" len="med"/>
                    </a:lnT>
                    <a:lnB w="12700" cap="flat" cmpd="sng" algn="ctr">
                      <a:solidFill>
                        <a:srgbClr val="D8D4D4"/>
                      </a:solidFill>
                      <a:prstDash val="solid"/>
                      <a:round/>
                      <a:headEnd type="none" w="med" len="med"/>
                      <a:tailEnd type="none" w="med" len="med"/>
                    </a:lnB>
                  </a:tcPr>
                </a:tc>
                <a:tc>
                  <a:txBody>
                    <a:bodyPr/>
                    <a:lstStyle/>
                    <a:p>
                      <a:pPr marL="0" indent="0">
                        <a:buNone/>
                      </a:pPr>
                      <a:r>
                        <a:rPr lang="en-US" sz="1350" dirty="0">
                          <a:solidFill>
                            <a:srgbClr val="3C3939"/>
                          </a:solidFill>
                          <a:latin typeface="Inter" pitchFamily="34" charset="0"/>
                          <a:ea typeface="Inter" pitchFamily="34" charset="-122"/>
                          <a:cs typeface="Inter" pitchFamily="34" charset="-120"/>
                        </a:rPr>
                        <a:t>Depth requires religious foundation (Cavanagh)</a:t>
                      </a:r>
                      <a:endParaRPr lang="en-US" sz="1350" dirty="0">
                        <a:latin typeface="Inter" charset="0"/>
                        <a:ea typeface="Inter" charset="0"/>
                        <a:cs typeface="Inter" charset="0"/>
                      </a:endParaRPr>
                    </a:p>
                  </a:txBody>
                  <a:tcPr marL="177205" marR="177205" marT="6350" marB="6350" anchor="ctr">
                    <a:lnL w="12700" cap="flat" cmpd="sng" algn="ctr">
                      <a:solidFill>
                        <a:srgbClr val="FFFFFF"/>
                      </a:solidFill>
                      <a:prstDash val="solid"/>
                      <a:round/>
                      <a:headEnd type="none" w="med" len="med"/>
                      <a:tailEnd type="none" w="med" len="med"/>
                    </a:lnL>
                    <a:lnR w="12700" cap="flat" cmpd="sng" algn="ctr">
                      <a:solidFill>
                        <a:srgbClr val="D8D4D4"/>
                      </a:solidFill>
                      <a:prstDash val="solid"/>
                      <a:round/>
                      <a:headEnd type="none" w="med" len="med"/>
                      <a:tailEnd type="none" w="med" len="med"/>
                    </a:lnR>
                    <a:lnT w="12700" cap="flat" cmpd="sng" algn="ctr">
                      <a:solidFill>
                        <a:srgbClr val="D8D4D4"/>
                      </a:solidFill>
                      <a:prstDash val="solid"/>
                      <a:round/>
                      <a:headEnd type="none" w="med" len="med"/>
                      <a:tailEnd type="none" w="med" len="med"/>
                    </a:lnT>
                    <a:lnB w="12700" cap="flat" cmpd="sng" algn="ctr">
                      <a:solidFill>
                        <a:srgbClr val="D8D4D4"/>
                      </a:solidFill>
                      <a:prstDash val="solid"/>
                      <a:round/>
                      <a:headEnd type="none" w="med" len="med"/>
                      <a:tailEnd type="none" w="med" len="med"/>
                    </a:lnB>
                  </a:tcPr>
                </a:tc>
                <a:extLst>
                  <a:ext uri="{0D108BD9-81ED-4DB2-BD59-A6C34878D82A}">
                    <a16:rowId xmlns:a16="http://schemas.microsoft.com/office/drawing/2014/main" val="10001"/>
                  </a:ext>
                </a:extLst>
              </a:tr>
              <a:tr h="674472">
                <a:tc>
                  <a:txBody>
                    <a:bodyPr/>
                    <a:lstStyle/>
                    <a:p>
                      <a:pPr marL="0" indent="0">
                        <a:buNone/>
                      </a:pPr>
                      <a:r>
                        <a:rPr lang="en-US" sz="1350" dirty="0">
                          <a:solidFill>
                            <a:srgbClr val="3C3939"/>
                          </a:solidFill>
                          <a:latin typeface="Inter" pitchFamily="34" charset="0"/>
                          <a:ea typeface="Inter" pitchFamily="34" charset="-122"/>
                          <a:cs typeface="Inter" pitchFamily="34" charset="-120"/>
                        </a:rPr>
                        <a:t>Why now?</a:t>
                      </a:r>
                      <a:endParaRPr lang="en-US" sz="1350" dirty="0">
                        <a:latin typeface="Inter" charset="0"/>
                        <a:ea typeface="Inter" charset="0"/>
                        <a:cs typeface="Inter" charset="0"/>
                      </a:endParaRPr>
                    </a:p>
                  </a:txBody>
                  <a:tcPr marL="177205" marR="177205" marT="6350" marB="6350" anchor="ctr">
                    <a:lnL w="12700" cap="flat" cmpd="sng" algn="ctr">
                      <a:solidFill>
                        <a:srgbClr val="D8D4D4"/>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D8D4D4"/>
                      </a:solidFill>
                      <a:prstDash val="solid"/>
                      <a:round/>
                      <a:headEnd type="none" w="med" len="med"/>
                      <a:tailEnd type="none" w="med" len="med"/>
                    </a:lnT>
                    <a:lnB w="12700" cap="flat" cmpd="sng" algn="ctr">
                      <a:solidFill>
                        <a:srgbClr val="D8D4D4"/>
                      </a:solidFill>
                      <a:prstDash val="solid"/>
                      <a:round/>
                      <a:headEnd type="none" w="med" len="med"/>
                      <a:tailEnd type="none" w="med" len="med"/>
                    </a:lnB>
                  </a:tcPr>
                </a:tc>
                <a:tc>
                  <a:txBody>
                    <a:bodyPr/>
                    <a:lstStyle/>
                    <a:p>
                      <a:pPr marL="0" indent="0">
                        <a:buNone/>
                      </a:pPr>
                      <a:r>
                        <a:rPr lang="en-US" sz="1350" dirty="0">
                          <a:solidFill>
                            <a:srgbClr val="3C3939"/>
                          </a:solidFill>
                          <a:latin typeface="Inter" pitchFamily="34" charset="0"/>
                          <a:ea typeface="Inter" pitchFamily="34" charset="-122"/>
                          <a:cs typeface="Inter" pitchFamily="34" charset="-120"/>
                        </a:rPr>
                        <a:t>Meaning deficit: downsizing, community decline, compartmentalisation</a:t>
                      </a:r>
                      <a:endParaRPr lang="en-US" sz="1350" dirty="0">
                        <a:latin typeface="Inter" charset="0"/>
                        <a:ea typeface="Inter" charset="0"/>
                        <a:cs typeface="Inter" charset="0"/>
                      </a:endParaRPr>
                    </a:p>
                  </a:txBody>
                  <a:tcPr marL="177205" marR="177205" marT="6350" marB="635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D8D4D4"/>
                      </a:solidFill>
                      <a:prstDash val="solid"/>
                      <a:round/>
                      <a:headEnd type="none" w="med" len="med"/>
                      <a:tailEnd type="none" w="med" len="med"/>
                    </a:lnT>
                    <a:lnB w="12700" cap="flat" cmpd="sng" algn="ctr">
                      <a:solidFill>
                        <a:srgbClr val="D8D4D4"/>
                      </a:solidFill>
                      <a:prstDash val="solid"/>
                      <a:round/>
                      <a:headEnd type="none" w="med" len="med"/>
                      <a:tailEnd type="none" w="med" len="med"/>
                    </a:lnB>
                  </a:tcPr>
                </a:tc>
                <a:tc>
                  <a:txBody>
                    <a:bodyPr/>
                    <a:lstStyle/>
                    <a:p>
                      <a:pPr marL="0" indent="0">
                        <a:buNone/>
                      </a:pPr>
                      <a:r>
                        <a:rPr lang="en-US" sz="1350" dirty="0">
                          <a:solidFill>
                            <a:srgbClr val="3C3939"/>
                          </a:solidFill>
                          <a:latin typeface="Inter" pitchFamily="34" charset="0"/>
                          <a:ea typeface="Inter" pitchFamily="34" charset="-122"/>
                          <a:cs typeface="Inter" pitchFamily="34" charset="-120"/>
                        </a:rPr>
                        <a:t>Interest may be managerially generated — 'to boost loyalty and morale'</a:t>
                      </a:r>
                      <a:endParaRPr lang="en-US" sz="1350" dirty="0">
                        <a:latin typeface="Inter" charset="0"/>
                        <a:ea typeface="Inter" charset="0"/>
                        <a:cs typeface="Inter" charset="0"/>
                      </a:endParaRPr>
                    </a:p>
                  </a:txBody>
                  <a:tcPr marL="177205" marR="177205" marT="6350" marB="6350" anchor="ctr">
                    <a:lnL w="12700" cap="flat" cmpd="sng" algn="ctr">
                      <a:solidFill>
                        <a:srgbClr val="FFFFFF"/>
                      </a:solidFill>
                      <a:prstDash val="solid"/>
                      <a:round/>
                      <a:headEnd type="none" w="med" len="med"/>
                      <a:tailEnd type="none" w="med" len="med"/>
                    </a:lnL>
                    <a:lnR w="12700" cap="flat" cmpd="sng" algn="ctr">
                      <a:solidFill>
                        <a:srgbClr val="D8D4D4"/>
                      </a:solidFill>
                      <a:prstDash val="solid"/>
                      <a:round/>
                      <a:headEnd type="none" w="med" len="med"/>
                      <a:tailEnd type="none" w="med" len="med"/>
                    </a:lnR>
                    <a:lnT w="12700" cap="flat" cmpd="sng" algn="ctr">
                      <a:solidFill>
                        <a:srgbClr val="D8D4D4"/>
                      </a:solidFill>
                      <a:prstDash val="solid"/>
                      <a:round/>
                      <a:headEnd type="none" w="med" len="med"/>
                      <a:tailEnd type="none" w="med" len="med"/>
                    </a:lnT>
                    <a:lnB w="12700" cap="flat" cmpd="sng" algn="ctr">
                      <a:solidFill>
                        <a:srgbClr val="D8D4D4"/>
                      </a:solidFill>
                      <a:prstDash val="solid"/>
                      <a:round/>
                      <a:headEnd type="none" w="med" len="med"/>
                      <a:tailEnd type="none" w="med" len="med"/>
                    </a:lnB>
                  </a:tcPr>
                </a:tc>
                <a:extLst>
                  <a:ext uri="{0D108BD9-81ED-4DB2-BD59-A6C34878D82A}">
                    <a16:rowId xmlns:a16="http://schemas.microsoft.com/office/drawing/2014/main" val="10002"/>
                  </a:ext>
                </a:extLst>
              </a:tr>
              <a:tr h="674472">
                <a:tc>
                  <a:txBody>
                    <a:bodyPr/>
                    <a:lstStyle/>
                    <a:p>
                      <a:pPr marL="0" indent="0">
                        <a:buNone/>
                      </a:pPr>
                      <a:r>
                        <a:rPr lang="en-US" sz="1350" dirty="0">
                          <a:solidFill>
                            <a:srgbClr val="3C3939"/>
                          </a:solidFill>
                          <a:latin typeface="Inter" pitchFamily="34" charset="0"/>
                          <a:ea typeface="Inter" pitchFamily="34" charset="-122"/>
                          <a:cs typeface="Inter" pitchFamily="34" charset="-120"/>
                        </a:rPr>
                        <a:t>One definition or many?</a:t>
                      </a:r>
                      <a:endParaRPr lang="en-US" sz="1350" dirty="0">
                        <a:latin typeface="Inter" charset="0"/>
                        <a:ea typeface="Inter" charset="0"/>
                        <a:cs typeface="Inter" charset="0"/>
                      </a:endParaRPr>
                    </a:p>
                  </a:txBody>
                  <a:tcPr marL="177205" marR="177205" marT="6350" marB="6350" anchor="ctr">
                    <a:lnL w="12700" cap="flat" cmpd="sng" algn="ctr">
                      <a:solidFill>
                        <a:srgbClr val="D8D4D4"/>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D8D4D4"/>
                      </a:solidFill>
                      <a:prstDash val="solid"/>
                      <a:round/>
                      <a:headEnd type="none" w="med" len="med"/>
                      <a:tailEnd type="none" w="med" len="med"/>
                    </a:lnT>
                    <a:lnB w="12700" cap="flat" cmpd="sng" algn="ctr">
                      <a:solidFill>
                        <a:srgbClr val="D8D4D4"/>
                      </a:solidFill>
                      <a:prstDash val="solid"/>
                      <a:round/>
                      <a:headEnd type="none" w="med" len="med"/>
                      <a:tailEnd type="none" w="med" len="med"/>
                    </a:lnB>
                  </a:tcPr>
                </a:tc>
                <a:tc>
                  <a:txBody>
                    <a:bodyPr/>
                    <a:lstStyle/>
                    <a:p>
                      <a:pPr marL="0" indent="0">
                        <a:buNone/>
                      </a:pPr>
                      <a:r>
                        <a:rPr lang="en-US" sz="1350" dirty="0">
                          <a:solidFill>
                            <a:srgbClr val="3C3939"/>
                          </a:solidFill>
                          <a:latin typeface="Inter" pitchFamily="34" charset="0"/>
                          <a:ea typeface="Inter" pitchFamily="34" charset="-122"/>
                          <a:cs typeface="Inter" pitchFamily="34" charset="-120"/>
                        </a:rPr>
                        <a:t>Multiple views are natural and logical; encourage all (Krishnakumar &amp; Neck)</a:t>
                      </a:r>
                      <a:endParaRPr lang="en-US" sz="1350" dirty="0">
                        <a:latin typeface="Inter" charset="0"/>
                        <a:ea typeface="Inter" charset="0"/>
                        <a:cs typeface="Inter" charset="0"/>
                      </a:endParaRPr>
                    </a:p>
                  </a:txBody>
                  <a:tcPr marL="177205" marR="177205" marT="6350" marB="635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D8D4D4"/>
                      </a:solidFill>
                      <a:prstDash val="solid"/>
                      <a:round/>
                      <a:headEnd type="none" w="med" len="med"/>
                      <a:tailEnd type="none" w="med" len="med"/>
                    </a:lnT>
                    <a:lnB w="12700" cap="flat" cmpd="sng" algn="ctr">
                      <a:solidFill>
                        <a:srgbClr val="D8D4D4"/>
                      </a:solidFill>
                      <a:prstDash val="solid"/>
                      <a:round/>
                      <a:headEnd type="none" w="med" len="med"/>
                      <a:tailEnd type="none" w="med" len="med"/>
                    </a:lnB>
                  </a:tcPr>
                </a:tc>
                <a:tc>
                  <a:txBody>
                    <a:bodyPr/>
                    <a:lstStyle/>
                    <a:p>
                      <a:pPr marL="0" indent="0">
                        <a:buNone/>
                      </a:pPr>
                      <a:r>
                        <a:rPr lang="en-US" sz="1350" dirty="0">
                          <a:solidFill>
                            <a:srgbClr val="3C3939"/>
                          </a:solidFill>
                          <a:latin typeface="Inter" pitchFamily="34" charset="0"/>
                          <a:ea typeface="Inter" pitchFamily="34" charset="-122"/>
                          <a:cs typeface="Inter" pitchFamily="34" charset="-120"/>
                        </a:rPr>
                        <a:t>Without roots, spirituality becomes vacuous or a fad (Cavanagh)</a:t>
                      </a:r>
                      <a:endParaRPr lang="en-US" sz="1350" dirty="0">
                        <a:latin typeface="Inter" charset="0"/>
                        <a:ea typeface="Inter" charset="0"/>
                        <a:cs typeface="Inter" charset="0"/>
                      </a:endParaRPr>
                    </a:p>
                  </a:txBody>
                  <a:tcPr marL="177205" marR="177205" marT="6350" marB="6350" anchor="ctr">
                    <a:lnL w="12700" cap="flat" cmpd="sng" algn="ctr">
                      <a:solidFill>
                        <a:srgbClr val="FFFFFF"/>
                      </a:solidFill>
                      <a:prstDash val="solid"/>
                      <a:round/>
                      <a:headEnd type="none" w="med" len="med"/>
                      <a:tailEnd type="none" w="med" len="med"/>
                    </a:lnL>
                    <a:lnR w="12700" cap="flat" cmpd="sng" algn="ctr">
                      <a:solidFill>
                        <a:srgbClr val="D8D4D4"/>
                      </a:solidFill>
                      <a:prstDash val="solid"/>
                      <a:round/>
                      <a:headEnd type="none" w="med" len="med"/>
                      <a:tailEnd type="none" w="med" len="med"/>
                    </a:lnR>
                    <a:lnT w="12700" cap="flat" cmpd="sng" algn="ctr">
                      <a:solidFill>
                        <a:srgbClr val="D8D4D4"/>
                      </a:solidFill>
                      <a:prstDash val="solid"/>
                      <a:round/>
                      <a:headEnd type="none" w="med" len="med"/>
                      <a:tailEnd type="none" w="med" len="med"/>
                    </a:lnT>
                    <a:lnB w="12700" cap="flat" cmpd="sng" algn="ctr">
                      <a:solidFill>
                        <a:srgbClr val="D8D4D4"/>
                      </a:solidFill>
                      <a:prstDash val="solid"/>
                      <a:round/>
                      <a:headEnd type="none" w="med" len="med"/>
                      <a:tailEnd type="none" w="med" len="med"/>
                    </a:lnB>
                  </a:tcPr>
                </a:tc>
                <a:extLst>
                  <a:ext uri="{0D108BD9-81ED-4DB2-BD59-A6C34878D82A}">
                    <a16:rowId xmlns:a16="http://schemas.microsoft.com/office/drawing/2014/main" val="10003"/>
                  </a:ext>
                </a:extLst>
              </a:tr>
              <a:tr h="674472">
                <a:tc>
                  <a:txBody>
                    <a:bodyPr/>
                    <a:lstStyle/>
                    <a:p>
                      <a:pPr marL="0" indent="0">
                        <a:buNone/>
                      </a:pPr>
                      <a:r>
                        <a:rPr lang="en-US" sz="1350" dirty="0">
                          <a:solidFill>
                            <a:srgbClr val="3C3939"/>
                          </a:solidFill>
                          <a:latin typeface="Inter" pitchFamily="34" charset="0"/>
                          <a:ea typeface="Inter" pitchFamily="34" charset="-122"/>
                          <a:cs typeface="Inter" pitchFamily="34" charset="-120"/>
                        </a:rPr>
                        <a:t>Should organisations nurture it?</a:t>
                      </a:r>
                      <a:endParaRPr lang="en-US" sz="1350" dirty="0">
                        <a:latin typeface="Inter" charset="0"/>
                        <a:ea typeface="Inter" charset="0"/>
                        <a:cs typeface="Inter" charset="0"/>
                      </a:endParaRPr>
                    </a:p>
                  </a:txBody>
                  <a:tcPr marL="177205" marR="177205" marT="6350" marB="6350" anchor="ctr">
                    <a:lnL w="12700" cap="flat" cmpd="sng" algn="ctr">
                      <a:solidFill>
                        <a:srgbClr val="D8D4D4"/>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D8D4D4"/>
                      </a:solidFill>
                      <a:prstDash val="solid"/>
                      <a:round/>
                      <a:headEnd type="none" w="med" len="med"/>
                      <a:tailEnd type="none" w="med" len="med"/>
                    </a:lnT>
                    <a:lnB w="12700" cap="flat" cmpd="sng" algn="ctr">
                      <a:solidFill>
                        <a:srgbClr val="D8D4D4"/>
                      </a:solidFill>
                      <a:prstDash val="solid"/>
                      <a:round/>
                      <a:headEnd type="none" w="med" len="med"/>
                      <a:tailEnd type="none" w="med" len="med"/>
                    </a:lnB>
                  </a:tcPr>
                </a:tc>
                <a:tc>
                  <a:txBody>
                    <a:bodyPr/>
                    <a:lstStyle/>
                    <a:p>
                      <a:pPr marL="0" indent="0">
                        <a:buNone/>
                      </a:pPr>
                      <a:r>
                        <a:rPr lang="en-US" sz="1350" dirty="0">
                          <a:solidFill>
                            <a:srgbClr val="3C3939"/>
                          </a:solidFill>
                          <a:latin typeface="Inter" pitchFamily="34" charset="0"/>
                          <a:ea typeface="Inter" pitchFamily="34" charset="-122"/>
                          <a:cs typeface="Inter" pitchFamily="34" charset="-120"/>
                        </a:rPr>
                        <a:t>Organisations shape whole lives; responsibility to enable (Sheep)</a:t>
                      </a:r>
                      <a:endParaRPr lang="en-US" sz="1350" dirty="0">
                        <a:latin typeface="Inter" charset="0"/>
                        <a:ea typeface="Inter" charset="0"/>
                        <a:cs typeface="Inter" charset="0"/>
                      </a:endParaRPr>
                    </a:p>
                  </a:txBody>
                  <a:tcPr marL="177205" marR="177205" marT="6350" marB="635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D8D4D4"/>
                      </a:solidFill>
                      <a:prstDash val="solid"/>
                      <a:round/>
                      <a:headEnd type="none" w="med" len="med"/>
                      <a:tailEnd type="none" w="med" len="med"/>
                    </a:lnT>
                    <a:lnB w="12700" cap="flat" cmpd="sng" algn="ctr">
                      <a:solidFill>
                        <a:srgbClr val="D8D4D4"/>
                      </a:solidFill>
                      <a:prstDash val="solid"/>
                      <a:round/>
                      <a:headEnd type="none" w="med" len="med"/>
                      <a:tailEnd type="none" w="med" len="med"/>
                    </a:lnB>
                  </a:tcPr>
                </a:tc>
                <a:tc>
                  <a:txBody>
                    <a:bodyPr/>
                    <a:lstStyle/>
                    <a:p>
                      <a:pPr marL="0" indent="0">
                        <a:buNone/>
                      </a:pPr>
                      <a:r>
                        <a:rPr lang="en-US" sz="1350" dirty="0">
                          <a:solidFill>
                            <a:srgbClr val="3C3939"/>
                          </a:solidFill>
                          <a:latin typeface="Inter" pitchFamily="34" charset="0"/>
                          <a:ea typeface="Inter" pitchFamily="34" charset="-122"/>
                          <a:cs typeface="Inter" pitchFamily="34" charset="-120"/>
                        </a:rPr>
                        <a:t>Nurture risks normative control; coercion and divisiveness (Cavanagh)</a:t>
                      </a:r>
                      <a:endParaRPr lang="en-US" sz="1350" dirty="0">
                        <a:latin typeface="Inter" charset="0"/>
                        <a:ea typeface="Inter" charset="0"/>
                        <a:cs typeface="Inter" charset="0"/>
                      </a:endParaRPr>
                    </a:p>
                  </a:txBody>
                  <a:tcPr marL="177205" marR="177205" marT="6350" marB="6350" anchor="ctr">
                    <a:lnL w="12700" cap="flat" cmpd="sng" algn="ctr">
                      <a:solidFill>
                        <a:srgbClr val="FFFFFF"/>
                      </a:solidFill>
                      <a:prstDash val="solid"/>
                      <a:round/>
                      <a:headEnd type="none" w="med" len="med"/>
                      <a:tailEnd type="none" w="med" len="med"/>
                    </a:lnL>
                    <a:lnR w="12700" cap="flat" cmpd="sng" algn="ctr">
                      <a:solidFill>
                        <a:srgbClr val="D8D4D4"/>
                      </a:solidFill>
                      <a:prstDash val="solid"/>
                      <a:round/>
                      <a:headEnd type="none" w="med" len="med"/>
                      <a:tailEnd type="none" w="med" len="med"/>
                    </a:lnR>
                    <a:lnT w="12700" cap="flat" cmpd="sng" algn="ctr">
                      <a:solidFill>
                        <a:srgbClr val="D8D4D4"/>
                      </a:solidFill>
                      <a:prstDash val="solid"/>
                      <a:round/>
                      <a:headEnd type="none" w="med" len="med"/>
                      <a:tailEnd type="none" w="med" len="med"/>
                    </a:lnT>
                    <a:lnB w="12700" cap="flat" cmpd="sng" algn="ctr">
                      <a:solidFill>
                        <a:srgbClr val="D8D4D4"/>
                      </a:solidFill>
                      <a:prstDash val="solid"/>
                      <a:round/>
                      <a:headEnd type="none" w="med" len="med"/>
                      <a:tailEnd type="none" w="med" len="med"/>
                    </a:lnB>
                  </a:tcPr>
                </a:tc>
                <a:extLst>
                  <a:ext uri="{0D108BD9-81ED-4DB2-BD59-A6C34878D82A}">
                    <a16:rowId xmlns:a16="http://schemas.microsoft.com/office/drawing/2014/main" val="10004"/>
                  </a:ext>
                </a:extLst>
              </a:tr>
              <a:tr h="671297">
                <a:tc>
                  <a:txBody>
                    <a:bodyPr/>
                    <a:lstStyle/>
                    <a:p>
                      <a:pPr marL="0" indent="0">
                        <a:buNone/>
                      </a:pPr>
                      <a:r>
                        <a:rPr lang="en-US" sz="1350" dirty="0">
                          <a:solidFill>
                            <a:srgbClr val="3C3939"/>
                          </a:solidFill>
                          <a:latin typeface="Inter" pitchFamily="34" charset="0"/>
                          <a:ea typeface="Inter" pitchFamily="34" charset="-122"/>
                          <a:cs typeface="Inter" pitchFamily="34" charset="-120"/>
                        </a:rPr>
                        <a:t>Intrinsic or instrumental?</a:t>
                      </a:r>
                      <a:endParaRPr lang="en-US" sz="1350" dirty="0">
                        <a:latin typeface="Inter" charset="0"/>
                        <a:ea typeface="Inter" charset="0"/>
                        <a:cs typeface="Inter" charset="0"/>
                      </a:endParaRPr>
                    </a:p>
                  </a:txBody>
                  <a:tcPr marL="177205" marR="177205" marT="6350" marB="6350" anchor="ctr">
                    <a:lnL w="12700" cap="flat" cmpd="sng" algn="ctr">
                      <a:solidFill>
                        <a:srgbClr val="D8D4D4"/>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D8D4D4"/>
                      </a:solidFill>
                      <a:prstDash val="solid"/>
                      <a:round/>
                      <a:headEnd type="none" w="med" len="med"/>
                      <a:tailEnd type="none" w="med" len="med"/>
                    </a:lnT>
                    <a:lnB w="12700" cap="flat" cmpd="sng" algn="ctr">
                      <a:solidFill>
                        <a:srgbClr val="D8D4D4"/>
                      </a:solidFill>
                      <a:prstDash val="solid"/>
                      <a:round/>
                      <a:headEnd type="none" w="med" len="med"/>
                      <a:tailEnd type="none" w="med" len="med"/>
                    </a:lnB>
                  </a:tcPr>
                </a:tc>
                <a:tc>
                  <a:txBody>
                    <a:bodyPr/>
                    <a:lstStyle/>
                    <a:p>
                      <a:pPr marL="0" indent="0">
                        <a:buNone/>
                      </a:pPr>
                      <a:r>
                        <a:rPr lang="en-US" sz="1350" dirty="0">
                          <a:solidFill>
                            <a:srgbClr val="3C3939"/>
                          </a:solidFill>
                          <a:latin typeface="Inter" pitchFamily="34" charset="0"/>
                          <a:ea typeface="Inter" pitchFamily="34" charset="-122"/>
                          <a:cs typeface="Inter" pitchFamily="34" charset="-120"/>
                        </a:rPr>
                        <a:t>Meaning, community, fulfilment are goods of persons (all four)</a:t>
                      </a:r>
                      <a:endParaRPr lang="en-US" sz="1350" dirty="0">
                        <a:latin typeface="Inter" charset="0"/>
                        <a:ea typeface="Inter" charset="0"/>
                        <a:cs typeface="Inter" charset="0"/>
                      </a:endParaRPr>
                    </a:p>
                  </a:txBody>
                  <a:tcPr marL="177205" marR="177205" marT="6350" marB="635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D8D4D4"/>
                      </a:solidFill>
                      <a:prstDash val="solid"/>
                      <a:round/>
                      <a:headEnd type="none" w="med" len="med"/>
                      <a:tailEnd type="none" w="med" len="med"/>
                    </a:lnT>
                    <a:lnB w="12700" cap="flat" cmpd="sng" algn="ctr">
                      <a:solidFill>
                        <a:srgbClr val="D8D4D4"/>
                      </a:solidFill>
                      <a:prstDash val="solid"/>
                      <a:round/>
                      <a:headEnd type="none" w="med" len="med"/>
                      <a:tailEnd type="none" w="med" len="med"/>
                    </a:lnB>
                  </a:tcPr>
                </a:tc>
                <a:tc>
                  <a:txBody>
                    <a:bodyPr/>
                    <a:lstStyle/>
                    <a:p>
                      <a:pPr marL="0" indent="0">
                        <a:buNone/>
                      </a:pPr>
                      <a:r>
                        <a:rPr lang="en-US" sz="1350" dirty="0">
                          <a:solidFill>
                            <a:srgbClr val="3C3939"/>
                          </a:solidFill>
                          <a:latin typeface="Inter" pitchFamily="34" charset="0"/>
                          <a:ea typeface="Inter" pitchFamily="34" charset="-122"/>
                          <a:cs typeface="Inter" pitchFamily="34" charset="-120"/>
                        </a:rPr>
                        <a:t>'A distinct instrumental rationality runs throughout' (Sheep)</a:t>
                      </a:r>
                      <a:endParaRPr lang="en-US" sz="1350" dirty="0">
                        <a:latin typeface="Inter" charset="0"/>
                        <a:ea typeface="Inter" charset="0"/>
                        <a:cs typeface="Inter" charset="0"/>
                      </a:endParaRPr>
                    </a:p>
                  </a:txBody>
                  <a:tcPr marL="177205" marR="177205" marT="6350" marB="6350" anchor="ctr">
                    <a:lnL w="12700" cap="flat" cmpd="sng" algn="ctr">
                      <a:solidFill>
                        <a:srgbClr val="FFFFFF"/>
                      </a:solidFill>
                      <a:prstDash val="solid"/>
                      <a:round/>
                      <a:headEnd type="none" w="med" len="med"/>
                      <a:tailEnd type="none" w="med" len="med"/>
                    </a:lnL>
                    <a:lnR w="12700" cap="flat" cmpd="sng" algn="ctr">
                      <a:solidFill>
                        <a:srgbClr val="D8D4D4"/>
                      </a:solidFill>
                      <a:prstDash val="solid"/>
                      <a:round/>
                      <a:headEnd type="none" w="med" len="med"/>
                      <a:tailEnd type="none" w="med" len="med"/>
                    </a:lnR>
                    <a:lnT w="12700" cap="flat" cmpd="sng" algn="ctr">
                      <a:solidFill>
                        <a:srgbClr val="D8D4D4"/>
                      </a:solidFill>
                      <a:prstDash val="solid"/>
                      <a:round/>
                      <a:headEnd type="none" w="med" len="med"/>
                      <a:tailEnd type="none" w="med" len="med"/>
                    </a:lnT>
                    <a:lnB w="12700" cap="flat" cmpd="sng" algn="ctr">
                      <a:solidFill>
                        <a:srgbClr val="D8D4D4"/>
                      </a:solidFill>
                      <a:prstDash val="solid"/>
                      <a:round/>
                      <a:headEnd type="none" w="med" len="med"/>
                      <a:tailEnd type="none" w="med" len="med"/>
                    </a:lnB>
                  </a:tcPr>
                </a:tc>
                <a:extLst>
                  <a:ext uri="{0D108BD9-81ED-4DB2-BD59-A6C34878D82A}">
                    <a16:rowId xmlns:a16="http://schemas.microsoft.com/office/drawing/2014/main" val="10005"/>
                  </a:ext>
                </a:extLst>
              </a:tr>
            </a:tbl>
          </a:graphicData>
        </a:graphic>
      </p:graphicFrame>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name="Slide 34">
    <p:spTree>
      <p:nvGrpSpPr>
        <p:cNvPr id="1" name=""/>
        <p:cNvGrpSpPr/>
        <p:nvPr/>
      </p:nvGrpSpPr>
      <p:grpSpPr>
        <a:xfrm>
          <a:off x="0" y="0"/>
          <a:ext cx="0" cy="0"/>
          <a:chOff x="0" y="0"/>
          <a:chExt cx="0" cy="0"/>
        </a:xfrm>
      </p:grpSpPr>
      <p:sp>
        <p:nvSpPr>
          <p:cNvPr id="2" name="Text 0"/>
          <p:cNvSpPr/>
          <p:nvPr/>
        </p:nvSpPr>
        <p:spPr>
          <a:xfrm>
            <a:off x="661475" y="849412"/>
            <a:ext cx="10868745" cy="295275"/>
          </a:xfrm>
          <a:prstGeom prst="rect">
            <a:avLst/>
          </a:prstGeom>
          <a:noFill/>
          <a:ln/>
        </p:spPr>
        <p:txBody>
          <a:bodyPr wrap="none" lIns="0" tIns="0" rIns="0" bIns="0" rtlCol="0" anchor="t"/>
          <a:lstStyle/>
          <a:p>
            <a:pPr marL="0" indent="0" algn="l">
              <a:lnSpc>
                <a:spcPct val="104000"/>
              </a:lnSpc>
              <a:buNone/>
            </a:pPr>
            <a:r>
              <a:rPr lang="en-US" sz="1850" b="1" dirty="0">
                <a:solidFill>
                  <a:srgbClr val="1B1B27"/>
                </a:solidFill>
                <a:latin typeface="Inter Bold" pitchFamily="34" charset="0"/>
                <a:ea typeface="Inter Bold" pitchFamily="34" charset="-122"/>
                <a:cs typeface="Inter Bold" pitchFamily="34" charset="-120"/>
              </a:rPr>
              <a:t>Extended Reflection</a:t>
            </a:r>
            <a:endParaRPr lang="en-US" sz="1850" dirty="0"/>
          </a:p>
        </p:txBody>
      </p:sp>
      <p:sp>
        <p:nvSpPr>
          <p:cNvPr id="3" name="Text 1"/>
          <p:cNvSpPr/>
          <p:nvPr/>
        </p:nvSpPr>
        <p:spPr>
          <a:xfrm>
            <a:off x="661475" y="1205111"/>
            <a:ext cx="10868745" cy="1181298"/>
          </a:xfrm>
          <a:prstGeom prst="rect">
            <a:avLst/>
          </a:prstGeom>
          <a:noFill/>
          <a:ln/>
        </p:spPr>
        <p:txBody>
          <a:bodyPr wrap="square" lIns="0" tIns="0" rIns="0" bIns="0" rtlCol="0" anchor="t">
            <a:normAutofit/>
          </a:bodyPr>
          <a:lstStyle/>
          <a:p>
            <a:pPr marL="0" indent="0" algn="l">
              <a:lnSpc>
                <a:spcPct val="104000"/>
              </a:lnSpc>
              <a:buNone/>
            </a:pPr>
            <a:r>
              <a:rPr lang="en-US" sz="3700" b="1" dirty="0">
                <a:solidFill>
                  <a:srgbClr val="1B1B27"/>
                </a:solidFill>
                <a:latin typeface="Inter Bold" pitchFamily="34" charset="0"/>
                <a:ea typeface="Inter Bold" pitchFamily="34" charset="-122"/>
                <a:cs typeface="Inter Bold" pitchFamily="34" charset="-120"/>
              </a:rPr>
              <a:t>Can Spirituality Be Measured — Without Betraying It?</a:t>
            </a:r>
            <a:endParaRPr lang="en-US" sz="3700" dirty="0"/>
          </a:p>
        </p:txBody>
      </p:sp>
      <p:sp>
        <p:nvSpPr>
          <p:cNvPr id="4" name="Text 2"/>
          <p:cNvSpPr/>
          <p:nvPr/>
        </p:nvSpPr>
        <p:spPr>
          <a:xfrm>
            <a:off x="661475" y="2749252"/>
            <a:ext cx="5203794" cy="2993628"/>
          </a:xfrm>
          <a:prstGeom prst="rect">
            <a:avLst/>
          </a:prstGeom>
          <a:noFill/>
          <a:ln/>
        </p:spPr>
        <p:txBody>
          <a:bodyPr wrap="square" lIns="0" tIns="0" rIns="0" bIns="0" rtlCol="0" anchor="t">
            <a:normAutofit/>
          </a:bodyPr>
          <a:lstStyle/>
          <a:p>
            <a:pPr marL="0" indent="0" algn="l">
              <a:lnSpc>
                <a:spcPct val="120000"/>
              </a:lnSpc>
              <a:spcAft>
                <a:spcPts val="1050"/>
              </a:spcAft>
              <a:buNone/>
            </a:pPr>
            <a:r>
              <a:rPr lang="en-US" sz="1450" dirty="0">
                <a:solidFill>
                  <a:srgbClr val="3C3939"/>
                </a:solidFill>
                <a:latin typeface="Inter" pitchFamily="34" charset="0"/>
                <a:ea typeface="Inter" pitchFamily="34" charset="-122"/>
                <a:cs typeface="Inter" pitchFamily="34" charset="-120"/>
              </a:rPr>
              <a:t>Ashmos and Duchon (2000) surveyed </a:t>
            </a:r>
            <a:r>
              <a:rPr lang="en-US" sz="1450" b="1" dirty="0">
                <a:solidFill>
                  <a:srgbClr val="3C3939"/>
                </a:solidFill>
                <a:latin typeface="Inter Bold" pitchFamily="34" charset="0"/>
                <a:ea typeface="Inter Bold" pitchFamily="34" charset="-122"/>
                <a:cs typeface="Inter Bold" pitchFamily="34" charset="-120"/>
              </a:rPr>
              <a:t>696 employees</a:t>
            </a:r>
            <a:r>
              <a:rPr lang="en-US" sz="1450" dirty="0">
                <a:solidFill>
                  <a:srgbClr val="3C3939"/>
                </a:solidFill>
                <a:latin typeface="Inter" pitchFamily="34" charset="0"/>
                <a:ea typeface="Inter" pitchFamily="34" charset="-122"/>
                <a:cs typeface="Inter" pitchFamily="34" charset="-120"/>
              </a:rPr>
              <a:t> across four hospital systems, generating factors under three components: Inner Life, Meaning at Work, and Conditions for Community.</a:t>
            </a:r>
            <a:endParaRPr lang="en-US" sz="1450" dirty="0"/>
          </a:p>
          <a:p>
            <a:pPr marL="0" indent="0" algn="l">
              <a:lnSpc>
                <a:spcPct val="120000"/>
              </a:lnSpc>
              <a:spcAft>
                <a:spcPts val="1050"/>
              </a:spcAft>
              <a:buNone/>
            </a:pPr>
            <a:r>
              <a:rPr lang="en-US" sz="1450" dirty="0">
                <a:solidFill>
                  <a:srgbClr val="3C3939"/>
                </a:solidFill>
                <a:latin typeface="Inter" pitchFamily="34" charset="0"/>
                <a:ea typeface="Inter" pitchFamily="34" charset="-122"/>
                <a:cs typeface="Inter" pitchFamily="34" charset="-120"/>
              </a:rPr>
              <a:t>Significantly, individual-level items produced 'the cleanest factor structure'; organisation-level items were 'disappointing as measures'.</a:t>
            </a:r>
            <a:endParaRPr lang="en-US" sz="1450" dirty="0"/>
          </a:p>
          <a:p>
            <a:pPr marL="0" indent="0" algn="l">
              <a:lnSpc>
                <a:spcPct val="120000"/>
              </a:lnSpc>
              <a:buNone/>
            </a:pPr>
            <a:r>
              <a:rPr lang="en-US" sz="1450" dirty="0">
                <a:solidFill>
                  <a:srgbClr val="3C3939"/>
                </a:solidFill>
                <a:latin typeface="Inter" pitchFamily="34" charset="0"/>
                <a:ea typeface="Inter" pitchFamily="34" charset="-122"/>
                <a:cs typeface="Inter" pitchFamily="34" charset="-120"/>
              </a:rPr>
              <a:t>Sheep (2006): quantitative data is needed to persuade organisations — but outcomes measured need not be 'solely instrumental ends'.</a:t>
            </a:r>
            <a:endParaRPr lang="en-US" sz="1450" dirty="0"/>
          </a:p>
        </p:txBody>
      </p:sp>
      <p:sp>
        <p:nvSpPr>
          <p:cNvPr id="5" name="Text 3"/>
          <p:cNvSpPr/>
          <p:nvPr/>
        </p:nvSpPr>
        <p:spPr>
          <a:xfrm>
            <a:off x="6332776" y="2764433"/>
            <a:ext cx="5203794" cy="295275"/>
          </a:xfrm>
          <a:prstGeom prst="rect">
            <a:avLst/>
          </a:prstGeom>
          <a:noFill/>
          <a:ln/>
        </p:spPr>
        <p:txBody>
          <a:bodyPr wrap="none" lIns="0" tIns="0" rIns="0" bIns="0" rtlCol="0" anchor="t"/>
          <a:lstStyle/>
          <a:p>
            <a:pPr marL="0" indent="0" algn="l">
              <a:lnSpc>
                <a:spcPct val="104000"/>
              </a:lnSpc>
              <a:buNone/>
            </a:pPr>
            <a:r>
              <a:rPr lang="en-US" sz="1850" b="1" dirty="0">
                <a:solidFill>
                  <a:srgbClr val="1B1B27"/>
                </a:solidFill>
                <a:latin typeface="Inter Bold" pitchFamily="34" charset="0"/>
                <a:ea typeface="Inter Bold" pitchFamily="34" charset="-122"/>
                <a:cs typeface="Inter Bold" pitchFamily="34" charset="-120"/>
              </a:rPr>
              <a:t>The Question to Hold</a:t>
            </a:r>
            <a:endParaRPr lang="en-US" sz="1850" dirty="0"/>
          </a:p>
        </p:txBody>
      </p:sp>
      <p:sp>
        <p:nvSpPr>
          <p:cNvPr id="6" name="Shape 4"/>
          <p:cNvSpPr/>
          <p:nvPr/>
        </p:nvSpPr>
        <p:spPr>
          <a:xfrm>
            <a:off x="6332776" y="3229769"/>
            <a:ext cx="2526245" cy="2200473"/>
          </a:xfrm>
          <a:prstGeom prst="roundRect">
            <a:avLst>
              <a:gd name="adj" fmla="val 3608"/>
            </a:avLst>
          </a:prstGeom>
          <a:solidFill>
            <a:srgbClr val="FFFFFF"/>
          </a:solidFill>
          <a:ln w="25399">
            <a:solidFill>
              <a:srgbClr val="D8D4D4"/>
            </a:solidFill>
            <a:prstDash val="solid"/>
          </a:ln>
        </p:spPr>
        <p:txBody>
          <a:bodyPr/>
          <a:lstStyle/>
          <a:p>
            <a:endParaRPr lang="en-GB"/>
          </a:p>
        </p:txBody>
      </p:sp>
      <p:sp>
        <p:nvSpPr>
          <p:cNvPr id="7" name="Text 5"/>
          <p:cNvSpPr/>
          <p:nvPr/>
        </p:nvSpPr>
        <p:spPr>
          <a:xfrm>
            <a:off x="6547182" y="3444180"/>
            <a:ext cx="2097432" cy="1771650"/>
          </a:xfrm>
          <a:prstGeom prst="rect">
            <a:avLst/>
          </a:prstGeom>
          <a:noFill/>
          <a:ln/>
        </p:spPr>
        <p:txBody>
          <a:bodyPr wrap="square" lIns="0" tIns="0" rIns="0" bIns="0" rtlCol="0" anchor="t">
            <a:normAutofit/>
          </a:bodyPr>
          <a:lstStyle/>
          <a:p>
            <a:pPr marL="0" indent="0" algn="l">
              <a:lnSpc>
                <a:spcPct val="104000"/>
              </a:lnSpc>
              <a:buNone/>
            </a:pPr>
            <a:r>
              <a:rPr lang="en-US" sz="1850" b="1" dirty="0">
                <a:solidFill>
                  <a:srgbClr val="3C3939"/>
                </a:solidFill>
                <a:latin typeface="Inter Bold" pitchFamily="34" charset="0"/>
                <a:ea typeface="Inter Bold" pitchFamily="34" charset="-122"/>
                <a:cs typeface="Inter Bold" pitchFamily="34" charset="-120"/>
              </a:rPr>
              <a:t>What would count as compelling evidence that workplace spirituality benefits </a:t>
            </a:r>
            <a:r>
              <a:rPr lang="en-US" sz="1850" b="1" i="1" dirty="0">
                <a:solidFill>
                  <a:srgbClr val="3C3939"/>
                </a:solidFill>
                <a:latin typeface="Inter Bold" pitchFamily="34" charset="0"/>
                <a:ea typeface="Inter Bold" pitchFamily="34" charset="-122"/>
                <a:cs typeface="Inter Bold" pitchFamily="34" charset="-120"/>
              </a:rPr>
              <a:t>persons</a:t>
            </a:r>
            <a:r>
              <a:rPr lang="en-US" sz="1850" b="1" dirty="0">
                <a:solidFill>
                  <a:srgbClr val="3C3939"/>
                </a:solidFill>
                <a:latin typeface="Inter Bold" pitchFamily="34" charset="0"/>
                <a:ea typeface="Inter Bold" pitchFamily="34" charset="-122"/>
                <a:cs typeface="Inter Bold" pitchFamily="34" charset="-120"/>
              </a:rPr>
              <a:t>?</a:t>
            </a:r>
            <a:endParaRPr lang="en-US" sz="1850" dirty="0"/>
          </a:p>
        </p:txBody>
      </p:sp>
      <p:sp>
        <p:nvSpPr>
          <p:cNvPr id="8" name="Shape 6"/>
          <p:cNvSpPr/>
          <p:nvPr/>
        </p:nvSpPr>
        <p:spPr>
          <a:xfrm>
            <a:off x="9010226" y="3229769"/>
            <a:ext cx="2526344" cy="2200473"/>
          </a:xfrm>
          <a:prstGeom prst="roundRect">
            <a:avLst>
              <a:gd name="adj" fmla="val 3608"/>
            </a:avLst>
          </a:prstGeom>
          <a:solidFill>
            <a:srgbClr val="FFFFFF"/>
          </a:solidFill>
          <a:ln w="25399">
            <a:solidFill>
              <a:srgbClr val="D8D4D4"/>
            </a:solidFill>
            <a:prstDash val="solid"/>
          </a:ln>
        </p:spPr>
        <p:txBody>
          <a:bodyPr/>
          <a:lstStyle/>
          <a:p>
            <a:endParaRPr lang="en-GB"/>
          </a:p>
        </p:txBody>
      </p:sp>
      <p:sp>
        <p:nvSpPr>
          <p:cNvPr id="9" name="Text 7"/>
          <p:cNvSpPr/>
          <p:nvPr/>
        </p:nvSpPr>
        <p:spPr>
          <a:xfrm>
            <a:off x="9224633" y="3444180"/>
            <a:ext cx="2097531" cy="1181100"/>
          </a:xfrm>
          <a:prstGeom prst="rect">
            <a:avLst/>
          </a:prstGeom>
          <a:noFill/>
          <a:ln/>
        </p:spPr>
        <p:txBody>
          <a:bodyPr wrap="square" lIns="0" tIns="0" rIns="0" bIns="0" rtlCol="0" anchor="t">
            <a:normAutofit/>
          </a:bodyPr>
          <a:lstStyle/>
          <a:p>
            <a:pPr marL="0" indent="0" algn="l">
              <a:lnSpc>
                <a:spcPct val="104000"/>
              </a:lnSpc>
              <a:buNone/>
            </a:pPr>
            <a:r>
              <a:rPr lang="en-US" sz="1850" b="1" dirty="0">
                <a:solidFill>
                  <a:srgbClr val="3C3939"/>
                </a:solidFill>
                <a:latin typeface="Inter Bold" pitchFamily="34" charset="0"/>
                <a:ea typeface="Inter Bold" pitchFamily="34" charset="-122"/>
                <a:cs typeface="Inter Bold" pitchFamily="34" charset="-120"/>
              </a:rPr>
              <a:t>What would count as evidence that it only serves </a:t>
            </a:r>
            <a:r>
              <a:rPr lang="en-US" sz="1850" b="1" i="1" dirty="0">
                <a:solidFill>
                  <a:srgbClr val="3C3939"/>
                </a:solidFill>
                <a:latin typeface="Inter Bold" pitchFamily="34" charset="0"/>
                <a:ea typeface="Inter Bold" pitchFamily="34" charset="-122"/>
                <a:cs typeface="Inter Bold" pitchFamily="34" charset="-120"/>
              </a:rPr>
              <a:t>the bottom line</a:t>
            </a:r>
            <a:r>
              <a:rPr lang="en-US" sz="1850" b="1" dirty="0">
                <a:solidFill>
                  <a:srgbClr val="3C3939"/>
                </a:solidFill>
                <a:latin typeface="Inter Bold" pitchFamily="34" charset="0"/>
                <a:ea typeface="Inter Bold" pitchFamily="34" charset="-122"/>
                <a:cs typeface="Inter Bold" pitchFamily="34" charset="-120"/>
              </a:rPr>
              <a:t>?</a:t>
            </a:r>
            <a:endParaRPr lang="en-US" sz="1850" dirty="0"/>
          </a:p>
        </p:txBody>
      </p:sp>
      <p:sp>
        <p:nvSpPr>
          <p:cNvPr id="10" name="Text 8"/>
          <p:cNvSpPr/>
          <p:nvPr/>
        </p:nvSpPr>
        <p:spPr>
          <a:xfrm>
            <a:off x="6332776" y="5600303"/>
            <a:ext cx="5813379" cy="272157"/>
          </a:xfrm>
          <a:prstGeom prst="rect">
            <a:avLst/>
          </a:prstGeom>
          <a:noFill/>
          <a:ln/>
        </p:spPr>
        <p:txBody>
          <a:bodyPr wrap="none" lIns="0" tIns="0" rIns="0" bIns="0" rtlCol="0" anchor="t"/>
          <a:lstStyle/>
          <a:p>
            <a:pPr marL="0" indent="0" algn="l">
              <a:lnSpc>
                <a:spcPct val="120000"/>
              </a:lnSpc>
              <a:buNone/>
            </a:pPr>
            <a:r>
              <a:rPr lang="en-US" sz="1450" dirty="0">
                <a:solidFill>
                  <a:srgbClr val="3C3939"/>
                </a:solidFill>
                <a:latin typeface="Inter" pitchFamily="34" charset="0"/>
                <a:ea typeface="Inter" pitchFamily="34" charset="-122"/>
                <a:cs typeface="Inter" pitchFamily="34" charset="-120"/>
              </a:rPr>
              <a:t>Day 2 presses exactly this question.</a:t>
            </a:r>
            <a:endParaRPr lang="en-US" sz="1450" dirty="0"/>
          </a:p>
        </p:txBody>
      </p:sp>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name="Slide 35">
    <p:spTree>
      <p:nvGrpSpPr>
        <p:cNvPr id="1" name=""/>
        <p:cNvGrpSpPr/>
        <p:nvPr/>
      </p:nvGrpSpPr>
      <p:grpSpPr>
        <a:xfrm>
          <a:off x="0" y="0"/>
          <a:ext cx="0" cy="0"/>
          <a:chOff x="0" y="0"/>
          <a:chExt cx="0" cy="0"/>
        </a:xfrm>
      </p:grpSpPr>
      <p:sp>
        <p:nvSpPr>
          <p:cNvPr id="2" name="Text 0"/>
          <p:cNvSpPr/>
          <p:nvPr/>
        </p:nvSpPr>
        <p:spPr>
          <a:xfrm>
            <a:off x="661475" y="700088"/>
            <a:ext cx="10868745" cy="701477"/>
          </a:xfrm>
          <a:prstGeom prst="rect">
            <a:avLst/>
          </a:prstGeom>
          <a:noFill/>
          <a:ln/>
        </p:spPr>
        <p:txBody>
          <a:bodyPr wrap="none" lIns="0" tIns="0" rIns="0" bIns="0" rtlCol="0" anchor="t"/>
          <a:lstStyle/>
          <a:p>
            <a:pPr marL="0" indent="0" algn="l">
              <a:lnSpc>
                <a:spcPct val="104000"/>
              </a:lnSpc>
              <a:buNone/>
            </a:pPr>
            <a:r>
              <a:rPr lang="en-US" sz="4400" b="1" dirty="0">
                <a:solidFill>
                  <a:srgbClr val="1B1B27"/>
                </a:solidFill>
                <a:latin typeface="Inter Bold" pitchFamily="34" charset="0"/>
                <a:ea typeface="Inter Bold" pitchFamily="34" charset="-122"/>
                <a:cs typeface="Inter Bold" pitchFamily="34" charset="-120"/>
              </a:rPr>
              <a:t>Returning to the Core Questions</a:t>
            </a:r>
            <a:endParaRPr lang="en-US" sz="4400" dirty="0"/>
          </a:p>
        </p:txBody>
      </p:sp>
      <p:pic>
        <p:nvPicPr>
          <p:cNvPr id="3" name="Image 0" descr="preencoded.png"/>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636075" y="1802606"/>
            <a:ext cx="3470585" cy="4380607"/>
          </a:xfrm>
          <a:prstGeom prst="rect">
            <a:avLst/>
          </a:prstGeom>
        </p:spPr>
      </p:pic>
      <p:sp>
        <p:nvSpPr>
          <p:cNvPr id="4" name="Text 1"/>
          <p:cNvSpPr/>
          <p:nvPr/>
        </p:nvSpPr>
        <p:spPr>
          <a:xfrm>
            <a:off x="936701" y="1828006"/>
            <a:ext cx="3169960" cy="701477"/>
          </a:xfrm>
          <a:prstGeom prst="rect">
            <a:avLst/>
          </a:prstGeom>
          <a:noFill/>
          <a:ln/>
        </p:spPr>
        <p:txBody>
          <a:bodyPr wrap="square" lIns="0" tIns="0" rIns="0" bIns="0" rtlCol="0" anchor="t">
            <a:normAutofit/>
          </a:bodyPr>
          <a:lstStyle/>
          <a:p>
            <a:pPr marL="0" indent="0" algn="l">
              <a:lnSpc>
                <a:spcPct val="104000"/>
              </a:lnSpc>
              <a:buNone/>
            </a:pPr>
            <a:r>
              <a:rPr lang="en-US" sz="2200" b="1" dirty="0">
                <a:solidFill>
                  <a:srgbClr val="3C3939"/>
                </a:solidFill>
                <a:latin typeface="Inter Bold" pitchFamily="34" charset="0"/>
                <a:ea typeface="Inter Bold" pitchFamily="34" charset="-122"/>
                <a:cs typeface="Inter Bold" pitchFamily="34" charset="-120"/>
              </a:rPr>
              <a:t>Q1 — What does it name, and why now?</a:t>
            </a:r>
            <a:endParaRPr lang="en-US" sz="2200" dirty="0"/>
          </a:p>
        </p:txBody>
      </p:sp>
      <p:sp>
        <p:nvSpPr>
          <p:cNvPr id="5" name="Text 2"/>
          <p:cNvSpPr/>
          <p:nvPr/>
        </p:nvSpPr>
        <p:spPr>
          <a:xfrm>
            <a:off x="936701" y="2657376"/>
            <a:ext cx="3169960" cy="3500437"/>
          </a:xfrm>
          <a:prstGeom prst="rect">
            <a:avLst/>
          </a:prstGeom>
          <a:noFill/>
          <a:ln/>
        </p:spPr>
        <p:txBody>
          <a:bodyPr wrap="square" lIns="0" tIns="0" rIns="0" bIns="0" rtlCol="0" anchor="t">
            <a:normAutofit/>
          </a:bodyPr>
          <a:lstStyle/>
          <a:p>
            <a:pPr marL="0" indent="0" algn="l">
              <a:lnSpc>
                <a:spcPct val="130000"/>
              </a:lnSpc>
              <a:buNone/>
            </a:pPr>
            <a:r>
              <a:rPr lang="en-US" sz="1750" dirty="0">
                <a:solidFill>
                  <a:srgbClr val="3C3939"/>
                </a:solidFill>
                <a:latin typeface="Inter" pitchFamily="34" charset="0"/>
                <a:ea typeface="Inter" pitchFamily="34" charset="-122"/>
                <a:cs typeface="Inter" pitchFamily="34" charset="-120"/>
              </a:rPr>
              <a:t>A 'meaning deficit': the workplace's answer to demoralisation, community decline and compartmentalised lives — a deficit the workplace itself helped create. </a:t>
            </a:r>
            <a:r>
              <a:rPr lang="en-US" sz="1750" b="1" dirty="0">
                <a:solidFill>
                  <a:srgbClr val="3C3939"/>
                </a:solidFill>
                <a:latin typeface="Inter Bold" pitchFamily="34" charset="0"/>
                <a:ea typeface="Inter Bold" pitchFamily="34" charset="-122"/>
                <a:cs typeface="Inter Bold" pitchFamily="34" charset="-120"/>
              </a:rPr>
              <a:t>Still open</a:t>
            </a:r>
            <a:r>
              <a:rPr lang="en-US" sz="1750" dirty="0">
                <a:solidFill>
                  <a:srgbClr val="3C3939"/>
                </a:solidFill>
                <a:latin typeface="Inter" pitchFamily="34" charset="0"/>
                <a:ea typeface="Inter" pitchFamily="34" charset="-122"/>
                <a:cs typeface="Inter" pitchFamily="34" charset="-120"/>
              </a:rPr>
              <a:t>: is this a genuine workers' movement or a corporate construction?</a:t>
            </a:r>
            <a:endParaRPr lang="en-US" sz="1750" dirty="0"/>
          </a:p>
        </p:txBody>
      </p:sp>
      <p:pic>
        <p:nvPicPr>
          <p:cNvPr id="6" name="Image 1" descr="preencoded.png"/>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4347756" y="1802606"/>
            <a:ext cx="3470684" cy="4380607"/>
          </a:xfrm>
          <a:prstGeom prst="rect">
            <a:avLst/>
          </a:prstGeom>
        </p:spPr>
      </p:pic>
      <p:sp>
        <p:nvSpPr>
          <p:cNvPr id="7" name="Text 3"/>
          <p:cNvSpPr/>
          <p:nvPr/>
        </p:nvSpPr>
        <p:spPr>
          <a:xfrm>
            <a:off x="4648381" y="1828006"/>
            <a:ext cx="3170059" cy="701477"/>
          </a:xfrm>
          <a:prstGeom prst="rect">
            <a:avLst/>
          </a:prstGeom>
          <a:noFill/>
          <a:ln/>
        </p:spPr>
        <p:txBody>
          <a:bodyPr wrap="square" lIns="0" tIns="0" rIns="0" bIns="0" rtlCol="0" anchor="t">
            <a:normAutofit/>
          </a:bodyPr>
          <a:lstStyle/>
          <a:p>
            <a:pPr marL="0" indent="0" algn="l">
              <a:lnSpc>
                <a:spcPct val="104000"/>
              </a:lnSpc>
              <a:buNone/>
            </a:pPr>
            <a:r>
              <a:rPr lang="en-US" sz="2200" b="1" dirty="0">
                <a:solidFill>
                  <a:srgbClr val="3C3939"/>
                </a:solidFill>
                <a:latin typeface="Inter Bold" pitchFamily="34" charset="0"/>
                <a:ea typeface="Inter Bold" pitchFamily="34" charset="-122"/>
                <a:cs typeface="Inter Bold" pitchFamily="34" charset="-120"/>
              </a:rPr>
              <a:t>Q2 — Intrinsic good or instrumental means?</a:t>
            </a:r>
            <a:endParaRPr lang="en-US" sz="2200" dirty="0"/>
          </a:p>
        </p:txBody>
      </p:sp>
      <p:sp>
        <p:nvSpPr>
          <p:cNvPr id="8" name="Text 4"/>
          <p:cNvSpPr/>
          <p:nvPr/>
        </p:nvSpPr>
        <p:spPr>
          <a:xfrm>
            <a:off x="4648381" y="2657376"/>
            <a:ext cx="3170059" cy="3500437"/>
          </a:xfrm>
          <a:prstGeom prst="rect">
            <a:avLst/>
          </a:prstGeom>
          <a:noFill/>
          <a:ln/>
        </p:spPr>
        <p:txBody>
          <a:bodyPr wrap="square" lIns="0" tIns="0" rIns="0" bIns="0" rtlCol="0" anchor="t">
            <a:normAutofit/>
          </a:bodyPr>
          <a:lstStyle/>
          <a:p>
            <a:pPr marL="0" indent="0" algn="l">
              <a:lnSpc>
                <a:spcPct val="130000"/>
              </a:lnSpc>
              <a:buNone/>
            </a:pPr>
            <a:r>
              <a:rPr lang="en-US" sz="1750" dirty="0">
                <a:solidFill>
                  <a:srgbClr val="3C3939"/>
                </a:solidFill>
                <a:latin typeface="Inter" pitchFamily="34" charset="0"/>
                <a:ea typeface="Inter" pitchFamily="34" charset="-122"/>
                <a:cs typeface="Inter" pitchFamily="34" charset="-120"/>
              </a:rPr>
              <a:t>Both answers are in the texts. The intrinsic case is stated with real force — yet the same papers frame research as a step toward 'more productive work organizations'. </a:t>
            </a:r>
            <a:r>
              <a:rPr lang="en-US" sz="1750" b="1" dirty="0">
                <a:solidFill>
                  <a:srgbClr val="3C3939"/>
                </a:solidFill>
                <a:latin typeface="Inter Bold" pitchFamily="34" charset="0"/>
                <a:ea typeface="Inter Bold" pitchFamily="34" charset="-122"/>
                <a:cs typeface="Inter Bold" pitchFamily="34" charset="-120"/>
              </a:rPr>
              <a:t>Still open</a:t>
            </a:r>
            <a:r>
              <a:rPr lang="en-US" sz="1750" dirty="0">
                <a:solidFill>
                  <a:srgbClr val="3C3939"/>
                </a:solidFill>
                <a:latin typeface="Inter" pitchFamily="34" charset="0"/>
                <a:ea typeface="Inter" pitchFamily="34" charset="-122"/>
                <a:cs typeface="Inter" pitchFamily="34" charset="-120"/>
              </a:rPr>
              <a:t>: do the two framings coexist, or does the instrumental one govern in practice?</a:t>
            </a:r>
            <a:endParaRPr lang="en-US" sz="1750" dirty="0"/>
          </a:p>
        </p:txBody>
      </p:sp>
      <p:pic>
        <p:nvPicPr>
          <p:cNvPr id="9" name="Image 2" descr="preencoded.png"/>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8059536" y="1802606"/>
            <a:ext cx="3470585" cy="4380607"/>
          </a:xfrm>
          <a:prstGeom prst="rect">
            <a:avLst/>
          </a:prstGeom>
        </p:spPr>
      </p:pic>
      <p:sp>
        <p:nvSpPr>
          <p:cNvPr id="10" name="Text 5"/>
          <p:cNvSpPr/>
          <p:nvPr/>
        </p:nvSpPr>
        <p:spPr>
          <a:xfrm>
            <a:off x="8360161" y="1828006"/>
            <a:ext cx="3169960" cy="1052215"/>
          </a:xfrm>
          <a:prstGeom prst="rect">
            <a:avLst/>
          </a:prstGeom>
          <a:noFill/>
          <a:ln/>
        </p:spPr>
        <p:txBody>
          <a:bodyPr wrap="square" lIns="0" tIns="0" rIns="0" bIns="0" rtlCol="0" anchor="t">
            <a:normAutofit/>
          </a:bodyPr>
          <a:lstStyle/>
          <a:p>
            <a:pPr marL="0" indent="0" algn="l">
              <a:lnSpc>
                <a:spcPct val="104000"/>
              </a:lnSpc>
              <a:buNone/>
            </a:pPr>
            <a:r>
              <a:rPr lang="en-US" sz="2200" b="1" dirty="0">
                <a:solidFill>
                  <a:srgbClr val="3C3939"/>
                </a:solidFill>
                <a:latin typeface="Inter Bold" pitchFamily="34" charset="0"/>
                <a:ea typeface="Inter Bold" pitchFamily="34" charset="-122"/>
                <a:cs typeface="Inter Bold" pitchFamily="34" charset="-120"/>
              </a:rPr>
              <a:t>Q3 — Should organisations take responsibility?</a:t>
            </a:r>
            <a:endParaRPr lang="en-US" sz="2200" dirty="0"/>
          </a:p>
        </p:txBody>
      </p:sp>
      <p:sp>
        <p:nvSpPr>
          <p:cNvPr id="11" name="Text 6"/>
          <p:cNvSpPr/>
          <p:nvPr/>
        </p:nvSpPr>
        <p:spPr>
          <a:xfrm>
            <a:off x="8360161" y="3008114"/>
            <a:ext cx="3169960" cy="2800350"/>
          </a:xfrm>
          <a:prstGeom prst="rect">
            <a:avLst/>
          </a:prstGeom>
          <a:noFill/>
          <a:ln/>
        </p:spPr>
        <p:txBody>
          <a:bodyPr wrap="square" lIns="0" tIns="0" rIns="0" bIns="0" rtlCol="0" anchor="t">
            <a:normAutofit/>
          </a:bodyPr>
          <a:lstStyle/>
          <a:p>
            <a:pPr marL="0" indent="0" algn="l">
              <a:lnSpc>
                <a:spcPct val="130000"/>
              </a:lnSpc>
              <a:buNone/>
            </a:pPr>
            <a:r>
              <a:rPr lang="en-US" sz="1750" dirty="0">
                <a:solidFill>
                  <a:srgbClr val="3C3939"/>
                </a:solidFill>
                <a:latin typeface="Inter" pitchFamily="34" charset="0"/>
                <a:ea typeface="Inter" pitchFamily="34" charset="-122"/>
                <a:cs typeface="Inter" pitchFamily="34" charset="-120"/>
              </a:rPr>
              <a:t>Because whole persons report for work and organisations are 'major sources of wholeness or alienation', responsibility cannot be avoided. </a:t>
            </a:r>
            <a:r>
              <a:rPr lang="en-US" sz="1750" b="1" dirty="0">
                <a:solidFill>
                  <a:srgbClr val="3C3939"/>
                </a:solidFill>
                <a:latin typeface="Inter Bold" pitchFamily="34" charset="0"/>
                <a:ea typeface="Inter Bold" pitchFamily="34" charset="-122"/>
                <a:cs typeface="Inter Bold" pitchFamily="34" charset="-120"/>
              </a:rPr>
              <a:t>Still open</a:t>
            </a:r>
            <a:r>
              <a:rPr lang="en-US" sz="1750" dirty="0">
                <a:solidFill>
                  <a:srgbClr val="3C3939"/>
                </a:solidFill>
                <a:latin typeface="Inter" pitchFamily="34" charset="0"/>
                <a:ea typeface="Inter" pitchFamily="34" charset="-122"/>
                <a:cs typeface="Inter" pitchFamily="34" charset="-120"/>
              </a:rPr>
              <a:t>: can facilitation avoid sliding into control?</a:t>
            </a:r>
            <a:endParaRPr lang="en-US" sz="1750" dirty="0"/>
          </a:p>
        </p:txBody>
      </p:sp>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name="Slide 36">
    <p:spTree>
      <p:nvGrpSpPr>
        <p:cNvPr id="1" name=""/>
        <p:cNvGrpSpPr/>
        <p:nvPr/>
      </p:nvGrpSpPr>
      <p:grpSpPr>
        <a:xfrm>
          <a:off x="0" y="0"/>
          <a:ext cx="0" cy="0"/>
          <a:chOff x="0" y="0"/>
          <a:chExt cx="0" cy="0"/>
        </a:xfrm>
      </p:grpSpPr>
      <p:sp>
        <p:nvSpPr>
          <p:cNvPr id="2" name="Text 0"/>
          <p:cNvSpPr/>
          <p:nvPr/>
        </p:nvSpPr>
        <p:spPr>
          <a:xfrm>
            <a:off x="661475" y="815777"/>
            <a:ext cx="10868745" cy="239911"/>
          </a:xfrm>
          <a:prstGeom prst="rect">
            <a:avLst/>
          </a:prstGeom>
          <a:noFill/>
          <a:ln/>
        </p:spPr>
        <p:txBody>
          <a:bodyPr wrap="none" lIns="0" tIns="0" rIns="0" bIns="0" rtlCol="0" anchor="t"/>
          <a:lstStyle/>
          <a:p>
            <a:pPr marL="0" indent="0" algn="l">
              <a:lnSpc>
                <a:spcPct val="104000"/>
              </a:lnSpc>
              <a:buNone/>
            </a:pPr>
            <a:r>
              <a:rPr lang="en-US" sz="1500" b="1" dirty="0">
                <a:solidFill>
                  <a:srgbClr val="1B1B27"/>
                </a:solidFill>
                <a:latin typeface="Inter Bold" pitchFamily="34" charset="0"/>
                <a:ea typeface="Inter Bold" pitchFamily="34" charset="-122"/>
                <a:cs typeface="Inter Bold" pitchFamily="34" charset="-120"/>
              </a:rPr>
              <a:t>Academic Context</a:t>
            </a:r>
            <a:endParaRPr lang="en-US" sz="1500" dirty="0"/>
          </a:p>
        </p:txBody>
      </p:sp>
      <p:sp>
        <p:nvSpPr>
          <p:cNvPr id="3" name="Text 1"/>
          <p:cNvSpPr/>
          <p:nvPr/>
        </p:nvSpPr>
        <p:spPr>
          <a:xfrm>
            <a:off x="661475" y="1095573"/>
            <a:ext cx="10868745" cy="479921"/>
          </a:xfrm>
          <a:prstGeom prst="rect">
            <a:avLst/>
          </a:prstGeom>
          <a:noFill/>
          <a:ln/>
        </p:spPr>
        <p:txBody>
          <a:bodyPr wrap="none" lIns="0" tIns="0" rIns="0" bIns="0" rtlCol="0" anchor="t"/>
          <a:lstStyle/>
          <a:p>
            <a:pPr marL="0" indent="0" algn="l">
              <a:lnSpc>
                <a:spcPct val="104000"/>
              </a:lnSpc>
              <a:buNone/>
            </a:pPr>
            <a:r>
              <a:rPr lang="en-US" sz="3000" b="1" dirty="0">
                <a:solidFill>
                  <a:srgbClr val="1B1B27"/>
                </a:solidFill>
                <a:latin typeface="Inter Bold" pitchFamily="34" charset="0"/>
                <a:ea typeface="Inter Bold" pitchFamily="34" charset="-122"/>
                <a:cs typeface="Inter Bold" pitchFamily="34" charset="-120"/>
              </a:rPr>
              <a:t>A Field That Moved Fast</a:t>
            </a:r>
            <a:endParaRPr lang="en-US" sz="3000" dirty="0"/>
          </a:p>
        </p:txBody>
      </p:sp>
      <p:sp>
        <p:nvSpPr>
          <p:cNvPr id="4" name="Shape 2"/>
          <p:cNvSpPr/>
          <p:nvPr/>
        </p:nvSpPr>
        <p:spPr>
          <a:xfrm>
            <a:off x="6086323" y="1725216"/>
            <a:ext cx="19050" cy="4317008"/>
          </a:xfrm>
          <a:prstGeom prst="roundRect">
            <a:avLst>
              <a:gd name="adj" fmla="val 49999"/>
            </a:avLst>
          </a:prstGeom>
          <a:solidFill>
            <a:srgbClr val="D8D4D4"/>
          </a:solidFill>
          <a:ln/>
        </p:spPr>
        <p:txBody>
          <a:bodyPr/>
          <a:lstStyle/>
          <a:p>
            <a:endParaRPr lang="en-GB"/>
          </a:p>
        </p:txBody>
      </p:sp>
      <p:sp>
        <p:nvSpPr>
          <p:cNvPr id="5" name="Shape 3"/>
          <p:cNvSpPr/>
          <p:nvPr/>
        </p:nvSpPr>
        <p:spPr>
          <a:xfrm>
            <a:off x="5481500" y="1888430"/>
            <a:ext cx="460661" cy="19050"/>
          </a:xfrm>
          <a:prstGeom prst="roundRect">
            <a:avLst>
              <a:gd name="adj" fmla="val 49999"/>
            </a:avLst>
          </a:prstGeom>
          <a:solidFill>
            <a:srgbClr val="D8D4D4"/>
          </a:solidFill>
          <a:ln/>
        </p:spPr>
        <p:txBody>
          <a:bodyPr/>
          <a:lstStyle/>
          <a:p>
            <a:endParaRPr lang="en-GB"/>
          </a:p>
        </p:txBody>
      </p:sp>
      <p:sp>
        <p:nvSpPr>
          <p:cNvPr id="6" name="Shape 4"/>
          <p:cNvSpPr/>
          <p:nvPr/>
        </p:nvSpPr>
        <p:spPr>
          <a:xfrm>
            <a:off x="5923112" y="1725216"/>
            <a:ext cx="345471" cy="345480"/>
          </a:xfrm>
          <a:prstGeom prst="roundRect">
            <a:avLst>
              <a:gd name="adj" fmla="val 18671"/>
            </a:avLst>
          </a:prstGeom>
          <a:solidFill>
            <a:srgbClr val="F2EEEE"/>
          </a:solidFill>
          <a:ln w="6350">
            <a:solidFill>
              <a:srgbClr val="D8D4D4"/>
            </a:solidFill>
            <a:prstDash val="solid"/>
          </a:ln>
        </p:spPr>
        <p:txBody>
          <a:bodyPr/>
          <a:lstStyle/>
          <a:p>
            <a:endParaRPr lang="en-GB"/>
          </a:p>
        </p:txBody>
      </p:sp>
      <p:sp>
        <p:nvSpPr>
          <p:cNvPr id="7" name="Text 5"/>
          <p:cNvSpPr/>
          <p:nvPr/>
        </p:nvSpPr>
        <p:spPr>
          <a:xfrm>
            <a:off x="5980707" y="1753989"/>
            <a:ext cx="230281" cy="287933"/>
          </a:xfrm>
          <a:prstGeom prst="rect">
            <a:avLst/>
          </a:prstGeom>
          <a:noFill/>
          <a:ln/>
        </p:spPr>
        <p:txBody>
          <a:bodyPr wrap="none" lIns="0" tIns="0" rIns="0" bIns="0" rtlCol="0" anchor="ctr"/>
          <a:lstStyle/>
          <a:p>
            <a:pPr marL="0" indent="0" algn="ctr">
              <a:lnSpc>
                <a:spcPct val="100000"/>
              </a:lnSpc>
              <a:buNone/>
            </a:pPr>
            <a:r>
              <a:rPr lang="en-US" sz="1800" b="1" dirty="0">
                <a:solidFill>
                  <a:srgbClr val="3C3939"/>
                </a:solidFill>
                <a:latin typeface="Inter Bold" pitchFamily="34" charset="0"/>
                <a:ea typeface="Inter Bold" pitchFamily="34" charset="-122"/>
                <a:cs typeface="Inter Bold" pitchFamily="34" charset="-120"/>
              </a:rPr>
              <a:t>1</a:t>
            </a:r>
            <a:endParaRPr lang="en-US" sz="1800" dirty="0"/>
          </a:p>
        </p:txBody>
      </p:sp>
      <p:sp>
        <p:nvSpPr>
          <p:cNvPr id="8" name="Text 6"/>
          <p:cNvSpPr/>
          <p:nvPr/>
        </p:nvSpPr>
        <p:spPr>
          <a:xfrm>
            <a:off x="661475" y="1778000"/>
            <a:ext cx="4666538" cy="239911"/>
          </a:xfrm>
          <a:prstGeom prst="rect">
            <a:avLst/>
          </a:prstGeom>
          <a:noFill/>
          <a:ln/>
        </p:spPr>
        <p:txBody>
          <a:bodyPr wrap="none" lIns="0" tIns="0" rIns="0" bIns="0" rtlCol="0" anchor="t"/>
          <a:lstStyle/>
          <a:p>
            <a:pPr marL="0" indent="0" algn="r">
              <a:lnSpc>
                <a:spcPct val="104000"/>
              </a:lnSpc>
              <a:buNone/>
            </a:pPr>
            <a:r>
              <a:rPr lang="en-US" sz="1500" b="1" dirty="0">
                <a:solidFill>
                  <a:srgbClr val="3C3939"/>
                </a:solidFill>
                <a:latin typeface="Inter Bold" pitchFamily="34" charset="0"/>
                <a:ea typeface="Inter Bold" pitchFamily="34" charset="-122"/>
                <a:cs typeface="Inter Bold" pitchFamily="34" charset="-120"/>
              </a:rPr>
              <a:t>1955</a:t>
            </a:r>
            <a:endParaRPr lang="en-US" sz="1500" dirty="0"/>
          </a:p>
        </p:txBody>
      </p:sp>
      <p:sp>
        <p:nvSpPr>
          <p:cNvPr id="9" name="Text 7"/>
          <p:cNvSpPr/>
          <p:nvPr/>
        </p:nvSpPr>
        <p:spPr>
          <a:xfrm>
            <a:off x="661475" y="2077740"/>
            <a:ext cx="4666538" cy="405408"/>
          </a:xfrm>
          <a:prstGeom prst="rect">
            <a:avLst/>
          </a:prstGeom>
          <a:noFill/>
          <a:ln/>
        </p:spPr>
        <p:txBody>
          <a:bodyPr wrap="square" lIns="0" tIns="0" rIns="0" bIns="0" rtlCol="0" anchor="t">
            <a:noAutofit/>
          </a:bodyPr>
          <a:lstStyle/>
          <a:p>
            <a:pPr marL="0" indent="0" algn="r">
              <a:lnSpc>
                <a:spcPct val="110000"/>
              </a:lnSpc>
              <a:buNone/>
            </a:pPr>
            <a:r>
              <a:rPr lang="en-US" sz="1600" dirty="0">
                <a:solidFill>
                  <a:srgbClr val="3C3939"/>
                </a:solidFill>
                <a:latin typeface="Inter" pitchFamily="34" charset="0"/>
                <a:ea typeface="Inter" pitchFamily="34" charset="-122"/>
                <a:cs typeface="Inter" pitchFamily="34" charset="-120"/>
              </a:rPr>
              <a:t>O.H. Ohmann's 'Skyhooks' makes an early case for spirituality in business.</a:t>
            </a:r>
            <a:endParaRPr lang="en-US" sz="1600" dirty="0"/>
          </a:p>
        </p:txBody>
      </p:sp>
      <p:sp>
        <p:nvSpPr>
          <p:cNvPr id="10" name="Shape 8"/>
          <p:cNvSpPr/>
          <p:nvPr/>
        </p:nvSpPr>
        <p:spPr>
          <a:xfrm>
            <a:off x="6249533" y="2702322"/>
            <a:ext cx="460661" cy="19050"/>
          </a:xfrm>
          <a:prstGeom prst="roundRect">
            <a:avLst>
              <a:gd name="adj" fmla="val 49999"/>
            </a:avLst>
          </a:prstGeom>
          <a:solidFill>
            <a:srgbClr val="D8D4D4"/>
          </a:solidFill>
          <a:ln/>
        </p:spPr>
        <p:txBody>
          <a:bodyPr/>
          <a:lstStyle/>
          <a:p>
            <a:endParaRPr lang="en-GB"/>
          </a:p>
        </p:txBody>
      </p:sp>
      <p:sp>
        <p:nvSpPr>
          <p:cNvPr id="11" name="Shape 9"/>
          <p:cNvSpPr/>
          <p:nvPr/>
        </p:nvSpPr>
        <p:spPr>
          <a:xfrm>
            <a:off x="5923112" y="2539107"/>
            <a:ext cx="345471" cy="345480"/>
          </a:xfrm>
          <a:prstGeom prst="roundRect">
            <a:avLst>
              <a:gd name="adj" fmla="val 18671"/>
            </a:avLst>
          </a:prstGeom>
          <a:solidFill>
            <a:srgbClr val="F2EEEE"/>
          </a:solidFill>
          <a:ln w="6350">
            <a:solidFill>
              <a:srgbClr val="D8D4D4"/>
            </a:solidFill>
            <a:prstDash val="solid"/>
          </a:ln>
        </p:spPr>
        <p:txBody>
          <a:bodyPr/>
          <a:lstStyle/>
          <a:p>
            <a:endParaRPr lang="en-GB"/>
          </a:p>
        </p:txBody>
      </p:sp>
      <p:sp>
        <p:nvSpPr>
          <p:cNvPr id="12" name="Text 10"/>
          <p:cNvSpPr/>
          <p:nvPr/>
        </p:nvSpPr>
        <p:spPr>
          <a:xfrm>
            <a:off x="5980707" y="2567880"/>
            <a:ext cx="230281" cy="287933"/>
          </a:xfrm>
          <a:prstGeom prst="rect">
            <a:avLst/>
          </a:prstGeom>
          <a:noFill/>
          <a:ln/>
        </p:spPr>
        <p:txBody>
          <a:bodyPr wrap="none" lIns="0" tIns="0" rIns="0" bIns="0" rtlCol="0" anchor="ctr"/>
          <a:lstStyle/>
          <a:p>
            <a:pPr marL="0" indent="0" algn="ctr">
              <a:lnSpc>
                <a:spcPct val="100000"/>
              </a:lnSpc>
              <a:buNone/>
            </a:pPr>
            <a:r>
              <a:rPr lang="en-US" sz="1800" b="1" dirty="0">
                <a:solidFill>
                  <a:srgbClr val="3C3939"/>
                </a:solidFill>
                <a:latin typeface="Inter Bold" pitchFamily="34" charset="0"/>
                <a:ea typeface="Inter Bold" pitchFamily="34" charset="-122"/>
                <a:cs typeface="Inter Bold" pitchFamily="34" charset="-120"/>
              </a:rPr>
              <a:t>2</a:t>
            </a:r>
            <a:endParaRPr lang="en-US" sz="1800" dirty="0"/>
          </a:p>
        </p:txBody>
      </p:sp>
      <p:sp>
        <p:nvSpPr>
          <p:cNvPr id="13" name="Text 11"/>
          <p:cNvSpPr/>
          <p:nvPr/>
        </p:nvSpPr>
        <p:spPr>
          <a:xfrm>
            <a:off x="6863682" y="2591891"/>
            <a:ext cx="4666538" cy="239911"/>
          </a:xfrm>
          <a:prstGeom prst="rect">
            <a:avLst/>
          </a:prstGeom>
          <a:noFill/>
          <a:ln/>
        </p:spPr>
        <p:txBody>
          <a:bodyPr wrap="none" lIns="0" tIns="0" rIns="0" bIns="0" rtlCol="0" anchor="t"/>
          <a:lstStyle/>
          <a:p>
            <a:pPr marL="0" indent="0" algn="l">
              <a:lnSpc>
                <a:spcPct val="104000"/>
              </a:lnSpc>
              <a:buNone/>
            </a:pPr>
            <a:r>
              <a:rPr lang="en-US" sz="1500" b="1" dirty="0">
                <a:solidFill>
                  <a:srgbClr val="3C3939"/>
                </a:solidFill>
                <a:latin typeface="Inter Bold" pitchFamily="34" charset="0"/>
                <a:ea typeface="Inter Bold" pitchFamily="34" charset="-122"/>
                <a:cs typeface="Inter Bold" pitchFamily="34" charset="-120"/>
              </a:rPr>
              <a:t>Early 1990s</a:t>
            </a:r>
            <a:endParaRPr lang="en-US" sz="1500" dirty="0"/>
          </a:p>
        </p:txBody>
      </p:sp>
      <p:sp>
        <p:nvSpPr>
          <p:cNvPr id="14" name="Text 12"/>
          <p:cNvSpPr/>
          <p:nvPr/>
        </p:nvSpPr>
        <p:spPr>
          <a:xfrm>
            <a:off x="6863682" y="2891631"/>
            <a:ext cx="4666538" cy="405408"/>
          </a:xfrm>
          <a:prstGeom prst="rect">
            <a:avLst/>
          </a:prstGeom>
          <a:noFill/>
          <a:ln/>
        </p:spPr>
        <p:txBody>
          <a:bodyPr wrap="square" lIns="0" tIns="0" rIns="0" bIns="0" rtlCol="0" anchor="t">
            <a:normAutofit fontScale="92500" lnSpcReduction="10000"/>
          </a:bodyPr>
          <a:lstStyle/>
          <a:p>
            <a:pPr marL="0" indent="0" algn="l">
              <a:lnSpc>
                <a:spcPct val="110000"/>
              </a:lnSpc>
              <a:buNone/>
            </a:pPr>
            <a:r>
              <a:rPr lang="en-US" sz="1400" dirty="0">
                <a:solidFill>
                  <a:srgbClr val="3C3939"/>
                </a:solidFill>
                <a:latin typeface="Inter" pitchFamily="34" charset="0"/>
                <a:ea typeface="Inter" pitchFamily="34" charset="-122"/>
                <a:cs typeface="Inter" pitchFamily="34" charset="-120"/>
              </a:rPr>
              <a:t>Scholarly investigation begins (Dehler &amp; Welsh, 1994; Neck &amp; Milliman, 1994).</a:t>
            </a:r>
            <a:endParaRPr lang="en-US" sz="1400" dirty="0"/>
          </a:p>
        </p:txBody>
      </p:sp>
      <p:sp>
        <p:nvSpPr>
          <p:cNvPr id="15" name="Shape 13"/>
          <p:cNvSpPr/>
          <p:nvPr/>
        </p:nvSpPr>
        <p:spPr>
          <a:xfrm>
            <a:off x="5481500" y="3442791"/>
            <a:ext cx="460661" cy="19050"/>
          </a:xfrm>
          <a:prstGeom prst="roundRect">
            <a:avLst>
              <a:gd name="adj" fmla="val 49999"/>
            </a:avLst>
          </a:prstGeom>
          <a:solidFill>
            <a:srgbClr val="D8D4D4"/>
          </a:solidFill>
          <a:ln/>
        </p:spPr>
        <p:txBody>
          <a:bodyPr/>
          <a:lstStyle/>
          <a:p>
            <a:endParaRPr lang="en-GB"/>
          </a:p>
        </p:txBody>
      </p:sp>
      <p:sp>
        <p:nvSpPr>
          <p:cNvPr id="16" name="Shape 14"/>
          <p:cNvSpPr/>
          <p:nvPr/>
        </p:nvSpPr>
        <p:spPr>
          <a:xfrm>
            <a:off x="5923112" y="3279577"/>
            <a:ext cx="345471" cy="345480"/>
          </a:xfrm>
          <a:prstGeom prst="roundRect">
            <a:avLst>
              <a:gd name="adj" fmla="val 18671"/>
            </a:avLst>
          </a:prstGeom>
          <a:solidFill>
            <a:srgbClr val="F2EEEE"/>
          </a:solidFill>
          <a:ln w="6350">
            <a:solidFill>
              <a:srgbClr val="D8D4D4"/>
            </a:solidFill>
            <a:prstDash val="solid"/>
          </a:ln>
        </p:spPr>
        <p:txBody>
          <a:bodyPr/>
          <a:lstStyle/>
          <a:p>
            <a:endParaRPr lang="en-GB"/>
          </a:p>
        </p:txBody>
      </p:sp>
      <p:sp>
        <p:nvSpPr>
          <p:cNvPr id="17" name="Text 15"/>
          <p:cNvSpPr/>
          <p:nvPr/>
        </p:nvSpPr>
        <p:spPr>
          <a:xfrm>
            <a:off x="5980707" y="3308350"/>
            <a:ext cx="230281" cy="287933"/>
          </a:xfrm>
          <a:prstGeom prst="rect">
            <a:avLst/>
          </a:prstGeom>
          <a:noFill/>
          <a:ln/>
        </p:spPr>
        <p:txBody>
          <a:bodyPr wrap="none" lIns="0" tIns="0" rIns="0" bIns="0" rtlCol="0" anchor="ctr"/>
          <a:lstStyle/>
          <a:p>
            <a:pPr marL="0" indent="0" algn="ctr">
              <a:lnSpc>
                <a:spcPct val="100000"/>
              </a:lnSpc>
              <a:buNone/>
            </a:pPr>
            <a:r>
              <a:rPr lang="en-US" sz="1800" b="1" dirty="0">
                <a:solidFill>
                  <a:srgbClr val="3C3939"/>
                </a:solidFill>
                <a:latin typeface="Inter Bold" pitchFamily="34" charset="0"/>
                <a:ea typeface="Inter Bold" pitchFamily="34" charset="-122"/>
                <a:cs typeface="Inter Bold" pitchFamily="34" charset="-120"/>
              </a:rPr>
              <a:t>3</a:t>
            </a:r>
            <a:endParaRPr lang="en-US" sz="1800" dirty="0"/>
          </a:p>
        </p:txBody>
      </p:sp>
      <p:sp>
        <p:nvSpPr>
          <p:cNvPr id="18" name="Text 16"/>
          <p:cNvSpPr/>
          <p:nvPr/>
        </p:nvSpPr>
        <p:spPr>
          <a:xfrm>
            <a:off x="661475" y="3332361"/>
            <a:ext cx="4666538" cy="239911"/>
          </a:xfrm>
          <a:prstGeom prst="rect">
            <a:avLst/>
          </a:prstGeom>
          <a:noFill/>
          <a:ln/>
        </p:spPr>
        <p:txBody>
          <a:bodyPr wrap="none" lIns="0" tIns="0" rIns="0" bIns="0" rtlCol="0" anchor="t"/>
          <a:lstStyle/>
          <a:p>
            <a:pPr marL="0" indent="0" algn="r">
              <a:lnSpc>
                <a:spcPct val="104000"/>
              </a:lnSpc>
              <a:buNone/>
            </a:pPr>
            <a:r>
              <a:rPr lang="en-US" sz="1500" b="1" dirty="0">
                <a:solidFill>
                  <a:srgbClr val="3C3939"/>
                </a:solidFill>
                <a:latin typeface="Inter Bold" pitchFamily="34" charset="0"/>
                <a:ea typeface="Inter Bold" pitchFamily="34" charset="-122"/>
                <a:cs typeface="Inter Bold" pitchFamily="34" charset="-120"/>
              </a:rPr>
              <a:t>1995–1998</a:t>
            </a:r>
            <a:endParaRPr lang="en-US" sz="1500" dirty="0"/>
          </a:p>
        </p:txBody>
      </p:sp>
      <p:sp>
        <p:nvSpPr>
          <p:cNvPr id="19" name="Text 17"/>
          <p:cNvSpPr/>
          <p:nvPr/>
        </p:nvSpPr>
        <p:spPr>
          <a:xfrm>
            <a:off x="661475" y="3632101"/>
            <a:ext cx="4666538" cy="608112"/>
          </a:xfrm>
          <a:prstGeom prst="rect">
            <a:avLst/>
          </a:prstGeom>
          <a:noFill/>
          <a:ln/>
        </p:spPr>
        <p:txBody>
          <a:bodyPr wrap="square" lIns="0" tIns="0" rIns="0" bIns="0" rtlCol="0" anchor="t">
            <a:noAutofit/>
          </a:bodyPr>
          <a:lstStyle/>
          <a:p>
            <a:pPr marL="0" indent="0" algn="r">
              <a:lnSpc>
                <a:spcPct val="110000"/>
              </a:lnSpc>
              <a:buNone/>
            </a:pPr>
            <a:r>
              <a:rPr lang="en-US" sz="1600" i="1" dirty="0">
                <a:solidFill>
                  <a:srgbClr val="3C3939"/>
                </a:solidFill>
                <a:latin typeface="Inter" pitchFamily="34" charset="0"/>
                <a:ea typeface="Inter" pitchFamily="34" charset="-122"/>
                <a:cs typeface="Inter" pitchFamily="34" charset="-120"/>
              </a:rPr>
              <a:t>Business Week</a:t>
            </a:r>
            <a:r>
              <a:rPr lang="en-US" sz="1600" dirty="0">
                <a:solidFill>
                  <a:srgbClr val="3C3939"/>
                </a:solidFill>
                <a:latin typeface="Inter" pitchFamily="34" charset="0"/>
                <a:ea typeface="Inter" pitchFamily="34" charset="-122"/>
                <a:cs typeface="Inter" pitchFamily="34" charset="-120"/>
              </a:rPr>
              <a:t>, </a:t>
            </a:r>
            <a:r>
              <a:rPr lang="en-US" sz="1600" i="1" dirty="0">
                <a:solidFill>
                  <a:srgbClr val="3C3939"/>
                </a:solidFill>
                <a:latin typeface="Inter" pitchFamily="34" charset="0"/>
                <a:ea typeface="Inter" pitchFamily="34" charset="-122"/>
                <a:cs typeface="Inter" pitchFamily="34" charset="-120"/>
              </a:rPr>
              <a:t>Sales and Marketing Management</a:t>
            </a:r>
            <a:r>
              <a:rPr lang="en-US" sz="1600" dirty="0">
                <a:solidFill>
                  <a:srgbClr val="3C3939"/>
                </a:solidFill>
                <a:latin typeface="Inter" pitchFamily="34" charset="0"/>
                <a:ea typeface="Inter" pitchFamily="34" charset="-122"/>
                <a:cs typeface="Inter" pitchFamily="34" charset="-120"/>
              </a:rPr>
              <a:t> and </a:t>
            </a:r>
            <a:r>
              <a:rPr lang="en-US" sz="1600" i="1" dirty="0">
                <a:solidFill>
                  <a:srgbClr val="3C3939"/>
                </a:solidFill>
                <a:latin typeface="Inter" pitchFamily="34" charset="0"/>
                <a:ea typeface="Inter" pitchFamily="34" charset="-122"/>
                <a:cs typeface="Inter" pitchFamily="34" charset="-120"/>
              </a:rPr>
              <a:t>HR Magazine</a:t>
            </a:r>
            <a:r>
              <a:rPr lang="en-US" sz="1600" dirty="0">
                <a:solidFill>
                  <a:srgbClr val="3C3939"/>
                </a:solidFill>
                <a:latin typeface="Inter" pitchFamily="34" charset="0"/>
                <a:ea typeface="Inter" pitchFamily="34" charset="-122"/>
                <a:cs typeface="Inter" pitchFamily="34" charset="-120"/>
              </a:rPr>
              <a:t> all report the 'spirituality movement' in corporate America.</a:t>
            </a:r>
            <a:endParaRPr lang="en-US" sz="1600" dirty="0"/>
          </a:p>
        </p:txBody>
      </p:sp>
      <p:sp>
        <p:nvSpPr>
          <p:cNvPr id="20" name="Shape 18"/>
          <p:cNvSpPr/>
          <p:nvPr/>
        </p:nvSpPr>
        <p:spPr>
          <a:xfrm>
            <a:off x="6249533" y="4183360"/>
            <a:ext cx="460661" cy="19050"/>
          </a:xfrm>
          <a:prstGeom prst="roundRect">
            <a:avLst>
              <a:gd name="adj" fmla="val 49999"/>
            </a:avLst>
          </a:prstGeom>
          <a:solidFill>
            <a:srgbClr val="D8D4D4"/>
          </a:solidFill>
          <a:ln/>
        </p:spPr>
        <p:txBody>
          <a:bodyPr/>
          <a:lstStyle/>
          <a:p>
            <a:endParaRPr lang="en-GB"/>
          </a:p>
        </p:txBody>
      </p:sp>
      <p:sp>
        <p:nvSpPr>
          <p:cNvPr id="21" name="Shape 19"/>
          <p:cNvSpPr/>
          <p:nvPr/>
        </p:nvSpPr>
        <p:spPr>
          <a:xfrm>
            <a:off x="5923112" y="4020145"/>
            <a:ext cx="345471" cy="345480"/>
          </a:xfrm>
          <a:prstGeom prst="roundRect">
            <a:avLst>
              <a:gd name="adj" fmla="val 18671"/>
            </a:avLst>
          </a:prstGeom>
          <a:solidFill>
            <a:srgbClr val="F2EEEE"/>
          </a:solidFill>
          <a:ln w="6350">
            <a:solidFill>
              <a:srgbClr val="D8D4D4"/>
            </a:solidFill>
            <a:prstDash val="solid"/>
          </a:ln>
        </p:spPr>
        <p:txBody>
          <a:bodyPr/>
          <a:lstStyle/>
          <a:p>
            <a:endParaRPr lang="en-GB"/>
          </a:p>
        </p:txBody>
      </p:sp>
      <p:sp>
        <p:nvSpPr>
          <p:cNvPr id="22" name="Text 20"/>
          <p:cNvSpPr/>
          <p:nvPr/>
        </p:nvSpPr>
        <p:spPr>
          <a:xfrm>
            <a:off x="5980707" y="4048919"/>
            <a:ext cx="230281" cy="287933"/>
          </a:xfrm>
          <a:prstGeom prst="rect">
            <a:avLst/>
          </a:prstGeom>
          <a:noFill/>
          <a:ln/>
        </p:spPr>
        <p:txBody>
          <a:bodyPr wrap="none" lIns="0" tIns="0" rIns="0" bIns="0" rtlCol="0" anchor="ctr"/>
          <a:lstStyle/>
          <a:p>
            <a:pPr marL="0" indent="0" algn="ctr">
              <a:lnSpc>
                <a:spcPct val="100000"/>
              </a:lnSpc>
              <a:buNone/>
            </a:pPr>
            <a:r>
              <a:rPr lang="en-US" sz="1800" b="1" dirty="0">
                <a:solidFill>
                  <a:srgbClr val="3C3939"/>
                </a:solidFill>
                <a:latin typeface="Inter Bold" pitchFamily="34" charset="0"/>
                <a:ea typeface="Inter Bold" pitchFamily="34" charset="-122"/>
                <a:cs typeface="Inter Bold" pitchFamily="34" charset="-120"/>
              </a:rPr>
              <a:t>4</a:t>
            </a:r>
            <a:endParaRPr lang="en-US" sz="1800" dirty="0"/>
          </a:p>
        </p:txBody>
      </p:sp>
      <p:sp>
        <p:nvSpPr>
          <p:cNvPr id="23" name="Text 21"/>
          <p:cNvSpPr/>
          <p:nvPr/>
        </p:nvSpPr>
        <p:spPr>
          <a:xfrm>
            <a:off x="6863682" y="4072930"/>
            <a:ext cx="4666538" cy="239911"/>
          </a:xfrm>
          <a:prstGeom prst="rect">
            <a:avLst/>
          </a:prstGeom>
          <a:noFill/>
          <a:ln/>
        </p:spPr>
        <p:txBody>
          <a:bodyPr wrap="none" lIns="0" tIns="0" rIns="0" bIns="0" rtlCol="0" anchor="t"/>
          <a:lstStyle/>
          <a:p>
            <a:pPr marL="0" indent="0" algn="l">
              <a:lnSpc>
                <a:spcPct val="104000"/>
              </a:lnSpc>
              <a:buNone/>
            </a:pPr>
            <a:r>
              <a:rPr lang="en-US" sz="1500" b="1" dirty="0">
                <a:solidFill>
                  <a:srgbClr val="3C3939"/>
                </a:solidFill>
                <a:latin typeface="Inter Bold" pitchFamily="34" charset="0"/>
                <a:ea typeface="Inter Bold" pitchFamily="34" charset="-122"/>
                <a:cs typeface="Inter Bold" pitchFamily="34" charset="-120"/>
              </a:rPr>
              <a:t>1998</a:t>
            </a:r>
            <a:endParaRPr lang="en-US" sz="1500" dirty="0"/>
          </a:p>
        </p:txBody>
      </p:sp>
      <p:sp>
        <p:nvSpPr>
          <p:cNvPr id="24" name="Text 22"/>
          <p:cNvSpPr/>
          <p:nvPr/>
        </p:nvSpPr>
        <p:spPr>
          <a:xfrm>
            <a:off x="6863682" y="4372670"/>
            <a:ext cx="4666538" cy="608112"/>
          </a:xfrm>
          <a:prstGeom prst="rect">
            <a:avLst/>
          </a:prstGeom>
          <a:noFill/>
          <a:ln/>
        </p:spPr>
        <p:txBody>
          <a:bodyPr wrap="square" lIns="0" tIns="0" rIns="0" bIns="0" rtlCol="0" anchor="t">
            <a:noAutofit/>
          </a:bodyPr>
          <a:lstStyle/>
          <a:p>
            <a:pPr marL="0" indent="0" algn="l">
              <a:lnSpc>
                <a:spcPct val="110000"/>
              </a:lnSpc>
              <a:buNone/>
            </a:pPr>
            <a:r>
              <a:rPr lang="en-US" sz="1600" dirty="0">
                <a:solidFill>
                  <a:srgbClr val="3C3939"/>
                </a:solidFill>
                <a:latin typeface="Inter" pitchFamily="34" charset="0"/>
                <a:ea typeface="Inter" pitchFamily="34" charset="-122"/>
                <a:cs typeface="Inter" pitchFamily="34" charset="-120"/>
              </a:rPr>
              <a:t>Academy of Management annual meeting: 7 of ~900 sessions address spirituality; a session bibliography lists 72 books, 54 published since 1992.</a:t>
            </a:r>
            <a:endParaRPr lang="en-US" sz="1600" dirty="0"/>
          </a:p>
        </p:txBody>
      </p:sp>
      <p:sp>
        <p:nvSpPr>
          <p:cNvPr id="25" name="Shape 23"/>
          <p:cNvSpPr/>
          <p:nvPr/>
        </p:nvSpPr>
        <p:spPr>
          <a:xfrm>
            <a:off x="5481500" y="4923929"/>
            <a:ext cx="460661" cy="19050"/>
          </a:xfrm>
          <a:prstGeom prst="roundRect">
            <a:avLst>
              <a:gd name="adj" fmla="val 49999"/>
            </a:avLst>
          </a:prstGeom>
          <a:solidFill>
            <a:srgbClr val="D8D4D4"/>
          </a:solidFill>
          <a:ln/>
        </p:spPr>
        <p:txBody>
          <a:bodyPr/>
          <a:lstStyle/>
          <a:p>
            <a:endParaRPr lang="en-GB"/>
          </a:p>
        </p:txBody>
      </p:sp>
      <p:sp>
        <p:nvSpPr>
          <p:cNvPr id="26" name="Shape 24"/>
          <p:cNvSpPr/>
          <p:nvPr/>
        </p:nvSpPr>
        <p:spPr>
          <a:xfrm>
            <a:off x="5923112" y="4760714"/>
            <a:ext cx="345471" cy="345480"/>
          </a:xfrm>
          <a:prstGeom prst="roundRect">
            <a:avLst>
              <a:gd name="adj" fmla="val 18671"/>
            </a:avLst>
          </a:prstGeom>
          <a:solidFill>
            <a:srgbClr val="F2EEEE"/>
          </a:solidFill>
          <a:ln w="6350">
            <a:solidFill>
              <a:srgbClr val="D8D4D4"/>
            </a:solidFill>
            <a:prstDash val="solid"/>
          </a:ln>
        </p:spPr>
        <p:txBody>
          <a:bodyPr/>
          <a:lstStyle/>
          <a:p>
            <a:endParaRPr lang="en-GB"/>
          </a:p>
        </p:txBody>
      </p:sp>
      <p:sp>
        <p:nvSpPr>
          <p:cNvPr id="27" name="Text 25"/>
          <p:cNvSpPr/>
          <p:nvPr/>
        </p:nvSpPr>
        <p:spPr>
          <a:xfrm>
            <a:off x="5980707" y="4789488"/>
            <a:ext cx="230281" cy="287933"/>
          </a:xfrm>
          <a:prstGeom prst="rect">
            <a:avLst/>
          </a:prstGeom>
          <a:noFill/>
          <a:ln/>
        </p:spPr>
        <p:txBody>
          <a:bodyPr wrap="none" lIns="0" tIns="0" rIns="0" bIns="0" rtlCol="0" anchor="ctr"/>
          <a:lstStyle/>
          <a:p>
            <a:pPr marL="0" indent="0" algn="ctr">
              <a:lnSpc>
                <a:spcPct val="100000"/>
              </a:lnSpc>
              <a:buNone/>
            </a:pPr>
            <a:r>
              <a:rPr lang="en-US" sz="1800" b="1" dirty="0">
                <a:solidFill>
                  <a:srgbClr val="3C3939"/>
                </a:solidFill>
                <a:latin typeface="Inter Bold" pitchFamily="34" charset="0"/>
                <a:ea typeface="Inter Bold" pitchFamily="34" charset="-122"/>
                <a:cs typeface="Inter Bold" pitchFamily="34" charset="-120"/>
              </a:rPr>
              <a:t>5</a:t>
            </a:r>
            <a:endParaRPr lang="en-US" sz="1800" dirty="0"/>
          </a:p>
        </p:txBody>
      </p:sp>
      <p:sp>
        <p:nvSpPr>
          <p:cNvPr id="28" name="Text 26"/>
          <p:cNvSpPr/>
          <p:nvPr/>
        </p:nvSpPr>
        <p:spPr>
          <a:xfrm>
            <a:off x="661475" y="4813498"/>
            <a:ext cx="4666538" cy="239911"/>
          </a:xfrm>
          <a:prstGeom prst="rect">
            <a:avLst/>
          </a:prstGeom>
          <a:noFill/>
          <a:ln/>
        </p:spPr>
        <p:txBody>
          <a:bodyPr wrap="none" lIns="0" tIns="0" rIns="0" bIns="0" rtlCol="0" anchor="t"/>
          <a:lstStyle/>
          <a:p>
            <a:pPr marL="0" indent="0" algn="r">
              <a:lnSpc>
                <a:spcPct val="104000"/>
              </a:lnSpc>
              <a:buNone/>
            </a:pPr>
            <a:r>
              <a:rPr lang="en-US" sz="1500" b="1" dirty="0">
                <a:solidFill>
                  <a:srgbClr val="3C3939"/>
                </a:solidFill>
                <a:latin typeface="Inter Bold" pitchFamily="34" charset="0"/>
                <a:ea typeface="Inter Bold" pitchFamily="34" charset="-122"/>
                <a:cs typeface="Inter Bold" pitchFamily="34" charset="-120"/>
              </a:rPr>
              <a:t>2000–2006</a:t>
            </a:r>
            <a:endParaRPr lang="en-US" sz="1500" dirty="0"/>
          </a:p>
        </p:txBody>
      </p:sp>
      <p:sp>
        <p:nvSpPr>
          <p:cNvPr id="29" name="Text 27"/>
          <p:cNvSpPr/>
          <p:nvPr/>
        </p:nvSpPr>
        <p:spPr>
          <a:xfrm>
            <a:off x="661475" y="5113238"/>
            <a:ext cx="4666538" cy="608112"/>
          </a:xfrm>
          <a:prstGeom prst="rect">
            <a:avLst/>
          </a:prstGeom>
          <a:noFill/>
          <a:ln/>
        </p:spPr>
        <p:txBody>
          <a:bodyPr wrap="square" lIns="0" tIns="0" rIns="0" bIns="0" rtlCol="0" anchor="t">
            <a:noAutofit/>
          </a:bodyPr>
          <a:lstStyle/>
          <a:p>
            <a:pPr marL="0" indent="0" algn="r">
              <a:lnSpc>
                <a:spcPct val="110000"/>
              </a:lnSpc>
              <a:buNone/>
            </a:pPr>
            <a:r>
              <a:rPr lang="en-US" sz="1600" dirty="0">
                <a:solidFill>
                  <a:srgbClr val="3C3939"/>
                </a:solidFill>
                <a:latin typeface="Inter" pitchFamily="34" charset="0"/>
                <a:ea typeface="Inter" pitchFamily="34" charset="-122"/>
                <a:cs typeface="Inter" pitchFamily="34" charset="-120"/>
              </a:rPr>
              <a:t>Ashmos &amp; Duchon, Krishnakumar &amp; Neck, and Sheep publish the field's defining papers. Definition 'still carries the punctuation of a question mark' (Sheep).</a:t>
            </a:r>
            <a:endParaRPr lang="en-US" sz="1600" dirty="0"/>
          </a:p>
        </p:txBody>
      </p:sp>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name="Slide 37">
    <p:spTree>
      <p:nvGrpSpPr>
        <p:cNvPr id="1" name=""/>
        <p:cNvGrpSpPr/>
        <p:nvPr/>
      </p:nvGrpSpPr>
      <p:grpSpPr>
        <a:xfrm>
          <a:off x="0" y="0"/>
          <a:ext cx="0" cy="0"/>
          <a:chOff x="0" y="0"/>
          <a:chExt cx="0" cy="0"/>
        </a:xfrm>
      </p:grpSpPr>
      <p:sp>
        <p:nvSpPr>
          <p:cNvPr id="2" name="Text 0"/>
          <p:cNvSpPr/>
          <p:nvPr/>
        </p:nvSpPr>
        <p:spPr>
          <a:xfrm>
            <a:off x="661475" y="823913"/>
            <a:ext cx="10868745" cy="545009"/>
          </a:xfrm>
          <a:prstGeom prst="rect">
            <a:avLst/>
          </a:prstGeom>
          <a:noFill/>
          <a:ln/>
        </p:spPr>
        <p:txBody>
          <a:bodyPr wrap="none" lIns="0" tIns="0" rIns="0" bIns="0" rtlCol="0" anchor="t"/>
          <a:lstStyle/>
          <a:p>
            <a:pPr marL="0" indent="0" algn="l">
              <a:lnSpc>
                <a:spcPct val="104000"/>
              </a:lnSpc>
              <a:buNone/>
            </a:pPr>
            <a:r>
              <a:rPr lang="en-US" sz="3400" b="1" dirty="0">
                <a:solidFill>
                  <a:srgbClr val="1B1B27"/>
                </a:solidFill>
                <a:latin typeface="Inter Bold" pitchFamily="34" charset="0"/>
                <a:ea typeface="Inter Bold" pitchFamily="34" charset="-122"/>
                <a:cs typeface="Inter Bold" pitchFamily="34" charset="-120"/>
              </a:rPr>
              <a:t>Key Terms to Know</a:t>
            </a:r>
            <a:endParaRPr lang="en-US" sz="3400" dirty="0"/>
          </a:p>
        </p:txBody>
      </p:sp>
      <p:sp>
        <p:nvSpPr>
          <p:cNvPr id="3" name="Shape 1"/>
          <p:cNvSpPr/>
          <p:nvPr/>
        </p:nvSpPr>
        <p:spPr>
          <a:xfrm>
            <a:off x="661475" y="1626493"/>
            <a:ext cx="5369981" cy="1221680"/>
          </a:xfrm>
          <a:prstGeom prst="roundRect">
            <a:avLst>
              <a:gd name="adj" fmla="val 5997"/>
            </a:avLst>
          </a:prstGeom>
          <a:solidFill>
            <a:srgbClr val="FFFFFF"/>
          </a:solidFill>
          <a:ln w="19050">
            <a:solidFill>
              <a:srgbClr val="D8D4D4"/>
            </a:solidFill>
            <a:prstDash val="solid"/>
          </a:ln>
        </p:spPr>
        <p:txBody>
          <a:bodyPr/>
          <a:lstStyle/>
          <a:p>
            <a:endParaRPr lang="en-GB"/>
          </a:p>
        </p:txBody>
      </p:sp>
      <p:sp>
        <p:nvSpPr>
          <p:cNvPr id="4" name="Text 2"/>
          <p:cNvSpPr/>
          <p:nvPr/>
        </p:nvSpPr>
        <p:spPr>
          <a:xfrm>
            <a:off x="854947" y="1819970"/>
            <a:ext cx="4983038" cy="272554"/>
          </a:xfrm>
          <a:prstGeom prst="rect">
            <a:avLst/>
          </a:prstGeom>
          <a:noFill/>
          <a:ln/>
        </p:spPr>
        <p:txBody>
          <a:bodyPr wrap="none" lIns="0" tIns="0" rIns="0" bIns="0" rtlCol="0" anchor="t"/>
          <a:lstStyle/>
          <a:p>
            <a:pPr marL="0" indent="0" algn="l">
              <a:lnSpc>
                <a:spcPct val="104000"/>
              </a:lnSpc>
              <a:buNone/>
            </a:pPr>
            <a:r>
              <a:rPr lang="en-US" sz="1700" b="1" dirty="0">
                <a:solidFill>
                  <a:srgbClr val="3C3939"/>
                </a:solidFill>
                <a:latin typeface="Inter Bold" pitchFamily="34" charset="0"/>
                <a:ea typeface="Inter Bold" pitchFamily="34" charset="-122"/>
                <a:cs typeface="Inter Bold" pitchFamily="34" charset="-120"/>
              </a:rPr>
              <a:t>Inner Life</a:t>
            </a:r>
            <a:endParaRPr lang="en-US" sz="1700" dirty="0"/>
          </a:p>
        </p:txBody>
      </p:sp>
      <p:sp>
        <p:nvSpPr>
          <p:cNvPr id="5" name="Text 3"/>
          <p:cNvSpPr/>
          <p:nvPr/>
        </p:nvSpPr>
        <p:spPr>
          <a:xfrm>
            <a:off x="854947" y="2169716"/>
            <a:ext cx="4983038" cy="484981"/>
          </a:xfrm>
          <a:prstGeom prst="rect">
            <a:avLst/>
          </a:prstGeom>
          <a:noFill/>
          <a:ln/>
        </p:spPr>
        <p:txBody>
          <a:bodyPr wrap="square" lIns="0" tIns="0" rIns="0" bIns="0" rtlCol="0" anchor="t">
            <a:normAutofit/>
          </a:bodyPr>
          <a:lstStyle/>
          <a:p>
            <a:pPr marL="0" indent="0" algn="l">
              <a:lnSpc>
                <a:spcPct val="116000"/>
              </a:lnSpc>
              <a:buNone/>
            </a:pPr>
            <a:r>
              <a:rPr lang="en-US" sz="1350" dirty="0">
                <a:solidFill>
                  <a:srgbClr val="3C3939"/>
                </a:solidFill>
                <a:latin typeface="Inter" pitchFamily="34" charset="0"/>
                <a:ea typeface="Inter" pitchFamily="34" charset="-122"/>
                <a:cs typeface="Inter" pitchFamily="34" charset="-120"/>
              </a:rPr>
              <a:t>The dimension of persons concerned with meaning, purpose and what is sacred — nourished or starved at work.</a:t>
            </a:r>
            <a:endParaRPr lang="en-US" sz="1350" dirty="0"/>
          </a:p>
        </p:txBody>
      </p:sp>
      <p:sp>
        <p:nvSpPr>
          <p:cNvPr id="6" name="Shape 4"/>
          <p:cNvSpPr/>
          <p:nvPr/>
        </p:nvSpPr>
        <p:spPr>
          <a:xfrm>
            <a:off x="6160239" y="1626493"/>
            <a:ext cx="5369981" cy="1221680"/>
          </a:xfrm>
          <a:prstGeom prst="roundRect">
            <a:avLst>
              <a:gd name="adj" fmla="val 5997"/>
            </a:avLst>
          </a:prstGeom>
          <a:solidFill>
            <a:srgbClr val="FFFFFF"/>
          </a:solidFill>
          <a:ln w="19050">
            <a:solidFill>
              <a:srgbClr val="D8D4D4"/>
            </a:solidFill>
            <a:prstDash val="solid"/>
          </a:ln>
        </p:spPr>
        <p:txBody>
          <a:bodyPr/>
          <a:lstStyle/>
          <a:p>
            <a:endParaRPr lang="en-GB"/>
          </a:p>
        </p:txBody>
      </p:sp>
      <p:sp>
        <p:nvSpPr>
          <p:cNvPr id="7" name="Text 5"/>
          <p:cNvSpPr/>
          <p:nvPr/>
        </p:nvSpPr>
        <p:spPr>
          <a:xfrm>
            <a:off x="6353711" y="1819970"/>
            <a:ext cx="4983038" cy="272554"/>
          </a:xfrm>
          <a:prstGeom prst="rect">
            <a:avLst/>
          </a:prstGeom>
          <a:noFill/>
          <a:ln/>
        </p:spPr>
        <p:txBody>
          <a:bodyPr wrap="none" lIns="0" tIns="0" rIns="0" bIns="0" rtlCol="0" anchor="t"/>
          <a:lstStyle/>
          <a:p>
            <a:pPr marL="0" indent="0" algn="l">
              <a:lnSpc>
                <a:spcPct val="104000"/>
              </a:lnSpc>
              <a:buNone/>
            </a:pPr>
            <a:r>
              <a:rPr lang="en-US" sz="1700" b="1" dirty="0">
                <a:solidFill>
                  <a:srgbClr val="3C3939"/>
                </a:solidFill>
                <a:latin typeface="Inter Bold" pitchFamily="34" charset="0"/>
                <a:ea typeface="Inter Bold" pitchFamily="34" charset="-122"/>
                <a:cs typeface="Inter Bold" pitchFamily="34" charset="-120"/>
              </a:rPr>
              <a:t>Whole Person</a:t>
            </a:r>
            <a:endParaRPr lang="en-US" sz="1700" dirty="0"/>
          </a:p>
        </p:txBody>
      </p:sp>
      <p:sp>
        <p:nvSpPr>
          <p:cNvPr id="8" name="Text 6"/>
          <p:cNvSpPr/>
          <p:nvPr/>
        </p:nvSpPr>
        <p:spPr>
          <a:xfrm>
            <a:off x="6353711" y="2169716"/>
            <a:ext cx="4983038" cy="484981"/>
          </a:xfrm>
          <a:prstGeom prst="rect">
            <a:avLst/>
          </a:prstGeom>
          <a:noFill/>
          <a:ln/>
        </p:spPr>
        <p:txBody>
          <a:bodyPr wrap="square" lIns="0" tIns="0" rIns="0" bIns="0" rtlCol="0" anchor="t">
            <a:normAutofit/>
          </a:bodyPr>
          <a:lstStyle/>
          <a:p>
            <a:pPr marL="0" indent="0" algn="l">
              <a:lnSpc>
                <a:spcPct val="116000"/>
              </a:lnSpc>
              <a:buNone/>
            </a:pPr>
            <a:r>
              <a:rPr lang="en-US" sz="1350" dirty="0">
                <a:solidFill>
                  <a:srgbClr val="3C3939"/>
                </a:solidFill>
                <a:latin typeface="Inter" pitchFamily="34" charset="0"/>
                <a:ea typeface="Inter" pitchFamily="34" charset="-122"/>
                <a:cs typeface="Inter" pitchFamily="34" charset="-120"/>
              </a:rPr>
              <a:t>Physical, mental, emotional and spiritual being — cannot be reduced to 'a pair of hands'.</a:t>
            </a:r>
            <a:endParaRPr lang="en-US" sz="1350" dirty="0"/>
          </a:p>
        </p:txBody>
      </p:sp>
      <p:sp>
        <p:nvSpPr>
          <p:cNvPr id="9" name="Shape 7"/>
          <p:cNvSpPr/>
          <p:nvPr/>
        </p:nvSpPr>
        <p:spPr>
          <a:xfrm>
            <a:off x="661475" y="2976959"/>
            <a:ext cx="5369981" cy="1464171"/>
          </a:xfrm>
          <a:prstGeom prst="roundRect">
            <a:avLst>
              <a:gd name="adj" fmla="val 5004"/>
            </a:avLst>
          </a:prstGeom>
          <a:solidFill>
            <a:srgbClr val="FFFFFF"/>
          </a:solidFill>
          <a:ln w="19050">
            <a:solidFill>
              <a:srgbClr val="D8D4D4"/>
            </a:solidFill>
            <a:prstDash val="solid"/>
          </a:ln>
        </p:spPr>
        <p:txBody>
          <a:bodyPr/>
          <a:lstStyle/>
          <a:p>
            <a:endParaRPr lang="en-GB"/>
          </a:p>
        </p:txBody>
      </p:sp>
      <p:sp>
        <p:nvSpPr>
          <p:cNvPr id="10" name="Text 8"/>
          <p:cNvSpPr/>
          <p:nvPr/>
        </p:nvSpPr>
        <p:spPr>
          <a:xfrm>
            <a:off x="854947" y="3170436"/>
            <a:ext cx="4983038" cy="272554"/>
          </a:xfrm>
          <a:prstGeom prst="rect">
            <a:avLst/>
          </a:prstGeom>
          <a:noFill/>
          <a:ln/>
        </p:spPr>
        <p:txBody>
          <a:bodyPr wrap="none" lIns="0" tIns="0" rIns="0" bIns="0" rtlCol="0" anchor="t"/>
          <a:lstStyle/>
          <a:p>
            <a:pPr marL="0" indent="0" algn="l">
              <a:lnSpc>
                <a:spcPct val="104000"/>
              </a:lnSpc>
              <a:buNone/>
            </a:pPr>
            <a:r>
              <a:rPr lang="en-US" sz="1700" b="1" dirty="0">
                <a:solidFill>
                  <a:srgbClr val="3C3939"/>
                </a:solidFill>
                <a:latin typeface="Inter Bold" pitchFamily="34" charset="0"/>
                <a:ea typeface="Inter Bold" pitchFamily="34" charset="-122"/>
                <a:cs typeface="Inter Bold" pitchFamily="34" charset="-120"/>
              </a:rPr>
              <a:t>Compartmentalisation</a:t>
            </a:r>
            <a:endParaRPr lang="en-US" sz="1700" dirty="0"/>
          </a:p>
        </p:txBody>
      </p:sp>
      <p:sp>
        <p:nvSpPr>
          <p:cNvPr id="11" name="Text 9"/>
          <p:cNvSpPr/>
          <p:nvPr/>
        </p:nvSpPr>
        <p:spPr>
          <a:xfrm>
            <a:off x="854947" y="3520182"/>
            <a:ext cx="4983038" cy="727472"/>
          </a:xfrm>
          <a:prstGeom prst="rect">
            <a:avLst/>
          </a:prstGeom>
          <a:noFill/>
          <a:ln/>
        </p:spPr>
        <p:txBody>
          <a:bodyPr wrap="square" lIns="0" tIns="0" rIns="0" bIns="0" rtlCol="0" anchor="t">
            <a:normAutofit/>
          </a:bodyPr>
          <a:lstStyle/>
          <a:p>
            <a:pPr marL="0" indent="0" algn="l">
              <a:lnSpc>
                <a:spcPct val="116000"/>
              </a:lnSpc>
              <a:buNone/>
            </a:pPr>
            <a:r>
              <a:rPr lang="en-US" sz="1350" dirty="0">
                <a:solidFill>
                  <a:srgbClr val="3C3939"/>
                </a:solidFill>
                <a:latin typeface="Inter" pitchFamily="34" charset="0"/>
                <a:ea typeface="Inter" pitchFamily="34" charset="-122"/>
                <a:cs typeface="Inter" pitchFamily="34" charset="-120"/>
              </a:rPr>
              <a:t>Cavanagh's term for the separation of work, family and faith into disconnected boxes — leaving people 'dry, unfulfilled and unhappy'.</a:t>
            </a:r>
            <a:endParaRPr lang="en-US" sz="1350" dirty="0"/>
          </a:p>
        </p:txBody>
      </p:sp>
      <p:sp>
        <p:nvSpPr>
          <p:cNvPr id="12" name="Shape 10"/>
          <p:cNvSpPr/>
          <p:nvPr/>
        </p:nvSpPr>
        <p:spPr>
          <a:xfrm>
            <a:off x="6160239" y="2976959"/>
            <a:ext cx="5369981" cy="1464171"/>
          </a:xfrm>
          <a:prstGeom prst="roundRect">
            <a:avLst>
              <a:gd name="adj" fmla="val 5004"/>
            </a:avLst>
          </a:prstGeom>
          <a:solidFill>
            <a:srgbClr val="FFFFFF"/>
          </a:solidFill>
          <a:ln w="19050">
            <a:solidFill>
              <a:srgbClr val="D8D4D4"/>
            </a:solidFill>
            <a:prstDash val="solid"/>
          </a:ln>
        </p:spPr>
        <p:txBody>
          <a:bodyPr/>
          <a:lstStyle/>
          <a:p>
            <a:endParaRPr lang="en-GB"/>
          </a:p>
        </p:txBody>
      </p:sp>
      <p:sp>
        <p:nvSpPr>
          <p:cNvPr id="13" name="Text 11"/>
          <p:cNvSpPr/>
          <p:nvPr/>
        </p:nvSpPr>
        <p:spPr>
          <a:xfrm>
            <a:off x="6353711" y="3170436"/>
            <a:ext cx="4983038" cy="272554"/>
          </a:xfrm>
          <a:prstGeom prst="rect">
            <a:avLst/>
          </a:prstGeom>
          <a:noFill/>
          <a:ln/>
        </p:spPr>
        <p:txBody>
          <a:bodyPr wrap="none" lIns="0" tIns="0" rIns="0" bIns="0" rtlCol="0" anchor="t"/>
          <a:lstStyle/>
          <a:p>
            <a:pPr marL="0" indent="0" algn="l">
              <a:lnSpc>
                <a:spcPct val="104000"/>
              </a:lnSpc>
              <a:buNone/>
            </a:pPr>
            <a:r>
              <a:rPr lang="en-US" sz="1700" b="1" dirty="0">
                <a:solidFill>
                  <a:srgbClr val="3C3939"/>
                </a:solidFill>
                <a:latin typeface="Inter Bold" pitchFamily="34" charset="0"/>
                <a:ea typeface="Inter Bold" pitchFamily="34" charset="-122"/>
                <a:cs typeface="Inter Bold" pitchFamily="34" charset="-120"/>
              </a:rPr>
              <a:t>Quiet Desperation</a:t>
            </a:r>
            <a:endParaRPr lang="en-US" sz="1700" dirty="0"/>
          </a:p>
        </p:txBody>
      </p:sp>
      <p:sp>
        <p:nvSpPr>
          <p:cNvPr id="14" name="Text 12"/>
          <p:cNvSpPr/>
          <p:nvPr/>
        </p:nvSpPr>
        <p:spPr>
          <a:xfrm>
            <a:off x="6353711" y="3520182"/>
            <a:ext cx="4983038" cy="484981"/>
          </a:xfrm>
          <a:prstGeom prst="rect">
            <a:avLst/>
          </a:prstGeom>
          <a:noFill/>
          <a:ln/>
        </p:spPr>
        <p:txBody>
          <a:bodyPr wrap="square" lIns="0" tIns="0" rIns="0" bIns="0" rtlCol="0" anchor="t">
            <a:normAutofit/>
          </a:bodyPr>
          <a:lstStyle/>
          <a:p>
            <a:pPr marL="0" indent="0" algn="l">
              <a:lnSpc>
                <a:spcPct val="116000"/>
              </a:lnSpc>
              <a:buNone/>
            </a:pPr>
            <a:r>
              <a:rPr lang="en-US" sz="1350" dirty="0">
                <a:solidFill>
                  <a:srgbClr val="3C3939"/>
                </a:solidFill>
                <a:latin typeface="Inter" pitchFamily="34" charset="0"/>
                <a:ea typeface="Inter" pitchFamily="34" charset="-122"/>
                <a:cs typeface="Inter" pitchFamily="34" charset="-120"/>
              </a:rPr>
              <a:t>Thoreau's phrase (via Sheep): the unfulfilled life; the hunger that makes employees vulnerable to normative control.</a:t>
            </a:r>
            <a:endParaRPr lang="en-US" sz="1350" dirty="0"/>
          </a:p>
        </p:txBody>
      </p:sp>
      <p:sp>
        <p:nvSpPr>
          <p:cNvPr id="15" name="Shape 13"/>
          <p:cNvSpPr/>
          <p:nvPr/>
        </p:nvSpPr>
        <p:spPr>
          <a:xfrm>
            <a:off x="661475" y="4569916"/>
            <a:ext cx="5369981" cy="1464171"/>
          </a:xfrm>
          <a:prstGeom prst="roundRect">
            <a:avLst>
              <a:gd name="adj" fmla="val 5004"/>
            </a:avLst>
          </a:prstGeom>
          <a:solidFill>
            <a:srgbClr val="FFFFFF"/>
          </a:solidFill>
          <a:ln w="19050">
            <a:solidFill>
              <a:srgbClr val="D8D4D4"/>
            </a:solidFill>
            <a:prstDash val="solid"/>
          </a:ln>
        </p:spPr>
        <p:txBody>
          <a:bodyPr/>
          <a:lstStyle/>
          <a:p>
            <a:endParaRPr lang="en-GB"/>
          </a:p>
        </p:txBody>
      </p:sp>
      <p:sp>
        <p:nvSpPr>
          <p:cNvPr id="16" name="Text 14"/>
          <p:cNvSpPr/>
          <p:nvPr/>
        </p:nvSpPr>
        <p:spPr>
          <a:xfrm>
            <a:off x="854947" y="4763393"/>
            <a:ext cx="4983038" cy="272554"/>
          </a:xfrm>
          <a:prstGeom prst="rect">
            <a:avLst/>
          </a:prstGeom>
          <a:noFill/>
          <a:ln/>
        </p:spPr>
        <p:txBody>
          <a:bodyPr wrap="none" lIns="0" tIns="0" rIns="0" bIns="0" rtlCol="0" anchor="t"/>
          <a:lstStyle/>
          <a:p>
            <a:pPr marL="0" indent="0" algn="l">
              <a:lnSpc>
                <a:spcPct val="104000"/>
              </a:lnSpc>
              <a:buNone/>
            </a:pPr>
            <a:r>
              <a:rPr lang="en-US" sz="1700" b="1" dirty="0">
                <a:solidFill>
                  <a:srgbClr val="3C3939"/>
                </a:solidFill>
                <a:latin typeface="Inter Bold" pitchFamily="34" charset="0"/>
                <a:ea typeface="Inter Bold" pitchFamily="34" charset="-122"/>
                <a:cs typeface="Inter Bold" pitchFamily="34" charset="-120"/>
              </a:rPr>
              <a:t>Instrumentality</a:t>
            </a:r>
            <a:endParaRPr lang="en-US" sz="1700" dirty="0"/>
          </a:p>
        </p:txBody>
      </p:sp>
      <p:sp>
        <p:nvSpPr>
          <p:cNvPr id="17" name="Text 15"/>
          <p:cNvSpPr/>
          <p:nvPr/>
        </p:nvSpPr>
        <p:spPr>
          <a:xfrm>
            <a:off x="854947" y="5113139"/>
            <a:ext cx="4983038" cy="727472"/>
          </a:xfrm>
          <a:prstGeom prst="rect">
            <a:avLst/>
          </a:prstGeom>
          <a:noFill/>
          <a:ln/>
        </p:spPr>
        <p:txBody>
          <a:bodyPr wrap="square" lIns="0" tIns="0" rIns="0" bIns="0" rtlCol="0" anchor="t">
            <a:normAutofit/>
          </a:bodyPr>
          <a:lstStyle/>
          <a:p>
            <a:pPr marL="0" indent="0" algn="l">
              <a:lnSpc>
                <a:spcPct val="116000"/>
              </a:lnSpc>
              <a:buNone/>
            </a:pPr>
            <a:r>
              <a:rPr lang="en-US" sz="1350" dirty="0">
                <a:solidFill>
                  <a:srgbClr val="3C3939"/>
                </a:solidFill>
                <a:latin typeface="Inter" pitchFamily="34" charset="0"/>
                <a:ea typeface="Inter" pitchFamily="34" charset="-122"/>
                <a:cs typeface="Inter" pitchFamily="34" charset="-120"/>
              </a:rPr>
              <a:t>Treating spirituality as a means to performance rather than an end in itself — the 'distinct instrumental rationality' Sheep identifies throughout the literature.</a:t>
            </a:r>
            <a:endParaRPr lang="en-US" sz="1350" dirty="0"/>
          </a:p>
        </p:txBody>
      </p:sp>
      <p:sp>
        <p:nvSpPr>
          <p:cNvPr id="18" name="Shape 16"/>
          <p:cNvSpPr/>
          <p:nvPr/>
        </p:nvSpPr>
        <p:spPr>
          <a:xfrm>
            <a:off x="6160239" y="4569916"/>
            <a:ext cx="5369981" cy="1464171"/>
          </a:xfrm>
          <a:prstGeom prst="roundRect">
            <a:avLst>
              <a:gd name="adj" fmla="val 5004"/>
            </a:avLst>
          </a:prstGeom>
          <a:solidFill>
            <a:srgbClr val="FFFFFF"/>
          </a:solidFill>
          <a:ln w="19050">
            <a:solidFill>
              <a:srgbClr val="D8D4D4"/>
            </a:solidFill>
            <a:prstDash val="solid"/>
          </a:ln>
        </p:spPr>
        <p:txBody>
          <a:bodyPr/>
          <a:lstStyle/>
          <a:p>
            <a:endParaRPr lang="en-GB"/>
          </a:p>
        </p:txBody>
      </p:sp>
      <p:sp>
        <p:nvSpPr>
          <p:cNvPr id="19" name="Text 17"/>
          <p:cNvSpPr/>
          <p:nvPr/>
        </p:nvSpPr>
        <p:spPr>
          <a:xfrm>
            <a:off x="6353711" y="4763393"/>
            <a:ext cx="4983038" cy="272554"/>
          </a:xfrm>
          <a:prstGeom prst="rect">
            <a:avLst/>
          </a:prstGeom>
          <a:noFill/>
          <a:ln/>
        </p:spPr>
        <p:txBody>
          <a:bodyPr wrap="none" lIns="0" tIns="0" rIns="0" bIns="0" rtlCol="0" anchor="t"/>
          <a:lstStyle/>
          <a:p>
            <a:pPr marL="0" indent="0" algn="l">
              <a:lnSpc>
                <a:spcPct val="104000"/>
              </a:lnSpc>
              <a:buNone/>
            </a:pPr>
            <a:r>
              <a:rPr lang="en-US" sz="1700" b="1" dirty="0">
                <a:solidFill>
                  <a:srgbClr val="3C3939"/>
                </a:solidFill>
                <a:latin typeface="Inter Bold" pitchFamily="34" charset="0"/>
                <a:ea typeface="Inter Bold" pitchFamily="34" charset="-122"/>
                <a:cs typeface="Inter Bold" pitchFamily="34" charset="-120"/>
              </a:rPr>
              <a:t>Spiritual Freedom Model</a:t>
            </a:r>
            <a:endParaRPr lang="en-US" sz="1700" dirty="0"/>
          </a:p>
        </p:txBody>
      </p:sp>
      <p:sp>
        <p:nvSpPr>
          <p:cNvPr id="20" name="Text 18"/>
          <p:cNvSpPr/>
          <p:nvPr/>
        </p:nvSpPr>
        <p:spPr>
          <a:xfrm>
            <a:off x="6353711" y="5113139"/>
            <a:ext cx="4983038" cy="727472"/>
          </a:xfrm>
          <a:prstGeom prst="rect">
            <a:avLst/>
          </a:prstGeom>
          <a:noFill/>
          <a:ln/>
        </p:spPr>
        <p:txBody>
          <a:bodyPr wrap="square" lIns="0" tIns="0" rIns="0" bIns="0" rtlCol="0" anchor="t">
            <a:normAutofit/>
          </a:bodyPr>
          <a:lstStyle/>
          <a:p>
            <a:pPr marL="0" indent="0" algn="l">
              <a:lnSpc>
                <a:spcPct val="116000"/>
              </a:lnSpc>
              <a:buNone/>
            </a:pPr>
            <a:r>
              <a:rPr lang="en-US" sz="1350" dirty="0">
                <a:solidFill>
                  <a:srgbClr val="3C3939"/>
                </a:solidFill>
                <a:latin typeface="Inter" pitchFamily="34" charset="0"/>
                <a:ea typeface="Inter" pitchFamily="34" charset="-122"/>
                <a:cs typeface="Inter" pitchFamily="34" charset="-120"/>
              </a:rPr>
              <a:t>Krishnakumar &amp; Neck's proposal: encourage each employee's own view of spirituality; prescribe no common one.</a:t>
            </a:r>
            <a:endParaRPr lang="en-US" sz="1350" dirty="0"/>
          </a:p>
        </p:txBody>
      </p:sp>
    </p:spTree>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name="Slide 38">
    <p:spTree>
      <p:nvGrpSpPr>
        <p:cNvPr id="1" name=""/>
        <p:cNvGrpSpPr/>
        <p:nvPr/>
      </p:nvGrpSpPr>
      <p:grpSpPr>
        <a:xfrm>
          <a:off x="0" y="0"/>
          <a:ext cx="0" cy="0"/>
          <a:chOff x="0" y="0"/>
          <a:chExt cx="0" cy="0"/>
        </a:xfrm>
      </p:grpSpPr>
      <p:sp>
        <p:nvSpPr>
          <p:cNvPr id="2" name="Text 0"/>
          <p:cNvSpPr/>
          <p:nvPr/>
        </p:nvSpPr>
        <p:spPr>
          <a:xfrm>
            <a:off x="661475" y="866973"/>
            <a:ext cx="10868745" cy="627559"/>
          </a:xfrm>
          <a:prstGeom prst="rect">
            <a:avLst/>
          </a:prstGeom>
          <a:noFill/>
          <a:ln/>
        </p:spPr>
        <p:txBody>
          <a:bodyPr wrap="none" lIns="0" tIns="0" rIns="0" bIns="0" rtlCol="0" anchor="t"/>
          <a:lstStyle/>
          <a:p>
            <a:pPr marL="0" indent="0" algn="l">
              <a:lnSpc>
                <a:spcPct val="104000"/>
              </a:lnSpc>
              <a:buNone/>
            </a:pPr>
            <a:r>
              <a:rPr lang="en-US" sz="3950" b="1" dirty="0">
                <a:solidFill>
                  <a:srgbClr val="1B1B27"/>
                </a:solidFill>
                <a:latin typeface="Inter Bold" pitchFamily="34" charset="0"/>
                <a:ea typeface="Inter Bold" pitchFamily="34" charset="-122"/>
                <a:cs typeface="Inter Bold" pitchFamily="34" charset="-120"/>
              </a:rPr>
              <a:t>Before Next Session — Study Guide</a:t>
            </a:r>
            <a:endParaRPr lang="en-US" sz="3950" dirty="0"/>
          </a:p>
        </p:txBody>
      </p:sp>
      <p:sp>
        <p:nvSpPr>
          <p:cNvPr id="3" name="Text 1"/>
          <p:cNvSpPr/>
          <p:nvPr/>
        </p:nvSpPr>
        <p:spPr>
          <a:xfrm>
            <a:off x="661475" y="1921173"/>
            <a:ext cx="5189408" cy="313730"/>
          </a:xfrm>
          <a:prstGeom prst="rect">
            <a:avLst/>
          </a:prstGeom>
          <a:noFill/>
          <a:ln/>
        </p:spPr>
        <p:txBody>
          <a:bodyPr wrap="none" lIns="0" tIns="0" rIns="0" bIns="0" rtlCol="0" anchor="t"/>
          <a:lstStyle/>
          <a:p>
            <a:pPr marL="0" indent="0" algn="l">
              <a:lnSpc>
                <a:spcPct val="104000"/>
              </a:lnSpc>
              <a:buNone/>
            </a:pPr>
            <a:r>
              <a:rPr lang="en-US" sz="1950" b="1" dirty="0">
                <a:solidFill>
                  <a:srgbClr val="1B1B27"/>
                </a:solidFill>
                <a:latin typeface="Inter Bold" pitchFamily="34" charset="0"/>
                <a:ea typeface="Inter Bold" pitchFamily="34" charset="-122"/>
                <a:cs typeface="Inter Bold" pitchFamily="34" charset="-120"/>
              </a:rPr>
              <a:t>What to Read</a:t>
            </a:r>
            <a:endParaRPr lang="en-US" sz="1950" dirty="0"/>
          </a:p>
        </p:txBody>
      </p:sp>
      <p:sp>
        <p:nvSpPr>
          <p:cNvPr id="4" name="Text 2"/>
          <p:cNvSpPr/>
          <p:nvPr/>
        </p:nvSpPr>
        <p:spPr>
          <a:xfrm>
            <a:off x="661475" y="2405559"/>
            <a:ext cx="5189408" cy="3447951"/>
          </a:xfrm>
          <a:prstGeom prst="rect">
            <a:avLst/>
          </a:prstGeom>
          <a:noFill/>
          <a:ln/>
        </p:spPr>
        <p:txBody>
          <a:bodyPr wrap="square" lIns="0" tIns="0" rIns="0" bIns="0" rtlCol="0" anchor="t">
            <a:normAutofit/>
          </a:bodyPr>
          <a:lstStyle/>
          <a:p>
            <a:pPr marL="314960" indent="-314960" algn="l">
              <a:lnSpc>
                <a:spcPct val="123000"/>
              </a:lnSpc>
              <a:buSzPct val="100000"/>
              <a:buChar char="•"/>
            </a:pPr>
            <a:r>
              <a:rPr lang="en-US" sz="1550" b="1" dirty="0">
                <a:solidFill>
                  <a:srgbClr val="3C3939"/>
                </a:solidFill>
                <a:latin typeface="Inter Bold" pitchFamily="34" charset="0"/>
                <a:ea typeface="Inter Bold" pitchFamily="34" charset="-122"/>
                <a:cs typeface="Inter Bold" pitchFamily="34" charset="-120"/>
              </a:rPr>
              <a:t>Ashmos &amp; Duchon</a:t>
            </a:r>
            <a:r>
              <a:rPr lang="en-US" sz="1550" dirty="0">
                <a:solidFill>
                  <a:srgbClr val="3C3939"/>
                </a:solidFill>
                <a:latin typeface="Inter" pitchFamily="34" charset="0"/>
                <a:ea typeface="Inter" pitchFamily="34" charset="-122"/>
                <a:cs typeface="Inter" pitchFamily="34" charset="-120"/>
              </a:rPr>
              <a:t>: opening epigraphs, definition section, inner life/meaning/community discussions. Skim the statistics.</a:t>
            </a:r>
            <a:endParaRPr lang="en-US" sz="1550" dirty="0"/>
          </a:p>
          <a:p>
            <a:pPr marL="314960" indent="-314960" algn="l">
              <a:lnSpc>
                <a:spcPct val="123000"/>
              </a:lnSpc>
              <a:buSzPct val="100000"/>
              <a:buChar char="•"/>
            </a:pPr>
            <a:r>
              <a:rPr lang="en-US" sz="1550" b="1" dirty="0">
                <a:solidFill>
                  <a:srgbClr val="3C3939"/>
                </a:solidFill>
                <a:latin typeface="Inter Bold" pitchFamily="34" charset="0"/>
                <a:ea typeface="Inter Bold" pitchFamily="34" charset="-122"/>
                <a:cs typeface="Inter Bold" pitchFamily="34" charset="-120"/>
              </a:rPr>
              <a:t>Krishnakumar &amp; Neck</a:t>
            </a:r>
            <a:r>
              <a:rPr lang="en-US" sz="1550" dirty="0">
                <a:solidFill>
                  <a:srgbClr val="3C3939"/>
                </a:solidFill>
                <a:latin typeface="Inter" pitchFamily="34" charset="0"/>
                <a:ea typeface="Inter" pitchFamily="34" charset="-122"/>
                <a:cs typeface="Inter" pitchFamily="34" charset="-120"/>
              </a:rPr>
              <a:t>: read in full — focus on the three perspectives, the pluralism argument, and the benefits list.</a:t>
            </a:r>
            <a:endParaRPr lang="en-US" sz="1550" dirty="0"/>
          </a:p>
          <a:p>
            <a:pPr marL="314960" indent="-314960" algn="l">
              <a:lnSpc>
                <a:spcPct val="123000"/>
              </a:lnSpc>
              <a:buSzPct val="100000"/>
              <a:buChar char="•"/>
            </a:pPr>
            <a:r>
              <a:rPr lang="en-US" sz="1550" b="1" dirty="0">
                <a:solidFill>
                  <a:srgbClr val="3C3939"/>
                </a:solidFill>
                <a:latin typeface="Inter Bold" pitchFamily="34" charset="0"/>
                <a:ea typeface="Inter Bold" pitchFamily="34" charset="-122"/>
                <a:cs typeface="Inter Bold" pitchFamily="34" charset="-120"/>
              </a:rPr>
              <a:t>Sheep</a:t>
            </a:r>
            <a:r>
              <a:rPr lang="en-US" sz="1550" dirty="0">
                <a:solidFill>
                  <a:srgbClr val="3C3939"/>
                </a:solidFill>
                <a:latin typeface="Inter" pitchFamily="34" charset="0"/>
                <a:ea typeface="Inter" pitchFamily="34" charset="-122"/>
                <a:cs typeface="Inter" pitchFamily="34" charset="-120"/>
              </a:rPr>
              <a:t>: abstract, whole-person section, convergent definition, and both dilemma sections in full.</a:t>
            </a:r>
            <a:endParaRPr lang="en-US" sz="1550" dirty="0"/>
          </a:p>
          <a:p>
            <a:pPr marL="314960" indent="-314960" algn="l">
              <a:lnSpc>
                <a:spcPct val="123000"/>
              </a:lnSpc>
              <a:buSzPct val="100000"/>
              <a:buChar char="•"/>
            </a:pPr>
            <a:r>
              <a:rPr lang="en-US" sz="1550" b="1" dirty="0">
                <a:solidFill>
                  <a:srgbClr val="3C3939"/>
                </a:solidFill>
                <a:latin typeface="Inter Bold" pitchFamily="34" charset="0"/>
                <a:ea typeface="Inter Bold" pitchFamily="34" charset="-122"/>
                <a:cs typeface="Inter Bold" pitchFamily="34" charset="-120"/>
              </a:rPr>
              <a:t>Cavanagh</a:t>
            </a:r>
            <a:r>
              <a:rPr lang="en-US" sz="1550" dirty="0">
                <a:solidFill>
                  <a:srgbClr val="3C3939"/>
                </a:solidFill>
                <a:latin typeface="Inter" pitchFamily="34" charset="0"/>
                <a:ea typeface="Inter" pitchFamily="34" charset="-122"/>
                <a:cs typeface="Inter" pitchFamily="34" charset="-120"/>
              </a:rPr>
              <a:t>: abstract, causes of the movement, spirituality vs religion, and conclusions.</a:t>
            </a:r>
            <a:endParaRPr lang="en-US" sz="1550" dirty="0"/>
          </a:p>
        </p:txBody>
      </p:sp>
      <p:sp>
        <p:nvSpPr>
          <p:cNvPr id="5" name="Text 3"/>
          <p:cNvSpPr/>
          <p:nvPr/>
        </p:nvSpPr>
        <p:spPr>
          <a:xfrm>
            <a:off x="6347162" y="1921173"/>
            <a:ext cx="5189408" cy="313730"/>
          </a:xfrm>
          <a:prstGeom prst="rect">
            <a:avLst/>
          </a:prstGeom>
          <a:noFill/>
          <a:ln/>
        </p:spPr>
        <p:txBody>
          <a:bodyPr wrap="none" lIns="0" tIns="0" rIns="0" bIns="0" rtlCol="0" anchor="t"/>
          <a:lstStyle/>
          <a:p>
            <a:pPr marL="0" indent="0" algn="l">
              <a:lnSpc>
                <a:spcPct val="104000"/>
              </a:lnSpc>
              <a:buNone/>
            </a:pPr>
            <a:r>
              <a:rPr lang="en-US" sz="1950" b="1" dirty="0">
                <a:solidFill>
                  <a:srgbClr val="1B1B27"/>
                </a:solidFill>
                <a:latin typeface="Inter Bold" pitchFamily="34" charset="0"/>
                <a:ea typeface="Inter Bold" pitchFamily="34" charset="-122"/>
                <a:cs typeface="Inter Bold" pitchFamily="34" charset="-120"/>
              </a:rPr>
              <a:t>Questions to Consider</a:t>
            </a:r>
            <a:endParaRPr lang="en-US" sz="1950" dirty="0"/>
          </a:p>
        </p:txBody>
      </p:sp>
      <p:sp>
        <p:nvSpPr>
          <p:cNvPr id="6" name="Text 4"/>
          <p:cNvSpPr/>
          <p:nvPr/>
        </p:nvSpPr>
        <p:spPr>
          <a:xfrm>
            <a:off x="6347162" y="2405559"/>
            <a:ext cx="5189408" cy="1902420"/>
          </a:xfrm>
          <a:prstGeom prst="rect">
            <a:avLst/>
          </a:prstGeom>
          <a:noFill/>
          <a:ln/>
        </p:spPr>
        <p:txBody>
          <a:bodyPr wrap="square" lIns="0" tIns="0" rIns="0" bIns="0" rtlCol="0" anchor="t">
            <a:normAutofit/>
          </a:bodyPr>
          <a:lstStyle/>
          <a:p>
            <a:pPr marL="314960" indent="-314960" algn="l">
              <a:lnSpc>
                <a:spcPct val="123000"/>
              </a:lnSpc>
              <a:buSzPct val="100000"/>
              <a:buFont typeface="+mj-lt"/>
              <a:buAutoNum type="arabicPeriod"/>
            </a:pPr>
            <a:r>
              <a:rPr lang="en-US" sz="1550" dirty="0">
                <a:solidFill>
                  <a:srgbClr val="3C3939"/>
                </a:solidFill>
                <a:latin typeface="Inter" pitchFamily="34" charset="0"/>
                <a:ea typeface="Inter" pitchFamily="34" charset="-122"/>
                <a:cs typeface="Inter" pitchFamily="34" charset="-120"/>
              </a:rPr>
              <a:t>Where do the four definitions overlap and diverge?</a:t>
            </a:r>
            <a:endParaRPr lang="en-US" sz="1550" dirty="0"/>
          </a:p>
          <a:p>
            <a:pPr marL="314960" indent="-314960" algn="l">
              <a:lnSpc>
                <a:spcPct val="123000"/>
              </a:lnSpc>
              <a:buSzPct val="100000"/>
              <a:buFont typeface="+mj-lt"/>
              <a:buAutoNum type="arabicPeriod" startAt="2"/>
            </a:pPr>
            <a:r>
              <a:rPr lang="en-US" sz="1550" dirty="0">
                <a:solidFill>
                  <a:srgbClr val="3C3939"/>
                </a:solidFill>
                <a:latin typeface="Inter" pitchFamily="34" charset="0"/>
                <a:ea typeface="Inter" pitchFamily="34" charset="-122"/>
                <a:cs typeface="Inter" pitchFamily="34" charset="-120"/>
              </a:rPr>
              <a:t>Which benefits would survive a finding that spirituality had </a:t>
            </a:r>
            <a:r>
              <a:rPr lang="en-US" sz="1550" i="1" dirty="0">
                <a:solidFill>
                  <a:srgbClr val="3C3939"/>
                </a:solidFill>
                <a:latin typeface="Inter" pitchFamily="34" charset="0"/>
                <a:ea typeface="Inter" pitchFamily="34" charset="-122"/>
                <a:cs typeface="Inter" pitchFamily="34" charset="-120"/>
              </a:rPr>
              <a:t>no</a:t>
            </a:r>
            <a:r>
              <a:rPr lang="en-US" sz="1550" dirty="0">
                <a:solidFill>
                  <a:srgbClr val="3C3939"/>
                </a:solidFill>
                <a:latin typeface="Inter" pitchFamily="34" charset="0"/>
                <a:ea typeface="Inter" pitchFamily="34" charset="-122"/>
                <a:cs typeface="Inter" pitchFamily="34" charset="-120"/>
              </a:rPr>
              <a:t> effect on performance?</a:t>
            </a:r>
            <a:endParaRPr lang="en-US" sz="1550" dirty="0"/>
          </a:p>
          <a:p>
            <a:pPr marL="314960" indent="-314960" algn="l">
              <a:lnSpc>
                <a:spcPct val="123000"/>
              </a:lnSpc>
              <a:buSzPct val="100000"/>
              <a:buFont typeface="+mj-lt"/>
              <a:buAutoNum type="arabicPeriod" startAt="3"/>
            </a:pPr>
            <a:r>
              <a:rPr lang="en-US" sz="1550" dirty="0">
                <a:solidFill>
                  <a:srgbClr val="3C3939"/>
                </a:solidFill>
                <a:latin typeface="Inter" pitchFamily="34" charset="0"/>
                <a:ea typeface="Inter" pitchFamily="34" charset="-122"/>
                <a:cs typeface="Inter" pitchFamily="34" charset="-120"/>
              </a:rPr>
              <a:t>Is the evidence compatible with the story that organisations are manufacturing the interest for their own ends?</a:t>
            </a:r>
            <a:endParaRPr lang="en-US" sz="1550" dirty="0"/>
          </a:p>
        </p:txBody>
      </p:sp>
      <p:sp>
        <p:nvSpPr>
          <p:cNvPr id="7" name="Shape 5"/>
          <p:cNvSpPr/>
          <p:nvPr/>
        </p:nvSpPr>
        <p:spPr>
          <a:xfrm>
            <a:off x="6347162" y="4499967"/>
            <a:ext cx="5189408" cy="1299071"/>
          </a:xfrm>
          <a:prstGeom prst="roundRect">
            <a:avLst>
              <a:gd name="adj" fmla="val 6493"/>
            </a:avLst>
          </a:prstGeom>
          <a:solidFill>
            <a:srgbClr val="E1E1EA"/>
          </a:solidFill>
          <a:ln/>
        </p:spPr>
        <p:txBody>
          <a:bodyPr/>
          <a:lstStyle/>
          <a:p>
            <a:endParaRPr lang="en-GB"/>
          </a:p>
        </p:txBody>
      </p:sp>
      <p:pic>
        <p:nvPicPr>
          <p:cNvPr id="8" name="Image 0" descr="preencoded.png"/>
          <p:cNvPicPr>
            <a:picLocks noChangeAspect="1"/>
          </p:cNvPicPr>
          <p:nvPr/>
        </p:nvPicPr>
        <p:blipFill>
          <a:blip r:embed="rId3"/>
          <a:stretch>
            <a:fillRect/>
          </a:stretch>
        </p:blipFill>
        <p:spPr>
          <a:xfrm>
            <a:off x="6547976" y="4761012"/>
            <a:ext cx="251017" cy="200819"/>
          </a:xfrm>
          <a:prstGeom prst="rect">
            <a:avLst/>
          </a:prstGeom>
        </p:spPr>
      </p:pic>
      <p:sp>
        <p:nvSpPr>
          <p:cNvPr id="9" name="Text 6"/>
          <p:cNvSpPr/>
          <p:nvPr/>
        </p:nvSpPr>
        <p:spPr>
          <a:xfrm>
            <a:off x="6999807" y="4703763"/>
            <a:ext cx="4335949" cy="891480"/>
          </a:xfrm>
          <a:prstGeom prst="rect">
            <a:avLst/>
          </a:prstGeom>
          <a:noFill/>
          <a:ln/>
        </p:spPr>
        <p:txBody>
          <a:bodyPr wrap="square" lIns="0" tIns="0" rIns="0" bIns="0" rtlCol="0" anchor="t">
            <a:normAutofit/>
          </a:bodyPr>
          <a:lstStyle/>
          <a:p>
            <a:pPr marL="0" indent="0" algn="l">
              <a:lnSpc>
                <a:spcPct val="123000"/>
              </a:lnSpc>
              <a:buNone/>
            </a:pPr>
            <a:r>
              <a:rPr lang="en-US" sz="1550" dirty="0">
                <a:solidFill>
                  <a:srgbClr val="000000"/>
                </a:solidFill>
                <a:latin typeface="Inter" pitchFamily="34" charset="0"/>
                <a:ea typeface="Inter" pitchFamily="34" charset="-122"/>
                <a:cs typeface="Inter" pitchFamily="34" charset="-120"/>
              </a:rPr>
              <a:t>Optional: prepare a one-paragraph written answer or a two-minute oral reflection on any one question above.</a:t>
            </a:r>
            <a:endParaRPr lang="en-US" sz="1550" dirty="0"/>
          </a:p>
        </p:txBody>
      </p:sp>
    </p:spTree>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name="Slide 39">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0" y="0"/>
            <a:ext cx="4571886" cy="6858000"/>
          </a:xfrm>
          <a:prstGeom prst="rect">
            <a:avLst/>
          </a:prstGeom>
        </p:spPr>
      </p:pic>
      <p:sp>
        <p:nvSpPr>
          <p:cNvPr id="3" name="Text 0"/>
          <p:cNvSpPr/>
          <p:nvPr/>
        </p:nvSpPr>
        <p:spPr>
          <a:xfrm>
            <a:off x="5233360" y="935335"/>
            <a:ext cx="6296860" cy="627559"/>
          </a:xfrm>
          <a:prstGeom prst="rect">
            <a:avLst/>
          </a:prstGeom>
          <a:noFill/>
          <a:ln/>
        </p:spPr>
        <p:txBody>
          <a:bodyPr wrap="none" lIns="0" tIns="0" rIns="0" bIns="0" rtlCol="0" anchor="t"/>
          <a:lstStyle/>
          <a:p>
            <a:pPr marL="0" indent="0" algn="l">
              <a:lnSpc>
                <a:spcPct val="104000"/>
              </a:lnSpc>
              <a:buNone/>
            </a:pPr>
            <a:r>
              <a:rPr lang="en-US" sz="3950" b="1" dirty="0">
                <a:solidFill>
                  <a:srgbClr val="1B1B27"/>
                </a:solidFill>
                <a:latin typeface="Inter Bold" pitchFamily="34" charset="0"/>
                <a:ea typeface="Inter Bold" pitchFamily="34" charset="-122"/>
                <a:cs typeface="Inter Bold" pitchFamily="34" charset="-120"/>
              </a:rPr>
              <a:t>What Day 2 Will Press</a:t>
            </a:r>
            <a:endParaRPr lang="en-US" sz="3950" dirty="0"/>
          </a:p>
        </p:txBody>
      </p:sp>
      <p:sp>
        <p:nvSpPr>
          <p:cNvPr id="4" name="Text 1"/>
          <p:cNvSpPr/>
          <p:nvPr/>
        </p:nvSpPr>
        <p:spPr>
          <a:xfrm>
            <a:off x="5233360" y="1818878"/>
            <a:ext cx="6906444" cy="297160"/>
          </a:xfrm>
          <a:prstGeom prst="rect">
            <a:avLst/>
          </a:prstGeom>
          <a:noFill/>
          <a:ln/>
        </p:spPr>
        <p:txBody>
          <a:bodyPr wrap="none" lIns="0" tIns="0" rIns="0" bIns="0" rtlCol="0" anchor="t"/>
          <a:lstStyle/>
          <a:p>
            <a:pPr marL="0" indent="0" algn="l">
              <a:lnSpc>
                <a:spcPct val="123000"/>
              </a:lnSpc>
              <a:buNone/>
            </a:pPr>
            <a:r>
              <a:rPr lang="en-US" sz="1550" dirty="0">
                <a:solidFill>
                  <a:srgbClr val="3C3939"/>
                </a:solidFill>
                <a:latin typeface="Inter" pitchFamily="34" charset="0"/>
                <a:ea typeface="Inter" pitchFamily="34" charset="-122"/>
                <a:cs typeface="Inter" pitchFamily="34" charset="-120"/>
              </a:rPr>
              <a:t>The objections divide into two families:</a:t>
            </a:r>
            <a:endParaRPr lang="en-US" sz="1550" dirty="0"/>
          </a:p>
        </p:txBody>
      </p:sp>
      <p:sp>
        <p:nvSpPr>
          <p:cNvPr id="5" name="Shape 2"/>
          <p:cNvSpPr/>
          <p:nvPr/>
        </p:nvSpPr>
        <p:spPr>
          <a:xfrm>
            <a:off x="5233360" y="2308027"/>
            <a:ext cx="6296860" cy="1721941"/>
          </a:xfrm>
          <a:prstGeom prst="roundRect">
            <a:avLst>
              <a:gd name="adj" fmla="val 4899"/>
            </a:avLst>
          </a:prstGeom>
          <a:solidFill>
            <a:srgbClr val="F2EEEE"/>
          </a:solidFill>
          <a:ln w="6350">
            <a:solidFill>
              <a:srgbClr val="D8D4D4"/>
            </a:solidFill>
            <a:prstDash val="solid"/>
          </a:ln>
        </p:spPr>
        <p:txBody>
          <a:bodyPr/>
          <a:lstStyle/>
          <a:p>
            <a:endParaRPr lang="en-GB"/>
          </a:p>
        </p:txBody>
      </p:sp>
      <p:sp>
        <p:nvSpPr>
          <p:cNvPr id="6" name="Text 3"/>
          <p:cNvSpPr/>
          <p:nvPr/>
        </p:nvSpPr>
        <p:spPr>
          <a:xfrm>
            <a:off x="5440524" y="2515195"/>
            <a:ext cx="5882533" cy="313730"/>
          </a:xfrm>
          <a:prstGeom prst="rect">
            <a:avLst/>
          </a:prstGeom>
          <a:noFill/>
          <a:ln/>
        </p:spPr>
        <p:txBody>
          <a:bodyPr wrap="none" lIns="0" tIns="0" rIns="0" bIns="0" rtlCol="0" anchor="t"/>
          <a:lstStyle/>
          <a:p>
            <a:pPr marL="0" indent="0" algn="l">
              <a:lnSpc>
                <a:spcPct val="104000"/>
              </a:lnSpc>
              <a:buNone/>
            </a:pPr>
            <a:r>
              <a:rPr lang="en-US" sz="1950" b="1" dirty="0">
                <a:solidFill>
                  <a:srgbClr val="3C3939"/>
                </a:solidFill>
                <a:latin typeface="Inter Bold" pitchFamily="34" charset="0"/>
                <a:ea typeface="Inter Bold" pitchFamily="34" charset="-122"/>
                <a:cs typeface="Inter Bold" pitchFamily="34" charset="-120"/>
              </a:rPr>
              <a:t>Ethical Objections</a:t>
            </a:r>
            <a:endParaRPr lang="en-US" sz="1950" dirty="0"/>
          </a:p>
        </p:txBody>
      </p:sp>
      <p:sp>
        <p:nvSpPr>
          <p:cNvPr id="7" name="Text 4"/>
          <p:cNvSpPr/>
          <p:nvPr/>
        </p:nvSpPr>
        <p:spPr>
          <a:xfrm>
            <a:off x="5440524" y="2931319"/>
            <a:ext cx="5882533" cy="891480"/>
          </a:xfrm>
          <a:prstGeom prst="rect">
            <a:avLst/>
          </a:prstGeom>
          <a:noFill/>
          <a:ln/>
        </p:spPr>
        <p:txBody>
          <a:bodyPr wrap="square" lIns="0" tIns="0" rIns="0" bIns="0" rtlCol="0" anchor="t">
            <a:normAutofit/>
          </a:bodyPr>
          <a:lstStyle/>
          <a:p>
            <a:pPr marL="0" indent="0" algn="l">
              <a:lnSpc>
                <a:spcPct val="123000"/>
              </a:lnSpc>
              <a:buNone/>
            </a:pPr>
            <a:r>
              <a:rPr lang="en-US" sz="1550" dirty="0">
                <a:solidFill>
                  <a:srgbClr val="3C3939"/>
                </a:solidFill>
                <a:latin typeface="Inter" pitchFamily="34" charset="0"/>
                <a:ea typeface="Inter" pitchFamily="34" charset="-122"/>
                <a:cs typeface="Inter" pitchFamily="34" charset="-120"/>
              </a:rPr>
              <a:t>Exploitation of the spiritually hungry; coercion; favouritism; divisiveness. Can good management avoid these — or are they inherent in any attempt to manage meaning?</a:t>
            </a:r>
            <a:endParaRPr lang="en-US" sz="1550" dirty="0"/>
          </a:p>
        </p:txBody>
      </p:sp>
      <p:sp>
        <p:nvSpPr>
          <p:cNvPr id="8" name="Shape 5"/>
          <p:cNvSpPr/>
          <p:nvPr/>
        </p:nvSpPr>
        <p:spPr>
          <a:xfrm>
            <a:off x="5233360" y="4200624"/>
            <a:ext cx="6296860" cy="1721941"/>
          </a:xfrm>
          <a:prstGeom prst="roundRect">
            <a:avLst>
              <a:gd name="adj" fmla="val 4899"/>
            </a:avLst>
          </a:prstGeom>
          <a:solidFill>
            <a:srgbClr val="F2EEEE"/>
          </a:solidFill>
          <a:ln w="6350">
            <a:solidFill>
              <a:srgbClr val="D8D4D4"/>
            </a:solidFill>
            <a:prstDash val="solid"/>
          </a:ln>
        </p:spPr>
        <p:txBody>
          <a:bodyPr/>
          <a:lstStyle/>
          <a:p>
            <a:endParaRPr lang="en-GB"/>
          </a:p>
        </p:txBody>
      </p:sp>
      <p:sp>
        <p:nvSpPr>
          <p:cNvPr id="9" name="Text 6"/>
          <p:cNvSpPr/>
          <p:nvPr/>
        </p:nvSpPr>
        <p:spPr>
          <a:xfrm>
            <a:off x="5440524" y="4407793"/>
            <a:ext cx="5882533" cy="313730"/>
          </a:xfrm>
          <a:prstGeom prst="rect">
            <a:avLst/>
          </a:prstGeom>
          <a:noFill/>
          <a:ln/>
        </p:spPr>
        <p:txBody>
          <a:bodyPr wrap="none" lIns="0" tIns="0" rIns="0" bIns="0" rtlCol="0" anchor="t"/>
          <a:lstStyle/>
          <a:p>
            <a:pPr marL="0" indent="0" algn="l">
              <a:lnSpc>
                <a:spcPct val="104000"/>
              </a:lnSpc>
              <a:buNone/>
            </a:pPr>
            <a:r>
              <a:rPr lang="en-US" sz="1950" b="1" dirty="0">
                <a:solidFill>
                  <a:srgbClr val="3C3939"/>
                </a:solidFill>
                <a:latin typeface="Inter Bold" pitchFamily="34" charset="0"/>
                <a:ea typeface="Inter Bold" pitchFamily="34" charset="-122"/>
                <a:cs typeface="Inter Bold" pitchFamily="34" charset="-120"/>
              </a:rPr>
              <a:t>Conceptual Objections</a:t>
            </a:r>
            <a:endParaRPr lang="en-US" sz="1950" dirty="0"/>
          </a:p>
        </p:txBody>
      </p:sp>
      <p:sp>
        <p:nvSpPr>
          <p:cNvPr id="10" name="Text 7"/>
          <p:cNvSpPr/>
          <p:nvPr/>
        </p:nvSpPr>
        <p:spPr>
          <a:xfrm>
            <a:off x="5440524" y="4823916"/>
            <a:ext cx="5882533" cy="891480"/>
          </a:xfrm>
          <a:prstGeom prst="rect">
            <a:avLst/>
          </a:prstGeom>
          <a:noFill/>
          <a:ln/>
        </p:spPr>
        <p:txBody>
          <a:bodyPr wrap="square" lIns="0" tIns="0" rIns="0" bIns="0" rtlCol="0" anchor="t">
            <a:normAutofit/>
          </a:bodyPr>
          <a:lstStyle/>
          <a:p>
            <a:pPr marL="0" indent="0" algn="l">
              <a:lnSpc>
                <a:spcPct val="123000"/>
              </a:lnSpc>
              <a:buNone/>
            </a:pPr>
            <a:r>
              <a:rPr lang="en-US" sz="1550" dirty="0">
                <a:solidFill>
                  <a:srgbClr val="3C3939"/>
                </a:solidFill>
                <a:latin typeface="Inter" pitchFamily="34" charset="0"/>
                <a:ea typeface="Inter" pitchFamily="34" charset="-122"/>
                <a:cs typeface="Inter" pitchFamily="34" charset="-120"/>
              </a:rPr>
              <a:t>Does the very framing of spirituality as a resource for performance corrupt what it claims to honour? Does the instrumental framing win by default?</a:t>
            </a:r>
            <a:endParaRPr lang="en-US" sz="1550" dirty="0"/>
          </a:p>
        </p:txBody>
      </p:sp>
    </p:spTree>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name="Slide 40">
    <p:spTree>
      <p:nvGrpSpPr>
        <p:cNvPr id="1" name=""/>
        <p:cNvGrpSpPr/>
        <p:nvPr/>
      </p:nvGrpSpPr>
      <p:grpSpPr>
        <a:xfrm>
          <a:off x="0" y="0"/>
          <a:ext cx="0" cy="0"/>
          <a:chOff x="0" y="0"/>
          <a:chExt cx="0" cy="0"/>
        </a:xfrm>
      </p:grpSpPr>
      <p:sp>
        <p:nvSpPr>
          <p:cNvPr id="2" name="Text 0"/>
          <p:cNvSpPr/>
          <p:nvPr/>
        </p:nvSpPr>
        <p:spPr>
          <a:xfrm>
            <a:off x="661475" y="709414"/>
            <a:ext cx="10868745" cy="295275"/>
          </a:xfrm>
          <a:prstGeom prst="rect">
            <a:avLst/>
          </a:prstGeom>
          <a:noFill/>
          <a:ln/>
        </p:spPr>
        <p:txBody>
          <a:bodyPr wrap="none" lIns="0" tIns="0" rIns="0" bIns="0" rtlCol="0" anchor="t"/>
          <a:lstStyle/>
          <a:p>
            <a:pPr marL="0" indent="0" algn="l">
              <a:lnSpc>
                <a:spcPct val="104000"/>
              </a:lnSpc>
              <a:buNone/>
            </a:pPr>
            <a:r>
              <a:rPr lang="en-US" sz="1850" b="1" dirty="0">
                <a:solidFill>
                  <a:srgbClr val="1B1B27"/>
                </a:solidFill>
                <a:latin typeface="Inter Bold" pitchFamily="34" charset="0"/>
                <a:ea typeface="Inter Bold" pitchFamily="34" charset="-122"/>
                <a:cs typeface="Inter Bold" pitchFamily="34" charset="-120"/>
              </a:rPr>
              <a:t>Day 1 — Key Takeaways</a:t>
            </a:r>
            <a:endParaRPr lang="en-US" sz="1850" dirty="0"/>
          </a:p>
        </p:txBody>
      </p:sp>
      <p:sp>
        <p:nvSpPr>
          <p:cNvPr id="3" name="Text 1"/>
          <p:cNvSpPr/>
          <p:nvPr/>
        </p:nvSpPr>
        <p:spPr>
          <a:xfrm>
            <a:off x="661475" y="1065113"/>
            <a:ext cx="10868745" cy="590649"/>
          </a:xfrm>
          <a:prstGeom prst="rect">
            <a:avLst/>
          </a:prstGeom>
          <a:noFill/>
          <a:ln/>
        </p:spPr>
        <p:txBody>
          <a:bodyPr wrap="none" lIns="0" tIns="0" rIns="0" bIns="0" rtlCol="0" anchor="t"/>
          <a:lstStyle/>
          <a:p>
            <a:pPr marL="0" indent="0" algn="l">
              <a:lnSpc>
                <a:spcPct val="104000"/>
              </a:lnSpc>
              <a:buNone/>
            </a:pPr>
            <a:r>
              <a:rPr lang="en-US" sz="3700" b="1" dirty="0">
                <a:solidFill>
                  <a:srgbClr val="1B1B27"/>
                </a:solidFill>
                <a:latin typeface="Inter Bold" pitchFamily="34" charset="0"/>
                <a:ea typeface="Inter Bold" pitchFamily="34" charset="-122"/>
                <a:cs typeface="Inter Bold" pitchFamily="34" charset="-120"/>
              </a:rPr>
              <a:t>What We Have Established</a:t>
            </a:r>
            <a:endParaRPr lang="en-US" sz="3700" dirty="0"/>
          </a:p>
        </p:txBody>
      </p:sp>
      <p:sp>
        <p:nvSpPr>
          <p:cNvPr id="4" name="Text 2"/>
          <p:cNvSpPr/>
          <p:nvPr/>
        </p:nvSpPr>
        <p:spPr>
          <a:xfrm>
            <a:off x="661475" y="1882577"/>
            <a:ext cx="378014" cy="236240"/>
          </a:xfrm>
          <a:prstGeom prst="rect">
            <a:avLst/>
          </a:prstGeom>
          <a:noFill/>
          <a:ln/>
        </p:spPr>
        <p:txBody>
          <a:bodyPr wrap="none" lIns="0" tIns="0" rIns="0" bIns="0" rtlCol="0" anchor="ctr"/>
          <a:lstStyle/>
          <a:p>
            <a:pPr marL="0" indent="0" algn="l">
              <a:lnSpc>
                <a:spcPct val="100000"/>
              </a:lnSpc>
              <a:buNone/>
            </a:pPr>
            <a:r>
              <a:rPr lang="en-US" sz="1450" dirty="0">
                <a:solidFill>
                  <a:srgbClr val="3C3939"/>
                </a:solidFill>
                <a:latin typeface="Inter Light" pitchFamily="34" charset="0"/>
                <a:ea typeface="Inter Light" pitchFamily="34" charset="-122"/>
                <a:cs typeface="Inter Light" pitchFamily="34" charset="-120"/>
              </a:rPr>
              <a:t>01</a:t>
            </a:r>
            <a:endParaRPr lang="en-US" sz="1450" dirty="0"/>
          </a:p>
        </p:txBody>
      </p:sp>
      <p:sp>
        <p:nvSpPr>
          <p:cNvPr id="5" name="Shape 3"/>
          <p:cNvSpPr/>
          <p:nvPr/>
        </p:nvSpPr>
        <p:spPr>
          <a:xfrm>
            <a:off x="661475" y="2178447"/>
            <a:ext cx="3522078" cy="25400"/>
          </a:xfrm>
          <a:prstGeom prst="rect">
            <a:avLst/>
          </a:prstGeom>
          <a:solidFill>
            <a:srgbClr val="1B1B27"/>
          </a:solidFill>
          <a:ln/>
        </p:spPr>
        <p:txBody>
          <a:bodyPr/>
          <a:lstStyle/>
          <a:p>
            <a:endParaRPr lang="en-GB"/>
          </a:p>
        </p:txBody>
      </p:sp>
      <p:sp>
        <p:nvSpPr>
          <p:cNvPr id="6" name="Text 4"/>
          <p:cNvSpPr/>
          <p:nvPr/>
        </p:nvSpPr>
        <p:spPr>
          <a:xfrm>
            <a:off x="661475" y="2323703"/>
            <a:ext cx="3522078" cy="295275"/>
          </a:xfrm>
          <a:prstGeom prst="rect">
            <a:avLst/>
          </a:prstGeom>
          <a:noFill/>
          <a:ln/>
        </p:spPr>
        <p:txBody>
          <a:bodyPr wrap="none" lIns="0" tIns="0" rIns="0" bIns="0" rtlCol="0" anchor="t"/>
          <a:lstStyle/>
          <a:p>
            <a:pPr marL="0" indent="0" algn="l">
              <a:lnSpc>
                <a:spcPct val="104000"/>
              </a:lnSpc>
              <a:buNone/>
            </a:pPr>
            <a:r>
              <a:rPr lang="en-US" sz="1850" b="1" dirty="0">
                <a:solidFill>
                  <a:srgbClr val="3C3939"/>
                </a:solidFill>
                <a:latin typeface="Inter Bold" pitchFamily="34" charset="0"/>
                <a:ea typeface="Inter Bold" pitchFamily="34" charset="-122"/>
                <a:cs typeface="Inter Bold" pitchFamily="34" charset="-120"/>
              </a:rPr>
              <a:t>The Meaning Deficit</a:t>
            </a:r>
            <a:endParaRPr lang="en-US" sz="1850" dirty="0"/>
          </a:p>
        </p:txBody>
      </p:sp>
      <p:sp>
        <p:nvSpPr>
          <p:cNvPr id="7" name="Text 5"/>
          <p:cNvSpPr/>
          <p:nvPr/>
        </p:nvSpPr>
        <p:spPr>
          <a:xfrm>
            <a:off x="661475" y="2709664"/>
            <a:ext cx="3522078" cy="1360785"/>
          </a:xfrm>
          <a:prstGeom prst="rect">
            <a:avLst/>
          </a:prstGeom>
          <a:noFill/>
          <a:ln/>
        </p:spPr>
        <p:txBody>
          <a:bodyPr wrap="square" lIns="0" tIns="0" rIns="0" bIns="0" rtlCol="0" anchor="t">
            <a:normAutofit/>
          </a:bodyPr>
          <a:lstStyle/>
          <a:p>
            <a:pPr marL="0" indent="0" algn="l">
              <a:lnSpc>
                <a:spcPct val="120000"/>
              </a:lnSpc>
              <a:buNone/>
            </a:pPr>
            <a:r>
              <a:rPr lang="en-US" sz="1450" dirty="0">
                <a:solidFill>
                  <a:srgbClr val="3C3939"/>
                </a:solidFill>
                <a:latin typeface="Inter" pitchFamily="34" charset="0"/>
                <a:ea typeface="Inter" pitchFamily="34" charset="-122"/>
                <a:cs typeface="Inter" pitchFamily="34" charset="-120"/>
              </a:rPr>
              <a:t>Workplace spirituality emerged as a response to work that became efficient but humanly empty — demoralised, stripped of community, compartmentalised.</a:t>
            </a:r>
            <a:endParaRPr lang="en-US" sz="1450" dirty="0"/>
          </a:p>
        </p:txBody>
      </p:sp>
      <p:sp>
        <p:nvSpPr>
          <p:cNvPr id="8" name="Text 6"/>
          <p:cNvSpPr/>
          <p:nvPr/>
        </p:nvSpPr>
        <p:spPr>
          <a:xfrm>
            <a:off x="4334759" y="1882577"/>
            <a:ext cx="378014" cy="236240"/>
          </a:xfrm>
          <a:prstGeom prst="rect">
            <a:avLst/>
          </a:prstGeom>
          <a:noFill/>
          <a:ln/>
        </p:spPr>
        <p:txBody>
          <a:bodyPr wrap="none" lIns="0" tIns="0" rIns="0" bIns="0" rtlCol="0" anchor="ctr"/>
          <a:lstStyle/>
          <a:p>
            <a:pPr marL="0" indent="0" algn="l">
              <a:lnSpc>
                <a:spcPct val="100000"/>
              </a:lnSpc>
              <a:buNone/>
            </a:pPr>
            <a:r>
              <a:rPr lang="en-US" sz="1450" dirty="0">
                <a:solidFill>
                  <a:srgbClr val="3C3939"/>
                </a:solidFill>
                <a:latin typeface="Inter Light" pitchFamily="34" charset="0"/>
                <a:ea typeface="Inter Light" pitchFamily="34" charset="-122"/>
                <a:cs typeface="Inter Light" pitchFamily="34" charset="-120"/>
              </a:rPr>
              <a:t>02</a:t>
            </a:r>
            <a:endParaRPr lang="en-US" sz="1450" dirty="0"/>
          </a:p>
        </p:txBody>
      </p:sp>
      <p:sp>
        <p:nvSpPr>
          <p:cNvPr id="9" name="Shape 7"/>
          <p:cNvSpPr/>
          <p:nvPr/>
        </p:nvSpPr>
        <p:spPr>
          <a:xfrm>
            <a:off x="4334759" y="2178447"/>
            <a:ext cx="3522078" cy="25400"/>
          </a:xfrm>
          <a:prstGeom prst="rect">
            <a:avLst/>
          </a:prstGeom>
          <a:solidFill>
            <a:srgbClr val="1B1B27"/>
          </a:solidFill>
          <a:ln/>
        </p:spPr>
        <p:txBody>
          <a:bodyPr/>
          <a:lstStyle/>
          <a:p>
            <a:endParaRPr lang="en-GB"/>
          </a:p>
        </p:txBody>
      </p:sp>
      <p:sp>
        <p:nvSpPr>
          <p:cNvPr id="10" name="Text 8"/>
          <p:cNvSpPr/>
          <p:nvPr/>
        </p:nvSpPr>
        <p:spPr>
          <a:xfrm>
            <a:off x="4334759" y="2323703"/>
            <a:ext cx="3522078" cy="295275"/>
          </a:xfrm>
          <a:prstGeom prst="rect">
            <a:avLst/>
          </a:prstGeom>
          <a:noFill/>
          <a:ln/>
        </p:spPr>
        <p:txBody>
          <a:bodyPr wrap="none" lIns="0" tIns="0" rIns="0" bIns="0" rtlCol="0" anchor="t"/>
          <a:lstStyle/>
          <a:p>
            <a:pPr marL="0" indent="0" algn="l">
              <a:lnSpc>
                <a:spcPct val="104000"/>
              </a:lnSpc>
              <a:buNone/>
            </a:pPr>
            <a:r>
              <a:rPr lang="en-US" sz="1850" b="1" dirty="0">
                <a:solidFill>
                  <a:srgbClr val="3C3939"/>
                </a:solidFill>
                <a:latin typeface="Inter Bold" pitchFamily="34" charset="0"/>
                <a:ea typeface="Inter Bold" pitchFamily="34" charset="-122"/>
                <a:cs typeface="Inter Bold" pitchFamily="34" charset="-120"/>
              </a:rPr>
              <a:t>The Definition</a:t>
            </a:r>
            <a:endParaRPr lang="en-US" sz="1850" dirty="0"/>
          </a:p>
        </p:txBody>
      </p:sp>
      <p:sp>
        <p:nvSpPr>
          <p:cNvPr id="11" name="Text 9"/>
          <p:cNvSpPr/>
          <p:nvPr/>
        </p:nvSpPr>
        <p:spPr>
          <a:xfrm>
            <a:off x="4334759" y="2709664"/>
            <a:ext cx="3522078" cy="1088628"/>
          </a:xfrm>
          <a:prstGeom prst="rect">
            <a:avLst/>
          </a:prstGeom>
          <a:noFill/>
          <a:ln/>
        </p:spPr>
        <p:txBody>
          <a:bodyPr wrap="square" lIns="0" tIns="0" rIns="0" bIns="0" rtlCol="0" anchor="t">
            <a:normAutofit/>
          </a:bodyPr>
          <a:lstStyle/>
          <a:p>
            <a:pPr marL="0" indent="0" algn="l">
              <a:lnSpc>
                <a:spcPct val="120000"/>
              </a:lnSpc>
              <a:buNone/>
            </a:pPr>
            <a:r>
              <a:rPr lang="en-US" sz="1450" dirty="0">
                <a:solidFill>
                  <a:srgbClr val="3C3939"/>
                </a:solidFill>
                <a:latin typeface="Inter" pitchFamily="34" charset="0"/>
                <a:ea typeface="Inter" pitchFamily="34" charset="-122"/>
                <a:cs typeface="Inter" pitchFamily="34" charset="-120"/>
              </a:rPr>
              <a:t>Inner life + meaningful work + community. Not about religion — but grounded in religious imagery. (Ashmos &amp; Duchon)</a:t>
            </a:r>
            <a:endParaRPr lang="en-US" sz="1450" dirty="0"/>
          </a:p>
        </p:txBody>
      </p:sp>
      <p:sp>
        <p:nvSpPr>
          <p:cNvPr id="12" name="Text 10"/>
          <p:cNvSpPr/>
          <p:nvPr/>
        </p:nvSpPr>
        <p:spPr>
          <a:xfrm>
            <a:off x="8008043" y="1882577"/>
            <a:ext cx="378014" cy="236240"/>
          </a:xfrm>
          <a:prstGeom prst="rect">
            <a:avLst/>
          </a:prstGeom>
          <a:noFill/>
          <a:ln/>
        </p:spPr>
        <p:txBody>
          <a:bodyPr wrap="none" lIns="0" tIns="0" rIns="0" bIns="0" rtlCol="0" anchor="ctr"/>
          <a:lstStyle/>
          <a:p>
            <a:pPr marL="0" indent="0" algn="l">
              <a:lnSpc>
                <a:spcPct val="100000"/>
              </a:lnSpc>
              <a:buNone/>
            </a:pPr>
            <a:r>
              <a:rPr lang="en-US" sz="1450" dirty="0">
                <a:solidFill>
                  <a:srgbClr val="3C3939"/>
                </a:solidFill>
                <a:latin typeface="Inter Light" pitchFamily="34" charset="0"/>
                <a:ea typeface="Inter Light" pitchFamily="34" charset="-122"/>
                <a:cs typeface="Inter Light" pitchFamily="34" charset="-120"/>
              </a:rPr>
              <a:t>03</a:t>
            </a:r>
            <a:endParaRPr lang="en-US" sz="1450" dirty="0"/>
          </a:p>
        </p:txBody>
      </p:sp>
      <p:sp>
        <p:nvSpPr>
          <p:cNvPr id="13" name="Shape 11"/>
          <p:cNvSpPr/>
          <p:nvPr/>
        </p:nvSpPr>
        <p:spPr>
          <a:xfrm>
            <a:off x="8008043" y="2178447"/>
            <a:ext cx="3522178" cy="25400"/>
          </a:xfrm>
          <a:prstGeom prst="rect">
            <a:avLst/>
          </a:prstGeom>
          <a:solidFill>
            <a:srgbClr val="1B1B27"/>
          </a:solidFill>
          <a:ln/>
        </p:spPr>
        <p:txBody>
          <a:bodyPr/>
          <a:lstStyle/>
          <a:p>
            <a:endParaRPr lang="en-GB"/>
          </a:p>
        </p:txBody>
      </p:sp>
      <p:sp>
        <p:nvSpPr>
          <p:cNvPr id="14" name="Text 12"/>
          <p:cNvSpPr/>
          <p:nvPr/>
        </p:nvSpPr>
        <p:spPr>
          <a:xfrm>
            <a:off x="8008043" y="2323703"/>
            <a:ext cx="3522178" cy="295275"/>
          </a:xfrm>
          <a:prstGeom prst="rect">
            <a:avLst/>
          </a:prstGeom>
          <a:noFill/>
          <a:ln/>
        </p:spPr>
        <p:txBody>
          <a:bodyPr wrap="none" lIns="0" tIns="0" rIns="0" bIns="0" rtlCol="0" anchor="t"/>
          <a:lstStyle/>
          <a:p>
            <a:pPr marL="0" indent="0" algn="l">
              <a:lnSpc>
                <a:spcPct val="104000"/>
              </a:lnSpc>
              <a:buNone/>
            </a:pPr>
            <a:r>
              <a:rPr lang="en-US" sz="1850" b="1" dirty="0">
                <a:solidFill>
                  <a:srgbClr val="3C3939"/>
                </a:solidFill>
                <a:latin typeface="Inter Bold" pitchFamily="34" charset="0"/>
                <a:ea typeface="Inter Bold" pitchFamily="34" charset="-122"/>
                <a:cs typeface="Inter Bold" pitchFamily="34" charset="-120"/>
              </a:rPr>
              <a:t>The Whole Person</a:t>
            </a:r>
            <a:endParaRPr lang="en-US" sz="1850" dirty="0"/>
          </a:p>
        </p:txBody>
      </p:sp>
      <p:sp>
        <p:nvSpPr>
          <p:cNvPr id="15" name="Text 13"/>
          <p:cNvSpPr/>
          <p:nvPr/>
        </p:nvSpPr>
        <p:spPr>
          <a:xfrm>
            <a:off x="8008043" y="2709664"/>
            <a:ext cx="3522178" cy="1088628"/>
          </a:xfrm>
          <a:prstGeom prst="rect">
            <a:avLst/>
          </a:prstGeom>
          <a:noFill/>
          <a:ln/>
        </p:spPr>
        <p:txBody>
          <a:bodyPr wrap="square" lIns="0" tIns="0" rIns="0" bIns="0" rtlCol="0" anchor="t">
            <a:normAutofit/>
          </a:bodyPr>
          <a:lstStyle/>
          <a:p>
            <a:pPr marL="0" indent="0" algn="l">
              <a:lnSpc>
                <a:spcPct val="120000"/>
              </a:lnSpc>
              <a:buNone/>
            </a:pPr>
            <a:r>
              <a:rPr lang="en-US" sz="1450" dirty="0">
                <a:solidFill>
                  <a:srgbClr val="3C3939"/>
                </a:solidFill>
                <a:latin typeface="Inter" pitchFamily="34" charset="0"/>
                <a:ea typeface="Inter" pitchFamily="34" charset="-122"/>
                <a:cs typeface="Inter" pitchFamily="34" charset="-120"/>
              </a:rPr>
              <a:t>'Whether or not organizations want the whole person, whole persons report for work.' Organisations cannot avoid shaping inner lives. (Sheep)</a:t>
            </a:r>
            <a:endParaRPr lang="en-US" sz="1450" dirty="0"/>
          </a:p>
        </p:txBody>
      </p:sp>
      <p:sp>
        <p:nvSpPr>
          <p:cNvPr id="16" name="Text 14"/>
          <p:cNvSpPr/>
          <p:nvPr/>
        </p:nvSpPr>
        <p:spPr>
          <a:xfrm>
            <a:off x="661475" y="4363343"/>
            <a:ext cx="378014" cy="236240"/>
          </a:xfrm>
          <a:prstGeom prst="rect">
            <a:avLst/>
          </a:prstGeom>
          <a:noFill/>
          <a:ln/>
        </p:spPr>
        <p:txBody>
          <a:bodyPr wrap="none" lIns="0" tIns="0" rIns="0" bIns="0" rtlCol="0" anchor="ctr"/>
          <a:lstStyle/>
          <a:p>
            <a:pPr marL="0" indent="0" algn="l">
              <a:lnSpc>
                <a:spcPct val="100000"/>
              </a:lnSpc>
              <a:buNone/>
            </a:pPr>
            <a:r>
              <a:rPr lang="en-US" sz="1450" dirty="0">
                <a:solidFill>
                  <a:srgbClr val="3C3939"/>
                </a:solidFill>
                <a:latin typeface="Inter Light" pitchFamily="34" charset="0"/>
                <a:ea typeface="Inter Light" pitchFamily="34" charset="-122"/>
                <a:cs typeface="Inter Light" pitchFamily="34" charset="-120"/>
              </a:rPr>
              <a:t>04</a:t>
            </a:r>
            <a:endParaRPr lang="en-US" sz="1450" dirty="0"/>
          </a:p>
        </p:txBody>
      </p:sp>
      <p:sp>
        <p:nvSpPr>
          <p:cNvPr id="17" name="Shape 15"/>
          <p:cNvSpPr/>
          <p:nvPr/>
        </p:nvSpPr>
        <p:spPr>
          <a:xfrm>
            <a:off x="661475" y="4659213"/>
            <a:ext cx="5358770" cy="25400"/>
          </a:xfrm>
          <a:prstGeom prst="rect">
            <a:avLst/>
          </a:prstGeom>
          <a:solidFill>
            <a:srgbClr val="1B1B27"/>
          </a:solidFill>
          <a:ln/>
        </p:spPr>
        <p:txBody>
          <a:bodyPr/>
          <a:lstStyle/>
          <a:p>
            <a:endParaRPr lang="en-GB"/>
          </a:p>
        </p:txBody>
      </p:sp>
      <p:sp>
        <p:nvSpPr>
          <p:cNvPr id="18" name="Text 16"/>
          <p:cNvSpPr/>
          <p:nvPr/>
        </p:nvSpPr>
        <p:spPr>
          <a:xfrm>
            <a:off x="661475" y="4804470"/>
            <a:ext cx="5358770" cy="295275"/>
          </a:xfrm>
          <a:prstGeom prst="rect">
            <a:avLst/>
          </a:prstGeom>
          <a:noFill/>
          <a:ln/>
        </p:spPr>
        <p:txBody>
          <a:bodyPr wrap="none" lIns="0" tIns="0" rIns="0" bIns="0" rtlCol="0" anchor="t"/>
          <a:lstStyle/>
          <a:p>
            <a:pPr marL="0" indent="0" algn="l">
              <a:lnSpc>
                <a:spcPct val="104000"/>
              </a:lnSpc>
              <a:buNone/>
            </a:pPr>
            <a:r>
              <a:rPr lang="en-US" sz="1850" b="1" dirty="0">
                <a:solidFill>
                  <a:srgbClr val="3C3939"/>
                </a:solidFill>
                <a:latin typeface="Inter Bold" pitchFamily="34" charset="0"/>
                <a:ea typeface="Inter Bold" pitchFamily="34" charset="-122"/>
                <a:cs typeface="Inter Bold" pitchFamily="34" charset="-120"/>
              </a:rPr>
              <a:t>The Intrinsic Case</a:t>
            </a:r>
            <a:endParaRPr lang="en-US" sz="1850" dirty="0"/>
          </a:p>
        </p:txBody>
      </p:sp>
      <p:sp>
        <p:nvSpPr>
          <p:cNvPr id="19" name="Text 17"/>
          <p:cNvSpPr/>
          <p:nvPr/>
        </p:nvSpPr>
        <p:spPr>
          <a:xfrm>
            <a:off x="661475" y="5190430"/>
            <a:ext cx="5358770" cy="816471"/>
          </a:xfrm>
          <a:prstGeom prst="rect">
            <a:avLst/>
          </a:prstGeom>
          <a:noFill/>
          <a:ln/>
        </p:spPr>
        <p:txBody>
          <a:bodyPr wrap="square" lIns="0" tIns="0" rIns="0" bIns="0" rtlCol="0" anchor="t">
            <a:normAutofit/>
          </a:bodyPr>
          <a:lstStyle/>
          <a:p>
            <a:pPr marL="0" indent="0" algn="l">
              <a:lnSpc>
                <a:spcPct val="120000"/>
              </a:lnSpc>
              <a:buNone/>
            </a:pPr>
            <a:r>
              <a:rPr lang="en-US" sz="1450" dirty="0">
                <a:solidFill>
                  <a:srgbClr val="3C3939"/>
                </a:solidFill>
                <a:latin typeface="Inter" pitchFamily="34" charset="0"/>
                <a:ea typeface="Inter" pitchFamily="34" charset="-122"/>
                <a:cs typeface="Inter" pitchFamily="34" charset="-120"/>
              </a:rPr>
              <a:t>Meaning, community, creativity, honesty, fulfilment and wholeness are goods of persons — yet the same texts justify spirituality by its contribution to the bottom line.</a:t>
            </a:r>
            <a:endParaRPr lang="en-US" sz="1450" dirty="0"/>
          </a:p>
        </p:txBody>
      </p:sp>
      <p:sp>
        <p:nvSpPr>
          <p:cNvPr id="20" name="Text 18"/>
          <p:cNvSpPr/>
          <p:nvPr/>
        </p:nvSpPr>
        <p:spPr>
          <a:xfrm>
            <a:off x="6171450" y="4363343"/>
            <a:ext cx="378014" cy="236240"/>
          </a:xfrm>
          <a:prstGeom prst="rect">
            <a:avLst/>
          </a:prstGeom>
          <a:noFill/>
          <a:ln/>
        </p:spPr>
        <p:txBody>
          <a:bodyPr wrap="none" lIns="0" tIns="0" rIns="0" bIns="0" rtlCol="0" anchor="ctr"/>
          <a:lstStyle/>
          <a:p>
            <a:pPr marL="0" indent="0" algn="l">
              <a:lnSpc>
                <a:spcPct val="100000"/>
              </a:lnSpc>
              <a:buNone/>
            </a:pPr>
            <a:r>
              <a:rPr lang="en-US" sz="1450" dirty="0">
                <a:solidFill>
                  <a:srgbClr val="3C3939"/>
                </a:solidFill>
                <a:latin typeface="Inter Light" pitchFamily="34" charset="0"/>
                <a:ea typeface="Inter Light" pitchFamily="34" charset="-122"/>
                <a:cs typeface="Inter Light" pitchFamily="34" charset="-120"/>
              </a:rPr>
              <a:t>05</a:t>
            </a:r>
            <a:endParaRPr lang="en-US" sz="1450" dirty="0"/>
          </a:p>
        </p:txBody>
      </p:sp>
      <p:sp>
        <p:nvSpPr>
          <p:cNvPr id="21" name="Shape 19"/>
          <p:cNvSpPr/>
          <p:nvPr/>
        </p:nvSpPr>
        <p:spPr>
          <a:xfrm>
            <a:off x="6171450" y="4659213"/>
            <a:ext cx="5358770" cy="25400"/>
          </a:xfrm>
          <a:prstGeom prst="rect">
            <a:avLst/>
          </a:prstGeom>
          <a:solidFill>
            <a:srgbClr val="1B1B27"/>
          </a:solidFill>
          <a:ln/>
        </p:spPr>
        <p:txBody>
          <a:bodyPr/>
          <a:lstStyle/>
          <a:p>
            <a:endParaRPr lang="en-GB"/>
          </a:p>
        </p:txBody>
      </p:sp>
      <p:sp>
        <p:nvSpPr>
          <p:cNvPr id="22" name="Text 20"/>
          <p:cNvSpPr/>
          <p:nvPr/>
        </p:nvSpPr>
        <p:spPr>
          <a:xfrm>
            <a:off x="6171450" y="4804470"/>
            <a:ext cx="5358770" cy="295275"/>
          </a:xfrm>
          <a:prstGeom prst="rect">
            <a:avLst/>
          </a:prstGeom>
          <a:noFill/>
          <a:ln/>
        </p:spPr>
        <p:txBody>
          <a:bodyPr wrap="none" lIns="0" tIns="0" rIns="0" bIns="0" rtlCol="0" anchor="t"/>
          <a:lstStyle/>
          <a:p>
            <a:pPr marL="0" indent="0" algn="l">
              <a:lnSpc>
                <a:spcPct val="104000"/>
              </a:lnSpc>
              <a:buNone/>
            </a:pPr>
            <a:r>
              <a:rPr lang="en-US" sz="1850" b="1" dirty="0">
                <a:solidFill>
                  <a:srgbClr val="3C3939"/>
                </a:solidFill>
                <a:latin typeface="Inter Bold" pitchFamily="34" charset="0"/>
                <a:ea typeface="Inter Bold" pitchFamily="34" charset="-122"/>
                <a:cs typeface="Inter Bold" pitchFamily="34" charset="-120"/>
              </a:rPr>
              <a:t>The First Clouds</a:t>
            </a:r>
            <a:endParaRPr lang="en-US" sz="1850" dirty="0"/>
          </a:p>
        </p:txBody>
      </p:sp>
      <p:sp>
        <p:nvSpPr>
          <p:cNvPr id="23" name="Text 21"/>
          <p:cNvSpPr/>
          <p:nvPr/>
        </p:nvSpPr>
        <p:spPr>
          <a:xfrm>
            <a:off x="6171450" y="5190430"/>
            <a:ext cx="5358770" cy="816471"/>
          </a:xfrm>
          <a:prstGeom prst="rect">
            <a:avLst/>
          </a:prstGeom>
          <a:noFill/>
          <a:ln/>
        </p:spPr>
        <p:txBody>
          <a:bodyPr wrap="square" lIns="0" tIns="0" rIns="0" bIns="0" rtlCol="0" anchor="t">
            <a:normAutofit/>
          </a:bodyPr>
          <a:lstStyle/>
          <a:p>
            <a:pPr marL="0" indent="0" algn="l">
              <a:lnSpc>
                <a:spcPct val="120000"/>
              </a:lnSpc>
              <a:buNone/>
            </a:pPr>
            <a:r>
              <a:rPr lang="en-US" sz="1450" dirty="0">
                <a:solidFill>
                  <a:srgbClr val="3C3939"/>
                </a:solidFill>
                <a:latin typeface="Inter" pitchFamily="34" charset="0"/>
                <a:ea typeface="Inter" pitchFamily="34" charset="-122"/>
                <a:cs typeface="Inter" pitchFamily="34" charset="-120"/>
              </a:rPr>
              <a:t>Exploitation of 'quiet desperation', coercion, favouritism, and 'a distinct instrumental rationality' running throughout the field. Day 2 presses these objections.</a:t>
            </a:r>
            <a:endParaRPr lang="en-US" sz="1450" dirty="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169</TotalTime>
  <Words>3724</Words>
  <Application>Microsoft Office PowerPoint</Application>
  <PresentationFormat>Widescreen</PresentationFormat>
  <Paragraphs>355</Paragraphs>
  <Slides>40</Slides>
  <Notes>40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40</vt:i4>
      </vt:variant>
    </vt:vector>
  </HeadingPairs>
  <TitlesOfParts>
    <vt:vector size="45" baseType="lpstr">
      <vt:lpstr>Inter</vt:lpstr>
      <vt:lpstr>Arial</vt:lpstr>
      <vt:lpstr>Inter Light</vt:lpstr>
      <vt:lpstr>Inter Bold</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
  <cp:lastModifiedBy>Xicheng Liu</cp:lastModifiedBy>
  <cp:revision>1</cp:revision>
  <dcterms:created xsi:type="dcterms:W3CDTF">2026-09-22T16:55:49Z</dcterms:created>
  <dcterms:modified xsi:type="dcterms:W3CDTF">2026-10-25T15:50:41Z</dcterms:modified>
</cp:coreProperties>
</file>