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65" r:id="rId5"/>
    <p:sldId id="259" r:id="rId6"/>
    <p:sldId id="262" r:id="rId7"/>
    <p:sldId id="263" r:id="rId8"/>
    <p:sldId id="264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8D9A35-4C64-4C77-BFC9-B7A9D6BAE7B1}" v="441" dt="2022-05-04T16:13:55.251"/>
    <p1510:client id="{5B4E2098-13C0-9D10-EB27-E82A8915947E}" v="23" dt="2022-05-05T17:59:38.937"/>
    <p1510:client id="{B7E84C5C-1B55-1F07-3A06-B96D3F648AB2}" v="318" dt="2022-05-05T15:34:50.029"/>
    <p1510:client id="{F2E52676-2EF7-9254-E204-5539BDE1BB42}" v="397" dt="2022-05-04T17:46:29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17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211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257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474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171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22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25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44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943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458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604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000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6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alcohol" TargetMode="External"/><Relationship Id="rId2" Type="http://schemas.openxmlformats.org/officeDocument/2006/relationships/hyperlink" Target="https://www.nhs.uk/live-well/alcohol-support/binge-drinking-effec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0CA813-DFB0-59FB-D767-15194EA41A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6" b="6248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ea typeface="Calibri Light"/>
                <a:cs typeface="Calibri Light"/>
              </a:rPr>
              <a:t>Hayley Prosser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513168"/>
            <a:ext cx="9144000" cy="122529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1800" dirty="0">
                <a:ea typeface="Calibri"/>
                <a:cs typeface="Calibri"/>
              </a:rPr>
              <a:t>An overview of the materials linked to health promotion and prevention in alcohol.</a:t>
            </a:r>
          </a:p>
          <a:p>
            <a:pPr algn="ctr"/>
            <a:r>
              <a:rPr lang="en-US" sz="1600" dirty="0"/>
              <a:t>2108352</a:t>
            </a:r>
          </a:p>
          <a:p>
            <a:pPr algn="ctr"/>
            <a:r>
              <a:rPr lang="en-US" sz="1600" dirty="0">
                <a:ea typeface="Calibri"/>
                <a:cs typeface="Calibri"/>
              </a:rPr>
              <a:t>Introduction into health research – BMNS4012</a:t>
            </a:r>
          </a:p>
          <a:p>
            <a:pPr algn="ctr"/>
            <a:r>
              <a:rPr lang="en-US" sz="1600" dirty="0">
                <a:ea typeface="Calibri"/>
                <a:cs typeface="Calibri"/>
              </a:rPr>
              <a:t>Gareth Morgan</a:t>
            </a:r>
          </a:p>
          <a:p>
            <a:pPr algn="ctr"/>
            <a:endParaRPr lang="en-US" sz="3200" dirty="0">
              <a:ea typeface="Calibri"/>
              <a:cs typeface="Calibri"/>
            </a:endParaRPr>
          </a:p>
          <a:p>
            <a:pPr algn="ctr"/>
            <a:endParaRPr lang="en-US" sz="3200" dirty="0">
              <a:ea typeface="Calibri"/>
              <a:cs typeface="Calibri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04D8AD8F-EF7F-481F-B99A-B85138970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902700 h 5416094"/>
              <a:gd name="connsiteX1" fmla="*/ 902700 w 10515600"/>
              <a:gd name="connsiteY1" fmla="*/ 0 h 5416094"/>
              <a:gd name="connsiteX2" fmla="*/ 1746919 w 10515600"/>
              <a:gd name="connsiteY2" fmla="*/ 0 h 5416094"/>
              <a:gd name="connsiteX3" fmla="*/ 2329833 w 10515600"/>
              <a:gd name="connsiteY3" fmla="*/ 0 h 5416094"/>
              <a:gd name="connsiteX4" fmla="*/ 2825644 w 10515600"/>
              <a:gd name="connsiteY4" fmla="*/ 0 h 5416094"/>
              <a:gd name="connsiteX5" fmla="*/ 3582762 w 10515600"/>
              <a:gd name="connsiteY5" fmla="*/ 0 h 5416094"/>
              <a:gd name="connsiteX6" fmla="*/ 4165675 w 10515600"/>
              <a:gd name="connsiteY6" fmla="*/ 0 h 5416094"/>
              <a:gd name="connsiteX7" fmla="*/ 5009894 w 10515600"/>
              <a:gd name="connsiteY7" fmla="*/ 0 h 5416094"/>
              <a:gd name="connsiteX8" fmla="*/ 5505706 w 10515600"/>
              <a:gd name="connsiteY8" fmla="*/ 0 h 5416094"/>
              <a:gd name="connsiteX9" fmla="*/ 6349925 w 10515600"/>
              <a:gd name="connsiteY9" fmla="*/ 0 h 5416094"/>
              <a:gd name="connsiteX10" fmla="*/ 6758634 w 10515600"/>
              <a:gd name="connsiteY10" fmla="*/ 0 h 5416094"/>
              <a:gd name="connsiteX11" fmla="*/ 7428650 w 10515600"/>
              <a:gd name="connsiteY11" fmla="*/ 0 h 5416094"/>
              <a:gd name="connsiteX12" fmla="*/ 8098665 w 10515600"/>
              <a:gd name="connsiteY12" fmla="*/ 0 h 5416094"/>
              <a:gd name="connsiteX13" fmla="*/ 8681579 w 10515600"/>
              <a:gd name="connsiteY13" fmla="*/ 0 h 5416094"/>
              <a:gd name="connsiteX14" fmla="*/ 9612900 w 10515600"/>
              <a:gd name="connsiteY14" fmla="*/ 0 h 5416094"/>
              <a:gd name="connsiteX15" fmla="*/ 10515600 w 10515600"/>
              <a:gd name="connsiteY15" fmla="*/ 902700 h 5416094"/>
              <a:gd name="connsiteX16" fmla="*/ 10515600 w 10515600"/>
              <a:gd name="connsiteY16" fmla="*/ 1504482 h 5416094"/>
              <a:gd name="connsiteX17" fmla="*/ 10515600 w 10515600"/>
              <a:gd name="connsiteY17" fmla="*/ 2178479 h 5416094"/>
              <a:gd name="connsiteX18" fmla="*/ 10515600 w 10515600"/>
              <a:gd name="connsiteY18" fmla="*/ 2780261 h 5416094"/>
              <a:gd name="connsiteX19" fmla="*/ 10515600 w 10515600"/>
              <a:gd name="connsiteY19" fmla="*/ 3273722 h 5416094"/>
              <a:gd name="connsiteX20" fmla="*/ 10515600 w 10515600"/>
              <a:gd name="connsiteY20" fmla="*/ 3803291 h 5416094"/>
              <a:gd name="connsiteX21" fmla="*/ 10515600 w 10515600"/>
              <a:gd name="connsiteY21" fmla="*/ 4513394 h 5416094"/>
              <a:gd name="connsiteX22" fmla="*/ 9612900 w 10515600"/>
              <a:gd name="connsiteY22" fmla="*/ 5416094 h 5416094"/>
              <a:gd name="connsiteX23" fmla="*/ 9117089 w 10515600"/>
              <a:gd name="connsiteY23" fmla="*/ 5416094 h 5416094"/>
              <a:gd name="connsiteX24" fmla="*/ 8708379 w 10515600"/>
              <a:gd name="connsiteY24" fmla="*/ 5416094 h 5416094"/>
              <a:gd name="connsiteX25" fmla="*/ 8299670 w 10515600"/>
              <a:gd name="connsiteY25" fmla="*/ 5416094 h 5416094"/>
              <a:gd name="connsiteX26" fmla="*/ 7629654 w 10515600"/>
              <a:gd name="connsiteY26" fmla="*/ 5416094 h 5416094"/>
              <a:gd name="connsiteX27" fmla="*/ 7133843 w 10515600"/>
              <a:gd name="connsiteY27" fmla="*/ 5416094 h 5416094"/>
              <a:gd name="connsiteX28" fmla="*/ 6376726 w 10515600"/>
              <a:gd name="connsiteY28" fmla="*/ 5416094 h 5416094"/>
              <a:gd name="connsiteX29" fmla="*/ 5880914 w 10515600"/>
              <a:gd name="connsiteY29" fmla="*/ 5416094 h 5416094"/>
              <a:gd name="connsiteX30" fmla="*/ 5123797 w 10515600"/>
              <a:gd name="connsiteY30" fmla="*/ 5416094 h 5416094"/>
              <a:gd name="connsiteX31" fmla="*/ 4715088 w 10515600"/>
              <a:gd name="connsiteY31" fmla="*/ 5416094 h 5416094"/>
              <a:gd name="connsiteX32" fmla="*/ 3957970 w 10515600"/>
              <a:gd name="connsiteY32" fmla="*/ 5416094 h 5416094"/>
              <a:gd name="connsiteX33" fmla="*/ 3462159 w 10515600"/>
              <a:gd name="connsiteY33" fmla="*/ 5416094 h 5416094"/>
              <a:gd name="connsiteX34" fmla="*/ 3053449 w 10515600"/>
              <a:gd name="connsiteY34" fmla="*/ 5416094 h 5416094"/>
              <a:gd name="connsiteX35" fmla="*/ 2557638 w 10515600"/>
              <a:gd name="connsiteY35" fmla="*/ 5416094 h 5416094"/>
              <a:gd name="connsiteX36" fmla="*/ 1800521 w 10515600"/>
              <a:gd name="connsiteY36" fmla="*/ 5416094 h 5416094"/>
              <a:gd name="connsiteX37" fmla="*/ 902700 w 10515600"/>
              <a:gd name="connsiteY37" fmla="*/ 5416094 h 5416094"/>
              <a:gd name="connsiteX38" fmla="*/ 0 w 10515600"/>
              <a:gd name="connsiteY38" fmla="*/ 4513394 h 5416094"/>
              <a:gd name="connsiteX39" fmla="*/ 0 w 10515600"/>
              <a:gd name="connsiteY39" fmla="*/ 3911612 h 5416094"/>
              <a:gd name="connsiteX40" fmla="*/ 0 w 10515600"/>
              <a:gd name="connsiteY40" fmla="*/ 3309829 h 5416094"/>
              <a:gd name="connsiteX41" fmla="*/ 0 w 10515600"/>
              <a:gd name="connsiteY41" fmla="*/ 2780261 h 5416094"/>
              <a:gd name="connsiteX42" fmla="*/ 0 w 10515600"/>
              <a:gd name="connsiteY42" fmla="*/ 2106265 h 5416094"/>
              <a:gd name="connsiteX43" fmla="*/ 0 w 10515600"/>
              <a:gd name="connsiteY43" fmla="*/ 1504482 h 5416094"/>
              <a:gd name="connsiteX44" fmla="*/ 0 w 10515600"/>
              <a:gd name="connsiteY44" fmla="*/ 90270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60325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716D72B-0D25-43A5-8554-C535E5118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0B304-D10E-AE9F-300F-7B9306926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7319" y="432877"/>
            <a:ext cx="3910389" cy="164253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introduction</a:t>
            </a:r>
            <a:endParaRPr lang="en-US"/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917B56C-0E71-DEE8-2E35-B9D4E02383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265" r="-1" b="-1"/>
          <a:stretch/>
        </p:blipFill>
        <p:spPr>
          <a:xfrm>
            <a:off x="-6" y="10"/>
            <a:ext cx="3919476" cy="4143497"/>
          </a:xfrm>
          <a:custGeom>
            <a:avLst/>
            <a:gdLst/>
            <a:ahLst/>
            <a:cxnLst/>
            <a:rect l="l" t="t" r="r" b="b"/>
            <a:pathLst>
              <a:path w="3919476" h="4143507">
                <a:moveTo>
                  <a:pt x="0" y="0"/>
                </a:moveTo>
                <a:lnTo>
                  <a:pt x="3903116" y="0"/>
                </a:lnTo>
                <a:lnTo>
                  <a:pt x="3899307" y="150213"/>
                </a:lnTo>
                <a:cubicBezTo>
                  <a:pt x="3899870" y="322276"/>
                  <a:pt x="3912280" y="494071"/>
                  <a:pt x="3910163" y="665222"/>
                </a:cubicBezTo>
                <a:cubicBezTo>
                  <a:pt x="3909034" y="760465"/>
                  <a:pt x="3887866" y="855454"/>
                  <a:pt x="3891817" y="950951"/>
                </a:cubicBezTo>
                <a:cubicBezTo>
                  <a:pt x="3903389" y="1240363"/>
                  <a:pt x="3899579" y="1529902"/>
                  <a:pt x="3914679" y="1819187"/>
                </a:cubicBezTo>
                <a:cubicBezTo>
                  <a:pt x="3924446" y="1960184"/>
                  <a:pt x="3919293" y="2101691"/>
                  <a:pt x="3899297" y="2241812"/>
                </a:cubicBezTo>
                <a:cubicBezTo>
                  <a:pt x="3882644" y="2346833"/>
                  <a:pt x="3892946" y="2452744"/>
                  <a:pt x="3900002" y="2558273"/>
                </a:cubicBezTo>
                <a:cubicBezTo>
                  <a:pt x="3908611" y="2686026"/>
                  <a:pt x="3913268" y="2813652"/>
                  <a:pt x="3899155" y="2941659"/>
                </a:cubicBezTo>
                <a:cubicBezTo>
                  <a:pt x="3888995" y="3032710"/>
                  <a:pt x="3898449" y="3124270"/>
                  <a:pt x="3904095" y="3215577"/>
                </a:cubicBezTo>
                <a:cubicBezTo>
                  <a:pt x="3911433" y="3310871"/>
                  <a:pt x="3911433" y="3406520"/>
                  <a:pt x="3904095" y="3501814"/>
                </a:cubicBezTo>
                <a:cubicBezTo>
                  <a:pt x="3896728" y="3588930"/>
                  <a:pt x="3898478" y="3676464"/>
                  <a:pt x="3909317" y="3763288"/>
                </a:cubicBezTo>
                <a:cubicBezTo>
                  <a:pt x="3921171" y="3864881"/>
                  <a:pt x="3911998" y="3966473"/>
                  <a:pt x="3903389" y="4068066"/>
                </a:cubicBezTo>
                <a:lnTo>
                  <a:pt x="3899890" y="4129496"/>
                </a:lnTo>
                <a:lnTo>
                  <a:pt x="3856837" y="4131079"/>
                </a:lnTo>
                <a:cubicBezTo>
                  <a:pt x="3690565" y="4131562"/>
                  <a:pt x="3524292" y="4118803"/>
                  <a:pt x="3358020" y="4125635"/>
                </a:cubicBezTo>
                <a:cubicBezTo>
                  <a:pt x="3138339" y="4134610"/>
                  <a:pt x="2918661" y="4144924"/>
                  <a:pt x="2699106" y="4130457"/>
                </a:cubicBezTo>
                <a:cubicBezTo>
                  <a:pt x="2548620" y="4120546"/>
                  <a:pt x="2397378" y="4107552"/>
                  <a:pt x="2246135" y="4111571"/>
                </a:cubicBezTo>
                <a:cubicBezTo>
                  <a:pt x="2090859" y="4115857"/>
                  <a:pt x="1936213" y="4129921"/>
                  <a:pt x="1781316" y="4140235"/>
                </a:cubicBezTo>
                <a:cubicBezTo>
                  <a:pt x="1667682" y="4147695"/>
                  <a:pt x="1553608" y="4142392"/>
                  <a:pt x="1441020" y="4124430"/>
                </a:cubicBezTo>
                <a:cubicBezTo>
                  <a:pt x="1360735" y="4111704"/>
                  <a:pt x="1279946" y="4117196"/>
                  <a:pt x="1199535" y="4121751"/>
                </a:cubicBezTo>
                <a:cubicBezTo>
                  <a:pt x="1054343" y="4130324"/>
                  <a:pt x="909653" y="4143718"/>
                  <a:pt x="764462" y="4130324"/>
                </a:cubicBezTo>
                <a:cubicBezTo>
                  <a:pt x="634770" y="4118267"/>
                  <a:pt x="503820" y="4108490"/>
                  <a:pt x="375137" y="4118267"/>
                </a:cubicBezTo>
                <a:cubicBezTo>
                  <a:pt x="278626" y="4125601"/>
                  <a:pt x="182043" y="4132935"/>
                  <a:pt x="85336" y="4130493"/>
                </a:cubicBezTo>
                <a:lnTo>
                  <a:pt x="0" y="4125145"/>
                </a:lnTo>
                <a:close/>
              </a:path>
            </a:pathLst>
          </a:cu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3072E5C5-A2FF-E88F-5EB0-5F690F3421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66" r="12208" b="-2"/>
          <a:stretch/>
        </p:blipFill>
        <p:spPr>
          <a:xfrm>
            <a:off x="4115400" y="10"/>
            <a:ext cx="3058323" cy="3597029"/>
          </a:xfrm>
          <a:custGeom>
            <a:avLst/>
            <a:gdLst/>
            <a:ahLst/>
            <a:cxnLst/>
            <a:rect l="l" t="t" r="r" b="b"/>
            <a:pathLst>
              <a:path w="3058323" h="3597039">
                <a:moveTo>
                  <a:pt x="15411" y="0"/>
                </a:moveTo>
                <a:lnTo>
                  <a:pt x="3031762" y="0"/>
                </a:lnTo>
                <a:lnTo>
                  <a:pt x="3046461" y="132146"/>
                </a:lnTo>
                <a:cubicBezTo>
                  <a:pt x="3048338" y="180004"/>
                  <a:pt x="3046791" y="227996"/>
                  <a:pt x="3041802" y="275754"/>
                </a:cubicBezTo>
                <a:cubicBezTo>
                  <a:pt x="3027897" y="401800"/>
                  <a:pt x="3049074" y="530780"/>
                  <a:pt x="3008505" y="654529"/>
                </a:cubicBezTo>
                <a:cubicBezTo>
                  <a:pt x="3005571" y="667491"/>
                  <a:pt x="3004614" y="680823"/>
                  <a:pt x="3005698" y="694078"/>
                </a:cubicBezTo>
                <a:cubicBezTo>
                  <a:pt x="3005188" y="761821"/>
                  <a:pt x="3019349" y="827651"/>
                  <a:pt x="3033127" y="893608"/>
                </a:cubicBezTo>
                <a:cubicBezTo>
                  <a:pt x="3048309" y="966327"/>
                  <a:pt x="3067190" y="1038663"/>
                  <a:pt x="3044226" y="1113933"/>
                </a:cubicBezTo>
                <a:cubicBezTo>
                  <a:pt x="3037911" y="1137802"/>
                  <a:pt x="3037911" y="1162909"/>
                  <a:pt x="3044226" y="1186779"/>
                </a:cubicBezTo>
                <a:cubicBezTo>
                  <a:pt x="3050414" y="1219872"/>
                  <a:pt x="3050414" y="1253833"/>
                  <a:pt x="3044226" y="1286927"/>
                </a:cubicBezTo>
                <a:cubicBezTo>
                  <a:pt x="3034913" y="1357732"/>
                  <a:pt x="3025345" y="1428920"/>
                  <a:pt x="3030448" y="1500363"/>
                </a:cubicBezTo>
                <a:cubicBezTo>
                  <a:pt x="3038001" y="1625694"/>
                  <a:pt x="3036164" y="1751408"/>
                  <a:pt x="3024962" y="1876459"/>
                </a:cubicBezTo>
                <a:cubicBezTo>
                  <a:pt x="3020242" y="1937185"/>
                  <a:pt x="3013991" y="1998805"/>
                  <a:pt x="3036572" y="2058128"/>
                </a:cubicBezTo>
                <a:cubicBezTo>
                  <a:pt x="3039761" y="2065719"/>
                  <a:pt x="3039761" y="2074267"/>
                  <a:pt x="3036572" y="2081857"/>
                </a:cubicBezTo>
                <a:cubicBezTo>
                  <a:pt x="2993834" y="2180984"/>
                  <a:pt x="3005826" y="2282153"/>
                  <a:pt x="3027897" y="2382556"/>
                </a:cubicBezTo>
                <a:cubicBezTo>
                  <a:pt x="3059523" y="2516907"/>
                  <a:pt x="3066565" y="2655863"/>
                  <a:pt x="3048691" y="2792715"/>
                </a:cubicBezTo>
                <a:cubicBezTo>
                  <a:pt x="3037337" y="2873471"/>
                  <a:pt x="3023687" y="2954354"/>
                  <a:pt x="3031596" y="3036386"/>
                </a:cubicBezTo>
                <a:cubicBezTo>
                  <a:pt x="3037490" y="3100417"/>
                  <a:pt x="3039736" y="3164741"/>
                  <a:pt x="3038358" y="3229027"/>
                </a:cubicBezTo>
                <a:cubicBezTo>
                  <a:pt x="3036891" y="3311633"/>
                  <a:pt x="3031788" y="3394080"/>
                  <a:pt x="3028535" y="3476606"/>
                </a:cubicBezTo>
                <a:lnTo>
                  <a:pt x="3026145" y="3582089"/>
                </a:lnTo>
                <a:lnTo>
                  <a:pt x="2837742" y="3576169"/>
                </a:lnTo>
                <a:cubicBezTo>
                  <a:pt x="2749601" y="3575123"/>
                  <a:pt x="2661428" y="3575842"/>
                  <a:pt x="2573255" y="3578457"/>
                </a:cubicBezTo>
                <a:cubicBezTo>
                  <a:pt x="2415279" y="3583558"/>
                  <a:pt x="2257302" y="3585390"/>
                  <a:pt x="2099327" y="3578457"/>
                </a:cubicBezTo>
                <a:cubicBezTo>
                  <a:pt x="1926907" y="3570479"/>
                  <a:pt x="1754870" y="3579504"/>
                  <a:pt x="1582958" y="3591536"/>
                </a:cubicBezTo>
                <a:cubicBezTo>
                  <a:pt x="1416747" y="3603177"/>
                  <a:pt x="1250917" y="3594544"/>
                  <a:pt x="1084959" y="3582381"/>
                </a:cubicBezTo>
                <a:cubicBezTo>
                  <a:pt x="910095" y="3569328"/>
                  <a:pt x="734510" y="3570585"/>
                  <a:pt x="559849" y="3586174"/>
                </a:cubicBezTo>
                <a:cubicBezTo>
                  <a:pt x="445325" y="3596376"/>
                  <a:pt x="330549" y="3581074"/>
                  <a:pt x="216532" y="3582119"/>
                </a:cubicBezTo>
                <a:lnTo>
                  <a:pt x="3784" y="3583799"/>
                </a:lnTo>
                <a:lnTo>
                  <a:pt x="23102" y="3304343"/>
                </a:lnTo>
                <a:cubicBezTo>
                  <a:pt x="27378" y="3232352"/>
                  <a:pt x="25445" y="3160183"/>
                  <a:pt x="17316" y="3088458"/>
                </a:cubicBezTo>
                <a:cubicBezTo>
                  <a:pt x="9187" y="3007476"/>
                  <a:pt x="12024" y="2925898"/>
                  <a:pt x="25783" y="2845525"/>
                </a:cubicBezTo>
                <a:cubicBezTo>
                  <a:pt x="43141" y="2750282"/>
                  <a:pt x="35379" y="2655039"/>
                  <a:pt x="29029" y="2559796"/>
                </a:cubicBezTo>
                <a:cubicBezTo>
                  <a:pt x="11671" y="2298322"/>
                  <a:pt x="-9498" y="2036848"/>
                  <a:pt x="4615" y="1774485"/>
                </a:cubicBezTo>
                <a:cubicBezTo>
                  <a:pt x="7578" y="1718482"/>
                  <a:pt x="20561" y="1663876"/>
                  <a:pt x="25925" y="1608255"/>
                </a:cubicBezTo>
                <a:cubicBezTo>
                  <a:pt x="41590" y="1446595"/>
                  <a:pt x="23242" y="1285571"/>
                  <a:pt x="15763" y="1124293"/>
                </a:cubicBezTo>
                <a:cubicBezTo>
                  <a:pt x="5010" y="945807"/>
                  <a:pt x="7183" y="766877"/>
                  <a:pt x="22255" y="588646"/>
                </a:cubicBezTo>
                <a:cubicBezTo>
                  <a:pt x="41165" y="395112"/>
                  <a:pt x="35097" y="201070"/>
                  <a:pt x="19010" y="7282"/>
                </a:cubicBezTo>
                <a:close/>
              </a:path>
            </a:pathLst>
          </a:custGeom>
        </p:spPr>
      </p:pic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89425" y="2424319"/>
            <a:ext cx="3776100" cy="27432"/>
          </a:xfrm>
          <a:custGeom>
            <a:avLst/>
            <a:gdLst>
              <a:gd name="connsiteX0" fmla="*/ 0 w 3776100"/>
              <a:gd name="connsiteY0" fmla="*/ 0 h 27432"/>
              <a:gd name="connsiteX1" fmla="*/ 704872 w 3776100"/>
              <a:gd name="connsiteY1" fmla="*/ 0 h 27432"/>
              <a:gd name="connsiteX2" fmla="*/ 1371983 w 3776100"/>
              <a:gd name="connsiteY2" fmla="*/ 0 h 27432"/>
              <a:gd name="connsiteX3" fmla="*/ 2039094 w 3776100"/>
              <a:gd name="connsiteY3" fmla="*/ 0 h 27432"/>
              <a:gd name="connsiteX4" fmla="*/ 2555161 w 3776100"/>
              <a:gd name="connsiteY4" fmla="*/ 0 h 27432"/>
              <a:gd name="connsiteX5" fmla="*/ 3108989 w 3776100"/>
              <a:gd name="connsiteY5" fmla="*/ 0 h 27432"/>
              <a:gd name="connsiteX6" fmla="*/ 3776100 w 3776100"/>
              <a:gd name="connsiteY6" fmla="*/ 0 h 27432"/>
              <a:gd name="connsiteX7" fmla="*/ 3776100 w 3776100"/>
              <a:gd name="connsiteY7" fmla="*/ 27432 h 27432"/>
              <a:gd name="connsiteX8" fmla="*/ 3146750 w 3776100"/>
              <a:gd name="connsiteY8" fmla="*/ 27432 h 27432"/>
              <a:gd name="connsiteX9" fmla="*/ 2630683 w 3776100"/>
              <a:gd name="connsiteY9" fmla="*/ 27432 h 27432"/>
              <a:gd name="connsiteX10" fmla="*/ 2114616 w 3776100"/>
              <a:gd name="connsiteY10" fmla="*/ 27432 h 27432"/>
              <a:gd name="connsiteX11" fmla="*/ 1447505 w 3776100"/>
              <a:gd name="connsiteY11" fmla="*/ 27432 h 27432"/>
              <a:gd name="connsiteX12" fmla="*/ 893677 w 3776100"/>
              <a:gd name="connsiteY12" fmla="*/ 27432 h 27432"/>
              <a:gd name="connsiteX13" fmla="*/ 0 w 3776100"/>
              <a:gd name="connsiteY13" fmla="*/ 27432 h 27432"/>
              <a:gd name="connsiteX14" fmla="*/ 0 w 377610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776100" h="27432" fill="none" extrusionOk="0">
                <a:moveTo>
                  <a:pt x="0" y="0"/>
                </a:moveTo>
                <a:cubicBezTo>
                  <a:pt x="165025" y="16710"/>
                  <a:pt x="477610" y="11021"/>
                  <a:pt x="704872" y="0"/>
                </a:cubicBezTo>
                <a:cubicBezTo>
                  <a:pt x="932134" y="-11021"/>
                  <a:pt x="1211227" y="31434"/>
                  <a:pt x="1371983" y="0"/>
                </a:cubicBezTo>
                <a:cubicBezTo>
                  <a:pt x="1532739" y="-31434"/>
                  <a:pt x="1888636" y="32404"/>
                  <a:pt x="2039094" y="0"/>
                </a:cubicBezTo>
                <a:cubicBezTo>
                  <a:pt x="2189552" y="-32404"/>
                  <a:pt x="2404310" y="7083"/>
                  <a:pt x="2555161" y="0"/>
                </a:cubicBezTo>
                <a:cubicBezTo>
                  <a:pt x="2706012" y="-7083"/>
                  <a:pt x="2970995" y="21467"/>
                  <a:pt x="3108989" y="0"/>
                </a:cubicBezTo>
                <a:cubicBezTo>
                  <a:pt x="3246983" y="-21467"/>
                  <a:pt x="3512891" y="18414"/>
                  <a:pt x="3776100" y="0"/>
                </a:cubicBezTo>
                <a:cubicBezTo>
                  <a:pt x="3775143" y="8431"/>
                  <a:pt x="3775751" y="14612"/>
                  <a:pt x="3776100" y="27432"/>
                </a:cubicBezTo>
                <a:cubicBezTo>
                  <a:pt x="3578604" y="18286"/>
                  <a:pt x="3430587" y="30543"/>
                  <a:pt x="3146750" y="27432"/>
                </a:cubicBezTo>
                <a:cubicBezTo>
                  <a:pt x="2862913" y="24322"/>
                  <a:pt x="2827215" y="48777"/>
                  <a:pt x="2630683" y="27432"/>
                </a:cubicBezTo>
                <a:cubicBezTo>
                  <a:pt x="2434151" y="6087"/>
                  <a:pt x="2291940" y="37245"/>
                  <a:pt x="2114616" y="27432"/>
                </a:cubicBezTo>
                <a:cubicBezTo>
                  <a:pt x="1937292" y="17619"/>
                  <a:pt x="1656845" y="-4340"/>
                  <a:pt x="1447505" y="27432"/>
                </a:cubicBezTo>
                <a:cubicBezTo>
                  <a:pt x="1238165" y="59204"/>
                  <a:pt x="1030350" y="26114"/>
                  <a:pt x="893677" y="27432"/>
                </a:cubicBezTo>
                <a:cubicBezTo>
                  <a:pt x="757004" y="28750"/>
                  <a:pt x="212407" y="-10735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776100" h="27432" stroke="0" extrusionOk="0">
                <a:moveTo>
                  <a:pt x="0" y="0"/>
                </a:moveTo>
                <a:cubicBezTo>
                  <a:pt x="198732" y="-14575"/>
                  <a:pt x="400138" y="19874"/>
                  <a:pt x="591589" y="0"/>
                </a:cubicBezTo>
                <a:cubicBezTo>
                  <a:pt x="783040" y="-19874"/>
                  <a:pt x="941744" y="14362"/>
                  <a:pt x="1107656" y="0"/>
                </a:cubicBezTo>
                <a:cubicBezTo>
                  <a:pt x="1273568" y="-14362"/>
                  <a:pt x="1609193" y="-20323"/>
                  <a:pt x="1812528" y="0"/>
                </a:cubicBezTo>
                <a:cubicBezTo>
                  <a:pt x="2015863" y="20323"/>
                  <a:pt x="2174208" y="11632"/>
                  <a:pt x="2404117" y="0"/>
                </a:cubicBezTo>
                <a:cubicBezTo>
                  <a:pt x="2634026" y="-11632"/>
                  <a:pt x="2870746" y="-12989"/>
                  <a:pt x="2995706" y="0"/>
                </a:cubicBezTo>
                <a:cubicBezTo>
                  <a:pt x="3120666" y="12989"/>
                  <a:pt x="3546384" y="24159"/>
                  <a:pt x="3776100" y="0"/>
                </a:cubicBezTo>
                <a:cubicBezTo>
                  <a:pt x="3774745" y="9524"/>
                  <a:pt x="3774898" y="13975"/>
                  <a:pt x="3776100" y="27432"/>
                </a:cubicBezTo>
                <a:cubicBezTo>
                  <a:pt x="3463671" y="43660"/>
                  <a:pt x="3337372" y="14126"/>
                  <a:pt x="3146750" y="27432"/>
                </a:cubicBezTo>
                <a:cubicBezTo>
                  <a:pt x="2956128" y="40739"/>
                  <a:pt x="2766562" y="1782"/>
                  <a:pt x="2630683" y="27432"/>
                </a:cubicBezTo>
                <a:cubicBezTo>
                  <a:pt x="2494804" y="53082"/>
                  <a:pt x="2190923" y="18892"/>
                  <a:pt x="2001333" y="27432"/>
                </a:cubicBezTo>
                <a:cubicBezTo>
                  <a:pt x="1811743" y="35973"/>
                  <a:pt x="1591614" y="51701"/>
                  <a:pt x="1371983" y="27432"/>
                </a:cubicBezTo>
                <a:cubicBezTo>
                  <a:pt x="1152352" y="3164"/>
                  <a:pt x="916285" y="53283"/>
                  <a:pt x="780394" y="27432"/>
                </a:cubicBezTo>
                <a:cubicBezTo>
                  <a:pt x="644503" y="1581"/>
                  <a:pt x="293502" y="478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42B298"/>
          </a:solidFill>
          <a:ln w="38100" cap="rnd">
            <a:solidFill>
              <a:srgbClr val="42B29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able, beverage, glass&#10;&#10;Description automatically generated">
            <a:extLst>
              <a:ext uri="{FF2B5EF4-FFF2-40B4-BE49-F238E27FC236}">
                <a16:creationId xmlns:a16="http://schemas.microsoft.com/office/drawing/2014/main" id="{B690965E-558A-FEE6-E4F4-591978D7044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975" b="2"/>
          <a:stretch/>
        </p:blipFill>
        <p:spPr>
          <a:xfrm>
            <a:off x="4" y="4328340"/>
            <a:ext cx="3912953" cy="2529660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</p:spPr>
      </p:pic>
      <p:pic>
        <p:nvPicPr>
          <p:cNvPr id="5" name="Picture 5" descr="A picture containing person, table, beverage, drink&#10;&#10;Description automatically generated">
            <a:extLst>
              <a:ext uri="{FF2B5EF4-FFF2-40B4-BE49-F238E27FC236}">
                <a16:creationId xmlns:a16="http://schemas.microsoft.com/office/drawing/2014/main" id="{767216DF-8908-967E-2870-0B5B94BC410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285" r="8193"/>
          <a:stretch/>
        </p:blipFill>
        <p:spPr>
          <a:xfrm>
            <a:off x="4110922" y="3791169"/>
            <a:ext cx="3058821" cy="3066831"/>
          </a:xfrm>
          <a:custGeom>
            <a:avLst/>
            <a:gdLst/>
            <a:ahLst/>
            <a:cxnLst/>
            <a:rect l="l" t="t" r="r" b="b"/>
            <a:pathLst>
              <a:path w="3058821" h="3066831">
                <a:moveTo>
                  <a:pt x="2787020" y="1261"/>
                </a:moveTo>
                <a:cubicBezTo>
                  <a:pt x="2839709" y="-518"/>
                  <a:pt x="2892422" y="-414"/>
                  <a:pt x="2945069" y="1571"/>
                </a:cubicBezTo>
                <a:lnTo>
                  <a:pt x="3038769" y="8460"/>
                </a:lnTo>
                <a:lnTo>
                  <a:pt x="3040494" y="37341"/>
                </a:lnTo>
                <a:cubicBezTo>
                  <a:pt x="3041244" y="71882"/>
                  <a:pt x="3039776" y="106360"/>
                  <a:pt x="3033397" y="140806"/>
                </a:cubicBezTo>
                <a:cubicBezTo>
                  <a:pt x="3014006" y="247842"/>
                  <a:pt x="3013240" y="353093"/>
                  <a:pt x="3049089" y="457834"/>
                </a:cubicBezTo>
                <a:cubicBezTo>
                  <a:pt x="3061974" y="495214"/>
                  <a:pt x="3059933" y="536166"/>
                  <a:pt x="3055085" y="576225"/>
                </a:cubicBezTo>
                <a:cubicBezTo>
                  <a:pt x="3043731" y="670377"/>
                  <a:pt x="3028167" y="764784"/>
                  <a:pt x="3035311" y="859828"/>
                </a:cubicBezTo>
                <a:cubicBezTo>
                  <a:pt x="3053554" y="1099545"/>
                  <a:pt x="3026891" y="1339261"/>
                  <a:pt x="3038883" y="1578850"/>
                </a:cubicBezTo>
                <a:cubicBezTo>
                  <a:pt x="3039113" y="1594185"/>
                  <a:pt x="3038526" y="1609507"/>
                  <a:pt x="3037097" y="1624778"/>
                </a:cubicBezTo>
                <a:cubicBezTo>
                  <a:pt x="3032504" y="1713061"/>
                  <a:pt x="3017960" y="1801599"/>
                  <a:pt x="3043476" y="1889499"/>
                </a:cubicBezTo>
                <a:cubicBezTo>
                  <a:pt x="3046015" y="1904618"/>
                  <a:pt x="3045632" y="1920080"/>
                  <a:pt x="3042328" y="1935044"/>
                </a:cubicBezTo>
                <a:cubicBezTo>
                  <a:pt x="3031394" y="2011884"/>
                  <a:pt x="3028524" y="2089667"/>
                  <a:pt x="3033780" y="2167106"/>
                </a:cubicBezTo>
                <a:cubicBezTo>
                  <a:pt x="3048962" y="2335903"/>
                  <a:pt x="3051130" y="2505606"/>
                  <a:pt x="3040286" y="2674734"/>
                </a:cubicBezTo>
                <a:cubicBezTo>
                  <a:pt x="3036459" y="2750260"/>
                  <a:pt x="3031611" y="2825530"/>
                  <a:pt x="3028294" y="2900035"/>
                </a:cubicBezTo>
                <a:cubicBezTo>
                  <a:pt x="3027210" y="2934608"/>
                  <a:pt x="3025392" y="2969245"/>
                  <a:pt x="3026078" y="3003803"/>
                </a:cubicBezTo>
                <a:lnTo>
                  <a:pt x="3033892" y="3066831"/>
                </a:lnTo>
                <a:lnTo>
                  <a:pt x="23851" y="3066831"/>
                </a:lnTo>
                <a:lnTo>
                  <a:pt x="42401" y="2704831"/>
                </a:lnTo>
                <a:cubicBezTo>
                  <a:pt x="45364" y="2461136"/>
                  <a:pt x="53409" y="2216933"/>
                  <a:pt x="28288" y="1974000"/>
                </a:cubicBezTo>
                <a:cubicBezTo>
                  <a:pt x="11213" y="1809420"/>
                  <a:pt x="17986" y="1645602"/>
                  <a:pt x="21091" y="1481150"/>
                </a:cubicBezTo>
                <a:cubicBezTo>
                  <a:pt x="24619" y="1296377"/>
                  <a:pt x="22926" y="1111480"/>
                  <a:pt x="22926" y="926707"/>
                </a:cubicBezTo>
                <a:cubicBezTo>
                  <a:pt x="22643" y="846322"/>
                  <a:pt x="27442" y="766445"/>
                  <a:pt x="35627" y="686441"/>
                </a:cubicBezTo>
                <a:cubicBezTo>
                  <a:pt x="47340" y="570372"/>
                  <a:pt x="33228" y="454937"/>
                  <a:pt x="14458" y="340646"/>
                </a:cubicBezTo>
                <a:cubicBezTo>
                  <a:pt x="3337" y="261010"/>
                  <a:pt x="-1375" y="180751"/>
                  <a:pt x="346" y="100506"/>
                </a:cubicBezTo>
                <a:lnTo>
                  <a:pt x="2424" y="12627"/>
                </a:lnTo>
                <a:lnTo>
                  <a:pt x="3495" y="12901"/>
                </a:lnTo>
                <a:cubicBezTo>
                  <a:pt x="343898" y="-3971"/>
                  <a:pt x="684174" y="17086"/>
                  <a:pt x="1024451" y="18263"/>
                </a:cubicBezTo>
                <a:cubicBezTo>
                  <a:pt x="1134033" y="18655"/>
                  <a:pt x="1243235" y="13685"/>
                  <a:pt x="1352564" y="9238"/>
                </a:cubicBezTo>
                <a:cubicBezTo>
                  <a:pt x="1493565" y="3614"/>
                  <a:pt x="1634312" y="14731"/>
                  <a:pt x="1775060" y="12508"/>
                </a:cubicBezTo>
                <a:cubicBezTo>
                  <a:pt x="2008160" y="8846"/>
                  <a:pt x="2241134" y="19571"/>
                  <a:pt x="2474235" y="12508"/>
                </a:cubicBezTo>
                <a:cubicBezTo>
                  <a:pt x="2578497" y="9238"/>
                  <a:pt x="2682758" y="4268"/>
                  <a:pt x="2787020" y="1261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C0554-5518-202A-048A-4620E9D50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7921" y="2704407"/>
            <a:ext cx="3919476" cy="3489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Alcohol</a:t>
            </a:r>
          </a:p>
          <a:p>
            <a:r>
              <a:rPr lang="en-US" sz="2400"/>
              <a:t>Binge drinking</a:t>
            </a:r>
          </a:p>
          <a:p>
            <a:r>
              <a:rPr lang="en-US" sz="2400"/>
              <a:t>The dangers done by binge drinking</a:t>
            </a:r>
          </a:p>
          <a:p>
            <a:r>
              <a:rPr lang="en-US" sz="2400"/>
              <a:t>Drinking red wine</a:t>
            </a:r>
          </a:p>
        </p:txBody>
      </p:sp>
      <p:pic>
        <p:nvPicPr>
          <p:cNvPr id="8" name="alcohol introduction">
            <a:hlinkClick r:id="" action="ppaction://media"/>
            <a:extLst>
              <a:ext uri="{FF2B5EF4-FFF2-40B4-BE49-F238E27FC236}">
                <a16:creationId xmlns:a16="http://schemas.microsoft.com/office/drawing/2014/main" id="{3BBF1264-CF83-2BB0-455E-19219B4A0E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691064" y="5522404"/>
            <a:ext cx="1132816" cy="103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87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4469056-D581-421C-80DD-CCE96ECB3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17891-172B-3544-86CB-DBDD39C56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749173"/>
            <a:ext cx="3475383" cy="1600200"/>
          </a:xfrm>
        </p:spPr>
        <p:txBody>
          <a:bodyPr anchor="ctr">
            <a:normAutofit/>
          </a:bodyPr>
          <a:lstStyle/>
          <a:p>
            <a:r>
              <a:rPr lang="en-US" dirty="0"/>
              <a:t>alcohol</a:t>
            </a:r>
          </a:p>
        </p:txBody>
      </p:sp>
      <p:sp>
        <p:nvSpPr>
          <p:cNvPr id="14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749173"/>
            <a:ext cx="18288" cy="1600200"/>
          </a:xfrm>
          <a:custGeom>
            <a:avLst/>
            <a:gdLst>
              <a:gd name="connsiteX0" fmla="*/ 0 w 18288"/>
              <a:gd name="connsiteY0" fmla="*/ 0 h 1600200"/>
              <a:gd name="connsiteX1" fmla="*/ 18288 w 18288"/>
              <a:gd name="connsiteY1" fmla="*/ 0 h 1600200"/>
              <a:gd name="connsiteX2" fmla="*/ 18288 w 18288"/>
              <a:gd name="connsiteY2" fmla="*/ 549402 h 1600200"/>
              <a:gd name="connsiteX3" fmla="*/ 18288 w 18288"/>
              <a:gd name="connsiteY3" fmla="*/ 1114806 h 1600200"/>
              <a:gd name="connsiteX4" fmla="*/ 18288 w 18288"/>
              <a:gd name="connsiteY4" fmla="*/ 1600200 h 1600200"/>
              <a:gd name="connsiteX5" fmla="*/ 0 w 18288"/>
              <a:gd name="connsiteY5" fmla="*/ 1600200 h 1600200"/>
              <a:gd name="connsiteX6" fmla="*/ 0 w 18288"/>
              <a:gd name="connsiteY6" fmla="*/ 1066800 h 1600200"/>
              <a:gd name="connsiteX7" fmla="*/ 0 w 18288"/>
              <a:gd name="connsiteY7" fmla="*/ 517398 h 1600200"/>
              <a:gd name="connsiteX8" fmla="*/ 0 w 18288"/>
              <a:gd name="connsiteY8" fmla="*/ 0 h 160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88" h="1600200" fill="none" extrusionOk="0">
                <a:moveTo>
                  <a:pt x="0" y="0"/>
                </a:moveTo>
                <a:cubicBezTo>
                  <a:pt x="4865" y="374"/>
                  <a:pt x="13608" y="53"/>
                  <a:pt x="18288" y="0"/>
                </a:cubicBezTo>
                <a:cubicBezTo>
                  <a:pt x="23286" y="215154"/>
                  <a:pt x="-6672" y="375145"/>
                  <a:pt x="18288" y="549402"/>
                </a:cubicBezTo>
                <a:cubicBezTo>
                  <a:pt x="43248" y="723659"/>
                  <a:pt x="44414" y="873011"/>
                  <a:pt x="18288" y="1114806"/>
                </a:cubicBezTo>
                <a:cubicBezTo>
                  <a:pt x="-7838" y="1356601"/>
                  <a:pt x="13030" y="1360490"/>
                  <a:pt x="18288" y="1600200"/>
                </a:cubicBezTo>
                <a:cubicBezTo>
                  <a:pt x="10638" y="1600772"/>
                  <a:pt x="4111" y="1599793"/>
                  <a:pt x="0" y="1600200"/>
                </a:cubicBezTo>
                <a:cubicBezTo>
                  <a:pt x="-6890" y="1375807"/>
                  <a:pt x="21339" y="1304563"/>
                  <a:pt x="0" y="1066800"/>
                </a:cubicBezTo>
                <a:cubicBezTo>
                  <a:pt x="-21339" y="829037"/>
                  <a:pt x="-23009" y="689986"/>
                  <a:pt x="0" y="517398"/>
                </a:cubicBezTo>
                <a:cubicBezTo>
                  <a:pt x="23009" y="344810"/>
                  <a:pt x="-9921" y="122345"/>
                  <a:pt x="0" y="0"/>
                </a:cubicBezTo>
                <a:close/>
              </a:path>
              <a:path w="18288" h="160020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1387" y="104987"/>
                  <a:pt x="17137" y="300374"/>
                  <a:pt x="18288" y="485394"/>
                </a:cubicBezTo>
                <a:cubicBezTo>
                  <a:pt x="19439" y="670414"/>
                  <a:pt x="37394" y="922400"/>
                  <a:pt x="18288" y="1050798"/>
                </a:cubicBezTo>
                <a:cubicBezTo>
                  <a:pt x="-818" y="1179196"/>
                  <a:pt x="6556" y="1394957"/>
                  <a:pt x="18288" y="1600200"/>
                </a:cubicBezTo>
                <a:cubicBezTo>
                  <a:pt x="12642" y="1600430"/>
                  <a:pt x="3803" y="1599869"/>
                  <a:pt x="0" y="1600200"/>
                </a:cubicBezTo>
                <a:cubicBezTo>
                  <a:pt x="10832" y="1355159"/>
                  <a:pt x="-10163" y="1159269"/>
                  <a:pt x="0" y="1034796"/>
                </a:cubicBezTo>
                <a:cubicBezTo>
                  <a:pt x="10163" y="910323"/>
                  <a:pt x="5178" y="626710"/>
                  <a:pt x="0" y="469392"/>
                </a:cubicBezTo>
                <a:cubicBezTo>
                  <a:pt x="-5178" y="312074"/>
                  <a:pt x="20387" y="137476"/>
                  <a:pt x="0" y="0"/>
                </a:cubicBezTo>
                <a:close/>
              </a:path>
            </a:pathLst>
          </a:custGeom>
          <a:solidFill>
            <a:srgbClr val="42B298"/>
          </a:solidFill>
          <a:ln w="34925">
            <a:solidFill>
              <a:srgbClr val="42B29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FCC8B-5197-6036-5AE6-99CF0D3FF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4613" y="1122984"/>
            <a:ext cx="6966451" cy="160020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Alcohol is a psychoactive substance with addictive properties.. </a:t>
            </a:r>
          </a:p>
          <a:p>
            <a:pPr>
              <a:lnSpc>
                <a:spcPct val="100000"/>
              </a:lnSpc>
            </a:pPr>
            <a:r>
              <a:rPr lang="en-US" dirty="0"/>
              <a:t>Alcohol is a major cause of illness.</a:t>
            </a:r>
          </a:p>
          <a:p>
            <a:pPr>
              <a:lnSpc>
                <a:spcPct val="100000"/>
              </a:lnSpc>
            </a:pPr>
            <a:r>
              <a:rPr lang="en-US" dirty="0"/>
              <a:t>Research shows each year that 3 million people have died due to alcohol.</a:t>
            </a:r>
          </a:p>
          <a:p>
            <a:pPr>
              <a:lnSpc>
                <a:spcPct val="100000"/>
              </a:lnSpc>
            </a:pPr>
            <a:r>
              <a:rPr lang="en-US" dirty="0"/>
              <a:t>Causes disability and death. </a:t>
            </a:r>
          </a:p>
          <a:p>
            <a:pPr>
              <a:lnSpc>
                <a:spcPct val="100000"/>
              </a:lnSpc>
            </a:pPr>
            <a:endParaRPr lang="en-US" sz="1700"/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6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77744392-EFD7-D013-B8F4-06A65D5ACC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736" y="3311973"/>
            <a:ext cx="2843784" cy="2680005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CB6EAFA-BC36-182B-AC88-76EF789DD5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2968" y="3562867"/>
            <a:ext cx="2843784" cy="2178217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B5844A4F-452A-A516-B181-291BC9A675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1344" y="3640353"/>
            <a:ext cx="2843784" cy="2023245"/>
          </a:xfrm>
          <a:prstGeom prst="rect">
            <a:avLst/>
          </a:prstGeom>
        </p:spPr>
      </p:pic>
      <p:pic>
        <p:nvPicPr>
          <p:cNvPr id="7" name="Picture 7" descr="A picture containing person&#10;&#10;Description automatically generated">
            <a:extLst>
              <a:ext uri="{FF2B5EF4-FFF2-40B4-BE49-F238E27FC236}">
                <a16:creationId xmlns:a16="http://schemas.microsoft.com/office/drawing/2014/main" id="{6897204F-9861-4610-A909-60D9D4404C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74480" y="3705791"/>
            <a:ext cx="2843784" cy="18923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9183D3-5F05-55C8-686B-4FA9786D671B}"/>
              </a:ext>
            </a:extLst>
          </p:cNvPr>
          <p:cNvSpPr txBox="1"/>
          <p:nvPr/>
        </p:nvSpPr>
        <p:spPr>
          <a:xfrm>
            <a:off x="10317192" y="63921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Murry and Lopez (1997) </a:t>
            </a:r>
            <a:endParaRPr lang="en-US" dirty="0"/>
          </a:p>
        </p:txBody>
      </p:sp>
      <p:pic>
        <p:nvPicPr>
          <p:cNvPr id="8" name="alcohol 2">
            <a:hlinkClick r:id="" action="ppaction://media"/>
            <a:extLst>
              <a:ext uri="{FF2B5EF4-FFF2-40B4-BE49-F238E27FC236}">
                <a16:creationId xmlns:a16="http://schemas.microsoft.com/office/drawing/2014/main" id="{CE665BB3-5AC3-A699-A456-17162CA66B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66837" y="130894"/>
            <a:ext cx="1118438" cy="1046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150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DD0D-A103-C933-3E13-8D2C93EF1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Chart showing alcohol deaths at different age ranges</a:t>
            </a: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943A9CA8-81BE-06E2-2ECA-B70E468E35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7429" y="1896013"/>
            <a:ext cx="8889519" cy="4963783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CDC60D9A-0295-E3DD-1573-07D5D0389008}"/>
              </a:ext>
            </a:extLst>
          </p:cNvPr>
          <p:cNvSpPr txBox="1"/>
          <p:nvPr/>
        </p:nvSpPr>
        <p:spPr>
          <a:xfrm>
            <a:off x="9598325" y="1245079"/>
            <a:ext cx="274320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World health organisation (2018)</a:t>
            </a:r>
          </a:p>
        </p:txBody>
      </p:sp>
      <p:pic>
        <p:nvPicPr>
          <p:cNvPr id="3" name="chart 2">
            <a:hlinkClick r:id="" action="ppaction://media"/>
            <a:extLst>
              <a:ext uri="{FF2B5EF4-FFF2-40B4-BE49-F238E27FC236}">
                <a16:creationId xmlns:a16="http://schemas.microsoft.com/office/drawing/2014/main" id="{CA4973D8-19E1-5A80-DDC6-14A1E99E83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2460" y="5738064"/>
            <a:ext cx="1032174" cy="945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83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3345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2B29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F1265-84C7-E438-A6D5-A1CC68847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329184"/>
            <a:ext cx="6241568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>
                <a:solidFill>
                  <a:schemeClr val="bg1"/>
                </a:solidFill>
              </a:rPr>
              <a:t>Binge drinking defined</a:t>
            </a:r>
          </a:p>
        </p:txBody>
      </p:sp>
      <p:sp>
        <p:nvSpPr>
          <p:cNvPr id="14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D5726-BE94-FCA8-BA14-7A911CBA8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" y="2706624"/>
            <a:ext cx="6241568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Binge drinking is increases and continuing to increase</a:t>
            </a:r>
          </a:p>
          <a:p>
            <a:r>
              <a:rPr lang="en-US">
                <a:solidFill>
                  <a:schemeClr val="bg1"/>
                </a:solidFill>
              </a:rPr>
              <a:t>Large alcohol intake over short periods of time</a:t>
            </a:r>
          </a:p>
          <a:p>
            <a:r>
              <a:rPr lang="en-US">
                <a:solidFill>
                  <a:schemeClr val="bg1"/>
                </a:solidFill>
              </a:rPr>
              <a:t>Over 6 units for woman and 8 units for men</a:t>
            </a:r>
          </a:p>
          <a:p>
            <a:r>
              <a:rPr lang="en-US">
                <a:solidFill>
                  <a:schemeClr val="bg1"/>
                </a:solidFill>
              </a:rPr>
              <a:t>Not aware of the risks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822A99F-F480-7267-9CB6-60329E39AD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4304" y="678278"/>
            <a:ext cx="4014216" cy="2227889"/>
          </a:xfrm>
          <a:prstGeom prst="rect">
            <a:avLst/>
          </a:prstGeom>
        </p:spPr>
      </p:pic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8EF01412-7F98-4CEC-DB75-15CB471DE4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4304" y="3877099"/>
            <a:ext cx="4014216" cy="2161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27C113-C925-D001-6263-084EABF9FFA6}"/>
              </a:ext>
            </a:extLst>
          </p:cNvPr>
          <p:cNvSpPr txBox="1"/>
          <p:nvPr/>
        </p:nvSpPr>
        <p:spPr>
          <a:xfrm>
            <a:off x="11064816" y="637779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Gill (2002)</a:t>
            </a:r>
          </a:p>
        </p:txBody>
      </p:sp>
      <p:pic>
        <p:nvPicPr>
          <p:cNvPr id="7" name="binge defines 2">
            <a:hlinkClick r:id="" action="ppaction://media"/>
            <a:extLst>
              <a:ext uri="{FF2B5EF4-FFF2-40B4-BE49-F238E27FC236}">
                <a16:creationId xmlns:a16="http://schemas.microsoft.com/office/drawing/2014/main" id="{6E4EE001-F5E1-FCD2-B6E4-CDF31B583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1856" y="5738064"/>
            <a:ext cx="1003419" cy="91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777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6CA09F6-3AA4-4DFB-92C2-15B3F1650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81727-3343-F6A6-DD75-1B7562D72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08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US" dirty="0"/>
              <a:t> binge drinking dangers 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0180281D-570F-9D64-87FB-92D66161A7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617" y="261990"/>
            <a:ext cx="2657910" cy="1993433"/>
          </a:xfrm>
          <a:prstGeom prst="rect">
            <a:avLst/>
          </a:prstGeom>
        </p:spPr>
      </p:pic>
      <p:sp>
        <p:nvSpPr>
          <p:cNvPr id="13" name="sketchy rule">
            <a:extLst>
              <a:ext uri="{FF2B5EF4-FFF2-40B4-BE49-F238E27FC236}">
                <a16:creationId xmlns:a16="http://schemas.microsoft.com/office/drawing/2014/main" id="{E0787460-62AF-47DB-8E74-8598B9833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3088" y="2309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42B298"/>
          </a:solidFill>
          <a:ln w="38100" cap="rnd">
            <a:solidFill>
              <a:srgbClr val="42B29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A03A5325-A8CF-03D3-A0CD-835C5D76E2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420" y="2421918"/>
            <a:ext cx="2778303" cy="1993433"/>
          </a:xfrm>
          <a:prstGeom prst="rect">
            <a:avLst/>
          </a:prstGeo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013FE778-564C-20D4-FD9A-5774AC4E88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1854" y="4581846"/>
            <a:ext cx="1689435" cy="199343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D8061-F18A-6BAB-E07D-CDD747FF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3087" y="2504819"/>
            <a:ext cx="6986016" cy="36721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Impact neurological development</a:t>
            </a:r>
          </a:p>
          <a:p>
            <a:r>
              <a:rPr lang="en-US" dirty="0"/>
              <a:t>90% of adults have drunk alcohol</a:t>
            </a:r>
          </a:p>
          <a:p>
            <a:r>
              <a:rPr lang="en-US" dirty="0"/>
              <a:t>Cause cardiovascular disease</a:t>
            </a:r>
          </a:p>
          <a:p>
            <a:r>
              <a:rPr lang="en-US" dirty="0"/>
              <a:t>Consumption levels are increasing </a:t>
            </a:r>
          </a:p>
          <a:p>
            <a:r>
              <a:rPr lang="en-US" dirty="0"/>
              <a:t>Unwanted sexual behaviors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AA7E19-02E1-3482-E1C9-51E7C7ED54D1}"/>
              </a:ext>
            </a:extLst>
          </p:cNvPr>
          <p:cNvSpPr txBox="1"/>
          <p:nvPr/>
        </p:nvSpPr>
        <p:spPr>
          <a:xfrm>
            <a:off x="10820400" y="63921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NHS (2022)</a:t>
            </a:r>
            <a:endParaRPr lang="en-US" dirty="0"/>
          </a:p>
        </p:txBody>
      </p:sp>
      <p:pic>
        <p:nvPicPr>
          <p:cNvPr id="8" name="dangers 2">
            <a:hlinkClick r:id="" action="ppaction://media"/>
            <a:extLst>
              <a:ext uri="{FF2B5EF4-FFF2-40B4-BE49-F238E27FC236}">
                <a16:creationId xmlns:a16="http://schemas.microsoft.com/office/drawing/2014/main" id="{221DF519-F6D7-72FE-3655-BFC8F11492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36121" y="145271"/>
            <a:ext cx="989042" cy="989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19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9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F8643-39E3-7B6D-55A9-577A3D1F9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Drinking red wine - strength</a:t>
            </a:r>
          </a:p>
        </p:txBody>
      </p:sp>
      <p:sp>
        <p:nvSpPr>
          <p:cNvPr id="21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42B298"/>
          </a:solidFill>
          <a:ln w="38100" cap="rnd">
            <a:solidFill>
              <a:srgbClr val="42B29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408F9-7411-F9BB-CE6F-C92CBA400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494" y="2706624"/>
            <a:ext cx="675562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Wine increased monks' life span</a:t>
            </a:r>
          </a:p>
          <a:p>
            <a:r>
              <a:rPr lang="en-US" dirty="0"/>
              <a:t>Drinking red wine benefits</a:t>
            </a:r>
          </a:p>
          <a:p>
            <a:r>
              <a:rPr lang="en-US" dirty="0"/>
              <a:t>Advantages of drinking red wine</a:t>
            </a:r>
          </a:p>
          <a:p>
            <a:r>
              <a:rPr lang="en-US" dirty="0"/>
              <a:t>Red wine is created from crushed grapes</a:t>
            </a:r>
          </a:p>
          <a:p>
            <a:r>
              <a:rPr lang="en-US" dirty="0"/>
              <a:t>Antioxidant found in grape skin</a:t>
            </a:r>
          </a:p>
        </p:txBody>
      </p:sp>
      <p:pic>
        <p:nvPicPr>
          <p:cNvPr id="5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F8947CA0-246A-5B08-C844-FD32A981D1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" y="682752"/>
            <a:ext cx="4014216" cy="2676144"/>
          </a:xfrm>
          <a:prstGeom prst="rect">
            <a:avLst/>
          </a:prstGeom>
        </p:spPr>
      </p:pic>
      <p:pic>
        <p:nvPicPr>
          <p:cNvPr id="4" name="Picture 4" descr="A picture containing text, music&#10;&#10;Description automatically generated">
            <a:extLst>
              <a:ext uri="{FF2B5EF4-FFF2-40B4-BE49-F238E27FC236}">
                <a16:creationId xmlns:a16="http://schemas.microsoft.com/office/drawing/2014/main" id="{F540C0BB-2CA5-4067-9E90-7D89BB0113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50" y="4361688"/>
            <a:ext cx="3276108" cy="21762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76AC60-9752-DCBE-0EC6-317B45C6A8DD}"/>
              </a:ext>
            </a:extLst>
          </p:cNvPr>
          <p:cNvSpPr txBox="1"/>
          <p:nvPr/>
        </p:nvSpPr>
        <p:spPr>
          <a:xfrm>
            <a:off x="10044023" y="6190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Smith (2020)</a:t>
            </a:r>
            <a:endParaRPr lang="en-US" dirty="0"/>
          </a:p>
        </p:txBody>
      </p:sp>
      <p:pic>
        <p:nvPicPr>
          <p:cNvPr id="7" name="red wine">
            <a:hlinkClick r:id="" action="ppaction://media"/>
            <a:extLst>
              <a:ext uri="{FF2B5EF4-FFF2-40B4-BE49-F238E27FC236}">
                <a16:creationId xmlns:a16="http://schemas.microsoft.com/office/drawing/2014/main" id="{47E367E4-709F-7B51-28D5-CCA945810C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4876" y="5694932"/>
            <a:ext cx="1003419" cy="960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31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rgbClr val="42B298"/>
          </a:solidFill>
          <a:ln w="25400">
            <a:solidFill>
              <a:srgbClr val="42B29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1F41D-361D-525A-3315-B8BA25C1F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8F0C9-3444-A84A-F423-8EA84331C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Binge drinking is a cause of long-term effects</a:t>
            </a:r>
          </a:p>
          <a:p>
            <a:r>
              <a:rPr lang="en-US">
                <a:solidFill>
                  <a:schemeClr val="bg1"/>
                </a:solidFill>
              </a:rPr>
              <a:t>Concerns for the increase in alcohol consumption and binge drinking</a:t>
            </a:r>
          </a:p>
          <a:p>
            <a:r>
              <a:rPr lang="en-US">
                <a:solidFill>
                  <a:schemeClr val="bg1"/>
                </a:solidFill>
              </a:rPr>
              <a:t>Teenagers are becoming victims to binge drinking</a:t>
            </a:r>
          </a:p>
        </p:txBody>
      </p:sp>
      <p:pic>
        <p:nvPicPr>
          <p:cNvPr id="4" name="conlcusion">
            <a:hlinkClick r:id="" action="ppaction://media"/>
            <a:extLst>
              <a:ext uri="{FF2B5EF4-FFF2-40B4-BE49-F238E27FC236}">
                <a16:creationId xmlns:a16="http://schemas.microsoft.com/office/drawing/2014/main" id="{E484D349-EBE0-24AE-0511-6724FCE133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74763" y="5076705"/>
            <a:ext cx="1032174" cy="97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86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185BC-489D-702C-1E60-340AA1EEB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A217D-F9F6-A5C8-3D4D-B7C5FEF95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>
                <a:ea typeface="+mn-lt"/>
                <a:cs typeface="+mn-lt"/>
              </a:rPr>
              <a:t>Gill, J. (2002) ‘</a:t>
            </a:r>
            <a:r>
              <a:rPr lang="en-US" b="1" i="1" dirty="0">
                <a:ea typeface="+mn-lt"/>
                <a:cs typeface="+mn-lt"/>
              </a:rPr>
              <a:t>Reported levels of alcohol consumption and binge drinking within the Uk undergraduate student population over the last 25 years, 37(2), pp 109-</a:t>
            </a:r>
            <a:r>
              <a:rPr lang="en-US" b="1" dirty="0">
                <a:ea typeface="+mn-lt"/>
                <a:cs typeface="+mn-lt"/>
              </a:rPr>
              <a:t>120. </a:t>
            </a:r>
          </a:p>
          <a:p>
            <a:r>
              <a:rPr lang="en-US" b="1" dirty="0">
                <a:ea typeface="+mn-lt"/>
                <a:cs typeface="+mn-lt"/>
              </a:rPr>
              <a:t>Murray, R. et-al (2002) ‘</a:t>
            </a:r>
            <a:r>
              <a:rPr lang="en-US" b="1" i="1" dirty="0">
                <a:ea typeface="+mn-lt"/>
                <a:cs typeface="+mn-lt"/>
              </a:rPr>
              <a:t>Alcohol volume, drinking patterns and cardiovascular disease morbidity and mortality; is there a U-shaped function, 155(</a:t>
            </a:r>
            <a:r>
              <a:rPr lang="en-US" b="1" dirty="0">
                <a:ea typeface="+mn-lt"/>
                <a:cs typeface="+mn-lt"/>
              </a:rPr>
              <a:t>3), pp 242-248. </a:t>
            </a:r>
          </a:p>
          <a:p>
            <a:r>
              <a:rPr lang="en-US" b="1" dirty="0">
                <a:ea typeface="+mn-lt"/>
                <a:cs typeface="+mn-lt"/>
              </a:rPr>
              <a:t>NHS (2022) </a:t>
            </a:r>
            <a:r>
              <a:rPr lang="en-US" b="1" i="1" dirty="0">
                <a:ea typeface="+mn-lt"/>
                <a:cs typeface="+mn-lt"/>
              </a:rPr>
              <a:t>Bing Drinking: Alcohol Support</a:t>
            </a:r>
            <a:r>
              <a:rPr lang="en-US" b="1" dirty="0">
                <a:ea typeface="+mn-lt"/>
                <a:cs typeface="+mn-lt"/>
              </a:rPr>
              <a:t>. Available at: </a:t>
            </a:r>
            <a:r>
              <a:rPr lang="en-US" b="1" u="sng" dirty="0">
                <a:ea typeface="+mn-lt"/>
                <a:cs typeface="+mn-lt"/>
                <a:hlinkClick r:id="rId2"/>
              </a:rPr>
              <a:t>Binge drinking - NHS (www.nhs.uk)</a:t>
            </a:r>
            <a:r>
              <a:rPr lang="en-US" b="1" dirty="0">
                <a:ea typeface="+mn-lt"/>
                <a:cs typeface="+mn-lt"/>
              </a:rPr>
              <a:t> (Accessed 12 March 2022).</a:t>
            </a:r>
            <a:endParaRPr lang="en-US" b="1" i="1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Smith, J. (2020) </a:t>
            </a:r>
            <a:r>
              <a:rPr lang="en-US" b="1" i="1">
                <a:ea typeface="+mn-lt"/>
                <a:cs typeface="+mn-lt"/>
              </a:rPr>
              <a:t>Is red wine good for you?</a:t>
            </a:r>
            <a:r>
              <a:rPr lang="en-US" b="1">
                <a:ea typeface="+mn-lt"/>
                <a:cs typeface="+mn-lt"/>
              </a:rPr>
              <a:t> Available at: https://www.medicalnewstoday.com/articles/265635 (Accessed 3 May 2022)</a:t>
            </a:r>
            <a:endParaRPr lang="en-US" b="1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World Health Organization (2018) </a:t>
            </a:r>
            <a:r>
              <a:rPr lang="en-US" b="1" i="1" dirty="0">
                <a:ea typeface="+mn-lt"/>
                <a:cs typeface="+mn-lt"/>
              </a:rPr>
              <a:t>Alcohol</a:t>
            </a:r>
            <a:r>
              <a:rPr lang="en-US" b="1" dirty="0">
                <a:ea typeface="+mn-lt"/>
                <a:cs typeface="+mn-lt"/>
              </a:rPr>
              <a:t>. Available at </a:t>
            </a:r>
            <a:r>
              <a:rPr lang="en-US" b="1" u="sng" dirty="0">
                <a:ea typeface="+mn-lt"/>
                <a:cs typeface="+mn-lt"/>
                <a:hlinkClick r:id="rId3"/>
              </a:rPr>
              <a:t>Alcohol (who.int)</a:t>
            </a:r>
            <a:r>
              <a:rPr lang="en-US" b="1" dirty="0">
                <a:ea typeface="+mn-lt"/>
                <a:cs typeface="+mn-lt"/>
              </a:rPr>
              <a:t> (Accessed 16 March 2022).</a:t>
            </a:r>
          </a:p>
          <a:p>
            <a:endParaRPr lang="en-US" b="1" i="1" dirty="0">
              <a:ea typeface="+mn-lt"/>
              <a:cs typeface="+mn-lt"/>
            </a:endParaRPr>
          </a:p>
          <a:p>
            <a:endParaRPr lang="en-US" b="1" dirty="0">
              <a:ea typeface="+mn-lt"/>
              <a:cs typeface="+mn-lt"/>
            </a:endParaRPr>
          </a:p>
          <a:p>
            <a:endParaRPr lang="en-US" b="1" dirty="0">
              <a:ea typeface="+mn-lt"/>
              <a:cs typeface="+mn-lt"/>
            </a:endParaRPr>
          </a:p>
          <a:p>
            <a:endParaRPr lang="en-US" b="1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6937825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223920"/>
      </a:dk2>
      <a:lt2>
        <a:srgbClr val="E8E2E3"/>
      </a:lt2>
      <a:accent1>
        <a:srgbClr val="42B298"/>
      </a:accent1>
      <a:accent2>
        <a:srgbClr val="3CB567"/>
      </a:accent2>
      <a:accent3>
        <a:srgbClr val="43B83B"/>
      </a:accent3>
      <a:accent4>
        <a:srgbClr val="76AF40"/>
      </a:accent4>
      <a:accent5>
        <a:srgbClr val="9DA551"/>
      </a:accent5>
      <a:accent6>
        <a:srgbClr val="C59939"/>
      </a:accent6>
      <a:hlink>
        <a:srgbClr val="AE6979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SketchyVTI</vt:lpstr>
      <vt:lpstr>Hayley Prosser</vt:lpstr>
      <vt:lpstr>introduction</vt:lpstr>
      <vt:lpstr>alcohol</vt:lpstr>
      <vt:lpstr>Chart showing alcohol deaths at different age ranges</vt:lpstr>
      <vt:lpstr>Binge drinking defined</vt:lpstr>
      <vt:lpstr> binge drinking dangers </vt:lpstr>
      <vt:lpstr>Drinking red wine - strength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287</cp:revision>
  <dcterms:created xsi:type="dcterms:W3CDTF">2022-05-04T15:54:24Z</dcterms:created>
  <dcterms:modified xsi:type="dcterms:W3CDTF">2022-05-05T17:59:59Z</dcterms:modified>
</cp:coreProperties>
</file>