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58" r:id="rId6"/>
    <p:sldId id="260" r:id="rId7"/>
    <p:sldId id="262" r:id="rId8"/>
    <p:sldId id="264" r:id="rId9"/>
    <p:sldId id="265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BE94DE-1802-4536-AAF2-D0A18B12991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8C7D08-EF07-44A3-AA62-217C24E94A98}">
      <dgm:prSet custT="1"/>
      <dgm:spPr/>
      <dgm:t>
        <a:bodyPr/>
        <a:lstStyle/>
        <a:p>
          <a:r>
            <a:rPr lang="en-GB" sz="2400" b="1" dirty="0"/>
            <a:t>My Weakness: Resilience</a:t>
          </a:r>
          <a:endParaRPr lang="en-US" sz="2400" dirty="0"/>
        </a:p>
      </dgm:t>
    </dgm:pt>
    <dgm:pt modelId="{E65590A6-D912-4C15-A1E3-7A1417DAB936}" type="parTrans" cxnId="{075780E6-5ADE-4EDC-9264-DBE1AF1EB67D}">
      <dgm:prSet/>
      <dgm:spPr/>
      <dgm:t>
        <a:bodyPr/>
        <a:lstStyle/>
        <a:p>
          <a:endParaRPr lang="en-US"/>
        </a:p>
      </dgm:t>
    </dgm:pt>
    <dgm:pt modelId="{5861C176-EE55-4AFB-B5FC-2EFB977B5010}" type="sibTrans" cxnId="{075780E6-5ADE-4EDC-9264-DBE1AF1EB67D}">
      <dgm:prSet/>
      <dgm:spPr/>
      <dgm:t>
        <a:bodyPr/>
        <a:lstStyle/>
        <a:p>
          <a:endParaRPr lang="en-US"/>
        </a:p>
      </dgm:t>
    </dgm:pt>
    <dgm:pt modelId="{4FE15401-2E85-4996-BAC0-BF7D7F17C537}">
      <dgm:prSet custT="1"/>
      <dgm:spPr/>
      <dgm:t>
        <a:bodyPr/>
        <a:lstStyle/>
        <a:p>
          <a:r>
            <a:rPr lang="en-GB" sz="2000" dirty="0"/>
            <a:t>I find it hard to cope with stress and bounce back from difficult situations</a:t>
          </a:r>
          <a:endParaRPr lang="en-US" sz="2000" dirty="0"/>
        </a:p>
      </dgm:t>
    </dgm:pt>
    <dgm:pt modelId="{D96ACB2F-70F8-4B53-AE06-0AC7DCBF1EB6}" type="parTrans" cxnId="{70B26DC8-ED86-45B6-ABA3-ECE5DC96C815}">
      <dgm:prSet/>
      <dgm:spPr/>
      <dgm:t>
        <a:bodyPr/>
        <a:lstStyle/>
        <a:p>
          <a:endParaRPr lang="en-US"/>
        </a:p>
      </dgm:t>
    </dgm:pt>
    <dgm:pt modelId="{200925E0-87FD-486E-9D54-DAEBB67BC61E}" type="sibTrans" cxnId="{70B26DC8-ED86-45B6-ABA3-ECE5DC96C815}">
      <dgm:prSet/>
      <dgm:spPr/>
      <dgm:t>
        <a:bodyPr/>
        <a:lstStyle/>
        <a:p>
          <a:endParaRPr lang="en-US"/>
        </a:p>
      </dgm:t>
    </dgm:pt>
    <dgm:pt modelId="{98E33991-7EAF-44CF-8FC0-163A7118B0B0}">
      <dgm:prSet custT="1"/>
      <dgm:spPr/>
      <dgm:t>
        <a:bodyPr/>
        <a:lstStyle/>
        <a:p>
          <a:r>
            <a:rPr lang="en-GB" sz="2000" b="1" dirty="0"/>
            <a:t>How My Strengths Can Help:</a:t>
          </a:r>
          <a:endParaRPr lang="en-US" sz="2000" dirty="0"/>
        </a:p>
      </dgm:t>
    </dgm:pt>
    <dgm:pt modelId="{DACFCD03-7E9D-4684-8A8A-127BCB97D080}" type="parTrans" cxnId="{915C139D-A384-4B7D-AD5E-38F288546DA0}">
      <dgm:prSet/>
      <dgm:spPr/>
      <dgm:t>
        <a:bodyPr/>
        <a:lstStyle/>
        <a:p>
          <a:endParaRPr lang="en-US"/>
        </a:p>
      </dgm:t>
    </dgm:pt>
    <dgm:pt modelId="{CB62A34A-61BE-491C-8458-24D170809213}" type="sibTrans" cxnId="{915C139D-A384-4B7D-AD5E-38F288546DA0}">
      <dgm:prSet/>
      <dgm:spPr/>
      <dgm:t>
        <a:bodyPr/>
        <a:lstStyle/>
        <a:p>
          <a:endParaRPr lang="en-US"/>
        </a:p>
      </dgm:t>
    </dgm:pt>
    <dgm:pt modelId="{A159A793-38E2-43EA-85DA-5E070872EF29}">
      <dgm:prSet custT="1"/>
      <dgm:spPr/>
      <dgm:t>
        <a:bodyPr/>
        <a:lstStyle/>
        <a:p>
          <a:r>
            <a:rPr lang="en-GB" sz="2000" b="1" dirty="0"/>
            <a:t>Using My Understanding:</a:t>
          </a:r>
          <a:endParaRPr lang="en-US" sz="2000" dirty="0"/>
        </a:p>
      </dgm:t>
    </dgm:pt>
    <dgm:pt modelId="{AD035BCE-2787-4321-9306-B4FEF59719FD}" type="parTrans" cxnId="{C3ACD702-DC09-4AE0-AD06-2646C8813F53}">
      <dgm:prSet/>
      <dgm:spPr/>
      <dgm:t>
        <a:bodyPr/>
        <a:lstStyle/>
        <a:p>
          <a:endParaRPr lang="en-US"/>
        </a:p>
      </dgm:t>
    </dgm:pt>
    <dgm:pt modelId="{25BD6207-1D3F-4F39-AB54-C992428BBFB0}" type="sibTrans" cxnId="{C3ACD702-DC09-4AE0-AD06-2646C8813F53}">
      <dgm:prSet/>
      <dgm:spPr/>
      <dgm:t>
        <a:bodyPr/>
        <a:lstStyle/>
        <a:p>
          <a:endParaRPr lang="en-US"/>
        </a:p>
      </dgm:t>
    </dgm:pt>
    <dgm:pt modelId="{FBD2150C-A6AE-4EC6-8906-A762AC4EE4B5}">
      <dgm:prSet custT="1"/>
      <dgm:spPr/>
      <dgm:t>
        <a:bodyPr/>
        <a:lstStyle/>
        <a:p>
          <a:r>
            <a:rPr lang="en-GB" sz="2000" dirty="0"/>
            <a:t>I can be kind to myself when things are tough, just like I am kind to service users</a:t>
          </a:r>
          <a:endParaRPr lang="en-US" sz="2000" dirty="0"/>
        </a:p>
      </dgm:t>
    </dgm:pt>
    <dgm:pt modelId="{B375D3C6-DE8F-4987-B5FE-3582FF679CD9}" type="parTrans" cxnId="{DAD00891-F758-4C34-9B75-C4BF733C331E}">
      <dgm:prSet/>
      <dgm:spPr/>
      <dgm:t>
        <a:bodyPr/>
        <a:lstStyle/>
        <a:p>
          <a:endParaRPr lang="en-US"/>
        </a:p>
      </dgm:t>
    </dgm:pt>
    <dgm:pt modelId="{36677A58-963B-435A-BBB5-17AD6E016234}" type="sibTrans" cxnId="{DAD00891-F758-4C34-9B75-C4BF733C331E}">
      <dgm:prSet/>
      <dgm:spPr/>
      <dgm:t>
        <a:bodyPr/>
        <a:lstStyle/>
        <a:p>
          <a:endParaRPr lang="en-US"/>
        </a:p>
      </dgm:t>
    </dgm:pt>
    <dgm:pt modelId="{F045D1C6-A25F-48EE-95F2-B01ED55504FD}">
      <dgm:prSet custT="1"/>
      <dgm:spPr/>
      <dgm:t>
        <a:bodyPr/>
        <a:lstStyle/>
        <a:p>
          <a:r>
            <a:rPr lang="en-GB" sz="2000" b="1" dirty="0"/>
            <a:t>Using My Teamwork Skills:</a:t>
          </a:r>
          <a:endParaRPr lang="en-US" sz="2000" dirty="0"/>
        </a:p>
      </dgm:t>
    </dgm:pt>
    <dgm:pt modelId="{F34D57DB-0E29-47DD-94FF-651688695F5A}" type="parTrans" cxnId="{3C89C791-694C-4404-8692-8B18DF92B9D7}">
      <dgm:prSet/>
      <dgm:spPr/>
      <dgm:t>
        <a:bodyPr/>
        <a:lstStyle/>
        <a:p>
          <a:endParaRPr lang="en-US"/>
        </a:p>
      </dgm:t>
    </dgm:pt>
    <dgm:pt modelId="{8D40EF0B-08AC-4BE0-B0EB-C3BC7B6976CC}" type="sibTrans" cxnId="{3C89C791-694C-4404-8692-8B18DF92B9D7}">
      <dgm:prSet/>
      <dgm:spPr/>
      <dgm:t>
        <a:bodyPr/>
        <a:lstStyle/>
        <a:p>
          <a:endParaRPr lang="en-US"/>
        </a:p>
      </dgm:t>
    </dgm:pt>
    <dgm:pt modelId="{43B9913C-15C6-440F-AF55-3E359EC910F1}">
      <dgm:prSet custT="1"/>
      <dgm:spPr/>
      <dgm:t>
        <a:bodyPr/>
        <a:lstStyle/>
        <a:p>
          <a:r>
            <a:rPr lang="en-GB" sz="2000" dirty="0"/>
            <a:t>I can talk to colleagues about difficult situations and share how I feel, so I do not carry stress alone</a:t>
          </a:r>
          <a:endParaRPr lang="en-US" sz="2000" dirty="0"/>
        </a:p>
      </dgm:t>
    </dgm:pt>
    <dgm:pt modelId="{5BF5DC7B-D2E9-443D-A6B9-C8B1B119747B}" type="parTrans" cxnId="{1C9BDF1F-883D-4484-917D-2111567508ED}">
      <dgm:prSet/>
      <dgm:spPr/>
      <dgm:t>
        <a:bodyPr/>
        <a:lstStyle/>
        <a:p>
          <a:endParaRPr lang="en-US"/>
        </a:p>
      </dgm:t>
    </dgm:pt>
    <dgm:pt modelId="{51FD8679-5F54-4EDE-8F0B-5DA19780F159}" type="sibTrans" cxnId="{1C9BDF1F-883D-4484-917D-2111567508ED}">
      <dgm:prSet/>
      <dgm:spPr/>
      <dgm:t>
        <a:bodyPr/>
        <a:lstStyle/>
        <a:p>
          <a:endParaRPr lang="en-US"/>
        </a:p>
      </dgm:t>
    </dgm:pt>
    <dgm:pt modelId="{47A19EF0-9BEC-44A2-A437-8EC9061780C5}">
      <dgm:prSet custT="1"/>
      <dgm:spPr/>
      <dgm:t>
        <a:bodyPr/>
        <a:lstStyle/>
        <a:p>
          <a:r>
            <a:rPr lang="en-GB" sz="2000" b="1" dirty="0"/>
            <a:t>Using My Patience:</a:t>
          </a:r>
          <a:endParaRPr lang="en-US" sz="2000" dirty="0"/>
        </a:p>
      </dgm:t>
    </dgm:pt>
    <dgm:pt modelId="{426AAA99-B38A-4FB9-AA28-FBCE48B8A07C}" type="parTrans" cxnId="{2863A251-0AFB-4A03-BC45-6EE37437DEDE}">
      <dgm:prSet/>
      <dgm:spPr/>
      <dgm:t>
        <a:bodyPr/>
        <a:lstStyle/>
        <a:p>
          <a:endParaRPr lang="en-US"/>
        </a:p>
      </dgm:t>
    </dgm:pt>
    <dgm:pt modelId="{4DA982B1-9671-4CD8-A4CF-CE04A5BD0ED2}" type="sibTrans" cxnId="{2863A251-0AFB-4A03-BC45-6EE37437DEDE}">
      <dgm:prSet/>
      <dgm:spPr/>
      <dgm:t>
        <a:bodyPr/>
        <a:lstStyle/>
        <a:p>
          <a:endParaRPr lang="en-US"/>
        </a:p>
      </dgm:t>
    </dgm:pt>
    <dgm:pt modelId="{B9859997-2B44-4FA2-999E-C196E12E78D3}">
      <dgm:prSet custT="1"/>
      <dgm:spPr/>
      <dgm:t>
        <a:bodyPr/>
        <a:lstStyle/>
        <a:p>
          <a:r>
            <a:rPr lang="en-GB" sz="2000" dirty="0"/>
            <a:t>I can be patient with myself and understand that building resilience takes time</a:t>
          </a:r>
          <a:endParaRPr lang="en-US" sz="2000" dirty="0"/>
        </a:p>
      </dgm:t>
    </dgm:pt>
    <dgm:pt modelId="{DBE7ADBB-EE31-453A-9ED3-EA0D9234835A}" type="parTrans" cxnId="{4AFF5201-AE81-4FB9-AC9E-1552D98295EE}">
      <dgm:prSet/>
      <dgm:spPr/>
      <dgm:t>
        <a:bodyPr/>
        <a:lstStyle/>
        <a:p>
          <a:endParaRPr lang="en-US"/>
        </a:p>
      </dgm:t>
    </dgm:pt>
    <dgm:pt modelId="{BE6DA22A-172E-4A04-8496-28FC4D943248}" type="sibTrans" cxnId="{4AFF5201-AE81-4FB9-AC9E-1552D98295EE}">
      <dgm:prSet/>
      <dgm:spPr/>
      <dgm:t>
        <a:bodyPr/>
        <a:lstStyle/>
        <a:p>
          <a:endParaRPr lang="en-US"/>
        </a:p>
      </dgm:t>
    </dgm:pt>
    <dgm:pt modelId="{9845E32E-135F-4257-B92A-6212214C1502}">
      <dgm:prSet custT="1"/>
      <dgm:spPr/>
      <dgm:t>
        <a:bodyPr/>
        <a:lstStyle/>
        <a:p>
          <a:r>
            <a:rPr lang="en-GB" sz="2000" b="1" dirty="0"/>
            <a:t>Practical Example:</a:t>
          </a:r>
          <a:endParaRPr lang="en-US" sz="2000" dirty="0"/>
        </a:p>
      </dgm:t>
    </dgm:pt>
    <dgm:pt modelId="{519645FC-C07F-468A-A6A5-EA940C4B07DC}" type="parTrans" cxnId="{493441F8-0D76-4229-A89C-5A6D302DA2F9}">
      <dgm:prSet/>
      <dgm:spPr/>
      <dgm:t>
        <a:bodyPr/>
        <a:lstStyle/>
        <a:p>
          <a:endParaRPr lang="en-US"/>
        </a:p>
      </dgm:t>
    </dgm:pt>
    <dgm:pt modelId="{1BD0860D-658E-4AF3-8C16-1F3DA7789C2A}" type="sibTrans" cxnId="{493441F8-0D76-4229-A89C-5A6D302DA2F9}">
      <dgm:prSet/>
      <dgm:spPr/>
      <dgm:t>
        <a:bodyPr/>
        <a:lstStyle/>
        <a:p>
          <a:endParaRPr lang="en-US"/>
        </a:p>
      </dgm:t>
    </dgm:pt>
    <dgm:pt modelId="{3DBFDB70-BCFF-4410-8F50-2B9F17AFB51B}">
      <dgm:prSet custT="1"/>
      <dgm:spPr/>
      <dgm:t>
        <a:bodyPr/>
        <a:lstStyle/>
        <a:p>
          <a:r>
            <a:rPr lang="en-GB" sz="2000" dirty="0"/>
            <a:t>Join staff wellbeing sessions or peer support groups at work, and use supervision time to discuss how I can manage stress better</a:t>
          </a:r>
          <a:endParaRPr lang="en-US" sz="2000" dirty="0"/>
        </a:p>
      </dgm:t>
    </dgm:pt>
    <dgm:pt modelId="{33DA5434-0E2E-462D-AFDD-81820EB769C0}" type="parTrans" cxnId="{94276748-0570-4115-8256-889C5068E656}">
      <dgm:prSet/>
      <dgm:spPr/>
      <dgm:t>
        <a:bodyPr/>
        <a:lstStyle/>
        <a:p>
          <a:endParaRPr lang="en-US"/>
        </a:p>
      </dgm:t>
    </dgm:pt>
    <dgm:pt modelId="{7A166CEB-A3EF-4A86-BEDA-8B7C4AFD1082}" type="sibTrans" cxnId="{94276748-0570-4115-8256-889C5068E656}">
      <dgm:prSet/>
      <dgm:spPr/>
      <dgm:t>
        <a:bodyPr/>
        <a:lstStyle/>
        <a:p>
          <a:endParaRPr lang="en-US"/>
        </a:p>
      </dgm:t>
    </dgm:pt>
    <dgm:pt modelId="{8FBF6D26-DB97-4CC2-900F-CD375CC211EC}" type="pres">
      <dgm:prSet presAssocID="{FFBE94DE-1802-4536-AAF2-D0A18B129914}" presName="vert0" presStyleCnt="0">
        <dgm:presLayoutVars>
          <dgm:dir/>
          <dgm:animOne val="branch"/>
          <dgm:animLvl val="lvl"/>
        </dgm:presLayoutVars>
      </dgm:prSet>
      <dgm:spPr/>
    </dgm:pt>
    <dgm:pt modelId="{3062977B-5810-4B92-82A2-1F597BA7E778}" type="pres">
      <dgm:prSet presAssocID="{F38C7D08-EF07-44A3-AA62-217C24E94A98}" presName="thickLine" presStyleLbl="alignNode1" presStyleIdx="0" presStyleCnt="11"/>
      <dgm:spPr/>
    </dgm:pt>
    <dgm:pt modelId="{9BA3DD22-9168-4CE7-858C-49B3654624D0}" type="pres">
      <dgm:prSet presAssocID="{F38C7D08-EF07-44A3-AA62-217C24E94A98}" presName="horz1" presStyleCnt="0"/>
      <dgm:spPr/>
    </dgm:pt>
    <dgm:pt modelId="{CBB8D3DE-37A2-4CB2-9366-79A1B84AFF04}" type="pres">
      <dgm:prSet presAssocID="{F38C7D08-EF07-44A3-AA62-217C24E94A98}" presName="tx1" presStyleLbl="revTx" presStyleIdx="0" presStyleCnt="11"/>
      <dgm:spPr/>
    </dgm:pt>
    <dgm:pt modelId="{25B9E851-7318-4F33-8253-96F184E41441}" type="pres">
      <dgm:prSet presAssocID="{F38C7D08-EF07-44A3-AA62-217C24E94A98}" presName="vert1" presStyleCnt="0"/>
      <dgm:spPr/>
    </dgm:pt>
    <dgm:pt modelId="{5FF41675-EE7B-4694-A7FD-F75B89A205A4}" type="pres">
      <dgm:prSet presAssocID="{4FE15401-2E85-4996-BAC0-BF7D7F17C537}" presName="thickLine" presStyleLbl="alignNode1" presStyleIdx="1" presStyleCnt="11"/>
      <dgm:spPr/>
    </dgm:pt>
    <dgm:pt modelId="{4B6EBC8A-95E2-45EC-BE8C-3F1681F21F37}" type="pres">
      <dgm:prSet presAssocID="{4FE15401-2E85-4996-BAC0-BF7D7F17C537}" presName="horz1" presStyleCnt="0"/>
      <dgm:spPr/>
    </dgm:pt>
    <dgm:pt modelId="{40119FBC-CAF2-4C8F-AAEE-30B6C3B8C029}" type="pres">
      <dgm:prSet presAssocID="{4FE15401-2E85-4996-BAC0-BF7D7F17C537}" presName="tx1" presStyleLbl="revTx" presStyleIdx="1" presStyleCnt="11"/>
      <dgm:spPr/>
    </dgm:pt>
    <dgm:pt modelId="{E3EEF2E9-E345-4B48-9993-1F3EA3DDD415}" type="pres">
      <dgm:prSet presAssocID="{4FE15401-2E85-4996-BAC0-BF7D7F17C537}" presName="vert1" presStyleCnt="0"/>
      <dgm:spPr/>
    </dgm:pt>
    <dgm:pt modelId="{E8AAF600-9008-44B2-A4A6-1DBD492DCDCB}" type="pres">
      <dgm:prSet presAssocID="{98E33991-7EAF-44CF-8FC0-163A7118B0B0}" presName="thickLine" presStyleLbl="alignNode1" presStyleIdx="2" presStyleCnt="11"/>
      <dgm:spPr/>
    </dgm:pt>
    <dgm:pt modelId="{69576FFC-3D6B-4AE2-A2FE-AB1017125EBC}" type="pres">
      <dgm:prSet presAssocID="{98E33991-7EAF-44CF-8FC0-163A7118B0B0}" presName="horz1" presStyleCnt="0"/>
      <dgm:spPr/>
    </dgm:pt>
    <dgm:pt modelId="{74BB16C5-6C14-451A-94DB-C96D3A5F80FE}" type="pres">
      <dgm:prSet presAssocID="{98E33991-7EAF-44CF-8FC0-163A7118B0B0}" presName="tx1" presStyleLbl="revTx" presStyleIdx="2" presStyleCnt="11"/>
      <dgm:spPr/>
    </dgm:pt>
    <dgm:pt modelId="{BAB078AB-0342-4B2E-B80F-7342F992B9FD}" type="pres">
      <dgm:prSet presAssocID="{98E33991-7EAF-44CF-8FC0-163A7118B0B0}" presName="vert1" presStyleCnt="0"/>
      <dgm:spPr/>
    </dgm:pt>
    <dgm:pt modelId="{CCEBE564-7FD6-4D53-BEB4-B47A383EDA3A}" type="pres">
      <dgm:prSet presAssocID="{A159A793-38E2-43EA-85DA-5E070872EF29}" presName="thickLine" presStyleLbl="alignNode1" presStyleIdx="3" presStyleCnt="11"/>
      <dgm:spPr/>
    </dgm:pt>
    <dgm:pt modelId="{C68323DC-1B7D-4727-9E4C-DA37F4DFED54}" type="pres">
      <dgm:prSet presAssocID="{A159A793-38E2-43EA-85DA-5E070872EF29}" presName="horz1" presStyleCnt="0"/>
      <dgm:spPr/>
    </dgm:pt>
    <dgm:pt modelId="{DCCBCC56-7F88-4BCA-B877-DFFD732EC79C}" type="pres">
      <dgm:prSet presAssocID="{A159A793-38E2-43EA-85DA-5E070872EF29}" presName="tx1" presStyleLbl="revTx" presStyleIdx="3" presStyleCnt="11"/>
      <dgm:spPr/>
    </dgm:pt>
    <dgm:pt modelId="{B41D63F0-45ED-46DF-B384-428EAE222F5E}" type="pres">
      <dgm:prSet presAssocID="{A159A793-38E2-43EA-85DA-5E070872EF29}" presName="vert1" presStyleCnt="0"/>
      <dgm:spPr/>
    </dgm:pt>
    <dgm:pt modelId="{61C289B5-F5F2-4D0D-A239-5B1423B64C14}" type="pres">
      <dgm:prSet presAssocID="{FBD2150C-A6AE-4EC6-8906-A762AC4EE4B5}" presName="thickLine" presStyleLbl="alignNode1" presStyleIdx="4" presStyleCnt="11"/>
      <dgm:spPr/>
    </dgm:pt>
    <dgm:pt modelId="{5CE33866-D77C-4C43-9AB3-1D4AA251224F}" type="pres">
      <dgm:prSet presAssocID="{FBD2150C-A6AE-4EC6-8906-A762AC4EE4B5}" presName="horz1" presStyleCnt="0"/>
      <dgm:spPr/>
    </dgm:pt>
    <dgm:pt modelId="{37B8D3AA-3782-44C2-B100-CFD696321489}" type="pres">
      <dgm:prSet presAssocID="{FBD2150C-A6AE-4EC6-8906-A762AC4EE4B5}" presName="tx1" presStyleLbl="revTx" presStyleIdx="4" presStyleCnt="11"/>
      <dgm:spPr/>
    </dgm:pt>
    <dgm:pt modelId="{2681C65B-95B5-4ADF-A8BD-DB6F6784F987}" type="pres">
      <dgm:prSet presAssocID="{FBD2150C-A6AE-4EC6-8906-A762AC4EE4B5}" presName="vert1" presStyleCnt="0"/>
      <dgm:spPr/>
    </dgm:pt>
    <dgm:pt modelId="{5F423F3C-8EC6-41F7-8690-6F89F40A4934}" type="pres">
      <dgm:prSet presAssocID="{F045D1C6-A25F-48EE-95F2-B01ED55504FD}" presName="thickLine" presStyleLbl="alignNode1" presStyleIdx="5" presStyleCnt="11"/>
      <dgm:spPr/>
    </dgm:pt>
    <dgm:pt modelId="{480EC18A-5141-4AA7-AB61-6F1919D77E6F}" type="pres">
      <dgm:prSet presAssocID="{F045D1C6-A25F-48EE-95F2-B01ED55504FD}" presName="horz1" presStyleCnt="0"/>
      <dgm:spPr/>
    </dgm:pt>
    <dgm:pt modelId="{085CF917-409C-4D56-9382-9F440BA6D91C}" type="pres">
      <dgm:prSet presAssocID="{F045D1C6-A25F-48EE-95F2-B01ED55504FD}" presName="tx1" presStyleLbl="revTx" presStyleIdx="5" presStyleCnt="11"/>
      <dgm:spPr/>
    </dgm:pt>
    <dgm:pt modelId="{1287016C-6749-4C72-8042-43B58BF892A9}" type="pres">
      <dgm:prSet presAssocID="{F045D1C6-A25F-48EE-95F2-B01ED55504FD}" presName="vert1" presStyleCnt="0"/>
      <dgm:spPr/>
    </dgm:pt>
    <dgm:pt modelId="{2BA50439-D571-4B1D-AE8F-A4E8400AA74B}" type="pres">
      <dgm:prSet presAssocID="{43B9913C-15C6-440F-AF55-3E359EC910F1}" presName="thickLine" presStyleLbl="alignNode1" presStyleIdx="6" presStyleCnt="11"/>
      <dgm:spPr/>
    </dgm:pt>
    <dgm:pt modelId="{F8336BB8-20FA-4EE4-9270-0273FBCCAAD2}" type="pres">
      <dgm:prSet presAssocID="{43B9913C-15C6-440F-AF55-3E359EC910F1}" presName="horz1" presStyleCnt="0"/>
      <dgm:spPr/>
    </dgm:pt>
    <dgm:pt modelId="{55CFBA17-77B5-4054-BD74-5A94F0C9E93A}" type="pres">
      <dgm:prSet presAssocID="{43B9913C-15C6-440F-AF55-3E359EC910F1}" presName="tx1" presStyleLbl="revTx" presStyleIdx="6" presStyleCnt="11"/>
      <dgm:spPr/>
    </dgm:pt>
    <dgm:pt modelId="{00EF56E9-12F9-4942-9B17-FC1E60B6AE4D}" type="pres">
      <dgm:prSet presAssocID="{43B9913C-15C6-440F-AF55-3E359EC910F1}" presName="vert1" presStyleCnt="0"/>
      <dgm:spPr/>
    </dgm:pt>
    <dgm:pt modelId="{373BE382-5C91-43CC-A78F-1B31DE0CCDEE}" type="pres">
      <dgm:prSet presAssocID="{47A19EF0-9BEC-44A2-A437-8EC9061780C5}" presName="thickLine" presStyleLbl="alignNode1" presStyleIdx="7" presStyleCnt="11"/>
      <dgm:spPr/>
    </dgm:pt>
    <dgm:pt modelId="{A8967942-DADA-4F43-B377-CF31C1FDD54F}" type="pres">
      <dgm:prSet presAssocID="{47A19EF0-9BEC-44A2-A437-8EC9061780C5}" presName="horz1" presStyleCnt="0"/>
      <dgm:spPr/>
    </dgm:pt>
    <dgm:pt modelId="{3EF73072-8657-4814-8398-A27F4B60106B}" type="pres">
      <dgm:prSet presAssocID="{47A19EF0-9BEC-44A2-A437-8EC9061780C5}" presName="tx1" presStyleLbl="revTx" presStyleIdx="7" presStyleCnt="11"/>
      <dgm:spPr/>
    </dgm:pt>
    <dgm:pt modelId="{95FDA899-F05E-4DC8-AE36-D527112AC9EA}" type="pres">
      <dgm:prSet presAssocID="{47A19EF0-9BEC-44A2-A437-8EC9061780C5}" presName="vert1" presStyleCnt="0"/>
      <dgm:spPr/>
    </dgm:pt>
    <dgm:pt modelId="{E53B1D33-D0CB-43AE-93B8-5010065B8F4C}" type="pres">
      <dgm:prSet presAssocID="{B9859997-2B44-4FA2-999E-C196E12E78D3}" presName="thickLine" presStyleLbl="alignNode1" presStyleIdx="8" presStyleCnt="11"/>
      <dgm:spPr/>
    </dgm:pt>
    <dgm:pt modelId="{74983674-7C10-4A28-9400-A990B27A91F9}" type="pres">
      <dgm:prSet presAssocID="{B9859997-2B44-4FA2-999E-C196E12E78D3}" presName="horz1" presStyleCnt="0"/>
      <dgm:spPr/>
    </dgm:pt>
    <dgm:pt modelId="{5E0222CC-CAA0-4415-8D65-39FB41B2CD01}" type="pres">
      <dgm:prSet presAssocID="{B9859997-2B44-4FA2-999E-C196E12E78D3}" presName="tx1" presStyleLbl="revTx" presStyleIdx="8" presStyleCnt="11"/>
      <dgm:spPr/>
    </dgm:pt>
    <dgm:pt modelId="{21A1F103-A396-408D-9807-07C780DF8DC6}" type="pres">
      <dgm:prSet presAssocID="{B9859997-2B44-4FA2-999E-C196E12E78D3}" presName="vert1" presStyleCnt="0"/>
      <dgm:spPr/>
    </dgm:pt>
    <dgm:pt modelId="{6174B2D2-4A63-41C9-A731-8307178AC21C}" type="pres">
      <dgm:prSet presAssocID="{9845E32E-135F-4257-B92A-6212214C1502}" presName="thickLine" presStyleLbl="alignNode1" presStyleIdx="9" presStyleCnt="11"/>
      <dgm:spPr/>
    </dgm:pt>
    <dgm:pt modelId="{F581E311-73FD-45CE-8B0C-8DA728CD0842}" type="pres">
      <dgm:prSet presAssocID="{9845E32E-135F-4257-B92A-6212214C1502}" presName="horz1" presStyleCnt="0"/>
      <dgm:spPr/>
    </dgm:pt>
    <dgm:pt modelId="{ECA16699-0A25-43F2-9697-E5834CF9123D}" type="pres">
      <dgm:prSet presAssocID="{9845E32E-135F-4257-B92A-6212214C1502}" presName="tx1" presStyleLbl="revTx" presStyleIdx="9" presStyleCnt="11"/>
      <dgm:spPr/>
    </dgm:pt>
    <dgm:pt modelId="{7594080E-8384-40EA-9DCD-F90248FFB77B}" type="pres">
      <dgm:prSet presAssocID="{9845E32E-135F-4257-B92A-6212214C1502}" presName="vert1" presStyleCnt="0"/>
      <dgm:spPr/>
    </dgm:pt>
    <dgm:pt modelId="{3B3DFBC3-D31F-49F1-A97E-61638511A103}" type="pres">
      <dgm:prSet presAssocID="{3DBFDB70-BCFF-4410-8F50-2B9F17AFB51B}" presName="thickLine" presStyleLbl="alignNode1" presStyleIdx="10" presStyleCnt="11"/>
      <dgm:spPr/>
    </dgm:pt>
    <dgm:pt modelId="{63069936-59B5-4DBF-96BD-41EDEA46AC33}" type="pres">
      <dgm:prSet presAssocID="{3DBFDB70-BCFF-4410-8F50-2B9F17AFB51B}" presName="horz1" presStyleCnt="0"/>
      <dgm:spPr/>
    </dgm:pt>
    <dgm:pt modelId="{BAEE6A2B-7F8A-40E7-9BF7-2612B37B181F}" type="pres">
      <dgm:prSet presAssocID="{3DBFDB70-BCFF-4410-8F50-2B9F17AFB51B}" presName="tx1" presStyleLbl="revTx" presStyleIdx="10" presStyleCnt="11"/>
      <dgm:spPr/>
    </dgm:pt>
    <dgm:pt modelId="{9135AD3B-D995-42B9-942B-0345B923FDAB}" type="pres">
      <dgm:prSet presAssocID="{3DBFDB70-BCFF-4410-8F50-2B9F17AFB51B}" presName="vert1" presStyleCnt="0"/>
      <dgm:spPr/>
    </dgm:pt>
  </dgm:ptLst>
  <dgm:cxnLst>
    <dgm:cxn modelId="{4AFF5201-AE81-4FB9-AC9E-1552D98295EE}" srcId="{FFBE94DE-1802-4536-AAF2-D0A18B129914}" destId="{B9859997-2B44-4FA2-999E-C196E12E78D3}" srcOrd="8" destOrd="0" parTransId="{DBE7ADBB-EE31-453A-9ED3-EA0D9234835A}" sibTransId="{BE6DA22A-172E-4A04-8496-28FC4D943248}"/>
    <dgm:cxn modelId="{C3ACD702-DC09-4AE0-AD06-2646C8813F53}" srcId="{FFBE94DE-1802-4536-AAF2-D0A18B129914}" destId="{A159A793-38E2-43EA-85DA-5E070872EF29}" srcOrd="3" destOrd="0" parTransId="{AD035BCE-2787-4321-9306-B4FEF59719FD}" sibTransId="{25BD6207-1D3F-4F39-AB54-C992428BBFB0}"/>
    <dgm:cxn modelId="{C3BCAE19-BA75-4B83-8902-882C105EB61F}" type="presOf" srcId="{F045D1C6-A25F-48EE-95F2-B01ED55504FD}" destId="{085CF917-409C-4D56-9382-9F440BA6D91C}" srcOrd="0" destOrd="0" presId="urn:microsoft.com/office/officeart/2008/layout/LinedList"/>
    <dgm:cxn modelId="{1C9BDF1F-883D-4484-917D-2111567508ED}" srcId="{FFBE94DE-1802-4536-AAF2-D0A18B129914}" destId="{43B9913C-15C6-440F-AF55-3E359EC910F1}" srcOrd="6" destOrd="0" parTransId="{5BF5DC7B-D2E9-443D-A6B9-C8B1B119747B}" sibTransId="{51FD8679-5F54-4EDE-8F0B-5DA19780F159}"/>
    <dgm:cxn modelId="{EEA39134-4AAD-48BC-8C9D-5A3DAA0B04C3}" type="presOf" srcId="{47A19EF0-9BEC-44A2-A437-8EC9061780C5}" destId="{3EF73072-8657-4814-8398-A27F4B60106B}" srcOrd="0" destOrd="0" presId="urn:microsoft.com/office/officeart/2008/layout/LinedList"/>
    <dgm:cxn modelId="{FB1EF73A-0C01-4CD0-9179-B9671A28954E}" type="presOf" srcId="{B9859997-2B44-4FA2-999E-C196E12E78D3}" destId="{5E0222CC-CAA0-4415-8D65-39FB41B2CD01}" srcOrd="0" destOrd="0" presId="urn:microsoft.com/office/officeart/2008/layout/LinedList"/>
    <dgm:cxn modelId="{C27B163B-179F-4058-8F2A-67657523F35C}" type="presOf" srcId="{FBD2150C-A6AE-4EC6-8906-A762AC4EE4B5}" destId="{37B8D3AA-3782-44C2-B100-CFD696321489}" srcOrd="0" destOrd="0" presId="urn:microsoft.com/office/officeart/2008/layout/LinedList"/>
    <dgm:cxn modelId="{727C4B3B-3393-4EC1-8D04-A49306922346}" type="presOf" srcId="{A159A793-38E2-43EA-85DA-5E070872EF29}" destId="{DCCBCC56-7F88-4BCA-B877-DFFD732EC79C}" srcOrd="0" destOrd="0" presId="urn:microsoft.com/office/officeart/2008/layout/LinedList"/>
    <dgm:cxn modelId="{94276748-0570-4115-8256-889C5068E656}" srcId="{FFBE94DE-1802-4536-AAF2-D0A18B129914}" destId="{3DBFDB70-BCFF-4410-8F50-2B9F17AFB51B}" srcOrd="10" destOrd="0" parTransId="{33DA5434-0E2E-462D-AFDD-81820EB769C0}" sibTransId="{7A166CEB-A3EF-4A86-BEDA-8B7C4AFD1082}"/>
    <dgm:cxn modelId="{275D5171-EAF1-4675-8679-93BC1F9E5B0E}" type="presOf" srcId="{4FE15401-2E85-4996-BAC0-BF7D7F17C537}" destId="{40119FBC-CAF2-4C8F-AAEE-30B6C3B8C029}" srcOrd="0" destOrd="0" presId="urn:microsoft.com/office/officeart/2008/layout/LinedList"/>
    <dgm:cxn modelId="{2863A251-0AFB-4A03-BC45-6EE37437DEDE}" srcId="{FFBE94DE-1802-4536-AAF2-D0A18B129914}" destId="{47A19EF0-9BEC-44A2-A437-8EC9061780C5}" srcOrd="7" destOrd="0" parTransId="{426AAA99-B38A-4FB9-AA28-FBCE48B8A07C}" sibTransId="{4DA982B1-9671-4CD8-A4CF-CE04A5BD0ED2}"/>
    <dgm:cxn modelId="{DAD00891-F758-4C34-9B75-C4BF733C331E}" srcId="{FFBE94DE-1802-4536-AAF2-D0A18B129914}" destId="{FBD2150C-A6AE-4EC6-8906-A762AC4EE4B5}" srcOrd="4" destOrd="0" parTransId="{B375D3C6-DE8F-4987-B5FE-3582FF679CD9}" sibTransId="{36677A58-963B-435A-BBB5-17AD6E016234}"/>
    <dgm:cxn modelId="{3C89C791-694C-4404-8692-8B18DF92B9D7}" srcId="{FFBE94DE-1802-4536-AAF2-D0A18B129914}" destId="{F045D1C6-A25F-48EE-95F2-B01ED55504FD}" srcOrd="5" destOrd="0" parTransId="{F34D57DB-0E29-47DD-94FF-651688695F5A}" sibTransId="{8D40EF0B-08AC-4BE0-B0EB-C3BC7B6976CC}"/>
    <dgm:cxn modelId="{915C139D-A384-4B7D-AD5E-38F288546DA0}" srcId="{FFBE94DE-1802-4536-AAF2-D0A18B129914}" destId="{98E33991-7EAF-44CF-8FC0-163A7118B0B0}" srcOrd="2" destOrd="0" parTransId="{DACFCD03-7E9D-4684-8A8A-127BCB97D080}" sibTransId="{CB62A34A-61BE-491C-8458-24D170809213}"/>
    <dgm:cxn modelId="{94CE449E-8D2A-4A15-8294-5EF91C142BF4}" type="presOf" srcId="{3DBFDB70-BCFF-4410-8F50-2B9F17AFB51B}" destId="{BAEE6A2B-7F8A-40E7-9BF7-2612B37B181F}" srcOrd="0" destOrd="0" presId="urn:microsoft.com/office/officeart/2008/layout/LinedList"/>
    <dgm:cxn modelId="{46AA24A2-EC16-4D05-9A72-6736096193F1}" type="presOf" srcId="{98E33991-7EAF-44CF-8FC0-163A7118B0B0}" destId="{74BB16C5-6C14-451A-94DB-C96D3A5F80FE}" srcOrd="0" destOrd="0" presId="urn:microsoft.com/office/officeart/2008/layout/LinedList"/>
    <dgm:cxn modelId="{E2D781AE-2433-4B8D-AA7E-A02101A8C5B7}" type="presOf" srcId="{F38C7D08-EF07-44A3-AA62-217C24E94A98}" destId="{CBB8D3DE-37A2-4CB2-9366-79A1B84AFF04}" srcOrd="0" destOrd="0" presId="urn:microsoft.com/office/officeart/2008/layout/LinedList"/>
    <dgm:cxn modelId="{7AE98DB8-8A0B-4DF0-9D85-0FB17C9ACB87}" type="presOf" srcId="{FFBE94DE-1802-4536-AAF2-D0A18B129914}" destId="{8FBF6D26-DB97-4CC2-900F-CD375CC211EC}" srcOrd="0" destOrd="0" presId="urn:microsoft.com/office/officeart/2008/layout/LinedList"/>
    <dgm:cxn modelId="{70B26DC8-ED86-45B6-ABA3-ECE5DC96C815}" srcId="{FFBE94DE-1802-4536-AAF2-D0A18B129914}" destId="{4FE15401-2E85-4996-BAC0-BF7D7F17C537}" srcOrd="1" destOrd="0" parTransId="{D96ACB2F-70F8-4B53-AE06-0AC7DCBF1EB6}" sibTransId="{200925E0-87FD-486E-9D54-DAEBB67BC61E}"/>
    <dgm:cxn modelId="{075780E6-5ADE-4EDC-9264-DBE1AF1EB67D}" srcId="{FFBE94DE-1802-4536-AAF2-D0A18B129914}" destId="{F38C7D08-EF07-44A3-AA62-217C24E94A98}" srcOrd="0" destOrd="0" parTransId="{E65590A6-D912-4C15-A1E3-7A1417DAB936}" sibTransId="{5861C176-EE55-4AFB-B5FC-2EFB977B5010}"/>
    <dgm:cxn modelId="{F9AD61EA-B1DF-4E45-A2D0-6314B7177EEE}" type="presOf" srcId="{43B9913C-15C6-440F-AF55-3E359EC910F1}" destId="{55CFBA17-77B5-4054-BD74-5A94F0C9E93A}" srcOrd="0" destOrd="0" presId="urn:microsoft.com/office/officeart/2008/layout/LinedList"/>
    <dgm:cxn modelId="{16020CF8-4D84-429C-8266-B545CCA17251}" type="presOf" srcId="{9845E32E-135F-4257-B92A-6212214C1502}" destId="{ECA16699-0A25-43F2-9697-E5834CF9123D}" srcOrd="0" destOrd="0" presId="urn:microsoft.com/office/officeart/2008/layout/LinedList"/>
    <dgm:cxn modelId="{493441F8-0D76-4229-A89C-5A6D302DA2F9}" srcId="{FFBE94DE-1802-4536-AAF2-D0A18B129914}" destId="{9845E32E-135F-4257-B92A-6212214C1502}" srcOrd="9" destOrd="0" parTransId="{519645FC-C07F-468A-A6A5-EA940C4B07DC}" sibTransId="{1BD0860D-658E-4AF3-8C16-1F3DA7789C2A}"/>
    <dgm:cxn modelId="{13FA3C48-51FD-4BA5-B7A9-F87FD6C3B4C4}" type="presParOf" srcId="{8FBF6D26-DB97-4CC2-900F-CD375CC211EC}" destId="{3062977B-5810-4B92-82A2-1F597BA7E778}" srcOrd="0" destOrd="0" presId="urn:microsoft.com/office/officeart/2008/layout/LinedList"/>
    <dgm:cxn modelId="{37F56201-A524-45AF-929D-FE9064CBDC31}" type="presParOf" srcId="{8FBF6D26-DB97-4CC2-900F-CD375CC211EC}" destId="{9BA3DD22-9168-4CE7-858C-49B3654624D0}" srcOrd="1" destOrd="0" presId="urn:microsoft.com/office/officeart/2008/layout/LinedList"/>
    <dgm:cxn modelId="{44BC993C-9AF3-4880-AEBC-47CBA1AF59DE}" type="presParOf" srcId="{9BA3DD22-9168-4CE7-858C-49B3654624D0}" destId="{CBB8D3DE-37A2-4CB2-9366-79A1B84AFF04}" srcOrd="0" destOrd="0" presId="urn:microsoft.com/office/officeart/2008/layout/LinedList"/>
    <dgm:cxn modelId="{380FDCFD-140D-47FF-A005-1215C3F1B1F0}" type="presParOf" srcId="{9BA3DD22-9168-4CE7-858C-49B3654624D0}" destId="{25B9E851-7318-4F33-8253-96F184E41441}" srcOrd="1" destOrd="0" presId="urn:microsoft.com/office/officeart/2008/layout/LinedList"/>
    <dgm:cxn modelId="{3CF1F577-8E5E-41BF-A74C-F393445F3DBF}" type="presParOf" srcId="{8FBF6D26-DB97-4CC2-900F-CD375CC211EC}" destId="{5FF41675-EE7B-4694-A7FD-F75B89A205A4}" srcOrd="2" destOrd="0" presId="urn:microsoft.com/office/officeart/2008/layout/LinedList"/>
    <dgm:cxn modelId="{53E3821F-6517-45B8-B22F-113DAEFCBA6E}" type="presParOf" srcId="{8FBF6D26-DB97-4CC2-900F-CD375CC211EC}" destId="{4B6EBC8A-95E2-45EC-BE8C-3F1681F21F37}" srcOrd="3" destOrd="0" presId="urn:microsoft.com/office/officeart/2008/layout/LinedList"/>
    <dgm:cxn modelId="{4CE15DE3-8C54-4898-A314-4757134A4217}" type="presParOf" srcId="{4B6EBC8A-95E2-45EC-BE8C-3F1681F21F37}" destId="{40119FBC-CAF2-4C8F-AAEE-30B6C3B8C029}" srcOrd="0" destOrd="0" presId="urn:microsoft.com/office/officeart/2008/layout/LinedList"/>
    <dgm:cxn modelId="{266BF492-5154-41AF-AE76-56EE0DF2AD22}" type="presParOf" srcId="{4B6EBC8A-95E2-45EC-BE8C-3F1681F21F37}" destId="{E3EEF2E9-E345-4B48-9993-1F3EA3DDD415}" srcOrd="1" destOrd="0" presId="urn:microsoft.com/office/officeart/2008/layout/LinedList"/>
    <dgm:cxn modelId="{B5A857B1-F547-454D-868B-0F940C82F59F}" type="presParOf" srcId="{8FBF6D26-DB97-4CC2-900F-CD375CC211EC}" destId="{E8AAF600-9008-44B2-A4A6-1DBD492DCDCB}" srcOrd="4" destOrd="0" presId="urn:microsoft.com/office/officeart/2008/layout/LinedList"/>
    <dgm:cxn modelId="{06F48AB7-75E7-46FE-B660-1425F583D5CB}" type="presParOf" srcId="{8FBF6D26-DB97-4CC2-900F-CD375CC211EC}" destId="{69576FFC-3D6B-4AE2-A2FE-AB1017125EBC}" srcOrd="5" destOrd="0" presId="urn:microsoft.com/office/officeart/2008/layout/LinedList"/>
    <dgm:cxn modelId="{1CFEBA62-7B9F-4631-916F-02AB2B8D7A09}" type="presParOf" srcId="{69576FFC-3D6B-4AE2-A2FE-AB1017125EBC}" destId="{74BB16C5-6C14-451A-94DB-C96D3A5F80FE}" srcOrd="0" destOrd="0" presId="urn:microsoft.com/office/officeart/2008/layout/LinedList"/>
    <dgm:cxn modelId="{D62C3973-ABB1-4AC1-B94D-5B346633C809}" type="presParOf" srcId="{69576FFC-3D6B-4AE2-A2FE-AB1017125EBC}" destId="{BAB078AB-0342-4B2E-B80F-7342F992B9FD}" srcOrd="1" destOrd="0" presId="urn:microsoft.com/office/officeart/2008/layout/LinedList"/>
    <dgm:cxn modelId="{2FC8E3B4-BCC7-4991-B32B-892DEA836698}" type="presParOf" srcId="{8FBF6D26-DB97-4CC2-900F-CD375CC211EC}" destId="{CCEBE564-7FD6-4D53-BEB4-B47A383EDA3A}" srcOrd="6" destOrd="0" presId="urn:microsoft.com/office/officeart/2008/layout/LinedList"/>
    <dgm:cxn modelId="{BA09615E-2628-4F79-8C37-645C1DB9477F}" type="presParOf" srcId="{8FBF6D26-DB97-4CC2-900F-CD375CC211EC}" destId="{C68323DC-1B7D-4727-9E4C-DA37F4DFED54}" srcOrd="7" destOrd="0" presId="urn:microsoft.com/office/officeart/2008/layout/LinedList"/>
    <dgm:cxn modelId="{B97B4B8E-FBC3-44A6-883F-C5D213374646}" type="presParOf" srcId="{C68323DC-1B7D-4727-9E4C-DA37F4DFED54}" destId="{DCCBCC56-7F88-4BCA-B877-DFFD732EC79C}" srcOrd="0" destOrd="0" presId="urn:microsoft.com/office/officeart/2008/layout/LinedList"/>
    <dgm:cxn modelId="{4D8CE784-F1D1-465D-B167-7016E1A7AE74}" type="presParOf" srcId="{C68323DC-1B7D-4727-9E4C-DA37F4DFED54}" destId="{B41D63F0-45ED-46DF-B384-428EAE222F5E}" srcOrd="1" destOrd="0" presId="urn:microsoft.com/office/officeart/2008/layout/LinedList"/>
    <dgm:cxn modelId="{D7863FAD-8C21-4654-8CA2-CF3B6EFF7C90}" type="presParOf" srcId="{8FBF6D26-DB97-4CC2-900F-CD375CC211EC}" destId="{61C289B5-F5F2-4D0D-A239-5B1423B64C14}" srcOrd="8" destOrd="0" presId="urn:microsoft.com/office/officeart/2008/layout/LinedList"/>
    <dgm:cxn modelId="{3FED40C6-875D-400C-8FC7-7BEFE2C61BED}" type="presParOf" srcId="{8FBF6D26-DB97-4CC2-900F-CD375CC211EC}" destId="{5CE33866-D77C-4C43-9AB3-1D4AA251224F}" srcOrd="9" destOrd="0" presId="urn:microsoft.com/office/officeart/2008/layout/LinedList"/>
    <dgm:cxn modelId="{473F3795-D483-47BB-BB9C-E7636A843A77}" type="presParOf" srcId="{5CE33866-D77C-4C43-9AB3-1D4AA251224F}" destId="{37B8D3AA-3782-44C2-B100-CFD696321489}" srcOrd="0" destOrd="0" presId="urn:microsoft.com/office/officeart/2008/layout/LinedList"/>
    <dgm:cxn modelId="{6DF1F2B6-4EB7-4E14-B219-7098462A35A8}" type="presParOf" srcId="{5CE33866-D77C-4C43-9AB3-1D4AA251224F}" destId="{2681C65B-95B5-4ADF-A8BD-DB6F6784F987}" srcOrd="1" destOrd="0" presId="urn:microsoft.com/office/officeart/2008/layout/LinedList"/>
    <dgm:cxn modelId="{87F6F81E-B502-4560-A0F1-82DD60A36C36}" type="presParOf" srcId="{8FBF6D26-DB97-4CC2-900F-CD375CC211EC}" destId="{5F423F3C-8EC6-41F7-8690-6F89F40A4934}" srcOrd="10" destOrd="0" presId="urn:microsoft.com/office/officeart/2008/layout/LinedList"/>
    <dgm:cxn modelId="{E52AD57C-DE81-4209-BCE5-615C47601644}" type="presParOf" srcId="{8FBF6D26-DB97-4CC2-900F-CD375CC211EC}" destId="{480EC18A-5141-4AA7-AB61-6F1919D77E6F}" srcOrd="11" destOrd="0" presId="urn:microsoft.com/office/officeart/2008/layout/LinedList"/>
    <dgm:cxn modelId="{4317E4C7-E323-4940-821B-BE9747356973}" type="presParOf" srcId="{480EC18A-5141-4AA7-AB61-6F1919D77E6F}" destId="{085CF917-409C-4D56-9382-9F440BA6D91C}" srcOrd="0" destOrd="0" presId="urn:microsoft.com/office/officeart/2008/layout/LinedList"/>
    <dgm:cxn modelId="{03B91B37-BFDF-4DC6-997D-B3BF0AA84AE5}" type="presParOf" srcId="{480EC18A-5141-4AA7-AB61-6F1919D77E6F}" destId="{1287016C-6749-4C72-8042-43B58BF892A9}" srcOrd="1" destOrd="0" presId="urn:microsoft.com/office/officeart/2008/layout/LinedList"/>
    <dgm:cxn modelId="{0FE5C846-6866-4CC6-A579-E262AA726C72}" type="presParOf" srcId="{8FBF6D26-DB97-4CC2-900F-CD375CC211EC}" destId="{2BA50439-D571-4B1D-AE8F-A4E8400AA74B}" srcOrd="12" destOrd="0" presId="urn:microsoft.com/office/officeart/2008/layout/LinedList"/>
    <dgm:cxn modelId="{FCCB8339-B229-40C6-8B3A-E4A6FEC666F4}" type="presParOf" srcId="{8FBF6D26-DB97-4CC2-900F-CD375CC211EC}" destId="{F8336BB8-20FA-4EE4-9270-0273FBCCAAD2}" srcOrd="13" destOrd="0" presId="urn:microsoft.com/office/officeart/2008/layout/LinedList"/>
    <dgm:cxn modelId="{161A6315-2ABB-443C-A8F4-42C44308DBC3}" type="presParOf" srcId="{F8336BB8-20FA-4EE4-9270-0273FBCCAAD2}" destId="{55CFBA17-77B5-4054-BD74-5A94F0C9E93A}" srcOrd="0" destOrd="0" presId="urn:microsoft.com/office/officeart/2008/layout/LinedList"/>
    <dgm:cxn modelId="{F4D8FCCA-730A-4BFF-A1D2-5197014B180C}" type="presParOf" srcId="{F8336BB8-20FA-4EE4-9270-0273FBCCAAD2}" destId="{00EF56E9-12F9-4942-9B17-FC1E60B6AE4D}" srcOrd="1" destOrd="0" presId="urn:microsoft.com/office/officeart/2008/layout/LinedList"/>
    <dgm:cxn modelId="{42AE1CCF-B902-4E75-A873-460858636B8B}" type="presParOf" srcId="{8FBF6D26-DB97-4CC2-900F-CD375CC211EC}" destId="{373BE382-5C91-43CC-A78F-1B31DE0CCDEE}" srcOrd="14" destOrd="0" presId="urn:microsoft.com/office/officeart/2008/layout/LinedList"/>
    <dgm:cxn modelId="{33613D22-3C66-45BD-867F-994E921EE45D}" type="presParOf" srcId="{8FBF6D26-DB97-4CC2-900F-CD375CC211EC}" destId="{A8967942-DADA-4F43-B377-CF31C1FDD54F}" srcOrd="15" destOrd="0" presId="urn:microsoft.com/office/officeart/2008/layout/LinedList"/>
    <dgm:cxn modelId="{C2DEF896-8822-44AA-9989-184075DB068C}" type="presParOf" srcId="{A8967942-DADA-4F43-B377-CF31C1FDD54F}" destId="{3EF73072-8657-4814-8398-A27F4B60106B}" srcOrd="0" destOrd="0" presId="urn:microsoft.com/office/officeart/2008/layout/LinedList"/>
    <dgm:cxn modelId="{E02DA4D4-F70F-458E-9D70-EBF3C983B7C6}" type="presParOf" srcId="{A8967942-DADA-4F43-B377-CF31C1FDD54F}" destId="{95FDA899-F05E-4DC8-AE36-D527112AC9EA}" srcOrd="1" destOrd="0" presId="urn:microsoft.com/office/officeart/2008/layout/LinedList"/>
    <dgm:cxn modelId="{3306D6BA-0D18-436D-9C84-861E8549D83C}" type="presParOf" srcId="{8FBF6D26-DB97-4CC2-900F-CD375CC211EC}" destId="{E53B1D33-D0CB-43AE-93B8-5010065B8F4C}" srcOrd="16" destOrd="0" presId="urn:microsoft.com/office/officeart/2008/layout/LinedList"/>
    <dgm:cxn modelId="{CA12D364-1C53-45F2-9150-FD2A759CECA0}" type="presParOf" srcId="{8FBF6D26-DB97-4CC2-900F-CD375CC211EC}" destId="{74983674-7C10-4A28-9400-A990B27A91F9}" srcOrd="17" destOrd="0" presId="urn:microsoft.com/office/officeart/2008/layout/LinedList"/>
    <dgm:cxn modelId="{E9A4F4CD-AA44-47F8-BF0C-1DDAB7EE078E}" type="presParOf" srcId="{74983674-7C10-4A28-9400-A990B27A91F9}" destId="{5E0222CC-CAA0-4415-8D65-39FB41B2CD01}" srcOrd="0" destOrd="0" presId="urn:microsoft.com/office/officeart/2008/layout/LinedList"/>
    <dgm:cxn modelId="{8448226B-B44F-407F-BDC9-24F620A62A81}" type="presParOf" srcId="{74983674-7C10-4A28-9400-A990B27A91F9}" destId="{21A1F103-A396-408D-9807-07C780DF8DC6}" srcOrd="1" destOrd="0" presId="urn:microsoft.com/office/officeart/2008/layout/LinedList"/>
    <dgm:cxn modelId="{E6D26B58-CF33-4E59-A204-B447E17C47EC}" type="presParOf" srcId="{8FBF6D26-DB97-4CC2-900F-CD375CC211EC}" destId="{6174B2D2-4A63-41C9-A731-8307178AC21C}" srcOrd="18" destOrd="0" presId="urn:microsoft.com/office/officeart/2008/layout/LinedList"/>
    <dgm:cxn modelId="{C349C7B4-5634-456A-A389-756594645CF8}" type="presParOf" srcId="{8FBF6D26-DB97-4CC2-900F-CD375CC211EC}" destId="{F581E311-73FD-45CE-8B0C-8DA728CD0842}" srcOrd="19" destOrd="0" presId="urn:microsoft.com/office/officeart/2008/layout/LinedList"/>
    <dgm:cxn modelId="{796D722D-5F56-482A-A681-BC3FC530D386}" type="presParOf" srcId="{F581E311-73FD-45CE-8B0C-8DA728CD0842}" destId="{ECA16699-0A25-43F2-9697-E5834CF9123D}" srcOrd="0" destOrd="0" presId="urn:microsoft.com/office/officeart/2008/layout/LinedList"/>
    <dgm:cxn modelId="{F5254695-D1A9-4CFB-8A0F-F165E30430D0}" type="presParOf" srcId="{F581E311-73FD-45CE-8B0C-8DA728CD0842}" destId="{7594080E-8384-40EA-9DCD-F90248FFB77B}" srcOrd="1" destOrd="0" presId="urn:microsoft.com/office/officeart/2008/layout/LinedList"/>
    <dgm:cxn modelId="{12F4A77B-4103-46F0-B6B1-B8E14FAAAFEE}" type="presParOf" srcId="{8FBF6D26-DB97-4CC2-900F-CD375CC211EC}" destId="{3B3DFBC3-D31F-49F1-A97E-61638511A103}" srcOrd="20" destOrd="0" presId="urn:microsoft.com/office/officeart/2008/layout/LinedList"/>
    <dgm:cxn modelId="{3CC7FDA4-8437-40DE-9EA8-3C4D112D0038}" type="presParOf" srcId="{8FBF6D26-DB97-4CC2-900F-CD375CC211EC}" destId="{63069936-59B5-4DBF-96BD-41EDEA46AC33}" srcOrd="21" destOrd="0" presId="urn:microsoft.com/office/officeart/2008/layout/LinedList"/>
    <dgm:cxn modelId="{5DB5E03C-6B9D-4055-A07F-2414C17DD415}" type="presParOf" srcId="{63069936-59B5-4DBF-96BD-41EDEA46AC33}" destId="{BAEE6A2B-7F8A-40E7-9BF7-2612B37B181F}" srcOrd="0" destOrd="0" presId="urn:microsoft.com/office/officeart/2008/layout/LinedList"/>
    <dgm:cxn modelId="{ED927208-7443-4524-BFDD-B0B7B18D6175}" type="presParOf" srcId="{63069936-59B5-4DBF-96BD-41EDEA46AC33}" destId="{9135AD3B-D995-42B9-942B-0345B923FD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2977B-5810-4B92-82A2-1F597BA7E778}">
      <dsp:nvSpPr>
        <dsp:cNvPr id="0" name=""/>
        <dsp:cNvSpPr/>
      </dsp:nvSpPr>
      <dsp:spPr>
        <a:xfrm>
          <a:off x="0" y="2897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8D3DE-37A2-4CB2-9366-79A1B84AFF04}">
      <dsp:nvSpPr>
        <dsp:cNvPr id="0" name=""/>
        <dsp:cNvSpPr/>
      </dsp:nvSpPr>
      <dsp:spPr>
        <a:xfrm>
          <a:off x="0" y="2897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My Weakness: Resilience</a:t>
          </a:r>
          <a:endParaRPr lang="en-US" sz="2400" kern="1200" dirty="0"/>
        </a:p>
      </dsp:txBody>
      <dsp:txXfrm>
        <a:off x="0" y="2897"/>
        <a:ext cx="11550226" cy="538906"/>
      </dsp:txXfrm>
    </dsp:sp>
    <dsp:sp modelId="{5FF41675-EE7B-4694-A7FD-F75B89A205A4}">
      <dsp:nvSpPr>
        <dsp:cNvPr id="0" name=""/>
        <dsp:cNvSpPr/>
      </dsp:nvSpPr>
      <dsp:spPr>
        <a:xfrm>
          <a:off x="0" y="541804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19FBC-CAF2-4C8F-AAEE-30B6C3B8C029}">
      <dsp:nvSpPr>
        <dsp:cNvPr id="0" name=""/>
        <dsp:cNvSpPr/>
      </dsp:nvSpPr>
      <dsp:spPr>
        <a:xfrm>
          <a:off x="0" y="541804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find it hard to cope with stress and bounce back from difficult situations</a:t>
          </a:r>
          <a:endParaRPr lang="en-US" sz="2000" kern="1200" dirty="0"/>
        </a:p>
      </dsp:txBody>
      <dsp:txXfrm>
        <a:off x="0" y="541804"/>
        <a:ext cx="11550226" cy="538906"/>
      </dsp:txXfrm>
    </dsp:sp>
    <dsp:sp modelId="{E8AAF600-9008-44B2-A4A6-1DBD492DCDCB}">
      <dsp:nvSpPr>
        <dsp:cNvPr id="0" name=""/>
        <dsp:cNvSpPr/>
      </dsp:nvSpPr>
      <dsp:spPr>
        <a:xfrm>
          <a:off x="0" y="1080710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B16C5-6C14-451A-94DB-C96D3A5F80FE}">
      <dsp:nvSpPr>
        <dsp:cNvPr id="0" name=""/>
        <dsp:cNvSpPr/>
      </dsp:nvSpPr>
      <dsp:spPr>
        <a:xfrm>
          <a:off x="0" y="1080710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How My Strengths Can Help:</a:t>
          </a:r>
          <a:endParaRPr lang="en-US" sz="2000" kern="1200" dirty="0"/>
        </a:p>
      </dsp:txBody>
      <dsp:txXfrm>
        <a:off x="0" y="1080710"/>
        <a:ext cx="11550226" cy="538906"/>
      </dsp:txXfrm>
    </dsp:sp>
    <dsp:sp modelId="{CCEBE564-7FD6-4D53-BEB4-B47A383EDA3A}">
      <dsp:nvSpPr>
        <dsp:cNvPr id="0" name=""/>
        <dsp:cNvSpPr/>
      </dsp:nvSpPr>
      <dsp:spPr>
        <a:xfrm>
          <a:off x="0" y="1619617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BCC56-7F88-4BCA-B877-DFFD732EC79C}">
      <dsp:nvSpPr>
        <dsp:cNvPr id="0" name=""/>
        <dsp:cNvSpPr/>
      </dsp:nvSpPr>
      <dsp:spPr>
        <a:xfrm>
          <a:off x="0" y="1619617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Using My Understanding:</a:t>
          </a:r>
          <a:endParaRPr lang="en-US" sz="2000" kern="1200" dirty="0"/>
        </a:p>
      </dsp:txBody>
      <dsp:txXfrm>
        <a:off x="0" y="1619617"/>
        <a:ext cx="11550226" cy="538906"/>
      </dsp:txXfrm>
    </dsp:sp>
    <dsp:sp modelId="{61C289B5-F5F2-4D0D-A239-5B1423B64C14}">
      <dsp:nvSpPr>
        <dsp:cNvPr id="0" name=""/>
        <dsp:cNvSpPr/>
      </dsp:nvSpPr>
      <dsp:spPr>
        <a:xfrm>
          <a:off x="0" y="2158524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8D3AA-3782-44C2-B100-CFD696321489}">
      <dsp:nvSpPr>
        <dsp:cNvPr id="0" name=""/>
        <dsp:cNvSpPr/>
      </dsp:nvSpPr>
      <dsp:spPr>
        <a:xfrm>
          <a:off x="0" y="2158524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can be kind to myself when things are tough, just like I am kind to service users</a:t>
          </a:r>
          <a:endParaRPr lang="en-US" sz="2000" kern="1200" dirty="0"/>
        </a:p>
      </dsp:txBody>
      <dsp:txXfrm>
        <a:off x="0" y="2158524"/>
        <a:ext cx="11550226" cy="538906"/>
      </dsp:txXfrm>
    </dsp:sp>
    <dsp:sp modelId="{5F423F3C-8EC6-41F7-8690-6F89F40A4934}">
      <dsp:nvSpPr>
        <dsp:cNvPr id="0" name=""/>
        <dsp:cNvSpPr/>
      </dsp:nvSpPr>
      <dsp:spPr>
        <a:xfrm>
          <a:off x="0" y="2697430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5CF917-409C-4D56-9382-9F440BA6D91C}">
      <dsp:nvSpPr>
        <dsp:cNvPr id="0" name=""/>
        <dsp:cNvSpPr/>
      </dsp:nvSpPr>
      <dsp:spPr>
        <a:xfrm>
          <a:off x="0" y="2697430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Using My Teamwork Skills:</a:t>
          </a:r>
          <a:endParaRPr lang="en-US" sz="2000" kern="1200" dirty="0"/>
        </a:p>
      </dsp:txBody>
      <dsp:txXfrm>
        <a:off x="0" y="2697430"/>
        <a:ext cx="11550226" cy="538906"/>
      </dsp:txXfrm>
    </dsp:sp>
    <dsp:sp modelId="{2BA50439-D571-4B1D-AE8F-A4E8400AA74B}">
      <dsp:nvSpPr>
        <dsp:cNvPr id="0" name=""/>
        <dsp:cNvSpPr/>
      </dsp:nvSpPr>
      <dsp:spPr>
        <a:xfrm>
          <a:off x="0" y="3236337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FBA17-77B5-4054-BD74-5A94F0C9E93A}">
      <dsp:nvSpPr>
        <dsp:cNvPr id="0" name=""/>
        <dsp:cNvSpPr/>
      </dsp:nvSpPr>
      <dsp:spPr>
        <a:xfrm>
          <a:off x="0" y="3236337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can talk to colleagues about difficult situations and share how I feel, so I do not carry stress alone</a:t>
          </a:r>
          <a:endParaRPr lang="en-US" sz="2000" kern="1200" dirty="0"/>
        </a:p>
      </dsp:txBody>
      <dsp:txXfrm>
        <a:off x="0" y="3236337"/>
        <a:ext cx="11550226" cy="538906"/>
      </dsp:txXfrm>
    </dsp:sp>
    <dsp:sp modelId="{373BE382-5C91-43CC-A78F-1B31DE0CCDEE}">
      <dsp:nvSpPr>
        <dsp:cNvPr id="0" name=""/>
        <dsp:cNvSpPr/>
      </dsp:nvSpPr>
      <dsp:spPr>
        <a:xfrm>
          <a:off x="0" y="3775243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73072-8657-4814-8398-A27F4B60106B}">
      <dsp:nvSpPr>
        <dsp:cNvPr id="0" name=""/>
        <dsp:cNvSpPr/>
      </dsp:nvSpPr>
      <dsp:spPr>
        <a:xfrm>
          <a:off x="0" y="3775243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Using My Patience:</a:t>
          </a:r>
          <a:endParaRPr lang="en-US" sz="2000" kern="1200" dirty="0"/>
        </a:p>
      </dsp:txBody>
      <dsp:txXfrm>
        <a:off x="0" y="3775243"/>
        <a:ext cx="11550226" cy="538906"/>
      </dsp:txXfrm>
    </dsp:sp>
    <dsp:sp modelId="{E53B1D33-D0CB-43AE-93B8-5010065B8F4C}">
      <dsp:nvSpPr>
        <dsp:cNvPr id="0" name=""/>
        <dsp:cNvSpPr/>
      </dsp:nvSpPr>
      <dsp:spPr>
        <a:xfrm>
          <a:off x="0" y="4314150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222CC-CAA0-4415-8D65-39FB41B2CD01}">
      <dsp:nvSpPr>
        <dsp:cNvPr id="0" name=""/>
        <dsp:cNvSpPr/>
      </dsp:nvSpPr>
      <dsp:spPr>
        <a:xfrm>
          <a:off x="0" y="4314150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can be patient with myself and understand that building resilience takes time</a:t>
          </a:r>
          <a:endParaRPr lang="en-US" sz="2000" kern="1200" dirty="0"/>
        </a:p>
      </dsp:txBody>
      <dsp:txXfrm>
        <a:off x="0" y="4314150"/>
        <a:ext cx="11550226" cy="538906"/>
      </dsp:txXfrm>
    </dsp:sp>
    <dsp:sp modelId="{6174B2D2-4A63-41C9-A731-8307178AC21C}">
      <dsp:nvSpPr>
        <dsp:cNvPr id="0" name=""/>
        <dsp:cNvSpPr/>
      </dsp:nvSpPr>
      <dsp:spPr>
        <a:xfrm>
          <a:off x="0" y="4853057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A16699-0A25-43F2-9697-E5834CF9123D}">
      <dsp:nvSpPr>
        <dsp:cNvPr id="0" name=""/>
        <dsp:cNvSpPr/>
      </dsp:nvSpPr>
      <dsp:spPr>
        <a:xfrm>
          <a:off x="0" y="4853057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Practical Example:</a:t>
          </a:r>
          <a:endParaRPr lang="en-US" sz="2000" kern="1200" dirty="0"/>
        </a:p>
      </dsp:txBody>
      <dsp:txXfrm>
        <a:off x="0" y="4853057"/>
        <a:ext cx="11550226" cy="538906"/>
      </dsp:txXfrm>
    </dsp:sp>
    <dsp:sp modelId="{3B3DFBC3-D31F-49F1-A97E-61638511A103}">
      <dsp:nvSpPr>
        <dsp:cNvPr id="0" name=""/>
        <dsp:cNvSpPr/>
      </dsp:nvSpPr>
      <dsp:spPr>
        <a:xfrm>
          <a:off x="0" y="5391963"/>
          <a:ext cx="1155022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E6A2B-7F8A-40E7-9BF7-2612B37B181F}">
      <dsp:nvSpPr>
        <dsp:cNvPr id="0" name=""/>
        <dsp:cNvSpPr/>
      </dsp:nvSpPr>
      <dsp:spPr>
        <a:xfrm>
          <a:off x="0" y="5391963"/>
          <a:ext cx="11550226" cy="5389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Join staff wellbeing sessions or peer support groups at work, and use supervision time to discuss how I can manage stress better</a:t>
          </a:r>
          <a:endParaRPr lang="en-US" sz="2000" kern="1200" dirty="0"/>
        </a:p>
      </dsp:txBody>
      <dsp:txXfrm>
        <a:off x="0" y="5391963"/>
        <a:ext cx="11550226" cy="5389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01EBF3-8E27-4DF4-9528-2A6BFAB2A5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FC67A-7916-4545-A1A8-CAEE46E88B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925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FC67A-7916-4545-A1A8-CAEE46E88B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947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FC67A-7916-4545-A1A8-CAEE46E88B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893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84BB9-1247-D95E-3687-FC571851AF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273C02-C236-3DED-8CA0-9820A2D2A0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E1DB6-BF7A-583B-D652-F8D3BFEADF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BA7771-ED1E-72C5-30CB-8847384A0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BFA056-FE0F-6732-5442-8A31E2829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073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20BBC-7A73-D90B-51FE-C646338D7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96C37-809B-6987-85E6-C8719116A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D2E94B-C6E1-C205-48DE-C661A8642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568154-ACD6-28DA-60CC-071C2666C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D236A-AF08-BF02-A318-8D8FEA8BC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81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97C6C-B88D-FEFB-21B8-68DF2F2C4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2382A-FBF2-BACC-275A-914E9434A2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4F26F-117D-F186-11EE-D14E03D04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6CB7FB-7217-B155-FDE8-12D75696A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7887B-98C7-8FD4-CB50-33D30D2C3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05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B157D-7B4B-081B-5635-D43150592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CB647-355E-A9BA-9CAF-C36BA0F8D9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AD2F96-1663-C7AB-C203-17ADF6DF66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173DC-DFB3-DCAA-BFC5-4110F7627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B8110-517A-675E-2CBE-9BE212745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E819B-D72F-2E36-07BB-4E5B21F46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2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BCF30-F2A4-04C1-683D-3841E792B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36CED-BF92-EC25-29D0-445FF5CE42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9786A1-3BDC-4200-97FB-CB55BD1FD1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6873E9-657B-BC16-D3AA-F68296FDD6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C0B014-A785-B572-E279-31A1F9284A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7DBBE8-F10C-73DA-B6C3-5DE5FAA02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7E9D65-2BF5-A7F8-BFE6-2B35F3EA2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C56406-7786-6816-C354-5F1AFE5DD8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990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2198E-4488-18CA-7955-61442F3D3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050423-0798-688F-03F9-826C81C31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00D6F6-7CC4-B29E-9DBB-9789ECE02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B573BB-83D4-B990-F737-6EBB3D51F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020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2BF6C6-EF12-02B1-32CD-3E44CF1C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46C5BE-09EC-7B8C-9EAD-2C213839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B68CF4-9550-73E8-30AD-562C29188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879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1ADF7-EF86-6749-5134-58CD541D6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396D4-D898-33E1-9BDE-1F8692915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03DBAD-5D12-BFE8-0A68-68E688B0E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4D7FB-C8E9-8294-0EC4-BED500821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861B8B-C0B7-149E-C070-D3BA4441E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7DC8F7-4EA6-2A64-D381-0C64CBB7E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153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EF033-C8FC-7B14-283C-926CBD32D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493174-0591-0220-03C2-BD712ABFD5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2712D2-EEAF-ECFA-2D7D-85E9484B3D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D806A-544A-73D4-D829-CD79208F7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A9B36F-EA19-78DC-7815-9229E9BDF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54EAD-FB71-5978-E206-0ACF41596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99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7188E-8B89-B6CE-E978-A14ACF1D2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8D079C-4646-8C8B-B031-049381F5E0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20E91-4EAE-9DD8-EE32-27D66241FE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AC531-646F-312E-C6D9-408F74EBF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8EFC7-89B1-22DB-A223-4CC2FAC86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40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BFCA4F-F626-B4FA-0CF3-980C2AF78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03914B-B864-9DEB-64E7-76674F1215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71AE6-B6AC-C2DA-9836-D379B11BE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2DC1E-7DC9-7A95-7592-00D9F6A56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B845C-D7EA-3BC7-9673-609EE477D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962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C7A850-5729-A0A2-2B80-A7FB17F6A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F43090-1A97-C3C4-F7BE-1B718A7BA6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3A3124-0A83-E3AB-74BC-DE2F4A261D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9C43FF-FDA2-418D-87EE-86B1239553FB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F4C3BA-762B-820F-4B24-FDC32C8F89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87E67-101D-7483-5C3C-00DFAFDA98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7F7F41-CB06-4036-82D2-A48FE44650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138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our-work/workforce-planning" TargetMode="External"/><Relationship Id="rId2" Type="http://schemas.openxmlformats.org/officeDocument/2006/relationships/hyperlink" Target="https://www.cipd.org/uk/knowledge/factsheets/career-development-factshe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ealthcareers.nhs.uk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6A3E6C-144C-2701-5729-1E8B4D227C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1887" y="692038"/>
            <a:ext cx="10276114" cy="2493289"/>
          </a:xfrm>
        </p:spPr>
        <p:txBody>
          <a:bodyPr anchor="ctr">
            <a:normAutofit fontScale="90000"/>
          </a:bodyPr>
          <a:lstStyle/>
          <a:p>
            <a:br>
              <a:rPr lang="en-GB" sz="4500" dirty="0"/>
            </a:br>
            <a:br>
              <a:rPr lang="en-GB" sz="4500" dirty="0"/>
            </a:br>
            <a:r>
              <a:rPr lang="en-GB" sz="4500" b="1" dirty="0">
                <a:latin typeface="+mn-lt"/>
                <a:cs typeface="Arial" panose="020B0604020202020204" pitchFamily="34" charset="0"/>
              </a:rPr>
              <a:t>SWOT Analysis </a:t>
            </a:r>
            <a:br>
              <a:rPr lang="en-GB" sz="4500" b="1" dirty="0">
                <a:latin typeface="+mn-lt"/>
                <a:cs typeface="Arial" panose="020B0604020202020204" pitchFamily="34" charset="0"/>
              </a:rPr>
            </a:br>
            <a:r>
              <a:rPr lang="en-GB" sz="4500" b="1" dirty="0">
                <a:latin typeface="+mn-lt"/>
                <a:cs typeface="Arial" panose="020B0604020202020204" pitchFamily="34" charset="0"/>
              </a:rPr>
              <a:t>Building My Future in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0DF0DA-B2CD-D141-3034-278EA8BB7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466" y="3877363"/>
            <a:ext cx="10155534" cy="2288599"/>
          </a:xfrm>
        </p:spPr>
        <p:txBody>
          <a:bodyPr anchor="ctr">
            <a:normAutofit/>
          </a:bodyPr>
          <a:lstStyle/>
          <a:p>
            <a:r>
              <a:rPr lang="en-GB" b="1" dirty="0"/>
              <a:t>Module code :LCHS4009</a:t>
            </a:r>
          </a:p>
          <a:p>
            <a:r>
              <a:rPr lang="en-GB" b="1" dirty="0"/>
              <a:t>Assignment title: Self-Awareness Presentation</a:t>
            </a:r>
          </a:p>
          <a:p>
            <a:r>
              <a:rPr lang="en-GB" b="1" dirty="0"/>
              <a:t>Student ID: 2419839</a:t>
            </a:r>
          </a:p>
          <a:p>
            <a:r>
              <a:rPr lang="en-GB" b="1" dirty="0"/>
              <a:t>Mariyam Bibi</a:t>
            </a:r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47867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CB0D3-23AC-3140-083F-546B7EED1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528" y="1239928"/>
            <a:ext cx="4263778" cy="2638736"/>
          </a:xfrm>
        </p:spPr>
        <p:txBody>
          <a:bodyPr anchor="ctr">
            <a:normAutofit/>
          </a:bodyPr>
          <a:lstStyle/>
          <a:p>
            <a:r>
              <a:rPr lang="en-GB" sz="5200" b="1" dirty="0">
                <a:latin typeface="+mn-lt"/>
              </a:rPr>
              <a:t>What is SWOT Analysis?</a:t>
            </a:r>
            <a:endParaRPr lang="en-GB" sz="5200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97212-FE82-911C-0BA9-27AEC87F1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7600" y="473829"/>
            <a:ext cx="7606147" cy="5752404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400" dirty="0"/>
              <a:t>A SWOT analysis is a reflective tool that helps me explore my personal and professional profile so I can plan my career development more effectively.</a:t>
            </a:r>
          </a:p>
          <a:p>
            <a:pPr marL="0" indent="0">
              <a:buNone/>
            </a:pPr>
            <a:r>
              <a:rPr lang="en-GB" sz="2400" b="1" dirty="0"/>
              <a:t>About Me</a:t>
            </a:r>
          </a:p>
          <a:p>
            <a:pPr marL="0" indent="0">
              <a:buNone/>
            </a:pPr>
            <a:r>
              <a:rPr lang="en-GB" sz="2400" b="1" dirty="0"/>
              <a:t>Strengths</a:t>
            </a:r>
            <a:r>
              <a:rPr lang="en-GB" sz="2400" dirty="0"/>
              <a:t> - The skills and qualities I’m confident in</a:t>
            </a:r>
          </a:p>
          <a:p>
            <a:pPr marL="0" indent="0">
              <a:buNone/>
            </a:pPr>
            <a:r>
              <a:rPr lang="en-GB" sz="2400" b="1" dirty="0"/>
              <a:t>Weaknesses</a:t>
            </a:r>
            <a:r>
              <a:rPr lang="en-GB" sz="2400" dirty="0"/>
              <a:t> - Areas I need to improve or develop further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Outside factors</a:t>
            </a:r>
          </a:p>
          <a:p>
            <a:pPr marL="0" indent="0">
              <a:buNone/>
            </a:pPr>
            <a:r>
              <a:rPr lang="en-GB" sz="2400" b="1" dirty="0"/>
              <a:t>Opportunities</a:t>
            </a:r>
            <a:r>
              <a:rPr lang="en-GB" sz="2400" dirty="0"/>
              <a:t> - Positive chances for growth, learning, or career progress</a:t>
            </a:r>
          </a:p>
          <a:p>
            <a:pPr marL="0" indent="0">
              <a:buNone/>
            </a:pPr>
            <a:r>
              <a:rPr lang="en-GB" sz="2400" b="1" dirty="0"/>
              <a:t>Threats</a:t>
            </a:r>
            <a:r>
              <a:rPr lang="en-GB" sz="2400" dirty="0"/>
              <a:t> - Potential challenges or barriers I may face</a:t>
            </a:r>
          </a:p>
          <a:p>
            <a:pPr marL="0" indent="0">
              <a:buNone/>
            </a:pPr>
            <a:r>
              <a:rPr lang="en-GB" sz="2400" dirty="0"/>
              <a:t>“By understanding your strengths and areas for development, you can make more informed decisions about your career path” (CIPD, 2023).</a:t>
            </a:r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01473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2B5DB-917A-04EB-3A02-4B1A3D980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5609"/>
            <a:ext cx="4441371" cy="2542233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+mn-lt"/>
              </a:rPr>
              <a:t>My Strengths – What I am Good At</a:t>
            </a:r>
            <a:br>
              <a:rPr lang="en-GB" dirty="0"/>
            </a:br>
            <a:endParaRPr lang="en-GB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8D962-0268-CE4C-538C-2A8DE442C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1048" y="354959"/>
            <a:ext cx="7397000" cy="614808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Sensitivity and Understanding</a:t>
            </a:r>
          </a:p>
          <a:p>
            <a:r>
              <a:rPr lang="en-GB" sz="2400" dirty="0"/>
              <a:t>I’m able to recognise how service users feel and respond with empathy, kindness, and compassion.</a:t>
            </a:r>
          </a:p>
          <a:p>
            <a:pPr marL="0" indent="0">
              <a:buNone/>
            </a:pPr>
            <a:r>
              <a:rPr lang="en-GB" sz="2400" b="1" dirty="0"/>
              <a:t>Patience</a:t>
            </a:r>
          </a:p>
          <a:p>
            <a:r>
              <a:rPr lang="en-GB" sz="2400" dirty="0"/>
              <a:t>I remain calm and supportive, even in challenging situations, always giving people the time they need.</a:t>
            </a:r>
          </a:p>
          <a:p>
            <a:pPr marL="0" indent="0">
              <a:buNone/>
            </a:pPr>
            <a:r>
              <a:rPr lang="en-GB" sz="2400" b="1" dirty="0"/>
              <a:t>Teamwork and Communication</a:t>
            </a:r>
          </a:p>
          <a:p>
            <a:r>
              <a:rPr lang="en-GB" sz="2400" dirty="0"/>
              <a:t>I work well with others, building positive relationships with colleagues, families, and service users.</a:t>
            </a:r>
          </a:p>
          <a:p>
            <a:pPr marL="0" indent="0">
              <a:buNone/>
            </a:pPr>
            <a:r>
              <a:rPr lang="en-GB" sz="2400" b="1" dirty="0"/>
              <a:t>Basic IT Skills</a:t>
            </a:r>
          </a:p>
          <a:p>
            <a:r>
              <a:rPr lang="en-GB" sz="2400" dirty="0"/>
              <a:t>I’m confident using digital tools like computers and tablets to complete care records and daily tasks.</a:t>
            </a:r>
          </a:p>
          <a:p>
            <a:pPr marL="0" indent="0">
              <a:buNone/>
            </a:pPr>
            <a:r>
              <a:rPr lang="en-GB" sz="2400" dirty="0"/>
              <a:t>These qualities help me provide thoughtful, dependable care - making me a compassionate and trustworthy care worker</a:t>
            </a:r>
            <a:r>
              <a:rPr lang="en-GB" sz="15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5467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CFE4C-C11C-95B1-FFC9-982BF95E3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6" y="104502"/>
            <a:ext cx="10254822" cy="1442944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My Areas for Development (Weakness)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BAF9B-E927-A73C-64AF-4F9F405BA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5" y="1216597"/>
            <a:ext cx="10254823" cy="5194249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b="1" dirty="0"/>
              <a:t>Time Management</a:t>
            </a:r>
          </a:p>
          <a:p>
            <a:r>
              <a:rPr lang="en-GB" sz="2400" dirty="0"/>
              <a:t>I sometimes find it challenging to complete all my tasks within the expected time frame. For example: Running late between visits or </a:t>
            </a:r>
            <a:r>
              <a:rPr lang="en-GB" sz="2400" i="1" dirty="0"/>
              <a:t>spending too long with one service user.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 Resilience</a:t>
            </a:r>
          </a:p>
          <a:p>
            <a:r>
              <a:rPr lang="en-GB" sz="2400" dirty="0"/>
              <a:t>I’m working on building emotional strength to recover more quickly from difficult situations. For example: Feeling overwhelmed after a challenging shift or emotionally intense experience.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b="1" dirty="0"/>
              <a:t>Problem Solving</a:t>
            </a:r>
          </a:p>
          <a:p>
            <a:r>
              <a:rPr lang="en-GB" sz="2400" dirty="0"/>
              <a:t>I’m developing confidence in making quick, effective decisions when unexpected issues arise. For example: Feeling unsure how to respond when something unexpected happens during a care visit.</a:t>
            </a:r>
          </a:p>
          <a:p>
            <a:pPr marL="0" indent="0">
              <a:buNone/>
            </a:pPr>
            <a:r>
              <a:rPr lang="en-GB" sz="2400" dirty="0"/>
              <a:t>These are areas I’m actively working on to grow as a more confident and capable care worker.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611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C0038-EB5E-7072-15CA-7E5E772AF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46" y="131730"/>
            <a:ext cx="8184092" cy="1053472"/>
          </a:xfrm>
        </p:spPr>
        <p:txBody>
          <a:bodyPr>
            <a:normAutofit/>
          </a:bodyPr>
          <a:lstStyle/>
          <a:p>
            <a:r>
              <a:rPr lang="en-GB" sz="3300" b="1" dirty="0">
                <a:solidFill>
                  <a:schemeClr val="tx2"/>
                </a:solidFill>
                <a:latin typeface="+mn-lt"/>
              </a:rPr>
              <a:t>Opportunities – Chances for Me to Grow</a:t>
            </a:r>
            <a:br>
              <a:rPr lang="en-GB" sz="3300" b="1" dirty="0">
                <a:solidFill>
                  <a:schemeClr val="tx2"/>
                </a:solidFill>
                <a:latin typeface="+mn-lt"/>
              </a:rPr>
            </a:br>
            <a:endParaRPr lang="en-GB" sz="33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9672F-D151-8BF0-9DBB-83A2F8FDF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45" y="803868"/>
            <a:ext cx="8525737" cy="5881400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Care Certificate Training</a:t>
            </a:r>
          </a:p>
          <a:p>
            <a:r>
              <a:rPr lang="en-GB" sz="2400" dirty="0">
                <a:solidFill>
                  <a:schemeClr val="tx2"/>
                </a:solidFill>
              </a:rPr>
              <a:t>Free training that helps me build core skills and become a qualified care worker.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Higher Education Pathways</a:t>
            </a:r>
          </a:p>
          <a:p>
            <a:r>
              <a:rPr lang="en-GB" sz="2400" dirty="0">
                <a:solidFill>
                  <a:schemeClr val="tx2"/>
                </a:solidFill>
              </a:rPr>
              <a:t>Level 4, 5, and 6 qualifications in Health and Social Care can support career progression into senior roles.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Supervision and Mentoring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Regular one-to-one meetings with my manager help me reflect, learn, and improve my practice.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Specialist Training Courses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Additional training in areas like dementia care, mental health, and medication management helps me deepen my expertise.</a:t>
            </a:r>
            <a:r>
              <a:rPr lang="en-GB" sz="2400" b="1" dirty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Growing Job Market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There is high demand for care workers in the NHS, creating many employment opportunities (Health Education England, 2022).</a:t>
            </a:r>
          </a:p>
          <a:p>
            <a:endParaRPr lang="en-GB" sz="10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8" name="Graphic 17" descr="Diploma Roll">
            <a:extLst>
              <a:ext uri="{FF2B5EF4-FFF2-40B4-BE49-F238E27FC236}">
                <a16:creationId xmlns:a16="http://schemas.microsoft.com/office/drawing/2014/main" id="{3FC98580-5A02-79F6-6FB4-867F619A3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668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ight Triangle 28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81FDE1-EA10-3146-08BC-E054E61E0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4" y="703385"/>
            <a:ext cx="8718281" cy="920513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>
                <a:latin typeface="+mn-lt"/>
              </a:rPr>
              <a:t>Threats – Challenges I Might Face</a:t>
            </a:r>
            <a:br>
              <a:rPr lang="en-GB" sz="4000" b="1" dirty="0">
                <a:latin typeface="+mn-lt"/>
              </a:rPr>
            </a:br>
            <a:endParaRPr lang="en-GB" sz="4000" b="1" dirty="0">
              <a:latin typeface="+mn-lt"/>
            </a:endParaRP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A7841C2D-126D-BEDF-551C-669B44C66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" y="1297858"/>
            <a:ext cx="10905053" cy="493329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400" b="1" dirty="0"/>
              <a:t>Burnout and Stress</a:t>
            </a:r>
          </a:p>
          <a:p>
            <a:r>
              <a:rPr lang="en-GB" sz="2400" dirty="0"/>
              <a:t>The physical and emotional demands of care work can take a toll on my wellbeing over time.</a:t>
            </a:r>
          </a:p>
          <a:p>
            <a:pPr marL="0" indent="0">
              <a:buNone/>
            </a:pPr>
            <a:r>
              <a:rPr lang="en-GB" sz="2400" b="1" dirty="0"/>
              <a:t>Low Pay</a:t>
            </a:r>
          </a:p>
          <a:p>
            <a:r>
              <a:rPr lang="en-GB" sz="2400" dirty="0"/>
              <a:t>Care roles are often less well-paid than other healthcare positions, which can create financial pressure.</a:t>
            </a:r>
          </a:p>
          <a:p>
            <a:pPr marL="0" indent="0">
              <a:buNone/>
            </a:pPr>
            <a:r>
              <a:rPr lang="en-GB" sz="2400" b="1" dirty="0"/>
              <a:t>Heavy Workload</a:t>
            </a:r>
          </a:p>
          <a:p>
            <a:r>
              <a:rPr lang="en-GB" sz="2400" dirty="0"/>
              <a:t>Staff shortages may lead to high caseloads, making it difficult to give each service user the attention they need.</a:t>
            </a:r>
          </a:p>
          <a:p>
            <a:pPr marL="0" indent="0">
              <a:buNone/>
            </a:pPr>
            <a:r>
              <a:rPr lang="en-GB" sz="2400" b="1" dirty="0"/>
              <a:t>Changing Regulations</a:t>
            </a:r>
          </a:p>
          <a:p>
            <a:r>
              <a:rPr lang="en-GB" sz="2400" dirty="0"/>
              <a:t>New policies and standards require ongoing learning to stay compliant and maintain good practice.</a:t>
            </a:r>
          </a:p>
        </p:txBody>
      </p:sp>
    </p:spTree>
    <p:extLst>
      <p:ext uri="{BB962C8B-B14F-4D97-AF65-F5344CB8AC3E}">
        <p14:creationId xmlns:p14="http://schemas.microsoft.com/office/powerpoint/2010/main" val="9653765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Silver stopwatch">
            <a:extLst>
              <a:ext uri="{FF2B5EF4-FFF2-40B4-BE49-F238E27FC236}">
                <a16:creationId xmlns:a16="http://schemas.microsoft.com/office/drawing/2014/main" id="{1B64BA46-F7D9-5C43-F4CC-E5928CE770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38" r="33170"/>
          <a:stretch>
            <a:fillRect/>
          </a:stretch>
        </p:blipFill>
        <p:spPr>
          <a:xfrm>
            <a:off x="8091902" y="0"/>
            <a:ext cx="5850240" cy="7104176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B2BC4C-3B49-80FE-9E0C-DC8805B82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3999" y="127281"/>
            <a:ext cx="8467290" cy="106833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Using My Strengths to Improve Time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34C3F-3778-EFBC-8B01-E53F83E3F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96285" y="1322896"/>
            <a:ext cx="10415819" cy="5407824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Time Management Challenge</a:t>
            </a:r>
          </a:p>
          <a:p>
            <a:pPr marL="0" indent="0">
              <a:buNone/>
            </a:pPr>
            <a:r>
              <a:rPr lang="en-GB" sz="2400" dirty="0"/>
              <a:t>    I occasionally run late between care visits or struggle to complete tasks on time.</a:t>
            </a:r>
          </a:p>
          <a:p>
            <a:pPr marL="0" indent="0">
              <a:buNone/>
            </a:pPr>
            <a:r>
              <a:rPr lang="en-GB" sz="2400" b="1" dirty="0"/>
              <a:t>Patience</a:t>
            </a:r>
          </a:p>
          <a:p>
            <a:pPr marL="0" indent="0">
              <a:buNone/>
            </a:pPr>
            <a:r>
              <a:rPr lang="en-GB" sz="2400" dirty="0"/>
              <a:t>    I’ll plan realistic timeframes and gently guide service users when it’s time to move on.</a:t>
            </a:r>
          </a:p>
          <a:p>
            <a:pPr marL="0" indent="0">
              <a:buNone/>
            </a:pPr>
            <a:r>
              <a:rPr lang="en-GB" sz="2400" b="1" dirty="0"/>
              <a:t>Teamwork</a:t>
            </a:r>
          </a:p>
          <a:p>
            <a:pPr marL="0" indent="0">
              <a:buNone/>
            </a:pPr>
            <a:r>
              <a:rPr lang="en-GB" sz="2400" dirty="0"/>
              <a:t>    I’ll seek advice from colleagues and discuss scheduling strategies with my supervisor.</a:t>
            </a:r>
          </a:p>
          <a:p>
            <a:pPr marL="0" indent="0">
              <a:buNone/>
            </a:pPr>
            <a:r>
              <a:rPr lang="en-GB" sz="2400" b="1" dirty="0"/>
              <a:t>IT Skills</a:t>
            </a:r>
          </a:p>
          <a:p>
            <a:pPr marL="0" indent="0">
              <a:buNone/>
            </a:pPr>
            <a:r>
              <a:rPr lang="en-GB" sz="2400" dirty="0"/>
              <a:t>    I’ll use my phone or tablet to set reminders and track task durations.</a:t>
            </a:r>
          </a:p>
          <a:p>
            <a:pPr marL="0" indent="0">
              <a:buNone/>
            </a:pPr>
            <a:r>
              <a:rPr lang="en-GB" sz="2400" dirty="0"/>
              <a:t> </a:t>
            </a:r>
            <a:r>
              <a:rPr lang="en-GB" sz="2400" b="1" dirty="0"/>
              <a:t>Practical Action</a:t>
            </a:r>
          </a:p>
          <a:p>
            <a:pPr marL="0" indent="0">
              <a:buNone/>
            </a:pPr>
            <a:r>
              <a:rPr lang="en-GB" sz="2400" dirty="0"/>
              <a:t>    I will create a simple daily checklist with time slots for each visit and ask my team leader for feedback during supervision to help improve my routine.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21216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3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0A85F1-B316-9496-C216-5DB03AB45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92" y="0"/>
            <a:ext cx="10905053" cy="1296235"/>
          </a:xfrm>
        </p:spPr>
        <p:txBody>
          <a:bodyPr>
            <a:normAutofit/>
          </a:bodyPr>
          <a:lstStyle/>
          <a:p>
            <a:r>
              <a:rPr lang="en-GB" sz="4200" b="1">
                <a:latin typeface="+mn-lt"/>
              </a:rPr>
              <a:t>Using My Strengths to Build Resilience</a:t>
            </a:r>
            <a:br>
              <a:rPr lang="en-GB" sz="4200" b="1">
                <a:latin typeface="+mn-lt"/>
              </a:rPr>
            </a:br>
            <a:endParaRPr lang="en-GB" sz="4200" dirty="0">
              <a:latin typeface="+mn-lt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07E15566-2F72-279D-B049-79237CE460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5812435"/>
              </p:ext>
            </p:extLst>
          </p:nvPr>
        </p:nvGraphicFramePr>
        <p:xfrm>
          <a:off x="641774" y="460332"/>
          <a:ext cx="11550226" cy="593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50788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625E3-CAEB-0727-1317-902724DBD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964" y="1"/>
            <a:ext cx="9445453" cy="1180680"/>
          </a:xfrm>
        </p:spPr>
        <p:txBody>
          <a:bodyPr>
            <a:normAutofit/>
          </a:bodyPr>
          <a:lstStyle/>
          <a:p>
            <a:r>
              <a:rPr lang="en-GB" sz="3300" b="1" dirty="0">
                <a:solidFill>
                  <a:schemeClr val="tx2"/>
                </a:solidFill>
                <a:latin typeface="+mn-lt"/>
              </a:rPr>
              <a:t>Using My Strengths to Improve Problem Solving</a:t>
            </a:r>
            <a:br>
              <a:rPr lang="en-GB" sz="3300" b="1" dirty="0">
                <a:solidFill>
                  <a:schemeClr val="tx2"/>
                </a:solidFill>
                <a:latin typeface="+mn-lt"/>
              </a:rPr>
            </a:br>
            <a:endParaRPr lang="en-GB" sz="33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26666-4E8E-13F5-AEFC-10F5CDA87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53627"/>
            <a:ext cx="9214338" cy="6104374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000" dirty="0">
              <a:solidFill>
                <a:schemeClr val="tx2"/>
              </a:solidFill>
            </a:endParaRPr>
          </a:p>
          <a:p>
            <a:r>
              <a:rPr lang="en-GB" sz="2600" b="1" dirty="0">
                <a:solidFill>
                  <a:schemeClr val="tx2"/>
                </a:solidFill>
              </a:rPr>
              <a:t>Challenge: Problem Solving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  I feel unsure making quick decisions when things don’t go as planned.</a:t>
            </a:r>
          </a:p>
          <a:p>
            <a:r>
              <a:rPr lang="en-GB" sz="2600" b="1" dirty="0">
                <a:solidFill>
                  <a:schemeClr val="tx2"/>
                </a:solidFill>
              </a:rPr>
              <a:t>How My Strengths Help:</a:t>
            </a:r>
          </a:p>
          <a:p>
            <a:r>
              <a:rPr lang="en-GB" sz="2600" b="1" dirty="0">
                <a:solidFill>
                  <a:schemeClr val="tx2"/>
                </a:solidFill>
              </a:rPr>
              <a:t>Teamwork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    I can reach out to colleagues or my supervisor for support instead of handling everything alone.</a:t>
            </a:r>
          </a:p>
          <a:p>
            <a:r>
              <a:rPr lang="en-GB" sz="2600" b="1" dirty="0">
                <a:solidFill>
                  <a:schemeClr val="tx2"/>
                </a:solidFill>
              </a:rPr>
              <a:t>Understanding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    I use my knowledge of each service user to guide decisions that meet their needs.</a:t>
            </a:r>
          </a:p>
          <a:p>
            <a:r>
              <a:rPr lang="en-GB" sz="2600" b="1" dirty="0">
                <a:solidFill>
                  <a:schemeClr val="tx2"/>
                </a:solidFill>
              </a:rPr>
              <a:t>Patience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    I stay calm and take time to think through options, rather than reacting in panic.</a:t>
            </a:r>
          </a:p>
          <a:p>
            <a:r>
              <a:rPr lang="en-GB" sz="2600" b="1" dirty="0">
                <a:solidFill>
                  <a:schemeClr val="tx2"/>
                </a:solidFill>
              </a:rPr>
              <a:t>Practical Example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    I’ll ask for scenario-based training to practise handling unexpected situations and keep emergency contacts easily accessible.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1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Graphic 22" descr="Decision chart">
            <a:extLst>
              <a:ext uri="{FF2B5EF4-FFF2-40B4-BE49-F238E27FC236}">
                <a16:creationId xmlns:a16="http://schemas.microsoft.com/office/drawing/2014/main" id="{C2AB0D26-0FE2-A9FF-F4C2-7D1D22CE16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79706" y="1629089"/>
            <a:ext cx="2762041" cy="404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913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D84A1-AC2F-9A8B-E25F-C198F1B27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86" y="87269"/>
            <a:ext cx="10066122" cy="912153"/>
          </a:xfrm>
        </p:spPr>
        <p:txBody>
          <a:bodyPr anchor="b">
            <a:normAutofit fontScale="90000"/>
          </a:bodyPr>
          <a:lstStyle/>
          <a:p>
            <a:r>
              <a:rPr lang="en-GB" sz="3000" b="1" dirty="0">
                <a:latin typeface="+mn-lt"/>
              </a:rPr>
              <a:t>Using My Strengths to Make the Most of Opportunities</a:t>
            </a:r>
            <a:br>
              <a:rPr lang="en-GB" sz="3000" dirty="0"/>
            </a:br>
            <a:endParaRPr lang="en-GB" sz="3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8806B-EC2F-A07F-7363-8FAC94382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86" y="589935"/>
            <a:ext cx="11985523" cy="572237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Care Certificate Training</a:t>
            </a:r>
          </a:p>
          <a:p>
            <a:pPr marL="0" indent="0">
              <a:buNone/>
            </a:pPr>
            <a:r>
              <a:rPr lang="en-GB" sz="2400" b="1" dirty="0"/>
              <a:t>   Strength: </a:t>
            </a:r>
            <a:r>
              <a:rPr lang="en-GB" sz="2400" dirty="0"/>
              <a:t>Patience and eagerness to learn</a:t>
            </a:r>
          </a:p>
          <a:p>
            <a:pPr marL="0" indent="0">
              <a:buNone/>
            </a:pPr>
            <a:r>
              <a:rPr lang="en-GB" sz="2400" b="1" dirty="0"/>
              <a:t>   Action: </a:t>
            </a:r>
            <a:r>
              <a:rPr lang="en-GB" sz="2400" dirty="0"/>
              <a:t>Complete the Care Certificate to gain formal recognition and develop new skills</a:t>
            </a:r>
          </a:p>
          <a:p>
            <a:pPr marL="0" indent="0">
              <a:buNone/>
            </a:pPr>
            <a:r>
              <a:rPr lang="en-GB" sz="2400" b="1" dirty="0"/>
              <a:t>   Benefit: </a:t>
            </a:r>
            <a:r>
              <a:rPr lang="en-GB" sz="2400" dirty="0"/>
              <a:t>Boosts confidence and improves employability</a:t>
            </a:r>
          </a:p>
          <a:p>
            <a:r>
              <a:rPr lang="en-GB" sz="2400" b="1" dirty="0"/>
              <a:t>Health and Social Care Level 4</a:t>
            </a:r>
          </a:p>
          <a:p>
            <a:pPr marL="0" indent="0">
              <a:buNone/>
            </a:pPr>
            <a:r>
              <a:rPr lang="en-GB" sz="2400" b="1" dirty="0"/>
              <a:t>   Strength: </a:t>
            </a:r>
            <a:r>
              <a:rPr lang="en-GB" sz="2400" dirty="0"/>
              <a:t>Teamwork and basic IT skills</a:t>
            </a:r>
          </a:p>
          <a:p>
            <a:pPr marL="0" indent="0">
              <a:buNone/>
            </a:pPr>
            <a:r>
              <a:rPr lang="en-GB" sz="2400" b="1" dirty="0"/>
              <a:t>    Action: </a:t>
            </a:r>
            <a:r>
              <a:rPr lang="en-GB" sz="2400" dirty="0"/>
              <a:t>Continue progressing through the Level 4 course to prepare for senior roles in care</a:t>
            </a:r>
          </a:p>
          <a:p>
            <a:pPr marL="0" indent="0">
              <a:buNone/>
            </a:pPr>
            <a:r>
              <a:rPr lang="en-GB" sz="2400" b="1" dirty="0"/>
              <a:t>    Benefit: </a:t>
            </a:r>
            <a:r>
              <a:rPr lang="en-GB" sz="2400" dirty="0"/>
              <a:t>Opens doors to leadership, better pay, and career development</a:t>
            </a:r>
          </a:p>
          <a:p>
            <a:r>
              <a:rPr lang="en-GB" sz="2400" b="1" dirty="0"/>
              <a:t>Specialist Training</a:t>
            </a:r>
          </a:p>
          <a:p>
            <a:pPr marL="0" indent="0">
              <a:buNone/>
            </a:pPr>
            <a:r>
              <a:rPr lang="en-GB" sz="2400" b="1" dirty="0"/>
              <a:t>    Strength: </a:t>
            </a:r>
            <a:r>
              <a:rPr lang="en-GB" sz="2400" dirty="0"/>
              <a:t>Sensitivity and empathy</a:t>
            </a:r>
          </a:p>
          <a:p>
            <a:pPr marL="0" indent="0">
              <a:buNone/>
            </a:pPr>
            <a:r>
              <a:rPr lang="en-GB" sz="2400" b="1" dirty="0"/>
              <a:t>    Action: </a:t>
            </a:r>
            <a:r>
              <a:rPr lang="en-GB" sz="2400" dirty="0"/>
              <a:t>Take courses in dementia or mental health care where empathy is essential</a:t>
            </a:r>
          </a:p>
          <a:p>
            <a:pPr marL="0" indent="0">
              <a:buNone/>
            </a:pPr>
            <a:r>
              <a:rPr lang="en-GB" sz="2400" b="1" dirty="0"/>
              <a:t>    Benefit: </a:t>
            </a:r>
            <a:r>
              <a:rPr lang="en-GB" sz="2400" dirty="0"/>
              <a:t>Enables me to offer expert support to vulnerable individual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33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B1C628-B69F-C7BD-7803-9189E979B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978" y="74075"/>
            <a:ext cx="5648670" cy="1081486"/>
          </a:xfrm>
        </p:spPr>
        <p:txBody>
          <a:bodyPr>
            <a:normAutofit/>
          </a:bodyPr>
          <a:lstStyle/>
          <a:p>
            <a:r>
              <a:rPr lang="en-GB" sz="3300" b="1" dirty="0">
                <a:solidFill>
                  <a:schemeClr val="tx2"/>
                </a:solidFill>
              </a:rPr>
              <a:t>Protecting Myself from Threats</a:t>
            </a:r>
            <a:br>
              <a:rPr lang="en-GB" sz="3300" b="1" dirty="0">
                <a:solidFill>
                  <a:schemeClr val="tx2"/>
                </a:solidFill>
              </a:rPr>
            </a:br>
            <a:endParaRPr lang="en-GB" sz="33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A56D-BB3F-D69A-1C01-3A5D779EF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885543"/>
            <a:ext cx="9525836" cy="589838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100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Dealing with Burnout and Stress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Strategy:</a:t>
            </a:r>
            <a:r>
              <a:rPr lang="en-GB" sz="2400" dirty="0">
                <a:solidFill>
                  <a:schemeClr val="tx2"/>
                </a:solidFill>
              </a:rPr>
              <a:t> Use my team working skills to ask for support early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Action:</a:t>
            </a:r>
            <a:r>
              <a:rPr lang="en-GB" sz="2400" dirty="0">
                <a:solidFill>
                  <a:schemeClr val="tx2"/>
                </a:solidFill>
              </a:rPr>
              <a:t> Attend wellbeing sessions, take proper breaks, talk to my manager about workload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Managing Heavy Workload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Strategy:</a:t>
            </a:r>
            <a:r>
              <a:rPr lang="en-GB" sz="2400" dirty="0">
                <a:solidFill>
                  <a:schemeClr val="tx2"/>
                </a:solidFill>
              </a:rPr>
              <a:t> Improve my time management using training opportunities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Action:</a:t>
            </a:r>
            <a:r>
              <a:rPr lang="en-GB" sz="2400" dirty="0">
                <a:solidFill>
                  <a:schemeClr val="tx2"/>
                </a:solidFill>
              </a:rPr>
              <a:t> Learn prioritization skills through Care Certificate and supervision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Keeping Up with Changes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Strategy:</a:t>
            </a:r>
            <a:r>
              <a:rPr lang="en-GB" sz="2400" dirty="0">
                <a:solidFill>
                  <a:schemeClr val="tx2"/>
                </a:solidFill>
              </a:rPr>
              <a:t> Use my IT skills and willingness to learn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Action:</a:t>
            </a:r>
            <a:r>
              <a:rPr lang="en-GB" sz="2400" dirty="0">
                <a:solidFill>
                  <a:schemeClr val="tx2"/>
                </a:solidFill>
              </a:rPr>
              <a:t> Attend all mandatory training and read updates from managers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tx2"/>
                </a:solidFill>
              </a:rPr>
              <a:t> By using my strengths strategically, I can reduce the impact of these threats</a:t>
            </a:r>
          </a:p>
          <a:p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78FA875C-4405-3E6D-B4E5-923D6C5521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14821" y="693336"/>
            <a:ext cx="2743201" cy="5898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066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FEED4B-C6EF-A7FD-BFCB-52EFA33E76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1029" y="-408539"/>
            <a:ext cx="7637052" cy="2007060"/>
          </a:xfrm>
        </p:spPr>
        <p:txBody>
          <a:bodyPr anchor="b">
            <a:normAutofit/>
          </a:bodyPr>
          <a:lstStyle/>
          <a:p>
            <a:pPr algn="ctr"/>
            <a:r>
              <a:rPr lang="en-GB" sz="3600" b="1" dirty="0">
                <a:solidFill>
                  <a:schemeClr val="tx2"/>
                </a:solidFill>
              </a:rPr>
              <a:t>My Action Plan</a:t>
            </a:r>
            <a:br>
              <a:rPr lang="en-GB" sz="3600" b="1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6B900-67FC-93C9-EE1B-2439D0280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7" y="1245995"/>
            <a:ext cx="12121201" cy="5612001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>
                <a:solidFill>
                  <a:schemeClr val="tx2"/>
                </a:solidFill>
              </a:rPr>
              <a:t>Next 4 Months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Continue progressing through Health and Social Care Level 4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Practise problem solving through scenario-based training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Build confidence by mentoring new care workers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Complete Care Certificate training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 Ask supervisor for time management tips during supervision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 Start using a daily checklist on my phone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 Join a staff wellbeing or support group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Long-Term Goals (1–2 Years)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Enrol in Level 5 and 6 Health and Social Care qualifications to deepen my knowledge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Apply for senior care worker positions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Become a specialist in a chosen area like dementia care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     Feel more resilient and confident in my role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 </a:t>
            </a:r>
            <a:endParaRPr lang="en-GB" sz="6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87774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FC852-4E70-6510-4129-108F74428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6" y="1"/>
            <a:ext cx="11284974" cy="1690688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9A429-A076-03B0-5722-DAD373525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8826" y="1356852"/>
            <a:ext cx="11422626" cy="539790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sz="2600" dirty="0"/>
              <a:t>Chartered Institute of Personnel and Development (2023) </a:t>
            </a:r>
            <a:r>
              <a:rPr lang="en-GB" sz="2600" i="1" dirty="0"/>
              <a:t>Career development and planning</a:t>
            </a:r>
            <a:r>
              <a:rPr lang="en-GB" sz="2600" dirty="0"/>
              <a:t>. London: CIPD. Available at: </a:t>
            </a:r>
            <a:r>
              <a:rPr lang="en-GB" sz="2600" dirty="0">
                <a:hlinkClick r:id="rId2"/>
              </a:rPr>
              <a:t>https://www.cipd.org/uk/knowledge/factsheets/career-development-factsheet/</a:t>
            </a:r>
            <a:r>
              <a:rPr lang="en-GB" sz="2600" dirty="0"/>
              <a:t>  (Accessed: 17 October 2025).</a:t>
            </a:r>
          </a:p>
          <a:p>
            <a:r>
              <a:rPr lang="en-GB" sz="2600" dirty="0"/>
              <a:t>Health Education England (2022) </a:t>
            </a:r>
            <a:r>
              <a:rPr lang="en-GB" sz="2600" i="1" dirty="0"/>
              <a:t>NHS workforce challenges and strategic responses</a:t>
            </a:r>
            <a:r>
              <a:rPr lang="en-GB" sz="2600" dirty="0"/>
              <a:t>. London: Health Education England. Available at: </a:t>
            </a:r>
            <a:r>
              <a:rPr lang="en-GB" sz="2600" dirty="0">
                <a:hlinkClick r:id="rId3"/>
              </a:rPr>
              <a:t>https://www.hee.nhs.uk/our-work/workforce-planning</a:t>
            </a:r>
            <a:r>
              <a:rPr lang="en-GB" sz="2600" dirty="0"/>
              <a:t>  (Accessed: 17 October 2025).</a:t>
            </a:r>
          </a:p>
          <a:p>
            <a:pPr marL="0" indent="0">
              <a:buNone/>
            </a:pPr>
            <a:r>
              <a:rPr lang="en-GB" b="1" dirty="0"/>
              <a:t>Other Helpful Resources</a:t>
            </a:r>
          </a:p>
          <a:p>
            <a:r>
              <a:rPr lang="en-GB" dirty="0"/>
              <a:t> </a:t>
            </a:r>
            <a:r>
              <a:rPr lang="en-GB" sz="2400" dirty="0"/>
              <a:t>Skills for Care: www.skillsforcare.org.uk</a:t>
            </a:r>
          </a:p>
          <a:p>
            <a:r>
              <a:rPr lang="en-GB" sz="2400" dirty="0"/>
              <a:t>Care Certificate: www.skillsforcare.org.uk/care-certificate</a:t>
            </a:r>
          </a:p>
          <a:p>
            <a:r>
              <a:rPr lang="en-GB" sz="2400" dirty="0"/>
              <a:t> NHS Careers: </a:t>
            </a:r>
            <a:r>
              <a:rPr lang="en-GB" sz="2400" dirty="0">
                <a:hlinkClick r:id="rId4"/>
              </a:rPr>
              <a:t>www.healthcareers.nhs.uk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82542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BF12C-467D-BD47-D6BB-BBF8D3EC1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 Have Learned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FA558-94FB-05B4-819D-41DA09913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477" y="1825625"/>
            <a:ext cx="11147323" cy="466725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My caring nature and people skills are valuable strengths</a:t>
            </a:r>
          </a:p>
          <a:p>
            <a:r>
              <a:rPr lang="en-GB" dirty="0"/>
              <a:t> I can improve time management, resilience and problem solving</a:t>
            </a:r>
          </a:p>
          <a:p>
            <a:r>
              <a:rPr lang="en-GB" dirty="0"/>
              <a:t>There are many training opportunities available to me</a:t>
            </a:r>
          </a:p>
          <a:p>
            <a:r>
              <a:rPr lang="en-GB" dirty="0"/>
              <a:t> Using my strengths helps me overcome my weaknesses</a:t>
            </a:r>
          </a:p>
          <a:p>
            <a:r>
              <a:rPr lang="en-GB" b="1" dirty="0"/>
              <a:t>By understanding myself better, I can plan my career and become the best care worker I can be.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895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8e00dc91bcfd2f473330f993f4f60a35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4432edef06f16b8289271643520b2c0a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C8286D5D-911D-422B-91B8-5BC8DCD923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3C18CDE-2641-4A35-A480-42A6147852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D29D6D-71F9-498E-9195-DDFFECCCF495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  <ds:schemaRef ds:uri="http://schemas.microsoft.com/office/infopath/2007/PartnerControls"/>
    <ds:schemaRef ds:uri="ccfc14db-0f45-423b-b2f5-752f8f8a0ada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525</TotalTime>
  <Words>1431</Words>
  <Application>Microsoft Office PowerPoint</Application>
  <PresentationFormat>Widescreen</PresentationFormat>
  <Paragraphs>149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  SWOT Analysis  Building My Future in health and social Care </vt:lpstr>
      <vt:lpstr>What is SWOT Analysis?</vt:lpstr>
      <vt:lpstr>My Strengths – What I am Good At </vt:lpstr>
      <vt:lpstr>My Areas for Development (Weakness) </vt:lpstr>
      <vt:lpstr>Opportunities – Chances for Me to Grow </vt:lpstr>
      <vt:lpstr>Threats – Challenges I Might Face </vt:lpstr>
      <vt:lpstr>Using My Strengths to Improve Time Management</vt:lpstr>
      <vt:lpstr>Using My Strengths to Build Resilience </vt:lpstr>
      <vt:lpstr>Using My Strengths to Improve Problem Solving </vt:lpstr>
      <vt:lpstr>Using My Strengths to Make the Most of Opportunities </vt:lpstr>
      <vt:lpstr>Protecting Myself from Threats </vt:lpstr>
      <vt:lpstr>My Action Plan </vt:lpstr>
      <vt:lpstr>References</vt:lpstr>
      <vt:lpstr>What I Have Learned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Huraiyyah Abassi (HAN)</dc:creator>
  <cp:lastModifiedBy>Mariyam Bibi (2419839)</cp:lastModifiedBy>
  <cp:revision>2</cp:revision>
  <dcterms:created xsi:type="dcterms:W3CDTF">2025-10-17T22:22:37Z</dcterms:created>
  <dcterms:modified xsi:type="dcterms:W3CDTF">2025-10-19T00:51:59Z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