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6"/>
  </p:notesMasterIdLst>
  <p:sldIdLst>
    <p:sldId id="256" r:id="rId2"/>
    <p:sldId id="257" r:id="rId3"/>
    <p:sldId id="269" r:id="rId4"/>
    <p:sldId id="258" r:id="rId5"/>
    <p:sldId id="259" r:id="rId6"/>
    <p:sldId id="260" r:id="rId7"/>
    <p:sldId id="261" r:id="rId8"/>
    <p:sldId id="262" r:id="rId9"/>
    <p:sldId id="263" r:id="rId10"/>
    <p:sldId id="264" r:id="rId11"/>
    <p:sldId id="268"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613B5C-BA37-4768-963F-497837268F45}" v="259" dt="2025-05-13T12:29:31.3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21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Yaqoob (2419891)" userId="9599447c-720a-4439-9b6b-4a3242acd6b5" providerId="ADAL" clId="{38613B5C-BA37-4768-963F-497837268F45}"/>
    <pc:docChg chg="undo custSel addSld modSld">
      <pc:chgData name="Mohammad Yaqoob (2419891)" userId="9599447c-720a-4439-9b6b-4a3242acd6b5" providerId="ADAL" clId="{38613B5C-BA37-4768-963F-497837268F45}" dt="2025-05-13T12:29:31.344" v="302"/>
      <pc:docMkLst>
        <pc:docMk/>
      </pc:docMkLst>
      <pc:sldChg chg="addSp delSp modSp mod">
        <pc:chgData name="Mohammad Yaqoob (2419891)" userId="9599447c-720a-4439-9b6b-4a3242acd6b5" providerId="ADAL" clId="{38613B5C-BA37-4768-963F-497837268F45}" dt="2025-05-13T12:07:31.701" v="194" actId="478"/>
        <pc:sldMkLst>
          <pc:docMk/>
          <pc:sldMk cId="1955801362" sldId="256"/>
        </pc:sldMkLst>
        <pc:spChg chg="mod">
          <ac:chgData name="Mohammad Yaqoob (2419891)" userId="9599447c-720a-4439-9b6b-4a3242acd6b5" providerId="ADAL" clId="{38613B5C-BA37-4768-963F-497837268F45}" dt="2025-05-13T12:05:41.662" v="180" actId="27636"/>
          <ac:spMkLst>
            <pc:docMk/>
            <pc:sldMk cId="1955801362" sldId="256"/>
            <ac:spMk id="2" creationId="{B48DE19C-108C-6AAC-B956-69444987F015}"/>
          </ac:spMkLst>
        </pc:spChg>
        <pc:picChg chg="add del mod ord">
          <ac:chgData name="Mohammad Yaqoob (2419891)" userId="9599447c-720a-4439-9b6b-4a3242acd6b5" providerId="ADAL" clId="{38613B5C-BA37-4768-963F-497837268F45}" dt="2025-05-13T12:07:31.701" v="194" actId="478"/>
          <ac:picMkLst>
            <pc:docMk/>
            <pc:sldMk cId="1955801362" sldId="256"/>
            <ac:picMk id="6" creationId="{E7024F45-2095-E5F4-5CE8-22EFC46AB4B3}"/>
          </ac:picMkLst>
        </pc:picChg>
      </pc:sldChg>
      <pc:sldChg chg="addSp modSp mod setBg">
        <pc:chgData name="Mohammad Yaqoob (2419891)" userId="9599447c-720a-4439-9b6b-4a3242acd6b5" providerId="ADAL" clId="{38613B5C-BA37-4768-963F-497837268F45}" dt="2025-05-13T12:02:22.750" v="173" actId="962"/>
        <pc:sldMkLst>
          <pc:docMk/>
          <pc:sldMk cId="2037292056" sldId="257"/>
        </pc:sldMkLst>
        <pc:spChg chg="mod">
          <ac:chgData name="Mohammad Yaqoob (2419891)" userId="9599447c-720a-4439-9b6b-4a3242acd6b5" providerId="ADAL" clId="{38613B5C-BA37-4768-963F-497837268F45}" dt="2025-05-13T12:02:19.911" v="171" actId="26606"/>
          <ac:spMkLst>
            <pc:docMk/>
            <pc:sldMk cId="2037292056" sldId="257"/>
            <ac:spMk id="2" creationId="{DFB1A9A3-9C97-4B4B-A3E5-EFF794C70F4A}"/>
          </ac:spMkLst>
        </pc:spChg>
        <pc:spChg chg="mod ord">
          <ac:chgData name="Mohammad Yaqoob (2419891)" userId="9599447c-720a-4439-9b6b-4a3242acd6b5" providerId="ADAL" clId="{38613B5C-BA37-4768-963F-497837268F45}" dt="2025-05-13T12:02:19.911" v="171" actId="26606"/>
          <ac:spMkLst>
            <pc:docMk/>
            <pc:sldMk cId="2037292056" sldId="257"/>
            <ac:spMk id="3" creationId="{E7906CFD-C95D-1655-4B29-647E0DA6EB6C}"/>
          </ac:spMkLst>
        </pc:spChg>
        <pc:spChg chg="add mod">
          <ac:chgData name="Mohammad Yaqoob (2419891)" userId="9599447c-720a-4439-9b6b-4a3242acd6b5" providerId="ADAL" clId="{38613B5C-BA37-4768-963F-497837268F45}" dt="2025-05-13T12:02:19.911" v="171" actId="26606"/>
          <ac:spMkLst>
            <pc:docMk/>
            <pc:sldMk cId="2037292056" sldId="257"/>
            <ac:spMk id="6" creationId="{C6F586B0-4831-1A5F-91F6-9D4F87851045}"/>
          </ac:spMkLst>
        </pc:spChg>
        <pc:spChg chg="add">
          <ac:chgData name="Mohammad Yaqoob (2419891)" userId="9599447c-720a-4439-9b6b-4a3242acd6b5" providerId="ADAL" clId="{38613B5C-BA37-4768-963F-497837268F45}" dt="2025-05-13T12:02:19.911" v="171" actId="26606"/>
          <ac:spMkLst>
            <pc:docMk/>
            <pc:sldMk cId="2037292056" sldId="257"/>
            <ac:spMk id="11" creationId="{D6309531-94CD-4CF6-AACE-80EC085E0F34}"/>
          </ac:spMkLst>
        </pc:spChg>
        <pc:picChg chg="add mod">
          <ac:chgData name="Mohammad Yaqoob (2419891)" userId="9599447c-720a-4439-9b6b-4a3242acd6b5" providerId="ADAL" clId="{38613B5C-BA37-4768-963F-497837268F45}" dt="2025-05-13T12:02:22.750" v="173" actId="962"/>
          <ac:picMkLst>
            <pc:docMk/>
            <pc:sldMk cId="2037292056" sldId="257"/>
            <ac:picMk id="5" creationId="{EDBF93B3-1488-444C-D0C3-00AFE652DA43}"/>
          </ac:picMkLst>
        </pc:picChg>
        <pc:cxnChg chg="add">
          <ac:chgData name="Mohammad Yaqoob (2419891)" userId="9599447c-720a-4439-9b6b-4a3242acd6b5" providerId="ADAL" clId="{38613B5C-BA37-4768-963F-497837268F45}" dt="2025-05-13T12:02:19.911" v="171" actId="26606"/>
          <ac:cxnSpMkLst>
            <pc:docMk/>
            <pc:sldMk cId="2037292056" sldId="257"/>
            <ac:cxnSpMk id="13" creationId="{F75BF611-D2A5-4454-8C47-95B0BC422843}"/>
          </ac:cxnSpMkLst>
        </pc:cxnChg>
      </pc:sldChg>
      <pc:sldChg chg="modSp">
        <pc:chgData name="Mohammad Yaqoob (2419891)" userId="9599447c-720a-4439-9b6b-4a3242acd6b5" providerId="ADAL" clId="{38613B5C-BA37-4768-963F-497837268F45}" dt="2025-05-13T12:04:40.562" v="177" actId="113"/>
        <pc:sldMkLst>
          <pc:docMk/>
          <pc:sldMk cId="2095388298" sldId="258"/>
        </pc:sldMkLst>
        <pc:spChg chg="mod">
          <ac:chgData name="Mohammad Yaqoob (2419891)" userId="9599447c-720a-4439-9b6b-4a3242acd6b5" providerId="ADAL" clId="{38613B5C-BA37-4768-963F-497837268F45}" dt="2025-05-13T12:04:40.562" v="177" actId="113"/>
          <ac:spMkLst>
            <pc:docMk/>
            <pc:sldMk cId="2095388298" sldId="258"/>
            <ac:spMk id="2" creationId="{806CB8E3-61B6-68F5-F4C7-F5FDA13EDF3B}"/>
          </ac:spMkLst>
        </pc:spChg>
      </pc:sldChg>
      <pc:sldChg chg="addSp modSp mod modAnim">
        <pc:chgData name="Mohammad Yaqoob (2419891)" userId="9599447c-720a-4439-9b6b-4a3242acd6b5" providerId="ADAL" clId="{38613B5C-BA37-4768-963F-497837268F45}" dt="2025-05-13T11:57:10.367" v="167" actId="1076"/>
        <pc:sldMkLst>
          <pc:docMk/>
          <pc:sldMk cId="3912870248" sldId="266"/>
        </pc:sldMkLst>
        <pc:spChg chg="mod">
          <ac:chgData name="Mohammad Yaqoob (2419891)" userId="9599447c-720a-4439-9b6b-4a3242acd6b5" providerId="ADAL" clId="{38613B5C-BA37-4768-963F-497837268F45}" dt="2025-05-13T11:57:02.366" v="165" actId="20577"/>
          <ac:spMkLst>
            <pc:docMk/>
            <pc:sldMk cId="3912870248" sldId="266"/>
            <ac:spMk id="3" creationId="{2AEC94FA-A9C0-B1B5-42FF-AD0166D4FD41}"/>
          </ac:spMkLst>
        </pc:spChg>
        <pc:picChg chg="add mod">
          <ac:chgData name="Mohammad Yaqoob (2419891)" userId="9599447c-720a-4439-9b6b-4a3242acd6b5" providerId="ADAL" clId="{38613B5C-BA37-4768-963F-497837268F45}" dt="2025-05-13T11:55:43.131" v="6" actId="1076"/>
          <ac:picMkLst>
            <pc:docMk/>
            <pc:sldMk cId="3912870248" sldId="266"/>
            <ac:picMk id="4098" creationId="{75A7390B-7F26-2D93-A266-3FF86283E640}"/>
          </ac:picMkLst>
        </pc:picChg>
        <pc:picChg chg="add mod">
          <ac:chgData name="Mohammad Yaqoob (2419891)" userId="9599447c-720a-4439-9b6b-4a3242acd6b5" providerId="ADAL" clId="{38613B5C-BA37-4768-963F-497837268F45}" dt="2025-05-13T11:57:10.367" v="167" actId="1076"/>
          <ac:picMkLst>
            <pc:docMk/>
            <pc:sldMk cId="3912870248" sldId="266"/>
            <ac:picMk id="4100" creationId="{A60CA326-617B-67D5-07DC-A4E218C3EC64}"/>
          </ac:picMkLst>
        </pc:picChg>
      </pc:sldChg>
      <pc:sldChg chg="addSp delSp modSp mod setBg">
        <pc:chgData name="Mohammad Yaqoob (2419891)" userId="9599447c-720a-4439-9b6b-4a3242acd6b5" providerId="ADAL" clId="{38613B5C-BA37-4768-963F-497837268F45}" dt="2025-05-13T12:09:40.897" v="214" actId="14100"/>
        <pc:sldMkLst>
          <pc:docMk/>
          <pc:sldMk cId="3967927951" sldId="268"/>
        </pc:sldMkLst>
        <pc:spChg chg="mod">
          <ac:chgData name="Mohammad Yaqoob (2419891)" userId="9599447c-720a-4439-9b6b-4a3242acd6b5" providerId="ADAL" clId="{38613B5C-BA37-4768-963F-497837268F45}" dt="2025-05-13T12:09:20.649" v="206" actId="26606"/>
          <ac:spMkLst>
            <pc:docMk/>
            <pc:sldMk cId="3967927951" sldId="268"/>
            <ac:spMk id="2" creationId="{A4AF5429-73AF-882E-85F5-85C97C249F30}"/>
          </ac:spMkLst>
        </pc:spChg>
        <pc:spChg chg="mod ord">
          <ac:chgData name="Mohammad Yaqoob (2419891)" userId="9599447c-720a-4439-9b6b-4a3242acd6b5" providerId="ADAL" clId="{38613B5C-BA37-4768-963F-497837268F45}" dt="2025-05-13T12:09:20.649" v="206" actId="26606"/>
          <ac:spMkLst>
            <pc:docMk/>
            <pc:sldMk cId="3967927951" sldId="268"/>
            <ac:spMk id="3" creationId="{E8DE623D-0C2A-0E4A-6023-CB3E2531EFB0}"/>
          </ac:spMkLst>
        </pc:spChg>
        <pc:spChg chg="add mod">
          <ac:chgData name="Mohammad Yaqoob (2419891)" userId="9599447c-720a-4439-9b6b-4a3242acd6b5" providerId="ADAL" clId="{38613B5C-BA37-4768-963F-497837268F45}" dt="2025-05-13T12:09:38.034" v="213" actId="1076"/>
          <ac:spMkLst>
            <pc:docMk/>
            <pc:sldMk cId="3967927951" sldId="268"/>
            <ac:spMk id="8" creationId="{EB312EB6-B885-EF14-0F75-976877F9814B}"/>
          </ac:spMkLst>
        </pc:spChg>
        <pc:spChg chg="add del">
          <ac:chgData name="Mohammad Yaqoob (2419891)" userId="9599447c-720a-4439-9b6b-4a3242acd6b5" providerId="ADAL" clId="{38613B5C-BA37-4768-963F-497837268F45}" dt="2025-05-13T12:09:20.649" v="206" actId="26606"/>
          <ac:spMkLst>
            <pc:docMk/>
            <pc:sldMk cId="3967927951" sldId="268"/>
            <ac:spMk id="13" creationId="{B64CD7FE-A713-4F49-85A1-1288513CE96F}"/>
          </ac:spMkLst>
        </pc:spChg>
        <pc:picChg chg="mod">
          <ac:chgData name="Mohammad Yaqoob (2419891)" userId="9599447c-720a-4439-9b6b-4a3242acd6b5" providerId="ADAL" clId="{38613B5C-BA37-4768-963F-497837268F45}" dt="2025-05-13T12:09:40.897" v="214" actId="14100"/>
          <ac:picMkLst>
            <pc:docMk/>
            <pc:sldMk cId="3967927951" sldId="268"/>
            <ac:picMk id="5" creationId="{93F34302-87B2-BE12-CE12-237F9368BC58}"/>
          </ac:picMkLst>
        </pc:picChg>
        <pc:picChg chg="add mod">
          <ac:chgData name="Mohammad Yaqoob (2419891)" userId="9599447c-720a-4439-9b6b-4a3242acd6b5" providerId="ADAL" clId="{38613B5C-BA37-4768-963F-497837268F45}" dt="2025-05-13T12:09:38.034" v="213" actId="1076"/>
          <ac:picMkLst>
            <pc:docMk/>
            <pc:sldMk cId="3967927951" sldId="268"/>
            <ac:picMk id="7" creationId="{406D6198-3823-67BC-5504-D13B5416A064}"/>
          </ac:picMkLst>
        </pc:picChg>
        <pc:cxnChg chg="add del">
          <ac:chgData name="Mohammad Yaqoob (2419891)" userId="9599447c-720a-4439-9b6b-4a3242acd6b5" providerId="ADAL" clId="{38613B5C-BA37-4768-963F-497837268F45}" dt="2025-05-13T12:09:20.649" v="206" actId="26606"/>
          <ac:cxnSpMkLst>
            <pc:docMk/>
            <pc:sldMk cId="3967927951" sldId="268"/>
            <ac:cxnSpMk id="15" creationId="{89BAAD23-0119-402F-8301-E5F5CD03FF29}"/>
          </ac:cxnSpMkLst>
        </pc:cxnChg>
        <pc:cxnChg chg="add">
          <ac:chgData name="Mohammad Yaqoob (2419891)" userId="9599447c-720a-4439-9b6b-4a3242acd6b5" providerId="ADAL" clId="{38613B5C-BA37-4768-963F-497837268F45}" dt="2025-05-13T12:09:18.098" v="205" actId="26606"/>
          <ac:cxnSpMkLst>
            <pc:docMk/>
            <pc:sldMk cId="3967927951" sldId="268"/>
            <ac:cxnSpMk id="17" creationId="{DAE3C22F-EDA2-4D06-924A-8184ADCD1CDB}"/>
          </ac:cxnSpMkLst>
        </pc:cxnChg>
        <pc:cxnChg chg="add del">
          <ac:chgData name="Mohammad Yaqoob (2419891)" userId="9599447c-720a-4439-9b6b-4a3242acd6b5" providerId="ADAL" clId="{38613B5C-BA37-4768-963F-497837268F45}" dt="2025-05-13T12:09:20.649" v="206" actId="26606"/>
          <ac:cxnSpMkLst>
            <pc:docMk/>
            <pc:sldMk cId="3967927951" sldId="268"/>
            <ac:cxnSpMk id="19" creationId="{3B92B40A-D71A-4D53-A8B2-41176E222CAB}"/>
          </ac:cxnSpMkLst>
        </pc:cxnChg>
        <pc:cxnChg chg="del">
          <ac:chgData name="Mohammad Yaqoob (2419891)" userId="9599447c-720a-4439-9b6b-4a3242acd6b5" providerId="ADAL" clId="{38613B5C-BA37-4768-963F-497837268F45}" dt="2025-05-13T12:09:20.649" v="206" actId="26606"/>
          <ac:cxnSpMkLst>
            <pc:docMk/>
            <pc:sldMk cId="3967927951" sldId="268"/>
            <ac:cxnSpMk id="21" creationId="{945D1022-1095-4170-84E8-BBA5C08F19D9}"/>
          </ac:cxnSpMkLst>
        </pc:cxnChg>
        <pc:cxnChg chg="add del">
          <ac:chgData name="Mohammad Yaqoob (2419891)" userId="9599447c-720a-4439-9b6b-4a3242acd6b5" providerId="ADAL" clId="{38613B5C-BA37-4768-963F-497837268F45}" dt="2025-05-13T12:09:20.649" v="206" actId="26606"/>
          <ac:cxnSpMkLst>
            <pc:docMk/>
            <pc:sldMk cId="3967927951" sldId="268"/>
            <ac:cxnSpMk id="23" creationId="{13A89759-1F78-4414-80AF-0441C3F13FBC}"/>
          </ac:cxnSpMkLst>
        </pc:cxnChg>
      </pc:sldChg>
      <pc:sldChg chg="modSp add mod modAnim">
        <pc:chgData name="Mohammad Yaqoob (2419891)" userId="9599447c-720a-4439-9b6b-4a3242acd6b5" providerId="ADAL" clId="{38613B5C-BA37-4768-963F-497837268F45}" dt="2025-05-13T12:29:31.344" v="302"/>
        <pc:sldMkLst>
          <pc:docMk/>
          <pc:sldMk cId="3235079667" sldId="269"/>
        </pc:sldMkLst>
        <pc:spChg chg="mod">
          <ac:chgData name="Mohammad Yaqoob (2419891)" userId="9599447c-720a-4439-9b6b-4a3242acd6b5" providerId="ADAL" clId="{38613B5C-BA37-4768-963F-497837268F45}" dt="2025-05-13T12:25:45.823" v="299" actId="122"/>
          <ac:spMkLst>
            <pc:docMk/>
            <pc:sldMk cId="3235079667" sldId="269"/>
            <ac:spMk id="2" creationId="{BD0DD813-7C85-8011-2EF3-E2C4E7DD545D}"/>
          </ac:spMkLst>
        </pc:spChg>
        <pc:spChg chg="mod">
          <ac:chgData name="Mohammad Yaqoob (2419891)" userId="9599447c-720a-4439-9b6b-4a3242acd6b5" providerId="ADAL" clId="{38613B5C-BA37-4768-963F-497837268F45}" dt="2025-05-13T12:28:46.260" v="300" actId="20577"/>
          <ac:spMkLst>
            <pc:docMk/>
            <pc:sldMk cId="3235079667" sldId="269"/>
            <ac:spMk id="3" creationId="{7671F892-E96D-0DCD-19C2-9E8FE3BDC12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A78351-766E-44D4-8457-5183D5C587E9}" type="datetimeFigureOut">
              <a:rPr lang="en-GB" smtClean="0"/>
              <a:t>13/05/2025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C2DDE0-1F1F-46EF-8813-0E98626709F3}" type="slidenum">
              <a:rPr lang="en-GB" smtClean="0"/>
              <a:t>‹#›</a:t>
            </a:fld>
            <a:endParaRPr lang="en-GB"/>
          </a:p>
        </p:txBody>
      </p:sp>
    </p:spTree>
    <p:extLst>
      <p:ext uri="{BB962C8B-B14F-4D97-AF65-F5344CB8AC3E}">
        <p14:creationId xmlns:p14="http://schemas.microsoft.com/office/powerpoint/2010/main" val="2409647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C2DDE0-1F1F-46EF-8813-0E98626709F3}" type="slidenum">
              <a:rPr lang="en-GB" smtClean="0"/>
              <a:t>12</a:t>
            </a:fld>
            <a:endParaRPr lang="en-GB"/>
          </a:p>
        </p:txBody>
      </p:sp>
    </p:spTree>
    <p:extLst>
      <p:ext uri="{BB962C8B-B14F-4D97-AF65-F5344CB8AC3E}">
        <p14:creationId xmlns:p14="http://schemas.microsoft.com/office/powerpoint/2010/main" val="483236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0CC341-5B2C-7C6F-499C-D1E095584D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AB53E9-E9A3-6DA2-413B-DC2C9D6199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CC0D59-546D-27FD-61C2-E402356EAC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FDA74F-95BE-422F-6A5A-EC50668E43FB}"/>
              </a:ext>
            </a:extLst>
          </p:cNvPr>
          <p:cNvSpPr>
            <a:spLocks noGrp="1"/>
          </p:cNvSpPr>
          <p:nvPr>
            <p:ph type="sldNum" sz="quarter" idx="5"/>
          </p:nvPr>
        </p:nvSpPr>
        <p:spPr/>
        <p:txBody>
          <a:bodyPr/>
          <a:lstStyle/>
          <a:p>
            <a:fld id="{DBC2DDE0-1F1F-46EF-8813-0E98626709F3}" type="slidenum">
              <a:rPr lang="en-GB" smtClean="0"/>
              <a:t>13</a:t>
            </a:fld>
            <a:endParaRPr lang="en-GB"/>
          </a:p>
        </p:txBody>
      </p:sp>
    </p:spTree>
    <p:extLst>
      <p:ext uri="{BB962C8B-B14F-4D97-AF65-F5344CB8AC3E}">
        <p14:creationId xmlns:p14="http://schemas.microsoft.com/office/powerpoint/2010/main" val="3717466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B0A91-AE63-4356-7056-D9E818450B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F2E648-04CC-FB2F-2B98-E57EA0060F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C42B5F-2B02-C60C-58B5-F114E91BF6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2A2A40C-320C-0F75-A34C-0DF9F2A5D3A6}"/>
              </a:ext>
            </a:extLst>
          </p:cNvPr>
          <p:cNvSpPr>
            <a:spLocks noGrp="1"/>
          </p:cNvSpPr>
          <p:nvPr>
            <p:ph type="sldNum" sz="quarter" idx="5"/>
          </p:nvPr>
        </p:nvSpPr>
        <p:spPr/>
        <p:txBody>
          <a:bodyPr/>
          <a:lstStyle/>
          <a:p>
            <a:fld id="{DBC2DDE0-1F1F-46EF-8813-0E98626709F3}" type="slidenum">
              <a:rPr lang="en-GB" smtClean="0"/>
              <a:t>14</a:t>
            </a:fld>
            <a:endParaRPr lang="en-GB"/>
          </a:p>
        </p:txBody>
      </p:sp>
    </p:spTree>
    <p:extLst>
      <p:ext uri="{BB962C8B-B14F-4D97-AF65-F5344CB8AC3E}">
        <p14:creationId xmlns:p14="http://schemas.microsoft.com/office/powerpoint/2010/main" val="457746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2578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5/13/2025</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79061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64825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54309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99909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84515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16080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76895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41068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31814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5/13/2025</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40640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5/13/2025</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99247605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olicyoptions.irpp.org/magazines/july-2019/the-critical-shortage-of-cybersecurity-expertise/"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policyoptions.irpp.org/magazines/july-2019/the-critical-shortage-of-cybersecurity-expertise/"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cde.ual.es/en/enisa-cyber-attacks-becoming-more-sophisticated/"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kposters.co.uk/digital-cybersecurity-and-network-protection-f315095274"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DE19C-108C-6AAC-B956-69444987F015}"/>
              </a:ext>
            </a:extLst>
          </p:cNvPr>
          <p:cNvSpPr>
            <a:spLocks noGrp="1"/>
          </p:cNvSpPr>
          <p:nvPr>
            <p:ph type="ctrTitle"/>
          </p:nvPr>
        </p:nvSpPr>
        <p:spPr>
          <a:xfrm>
            <a:off x="4305869" y="1994264"/>
            <a:ext cx="6935872" cy="3922755"/>
          </a:xfrm>
        </p:spPr>
        <p:txBody>
          <a:bodyPr>
            <a:normAutofit fontScale="90000"/>
          </a:bodyPr>
          <a:lstStyle/>
          <a:p>
            <a:pPr algn="r"/>
            <a:r>
              <a:rPr lang="en-GB" sz="6000" b="1" u="sng" dirty="0">
                <a:effectLst/>
                <a:latin typeface="Caladea"/>
                <a:ea typeface="Times New Roman" panose="02020603050405020304" pitchFamily="18" charset="0"/>
              </a:rPr>
              <a:t>Synthesize a solution to a potential real life scenario</a:t>
            </a: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r>
              <a:rPr lang="en-GB" sz="2800" b="1" dirty="0">
                <a:effectLst/>
                <a:latin typeface="Times New Roman" panose="02020603050405020304" pitchFamily="18" charset="0"/>
                <a:ea typeface="Times New Roman" panose="02020603050405020304" pitchFamily="18" charset="0"/>
              </a:rPr>
              <a:t>By MOHAMMAD Yaqoob (2419891</a:t>
            </a:r>
            <a:r>
              <a:rPr lang="en-GB" sz="1800" dirty="0">
                <a:effectLst/>
                <a:latin typeface="Times New Roman" panose="02020603050405020304" pitchFamily="18" charset="0"/>
                <a:ea typeface="Times New Roman" panose="02020603050405020304" pitchFamily="18" charset="0"/>
              </a:rPr>
              <a:t>)</a:t>
            </a:r>
            <a:endParaRPr lang="en-GB" dirty="0"/>
          </a:p>
        </p:txBody>
      </p:sp>
      <p:sp>
        <p:nvSpPr>
          <p:cNvPr id="3" name="Subtitle 2">
            <a:extLst>
              <a:ext uri="{FF2B5EF4-FFF2-40B4-BE49-F238E27FC236}">
                <a16:creationId xmlns:a16="http://schemas.microsoft.com/office/drawing/2014/main" id="{E0A8E92B-517E-E4A9-A3BF-A5EDD9F5D2FE}"/>
              </a:ext>
            </a:extLst>
          </p:cNvPr>
          <p:cNvSpPr>
            <a:spLocks noGrp="1"/>
          </p:cNvSpPr>
          <p:nvPr>
            <p:ph type="subTitle" idx="1"/>
          </p:nvPr>
        </p:nvSpPr>
        <p:spPr>
          <a:xfrm>
            <a:off x="5083790" y="1050878"/>
            <a:ext cx="6157951" cy="943386"/>
          </a:xfrm>
        </p:spPr>
        <p:txBody>
          <a:bodyPr>
            <a:normAutofit/>
          </a:bodyPr>
          <a:lstStyle/>
          <a:p>
            <a:pPr algn="r"/>
            <a:r>
              <a:rPr lang="en-GB" sz="1800" b="1" dirty="0">
                <a:effectLst/>
                <a:latin typeface="Arial" panose="020B0604020202020204" pitchFamily="34" charset="0"/>
                <a:ea typeface="Times New Roman" panose="02020603050405020304" pitchFamily="18" charset="0"/>
              </a:rPr>
              <a:t>Networks and Cyber Security Essentials</a:t>
            </a:r>
            <a:endParaRPr lang="en-GB" dirty="0"/>
          </a:p>
        </p:txBody>
      </p:sp>
      <p:pic>
        <p:nvPicPr>
          <p:cNvPr id="4" name="Picture 3" descr="A web of dots connected">
            <a:extLst>
              <a:ext uri="{FF2B5EF4-FFF2-40B4-BE49-F238E27FC236}">
                <a16:creationId xmlns:a16="http://schemas.microsoft.com/office/drawing/2014/main" id="{861D7C3B-B6F5-E5AC-6392-B83BEE7BDB62}"/>
              </a:ext>
            </a:extLst>
          </p:cNvPr>
          <p:cNvPicPr>
            <a:picLocks noChangeAspect="1"/>
          </p:cNvPicPr>
          <p:nvPr/>
        </p:nvPicPr>
        <p:blipFill>
          <a:blip r:embed="rId2"/>
          <a:srcRect l="44722" r="23884" b="1"/>
          <a:stretch/>
        </p:blipFill>
        <p:spPr>
          <a:xfrm>
            <a:off x="-2573" y="10"/>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13" name="Straight Connector 12">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5801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1A9A3-9C97-4B4B-A3E5-EFF794C70F4A}"/>
              </a:ext>
            </a:extLst>
          </p:cNvPr>
          <p:cNvSpPr>
            <a:spLocks noGrp="1"/>
          </p:cNvSpPr>
          <p:nvPr>
            <p:ph type="title"/>
          </p:nvPr>
        </p:nvSpPr>
        <p:spPr>
          <a:xfrm>
            <a:off x="5146159" y="685800"/>
            <a:ext cx="6238688" cy="1382233"/>
          </a:xfrm>
        </p:spPr>
        <p:txBody>
          <a:bodyPr>
            <a:normAutofit/>
          </a:bodyPr>
          <a:lstStyle/>
          <a:p>
            <a:r>
              <a:rPr lang="en-GB" b="1" dirty="0" err="1"/>
              <a:t>Scenrio</a:t>
            </a:r>
            <a:r>
              <a:rPr lang="en-GB" b="1" dirty="0"/>
              <a:t> &amp; Task:</a:t>
            </a:r>
          </a:p>
        </p:txBody>
      </p:sp>
      <p:pic>
        <p:nvPicPr>
          <p:cNvPr id="5" name="Picture 4" descr="A blue screen with a circular design">
            <a:extLst>
              <a:ext uri="{FF2B5EF4-FFF2-40B4-BE49-F238E27FC236}">
                <a16:creationId xmlns:a16="http://schemas.microsoft.com/office/drawing/2014/main" id="{EDBF93B3-1488-444C-D0C3-00AFE652DA4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251" r="1" b="1"/>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E7906CFD-C95D-1655-4B29-647E0DA6EB6C}"/>
              </a:ext>
            </a:extLst>
          </p:cNvPr>
          <p:cNvSpPr>
            <a:spLocks noGrp="1"/>
          </p:cNvSpPr>
          <p:nvPr>
            <p:ph idx="1"/>
          </p:nvPr>
        </p:nvSpPr>
        <p:spPr>
          <a:xfrm>
            <a:off x="5146158" y="2301949"/>
            <a:ext cx="6238687" cy="4022650"/>
          </a:xfrm>
        </p:spPr>
        <p:txBody>
          <a:bodyPr>
            <a:normAutofit/>
          </a:bodyPr>
          <a:lstStyle/>
          <a:p>
            <a:pPr>
              <a:lnSpc>
                <a:spcPct val="90000"/>
              </a:lnSpc>
            </a:pPr>
            <a:r>
              <a:rPr lang="en-GB" sz="2000" dirty="0">
                <a:effectLst/>
                <a:latin typeface="Arial" panose="020B0604020202020204" pitchFamily="34" charset="0"/>
                <a:ea typeface="Times New Roman" panose="02020603050405020304" pitchFamily="18" charset="0"/>
              </a:rPr>
              <a:t>Scenario: You are the IT Security Manager for </a:t>
            </a:r>
            <a:r>
              <a:rPr lang="en-GB" sz="2000" dirty="0" err="1">
                <a:effectLst/>
                <a:latin typeface="Arial" panose="020B0604020202020204" pitchFamily="34" charset="0"/>
                <a:ea typeface="Times New Roman" panose="02020603050405020304" pitchFamily="18" charset="0"/>
              </a:rPr>
              <a:t>FinSecure</a:t>
            </a:r>
            <a:r>
              <a:rPr lang="en-GB" sz="2000" dirty="0">
                <a:effectLst/>
                <a:latin typeface="Arial" panose="020B0604020202020204" pitchFamily="34" charset="0"/>
                <a:ea typeface="Times New Roman" panose="02020603050405020304" pitchFamily="18" charset="0"/>
              </a:rPr>
              <a:t> Ltd (FSL). a medium-sized financial services company. Recently, the company has experienced a series of security incidents, including phishing attacks and unauthorized access attempts on its network. As a result, the board has mandated the development of a comprehensive security policy aimed at mitigating internal and external threats.</a:t>
            </a:r>
          </a:p>
          <a:p>
            <a:pPr>
              <a:lnSpc>
                <a:spcPct val="90000"/>
              </a:lnSpc>
            </a:pPr>
            <a:endParaRPr lang="en-GB" sz="2000" dirty="0">
              <a:latin typeface="Arial" panose="020B0604020202020204" pitchFamily="34" charset="0"/>
              <a:ea typeface="Times New Roman" panose="02020603050405020304" pitchFamily="18" charset="0"/>
            </a:endParaRPr>
          </a:p>
          <a:p>
            <a:pPr>
              <a:lnSpc>
                <a:spcPct val="90000"/>
              </a:lnSpc>
            </a:pPr>
            <a:r>
              <a:rPr lang="en-GB" sz="2000" dirty="0">
                <a:latin typeface="Arial" panose="020B0604020202020204" pitchFamily="34" charset="0"/>
                <a:ea typeface="Times New Roman" panose="02020603050405020304" pitchFamily="18" charset="0"/>
              </a:rPr>
              <a:t>Task: </a:t>
            </a:r>
            <a:r>
              <a:rPr lang="en-GB" sz="2000" dirty="0">
                <a:effectLst/>
                <a:latin typeface="Arial" panose="020B0604020202020204" pitchFamily="34" charset="0"/>
                <a:ea typeface="Times New Roman" panose="02020603050405020304" pitchFamily="18" charset="0"/>
              </a:rPr>
              <a:t>You are required to conduct relevant research using credible sources and appropriate diagrams to synthesize a solution that addresses the following aspects:</a:t>
            </a:r>
            <a:endParaRPr lang="en-GB" sz="2000" dirty="0">
              <a:effectLst/>
              <a:latin typeface="Times New Roman" panose="02020603050405020304" pitchFamily="18" charset="0"/>
              <a:ea typeface="Times New Roman" panose="02020603050405020304" pitchFamily="18" charset="0"/>
            </a:endParaRPr>
          </a:p>
          <a:p>
            <a:pPr>
              <a:lnSpc>
                <a:spcPct val="90000"/>
              </a:lnSpc>
            </a:pPr>
            <a:endParaRPr lang="en-GB" sz="2000" dirty="0">
              <a:effectLst/>
              <a:latin typeface="Times New Roman" panose="02020603050405020304" pitchFamily="18" charset="0"/>
              <a:ea typeface="Times New Roman" panose="02020603050405020304" pitchFamily="18" charset="0"/>
            </a:endParaRPr>
          </a:p>
          <a:p>
            <a:pPr>
              <a:lnSpc>
                <a:spcPct val="90000"/>
              </a:lnSpc>
            </a:pPr>
            <a:endParaRPr lang="en-GB" sz="2000" dirty="0"/>
          </a:p>
        </p:txBody>
      </p:sp>
      <p:cxnSp>
        <p:nvCxnSpPr>
          <p:cNvPr id="13" name="Straight Connector 12">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6F586B0-4831-1A5F-91F6-9D4F87851045}"/>
              </a:ext>
            </a:extLst>
          </p:cNvPr>
          <p:cNvSpPr txBox="1"/>
          <p:nvPr/>
        </p:nvSpPr>
        <p:spPr>
          <a:xfrm>
            <a:off x="10093349" y="6657945"/>
            <a:ext cx="209865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olicyoptions.irpp.org/magazines/july-2019/the-critical-shortage-of-cybersecurity-expertis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037292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6766F2-7E44-C8ED-D356-C5278BFF22C2}"/>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0F67DAA-49F1-8B5C-F0D7-E7A6925FE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DD813-7C85-8011-2EF3-E2C4E7DD545D}"/>
              </a:ext>
            </a:extLst>
          </p:cNvPr>
          <p:cNvSpPr>
            <a:spLocks noGrp="1"/>
          </p:cNvSpPr>
          <p:nvPr>
            <p:ph type="title"/>
          </p:nvPr>
        </p:nvSpPr>
        <p:spPr>
          <a:xfrm>
            <a:off x="5146159" y="685800"/>
            <a:ext cx="6238688" cy="1382233"/>
          </a:xfrm>
        </p:spPr>
        <p:txBody>
          <a:bodyPr>
            <a:normAutofit/>
          </a:bodyPr>
          <a:lstStyle/>
          <a:p>
            <a:pPr algn="ctr"/>
            <a:r>
              <a:rPr lang="en-GB" b="1" dirty="0"/>
              <a:t>welcome</a:t>
            </a:r>
          </a:p>
        </p:txBody>
      </p:sp>
      <p:pic>
        <p:nvPicPr>
          <p:cNvPr id="5" name="Picture 4" descr="A blue screen with a circular design">
            <a:extLst>
              <a:ext uri="{FF2B5EF4-FFF2-40B4-BE49-F238E27FC236}">
                <a16:creationId xmlns:a16="http://schemas.microsoft.com/office/drawing/2014/main" id="{18345A8B-2E8F-578C-166B-F7A0B6D54D5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251" r="1" b="1"/>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7671F892-E96D-0DCD-19C2-9E8FE3BDC123}"/>
              </a:ext>
            </a:extLst>
          </p:cNvPr>
          <p:cNvSpPr>
            <a:spLocks noGrp="1"/>
          </p:cNvSpPr>
          <p:nvPr>
            <p:ph idx="1"/>
          </p:nvPr>
        </p:nvSpPr>
        <p:spPr>
          <a:xfrm>
            <a:off x="5146158" y="2301949"/>
            <a:ext cx="6238687" cy="4022650"/>
          </a:xfrm>
        </p:spPr>
        <p:txBody>
          <a:bodyPr>
            <a:normAutofit/>
          </a:bodyPr>
          <a:lstStyle/>
          <a:p>
            <a:r>
              <a:rPr lang="en-GB" sz="2000" dirty="0" err="1">
                <a:latin typeface="Arial" panose="020B0604020202020204" pitchFamily="34" charset="0"/>
                <a:cs typeface="Arial" panose="020B0604020202020204" pitchFamily="34" charset="0"/>
              </a:rPr>
              <a:t>FinSecure</a:t>
            </a:r>
            <a:r>
              <a:rPr lang="en-GB" sz="2000" dirty="0">
                <a:latin typeface="Arial" panose="020B0604020202020204" pitchFamily="34" charset="0"/>
                <a:cs typeface="Arial" panose="020B0604020202020204" pitchFamily="34" charset="0"/>
              </a:rPr>
              <a:t> Ltd (FSL), as a financial services provider, our company is a prime target for both internal and external cyber threats. These threats can disrupt our business operations, leading to financial loss, and damage the company's reputation.  I have therefore as the IT manager </a:t>
            </a:r>
            <a:r>
              <a:rPr lang="en-GB" sz="2000" dirty="0">
                <a:latin typeface="Arial" panose="020B0604020202020204" pitchFamily="34" charset="0"/>
                <a:ea typeface="Times New Roman" panose="02020603050405020304" pitchFamily="18" charset="0"/>
                <a:cs typeface="Arial" panose="020B0604020202020204" pitchFamily="34" charset="0"/>
              </a:rPr>
              <a:t>mandated the development of a comprehensive security policy aimed at mitigating internal and external threats.</a:t>
            </a:r>
            <a:endParaRPr lang="en-GB" sz="2000" dirty="0">
              <a:latin typeface="Arial" panose="020B0604020202020204" pitchFamily="34" charset="0"/>
              <a:cs typeface="Arial" panose="020B0604020202020204" pitchFamily="34" charset="0"/>
            </a:endParaRPr>
          </a:p>
          <a:p>
            <a:endParaRPr lang="en-GB" sz="2000" dirty="0"/>
          </a:p>
          <a:p>
            <a:endParaRPr lang="en-GB" sz="2000" dirty="0"/>
          </a:p>
          <a:p>
            <a:pPr>
              <a:lnSpc>
                <a:spcPct val="90000"/>
              </a:lnSpc>
            </a:pPr>
            <a:endParaRPr lang="en-GB" sz="2000" dirty="0">
              <a:effectLst/>
              <a:latin typeface="Times New Roman" panose="02020603050405020304" pitchFamily="18" charset="0"/>
              <a:ea typeface="Times New Roman" panose="02020603050405020304" pitchFamily="18" charset="0"/>
            </a:endParaRPr>
          </a:p>
          <a:p>
            <a:pPr>
              <a:lnSpc>
                <a:spcPct val="90000"/>
              </a:lnSpc>
            </a:pPr>
            <a:endParaRPr lang="en-GB" sz="2000" dirty="0"/>
          </a:p>
        </p:txBody>
      </p:sp>
      <p:cxnSp>
        <p:nvCxnSpPr>
          <p:cNvPr id="13" name="Straight Connector 12">
            <a:extLst>
              <a:ext uri="{FF2B5EF4-FFF2-40B4-BE49-F238E27FC236}">
                <a16:creationId xmlns:a16="http://schemas.microsoft.com/office/drawing/2014/main" id="{BCEFE25E-EF73-8EF2-DA89-074A45AFF8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BD4315E-D93A-9C50-D26A-4405CD0FB430}"/>
              </a:ext>
            </a:extLst>
          </p:cNvPr>
          <p:cNvSpPr txBox="1"/>
          <p:nvPr/>
        </p:nvSpPr>
        <p:spPr>
          <a:xfrm>
            <a:off x="10093349" y="6657945"/>
            <a:ext cx="209865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olicyoptions.irpp.org/magazines/july-2019/the-critical-shortage-of-cybersecurity-expertis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3235079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CB8E3-61B6-68F5-F4C7-F5FDA13EDF3B}"/>
              </a:ext>
            </a:extLst>
          </p:cNvPr>
          <p:cNvSpPr>
            <a:spLocks noGrp="1"/>
          </p:cNvSpPr>
          <p:nvPr>
            <p:ph type="title"/>
          </p:nvPr>
        </p:nvSpPr>
        <p:spPr>
          <a:solidFill>
            <a:schemeClr val="tx2">
              <a:lumMod val="10000"/>
              <a:lumOff val="90000"/>
            </a:schemeClr>
          </a:solidFill>
        </p:spPr>
        <p:txBody>
          <a:bodyPr>
            <a:normAutofit fontScale="90000"/>
          </a:bodyPr>
          <a:lstStyle/>
          <a:p>
            <a:pPr algn="ctr"/>
            <a:br>
              <a:rPr lang="en-GB" sz="2800" b="1" kern="0" dirty="0">
                <a:solidFill>
                  <a:schemeClr val="tx1"/>
                </a:solidFill>
                <a:effectLst/>
                <a:ea typeface="Times New Roman" panose="02020603050405020304" pitchFamily="18" charset="0"/>
                <a:cs typeface="Times New Roman" panose="02020603050405020304" pitchFamily="18" charset="0"/>
              </a:rPr>
            </a:br>
            <a:r>
              <a:rPr lang="en-GB" sz="2800" b="1" kern="0" dirty="0">
                <a:solidFill>
                  <a:schemeClr val="tx1"/>
                </a:solidFill>
                <a:effectLst/>
                <a:ea typeface="Times New Roman" panose="02020603050405020304" pitchFamily="18" charset="0"/>
                <a:cs typeface="Times New Roman" panose="02020603050405020304" pitchFamily="18" charset="0"/>
              </a:rPr>
              <a:t>Identification of Threats: Clearly identify potential internal and external threats facing FSL.</a:t>
            </a: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46710E4-A1BB-39C7-D263-C24D8A21A888}"/>
              </a:ext>
            </a:extLst>
          </p:cNvPr>
          <p:cNvSpPr>
            <a:spLocks noGrp="1"/>
          </p:cNvSpPr>
          <p:nvPr>
            <p:ph idx="1"/>
          </p:nvPr>
        </p:nvSpPr>
        <p:spPr/>
        <p:txBody>
          <a:bodyPr>
            <a:normAutofit fontScale="92500" lnSpcReduction="20000"/>
          </a:bodyPr>
          <a:lstStyle/>
          <a:p>
            <a:pPr marL="342900" lvl="0" indent="-342900" algn="just">
              <a:buFont typeface="Times New Roman" panose="02020603050405020304" pitchFamily="18" charset="0"/>
              <a:buChar char="•"/>
              <a:tabLst>
                <a:tab pos="457200" algn="l"/>
              </a:tabLst>
            </a:pPr>
            <a:r>
              <a:rPr lang="en-US" sz="1800" b="1" dirty="0">
                <a:effectLst/>
                <a:latin typeface="Arial" panose="020B0604020202020204" pitchFamily="34" charset="0"/>
                <a:ea typeface="Times New Roman" panose="02020603050405020304" pitchFamily="18" charset="0"/>
              </a:rPr>
              <a:t>Internal threats – Originating from within FSL</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pPr>
            <a:r>
              <a:rPr lang="en-US" sz="1800" dirty="0">
                <a:effectLst/>
                <a:latin typeface="Arial" panose="020B0604020202020204" pitchFamily="34" charset="0"/>
                <a:ea typeface="Times New Roman" panose="02020603050405020304" pitchFamily="18" charset="0"/>
              </a:rPr>
              <a:t>Accidentally or intentionally carried out by current or former employees and other contract partners which are insider threats.  For example:</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pPr>
            <a:r>
              <a:rPr lang="en-US" sz="1800" dirty="0">
                <a:effectLst/>
                <a:latin typeface="Arial" panose="020B0604020202020204" pitchFamily="34" charset="0"/>
                <a:ea typeface="Times New Roman" panose="02020603050405020304" pitchFamily="18" charset="0"/>
              </a:rPr>
              <a:t>As privilege abuse, where IT employees process unauthorized activities by misusing administrative rights.</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pPr>
            <a:r>
              <a:rPr lang="en-GB" sz="1800" dirty="0">
                <a:effectLst/>
                <a:latin typeface="Arial" panose="020B0604020202020204" pitchFamily="34" charset="0"/>
                <a:ea typeface="Times New Roman" panose="02020603050405020304" pitchFamily="18" charset="0"/>
              </a:rPr>
              <a:t>Employees with access to sensitive data can sabotage systems and leak sensitive information by using unauthorized applications and bypassing security controls.  For example data theft. [1]</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pPr>
            <a:r>
              <a:rPr lang="en-US" sz="1800" dirty="0">
                <a:effectLst/>
                <a:latin typeface="Arial" panose="020B0604020202020204" pitchFamily="34" charset="0"/>
                <a:ea typeface="Times New Roman" panose="02020603050405020304" pitchFamily="18" charset="0"/>
              </a:rPr>
              <a:t>Operation of servers or network infrastructure </a:t>
            </a:r>
            <a:r>
              <a:rPr lang="en-GB" sz="1800" dirty="0">
                <a:effectLst/>
                <a:latin typeface="Arial" panose="020B0604020202020204" pitchFamily="34" charset="0"/>
                <a:ea typeface="Times New Roman" panose="02020603050405020304" pitchFamily="18" charset="0"/>
              </a:rPr>
              <a:t>[2]</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pPr>
            <a:r>
              <a:rPr lang="en-US" sz="1800" dirty="0">
                <a:effectLst/>
                <a:latin typeface="Arial" panose="020B0604020202020204" pitchFamily="34" charset="0"/>
                <a:ea typeface="Times New Roman" panose="02020603050405020304" pitchFamily="18" charset="0"/>
              </a:rPr>
              <a:t>Devices are compromised by connecting infected media, such as unsecured devices, for example stolen smartphones/laptops containing sensitive data or by accessing malicious emails or websites resulting in malware infections and credential theft. </a:t>
            </a:r>
            <a:r>
              <a:rPr lang="en-GB" sz="1800" dirty="0">
                <a:effectLst/>
                <a:latin typeface="Arial" panose="020B0604020202020204" pitchFamily="34" charset="0"/>
                <a:ea typeface="Times New Roman" panose="02020603050405020304" pitchFamily="18" charset="0"/>
              </a:rPr>
              <a:t>[1]</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pPr>
            <a:r>
              <a:rPr lang="en-US" sz="1800" dirty="0">
                <a:effectLst/>
                <a:latin typeface="Arial" panose="020B0604020202020204" pitchFamily="34" charset="0"/>
                <a:ea typeface="Times New Roman" panose="02020603050405020304" pitchFamily="18" charset="0"/>
              </a:rPr>
              <a:t>Using Easily guessable credentials as well as reusing same passwords, this can be due to negligence and Inadequate training where employees are unaware of best practices for cybersecurity. </a:t>
            </a:r>
            <a:r>
              <a:rPr lang="en-GB" sz="1800" dirty="0">
                <a:effectLst/>
                <a:latin typeface="Arial" panose="020B0604020202020204" pitchFamily="34" charset="0"/>
                <a:ea typeface="Times New Roman" panose="02020603050405020304" pitchFamily="18" charset="0"/>
              </a:rPr>
              <a:t>[3]</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9538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7465C-5776-EE7C-A274-28E367D038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3338CF-94F3-E60E-8928-4A7B4B5C5830}"/>
              </a:ext>
            </a:extLst>
          </p:cNvPr>
          <p:cNvSpPr>
            <a:spLocks noGrp="1"/>
          </p:cNvSpPr>
          <p:nvPr>
            <p:ph type="title"/>
          </p:nvPr>
        </p:nvSpPr>
        <p:spPr>
          <a:solidFill>
            <a:schemeClr val="tx2">
              <a:lumMod val="10000"/>
              <a:lumOff val="90000"/>
            </a:schemeClr>
          </a:solidFill>
        </p:spPr>
        <p:txBody>
          <a:bodyPr>
            <a:normAutofit fontScale="90000"/>
          </a:bodyPr>
          <a:lstStyle/>
          <a:p>
            <a:pPr algn="ctr"/>
            <a:br>
              <a:rPr lang="en-GB" sz="2800" b="1" kern="0" dirty="0">
                <a:solidFill>
                  <a:schemeClr val="tx1"/>
                </a:solidFill>
                <a:effectLst/>
                <a:ea typeface="Times New Roman" panose="02020603050405020304" pitchFamily="18" charset="0"/>
                <a:cs typeface="Times New Roman" panose="02020603050405020304" pitchFamily="18" charset="0"/>
              </a:rPr>
            </a:br>
            <a:r>
              <a:rPr lang="en-GB" sz="2800" b="1" kern="0" dirty="0">
                <a:solidFill>
                  <a:schemeClr val="tx1"/>
                </a:solidFill>
                <a:effectLst/>
                <a:ea typeface="Times New Roman" panose="02020603050405020304" pitchFamily="18" charset="0"/>
                <a:cs typeface="Times New Roman" panose="02020603050405020304" pitchFamily="18" charset="0"/>
              </a:rPr>
              <a:t>Identification of Threats: Clearly identify potential internal and external threats facing FSL.</a:t>
            </a: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4575A97-7183-71A8-D363-E685CD54924B}"/>
              </a:ext>
            </a:extLst>
          </p:cNvPr>
          <p:cNvSpPr>
            <a:spLocks noGrp="1"/>
          </p:cNvSpPr>
          <p:nvPr>
            <p:ph idx="1"/>
          </p:nvPr>
        </p:nvSpPr>
        <p:spPr/>
        <p:txBody>
          <a:bodyPr>
            <a:normAutofit/>
          </a:bodyPr>
          <a:lstStyle/>
          <a:p>
            <a:pPr marL="342900" lvl="0" indent="-342900" algn="just">
              <a:buFont typeface="Times New Roman" panose="02020603050405020304" pitchFamily="18" charset="0"/>
              <a:buChar char="•"/>
              <a:tabLst>
                <a:tab pos="457200" algn="l"/>
              </a:tabLst>
            </a:pPr>
            <a:r>
              <a:rPr lang="en-US" sz="1800" b="1" dirty="0">
                <a:effectLst/>
                <a:latin typeface="Arial" panose="020B0604020202020204" pitchFamily="34" charset="0"/>
                <a:ea typeface="Times New Roman" panose="02020603050405020304" pitchFamily="18" charset="0"/>
              </a:rPr>
              <a:t>External threats – Originating from outside of FSL</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tabLst>
                <a:tab pos="685800" algn="l"/>
              </a:tabLst>
            </a:pPr>
            <a:r>
              <a:rPr lang="en-US" sz="1800" dirty="0">
                <a:effectLst/>
                <a:latin typeface="Arial" panose="020B0604020202020204" pitchFamily="34" charset="0"/>
                <a:ea typeface="Times New Roman" panose="02020603050405020304" pitchFamily="18" charset="0"/>
              </a:rPr>
              <a:t>Phishing Attacks: It usually comes from amateur or skilled attackers.  Where employees receive fraudulent emails and are tricked into revealing sensitive information. </a:t>
            </a:r>
            <a:r>
              <a:rPr lang="en-GB" sz="1800" dirty="0">
                <a:effectLst/>
                <a:latin typeface="Arial" panose="020B0604020202020204" pitchFamily="34" charset="0"/>
                <a:ea typeface="Times New Roman" panose="02020603050405020304" pitchFamily="18" charset="0"/>
              </a:rPr>
              <a:t>[3]</a:t>
            </a:r>
            <a:r>
              <a:rPr lang="en-US"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tabLst>
                <a:tab pos="685800" algn="l"/>
              </a:tabLst>
            </a:pPr>
            <a:r>
              <a:rPr lang="en-US" sz="1800" dirty="0">
                <a:effectLst/>
                <a:latin typeface="Arial" panose="020B0604020202020204" pitchFamily="34" charset="0"/>
                <a:ea typeface="Times New Roman" panose="02020603050405020304" pitchFamily="18" charset="0"/>
              </a:rPr>
              <a:t>Malware and Ransomware: Malicious software encrypting data for ransom or disrupting operations.</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tabLst>
                <a:tab pos="685800" algn="l"/>
              </a:tabLst>
            </a:pPr>
            <a:r>
              <a:rPr lang="en-US" sz="1800" dirty="0">
                <a:effectLst/>
                <a:latin typeface="Arial" panose="020B0604020202020204" pitchFamily="34" charset="0"/>
                <a:ea typeface="Times New Roman" panose="02020603050405020304" pitchFamily="18" charset="0"/>
              </a:rPr>
              <a:t>Attacks can exploit vulnerabilities in networked devices by weaking cloud services used by FSL or can use social engineering techniques, for example Business Email Compromise to authorize fraudulent transactions.</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tabLst>
                <a:tab pos="685800" algn="l"/>
              </a:tabLst>
            </a:pPr>
            <a:r>
              <a:rPr lang="en-US" sz="1800" dirty="0">
                <a:effectLst/>
                <a:latin typeface="Arial" panose="020B0604020202020204" pitchFamily="34" charset="0"/>
                <a:ea typeface="Times New Roman" panose="02020603050405020304" pitchFamily="18" charset="0"/>
              </a:rPr>
              <a:t>Denial- of-Service (DoS) Attacks: Disrupting services by overwhelming the network. </a:t>
            </a:r>
            <a:r>
              <a:rPr lang="en-GB" sz="1800" dirty="0">
                <a:effectLst/>
                <a:latin typeface="Arial" panose="020B0604020202020204" pitchFamily="34" charset="0"/>
                <a:ea typeface="Times New Roman" panose="02020603050405020304" pitchFamily="18" charset="0"/>
              </a:rPr>
              <a:t>[2]</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12757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B76FC-2CC5-0E31-AFFB-437B1BA1E0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6F1A15-0156-E016-2247-E1A1E4170EB2}"/>
              </a:ext>
            </a:extLst>
          </p:cNvPr>
          <p:cNvSpPr>
            <a:spLocks noGrp="1"/>
          </p:cNvSpPr>
          <p:nvPr>
            <p:ph type="title"/>
          </p:nvPr>
        </p:nvSpPr>
        <p:spPr>
          <a:solidFill>
            <a:schemeClr val="tx2">
              <a:lumMod val="10000"/>
              <a:lumOff val="90000"/>
            </a:schemeClr>
          </a:solidFill>
        </p:spPr>
        <p:txBody>
          <a:bodyPr>
            <a:normAutofit fontScale="90000"/>
          </a:bodyPr>
          <a:lstStyle/>
          <a:p>
            <a:pPr algn="ctr"/>
            <a:br>
              <a:rPr lang="en-GB" sz="2800" b="1" kern="0" dirty="0">
                <a:solidFill>
                  <a:schemeClr val="tx1"/>
                </a:solidFill>
                <a:effectLst/>
                <a:ea typeface="Times New Roman" panose="02020603050405020304" pitchFamily="18" charset="0"/>
                <a:cs typeface="Times New Roman" panose="02020603050405020304" pitchFamily="18" charset="0"/>
              </a:rPr>
            </a:br>
            <a:r>
              <a:rPr lang="en-GB" sz="3100" b="1" kern="0" dirty="0">
                <a:solidFill>
                  <a:srgbClr val="0F4761"/>
                </a:solidFill>
                <a:effectLst/>
                <a:ea typeface="Times New Roman" panose="02020603050405020304" pitchFamily="18" charset="0"/>
                <a:cs typeface="Times New Roman" panose="02020603050405020304" pitchFamily="18" charset="0"/>
              </a:rPr>
              <a:t>Security Policies: Develop a set of security policies that align with best practices in network and cyber security.</a:t>
            </a: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FE4A5AC-36CF-C238-2B6E-6721E236A5F7}"/>
              </a:ext>
            </a:extLst>
          </p:cNvPr>
          <p:cNvSpPr>
            <a:spLocks noGrp="1"/>
          </p:cNvSpPr>
          <p:nvPr>
            <p:ph idx="1"/>
          </p:nvPr>
        </p:nvSpPr>
        <p:spPr/>
        <p:txBody>
          <a:bodyPr>
            <a:normAutofit/>
          </a:bodyPr>
          <a:lstStyle/>
          <a:p>
            <a:pPr algn="just">
              <a:buNone/>
            </a:pPr>
            <a:r>
              <a:rPr lang="en-US" sz="1800" b="1" dirty="0">
                <a:effectLst/>
                <a:latin typeface="Arial" panose="020B0604020202020204" pitchFamily="34" charset="0"/>
                <a:ea typeface="Times New Roman" panose="02020603050405020304" pitchFamily="18" charset="0"/>
              </a:rPr>
              <a:t>FSL’s security policy </a:t>
            </a:r>
            <a:r>
              <a:rPr lang="en-GB" sz="1800" b="1" dirty="0">
                <a:effectLst/>
                <a:latin typeface="Arial" panose="020B0604020202020204" pitchFamily="34" charset="0"/>
                <a:ea typeface="Times New Roman" panose="02020603050405020304" pitchFamily="18" charset="0"/>
              </a:rPr>
              <a:t>will adhere to ISO/IEC 27001 standards, NIST Cybersecurity Framework guidelines, and GDPR compliance requirements. Key policies include:</a:t>
            </a:r>
            <a:endParaRPr lang="en-GB" sz="1800" dirty="0">
              <a:effectLst/>
              <a:latin typeface="Times New Roman" panose="02020603050405020304" pitchFamily="18" charset="0"/>
              <a:ea typeface="Times New Roman" panose="02020603050405020304" pitchFamily="18" charset="0"/>
            </a:endParaRPr>
          </a:p>
          <a:p>
            <a:pPr algn="just">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pPr>
            <a:r>
              <a:rPr lang="en-GB" sz="1800" dirty="0">
                <a:effectLst/>
                <a:latin typeface="Arial" panose="020B0604020202020204" pitchFamily="34" charset="0"/>
                <a:ea typeface="Times New Roman" panose="02020603050405020304" pitchFamily="18" charset="0"/>
              </a:rPr>
              <a:t>Incidents handling policies which explains how security incidents should be handled, for example immediately reporting issues to the IT Security Team.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a:pPr>
            <a:r>
              <a:rPr lang="en-GB" sz="1800" dirty="0">
                <a:effectLst/>
                <a:latin typeface="Arial" panose="020B0604020202020204" pitchFamily="34" charset="0"/>
                <a:ea typeface="Times New Roman" panose="02020603050405020304" pitchFamily="18" charset="0"/>
              </a:rPr>
              <a:t>Network maintenance policies for updating network device operating systems and end-user applications.  Data Protection Policy </a:t>
            </a:r>
            <a:r>
              <a:rPr lang="en-GB" sz="1800" dirty="0" err="1">
                <a:effectLst/>
                <a:latin typeface="Arial" panose="020B0604020202020204" pitchFamily="34" charset="0"/>
                <a:ea typeface="Times New Roman" panose="02020603050405020304" pitchFamily="18" charset="0"/>
              </a:rPr>
              <a:t>i.e</a:t>
            </a:r>
            <a:r>
              <a:rPr lang="en-GB" sz="1800" dirty="0">
                <a:effectLst/>
                <a:latin typeface="Arial" panose="020B0604020202020204" pitchFamily="34" charset="0"/>
                <a:ea typeface="Times New Roman" panose="02020603050405020304" pitchFamily="18" charset="0"/>
              </a:rPr>
              <a:t> Encryption of data, compliance with GDPR data privacy.</a:t>
            </a:r>
          </a:p>
          <a:p>
            <a:pPr marL="342900" lvl="0" indent="-342900" algn="just">
              <a:buFont typeface="+mj-lt"/>
              <a:buAutoNum type="arabicPeriod"/>
            </a:pPr>
            <a:r>
              <a:rPr lang="en-GB" sz="1800" dirty="0">
                <a:effectLst/>
                <a:latin typeface="Arial" panose="020B0604020202020204" pitchFamily="34" charset="0"/>
                <a:ea typeface="Times New Roman" panose="02020603050405020304" pitchFamily="18" charset="0"/>
              </a:rPr>
              <a:t> Remote access policies which identify what is remotely accessible and how remote users can access a network.  For example Multi-Factor Authentication (MFA) which should be required for all crucial systems, use of VPN. [4]</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158330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7ADF8-2123-C5DD-4250-7F1B7F8682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16486-6EF8-63B1-B8FA-193C53F0486E}"/>
              </a:ext>
            </a:extLst>
          </p:cNvPr>
          <p:cNvSpPr>
            <a:spLocks noGrp="1"/>
          </p:cNvSpPr>
          <p:nvPr>
            <p:ph type="title"/>
          </p:nvPr>
        </p:nvSpPr>
        <p:spPr>
          <a:solidFill>
            <a:schemeClr val="tx2">
              <a:lumMod val="10000"/>
              <a:lumOff val="90000"/>
            </a:schemeClr>
          </a:solidFill>
        </p:spPr>
        <p:txBody>
          <a:bodyPr>
            <a:normAutofit fontScale="90000"/>
          </a:bodyPr>
          <a:lstStyle/>
          <a:p>
            <a:pPr algn="ctr"/>
            <a:br>
              <a:rPr lang="en-GB" sz="2800" b="1" kern="0" dirty="0">
                <a:solidFill>
                  <a:schemeClr val="tx1"/>
                </a:solidFill>
                <a:effectLst/>
                <a:ea typeface="Times New Roman" panose="02020603050405020304" pitchFamily="18" charset="0"/>
                <a:cs typeface="Times New Roman" panose="02020603050405020304" pitchFamily="18" charset="0"/>
              </a:rPr>
            </a:br>
            <a:r>
              <a:rPr lang="en-GB" sz="3100" b="1" kern="0" dirty="0">
                <a:solidFill>
                  <a:srgbClr val="0F4761"/>
                </a:solidFill>
                <a:effectLst/>
                <a:ea typeface="Times New Roman" panose="02020603050405020304" pitchFamily="18" charset="0"/>
                <a:cs typeface="Times New Roman" panose="02020603050405020304" pitchFamily="18" charset="0"/>
              </a:rPr>
              <a:t>Security Policies: Develop a set of security policies that align with best practices in network and cyber security.</a:t>
            </a: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166D062-7478-F10F-55A9-EAE648D88493}"/>
              </a:ext>
            </a:extLst>
          </p:cNvPr>
          <p:cNvSpPr>
            <a:spLocks noGrp="1"/>
          </p:cNvSpPr>
          <p:nvPr>
            <p:ph idx="1"/>
          </p:nvPr>
        </p:nvSpPr>
        <p:spPr/>
        <p:txBody>
          <a:bodyPr>
            <a:normAutofit lnSpcReduction="10000"/>
          </a:bodyPr>
          <a:lstStyle/>
          <a:p>
            <a:pPr marL="342900" lvl="0" indent="-342900" algn="just">
              <a:buAutoNum type="arabicPeriod" startAt="4"/>
            </a:pPr>
            <a:r>
              <a:rPr lang="en-GB" sz="1800" dirty="0">
                <a:effectLst/>
                <a:latin typeface="Arial" panose="020B0604020202020204" pitchFamily="34" charset="0"/>
                <a:ea typeface="Times New Roman" panose="02020603050405020304" pitchFamily="18" charset="0"/>
              </a:rPr>
              <a:t>The Acceptable Use Policy (AUP)  will define  permitted and prohibited activities for FSL’s IT    resource.  For example, to allow employees work-related and limited personal use while restricting unauthorised access, data leaks, malware and network abuse.  To ensure compliance all employees must review and acknowledge the policy annually  else violations can escalate consequences. [5] </a:t>
            </a:r>
            <a:endParaRPr lang="en-GB" sz="1800" dirty="0">
              <a:effectLst/>
              <a:latin typeface="Times New Roman" panose="02020603050405020304" pitchFamily="18" charset="0"/>
              <a:ea typeface="Times New Roman" panose="02020603050405020304" pitchFamily="18" charset="0"/>
            </a:endParaRPr>
          </a:p>
          <a:p>
            <a:pPr marL="342900" lvl="0" indent="-342900" algn="just">
              <a:buAutoNum type="arabicPeriod" startAt="5"/>
            </a:pPr>
            <a:r>
              <a:rPr lang="en-GB" sz="1800" dirty="0">
                <a:effectLst/>
                <a:latin typeface="Arial" panose="020B0604020202020204" pitchFamily="34" charset="0"/>
                <a:ea typeface="Times New Roman" panose="02020603050405020304" pitchFamily="18" charset="0"/>
              </a:rPr>
              <a:t>Acceptable use policies which identify network resources and usage that are acceptable to  the organisation.  It may also identify ramifications for policy violations. [2] </a:t>
            </a:r>
            <a:endParaRPr lang="en-GB" sz="1800" dirty="0">
              <a:effectLst/>
              <a:latin typeface="Times New Roman" panose="02020603050405020304" pitchFamily="18" charset="0"/>
              <a:ea typeface="Times New Roman" panose="02020603050405020304" pitchFamily="18" charset="0"/>
            </a:endParaRPr>
          </a:p>
          <a:p>
            <a:pPr marL="342900" lvl="0" indent="-342900" algn="just">
              <a:buAutoNum type="arabicPeriod" startAt="6"/>
            </a:pPr>
            <a:r>
              <a:rPr lang="en-GB" sz="1800" dirty="0">
                <a:effectLst/>
                <a:latin typeface="Arial" panose="020B0604020202020204" pitchFamily="34" charset="0"/>
                <a:ea typeface="Times New Roman" panose="02020603050405020304" pitchFamily="18" charset="0"/>
              </a:rPr>
              <a:t>Password policies to ensure password meet minimum requirements for example are minimum 12 characters with special characters and are changed regularly </a:t>
            </a:r>
            <a:r>
              <a:rPr lang="en-GB" sz="1800" dirty="0" err="1">
                <a:effectLst/>
                <a:latin typeface="Arial" panose="020B0604020202020204" pitchFamily="34" charset="0"/>
                <a:ea typeface="Times New Roman" panose="02020603050405020304" pitchFamily="18" charset="0"/>
              </a:rPr>
              <a:t>i.e</a:t>
            </a:r>
            <a:r>
              <a:rPr lang="en-GB" sz="1800" dirty="0">
                <a:effectLst/>
                <a:latin typeface="Arial" panose="020B0604020202020204" pitchFamily="34" charset="0"/>
                <a:ea typeface="Times New Roman" panose="02020603050405020304" pitchFamily="18" charset="0"/>
              </a:rPr>
              <a:t> every 90 days.  Passwords cannot be reused. [2]</a:t>
            </a:r>
          </a:p>
          <a:p>
            <a:pPr marL="342900" indent="-342900" algn="just">
              <a:buFont typeface="Arial" panose="020B0604020202020204" pitchFamily="34" charset="0"/>
              <a:buAutoNum type="arabicPeriod" startAt="6"/>
            </a:pPr>
            <a:r>
              <a:rPr lang="en-GB" sz="1800" dirty="0">
                <a:effectLst/>
                <a:latin typeface="Arial" panose="020B0604020202020204" pitchFamily="34" charset="0"/>
                <a:ea typeface="Times New Roman" panose="02020603050405020304" pitchFamily="18" charset="0"/>
              </a:rPr>
              <a:t>Identification and authentication policies which specify authorised persons that can have access to network resources for example Role-Based Access Control (RBAC) which provides only access data necessary for the employees role. [6]</a:t>
            </a:r>
            <a:endParaRPr lang="en-GB" sz="1800" dirty="0">
              <a:effectLst/>
              <a:latin typeface="Times New Roman" panose="02020603050405020304" pitchFamily="18" charset="0"/>
              <a:ea typeface="Times New Roman" panose="02020603050405020304" pitchFamily="18" charset="0"/>
            </a:endParaRPr>
          </a:p>
          <a:p>
            <a:pPr marL="342900" lvl="0" indent="-342900" algn="just">
              <a:buAutoNum type="arabicPeriod" startAt="6"/>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3121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B81A68-0587-746B-948A-E08B84A995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DC5ACF-223F-789B-CE59-F59AC16D1123}"/>
              </a:ext>
            </a:extLst>
          </p:cNvPr>
          <p:cNvSpPr>
            <a:spLocks noGrp="1"/>
          </p:cNvSpPr>
          <p:nvPr>
            <p:ph type="title"/>
          </p:nvPr>
        </p:nvSpPr>
        <p:spPr>
          <a:solidFill>
            <a:schemeClr val="tx2">
              <a:lumMod val="10000"/>
              <a:lumOff val="90000"/>
            </a:schemeClr>
          </a:solidFill>
        </p:spPr>
        <p:txBody>
          <a:bodyPr>
            <a:normAutofit fontScale="90000"/>
          </a:bodyPr>
          <a:lstStyle/>
          <a:p>
            <a:pPr algn="ctr"/>
            <a:br>
              <a:rPr lang="en-GB" sz="2700" b="1" kern="0" dirty="0">
                <a:solidFill>
                  <a:schemeClr val="tx1"/>
                </a:solidFill>
                <a:effectLst/>
                <a:ea typeface="Times New Roman" panose="02020603050405020304" pitchFamily="18" charset="0"/>
                <a:cs typeface="Times New Roman" panose="02020603050405020304" pitchFamily="18" charset="0"/>
              </a:rPr>
            </a:br>
            <a:br>
              <a:rPr lang="en-GB" sz="2700" b="1" kern="0" dirty="0">
                <a:solidFill>
                  <a:schemeClr val="tx1"/>
                </a:solidFill>
                <a:effectLst/>
                <a:ea typeface="Times New Roman" panose="02020603050405020304" pitchFamily="18" charset="0"/>
                <a:cs typeface="Times New Roman" panose="02020603050405020304" pitchFamily="18" charset="0"/>
              </a:rPr>
            </a:br>
            <a:r>
              <a:rPr lang="en-GB" sz="2700" b="1" kern="0" dirty="0">
                <a:solidFill>
                  <a:srgbClr val="0F4761"/>
                </a:solidFill>
                <a:effectLst/>
                <a:ea typeface="Times New Roman" panose="02020603050405020304" pitchFamily="18" charset="0"/>
                <a:cs typeface="Times New Roman" panose="02020603050405020304" pitchFamily="18" charset="0"/>
              </a:rPr>
              <a:t>Mitigation Measures: Propose specific measures to mitigate identified threats, detailing how each measure will be implemented.</a:t>
            </a: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E6BAE6E-ECDD-B0DE-B841-0CD68C72BD44}"/>
              </a:ext>
            </a:extLst>
          </p:cNvPr>
          <p:cNvSpPr>
            <a:spLocks noGrp="1"/>
          </p:cNvSpPr>
          <p:nvPr>
            <p:ph idx="1"/>
          </p:nvPr>
        </p:nvSpPr>
        <p:spPr/>
        <p:txBody>
          <a:bodyPr>
            <a:normAutofit lnSpcReduction="10000"/>
          </a:bodyPr>
          <a:lstStyle/>
          <a:p>
            <a:pPr marL="342900" lvl="0" indent="-342900" algn="just">
              <a:buFont typeface="+mj-lt"/>
              <a:buAutoNum type="alphaLcParenR"/>
            </a:pPr>
            <a:r>
              <a:rPr lang="en-GB" sz="2000" dirty="0">
                <a:effectLst/>
                <a:latin typeface="Arial" panose="020B0604020202020204" pitchFamily="34" charset="0"/>
                <a:ea typeface="Times New Roman" panose="02020603050405020304" pitchFamily="18" charset="0"/>
              </a:rPr>
              <a:t>Threat: Weak Password</a:t>
            </a:r>
            <a:endParaRPr lang="en-GB" sz="2000" dirty="0">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pPr>
            <a:r>
              <a:rPr lang="en-GB" dirty="0">
                <a:effectLst/>
                <a:latin typeface="Arial" panose="020B0604020202020204" pitchFamily="34" charset="0"/>
                <a:ea typeface="Times New Roman" panose="02020603050405020304" pitchFamily="18" charset="0"/>
              </a:rPr>
              <a:t>Mitigation Measure: Impose password manager</a:t>
            </a:r>
            <a:endParaRPr lang="en-GB" dirty="0">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pPr>
            <a:r>
              <a:rPr lang="en-GB" dirty="0">
                <a:effectLst/>
                <a:latin typeface="Arial" panose="020B0604020202020204" pitchFamily="34" charset="0"/>
                <a:ea typeface="Times New Roman" panose="02020603050405020304" pitchFamily="18" charset="0"/>
              </a:rPr>
              <a:t>Implementation: Mandate company-wide adoption [6]</a:t>
            </a:r>
            <a:endParaRPr lang="en-GB"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pPr>
            <a:r>
              <a:rPr lang="en-GB" sz="2000" dirty="0">
                <a:effectLst/>
                <a:latin typeface="Arial" panose="020B0604020202020204" pitchFamily="34" charset="0"/>
                <a:ea typeface="Times New Roman" panose="02020603050405020304" pitchFamily="18" charset="0"/>
              </a:rPr>
              <a:t>Threat: Unauthorised Access</a:t>
            </a:r>
            <a:endParaRPr lang="en-GB" sz="2000" dirty="0">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pPr>
            <a:r>
              <a:rPr lang="en-GB" dirty="0">
                <a:effectLst/>
                <a:latin typeface="Arial" panose="020B0604020202020204" pitchFamily="34" charset="0"/>
                <a:ea typeface="Times New Roman" panose="02020603050405020304" pitchFamily="18" charset="0"/>
              </a:rPr>
              <a:t>Mitigation Measure: Zero Trust Architecture (ZTA), security model that no user/device within a network can be trusted as fault.  Firewall systems. [7]</a:t>
            </a:r>
            <a:endParaRPr lang="en-GB"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dirty="0">
                <a:effectLst/>
                <a:latin typeface="Arial" panose="020B0604020202020204" pitchFamily="34" charset="0"/>
                <a:ea typeface="Times New Roman" panose="02020603050405020304" pitchFamily="18" charset="0"/>
              </a:rPr>
              <a:t>Implementation: Segment network– Impose Multi-Factor Authentication (MFA)</a:t>
            </a:r>
            <a:endParaRPr lang="en-GB"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arenR"/>
            </a:pPr>
            <a:r>
              <a:rPr lang="en-GB" sz="2000" dirty="0">
                <a:effectLst/>
                <a:latin typeface="Arial" panose="020B0604020202020204" pitchFamily="34" charset="0"/>
                <a:ea typeface="Times New Roman" panose="02020603050405020304" pitchFamily="18" charset="0"/>
              </a:rPr>
              <a:t>Threat: Insider Threats</a:t>
            </a:r>
            <a:endParaRPr lang="en-GB" sz="2000" dirty="0">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pPr>
            <a:r>
              <a:rPr lang="en-GB" dirty="0">
                <a:effectLst/>
                <a:latin typeface="Arial" panose="020B0604020202020204" pitchFamily="34" charset="0"/>
                <a:ea typeface="Times New Roman" panose="02020603050405020304" pitchFamily="18" charset="0"/>
              </a:rPr>
              <a:t>Mitigation Measure: Use data analytics (User Behaviour Analytics (UBA) monitoring</a:t>
            </a:r>
            <a:endParaRPr lang="en-GB" dirty="0">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pPr>
            <a:r>
              <a:rPr lang="en-GB" dirty="0">
                <a:effectLst/>
                <a:latin typeface="Arial" panose="020B0604020202020204" pitchFamily="34" charset="0"/>
                <a:ea typeface="Times New Roman" panose="02020603050405020304" pitchFamily="18" charset="0"/>
              </a:rPr>
              <a:t>Implementation: Implement Splunk User Behaviour Analytics (UBA)</a:t>
            </a:r>
            <a:endParaRPr lang="en-GB" dirty="0">
              <a:effectLst/>
              <a:latin typeface="Times New Roman" panose="02020603050405020304" pitchFamily="18" charset="0"/>
              <a:ea typeface="Times New Roman" panose="02020603050405020304" pitchFamily="18" charset="0"/>
            </a:endParaRPr>
          </a:p>
          <a:p>
            <a:pPr marL="342900" lvl="0" indent="-342900" algn="just">
              <a:buAutoNum type="arabicPeriod" startAt="6"/>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5828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15D0A-6A13-50A5-DBFC-BC3A57E0D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F39D56-A673-69B3-5E64-416B82459A19}"/>
              </a:ext>
            </a:extLst>
          </p:cNvPr>
          <p:cNvSpPr>
            <a:spLocks noGrp="1"/>
          </p:cNvSpPr>
          <p:nvPr>
            <p:ph type="title"/>
          </p:nvPr>
        </p:nvSpPr>
        <p:spPr>
          <a:solidFill>
            <a:schemeClr val="tx2">
              <a:lumMod val="10000"/>
              <a:lumOff val="90000"/>
            </a:schemeClr>
          </a:solidFill>
        </p:spPr>
        <p:txBody>
          <a:bodyPr>
            <a:normAutofit fontScale="90000"/>
          </a:bodyPr>
          <a:lstStyle/>
          <a:p>
            <a:pPr algn="ctr"/>
            <a:br>
              <a:rPr lang="en-GB" sz="2700" b="1" kern="0" dirty="0">
                <a:solidFill>
                  <a:schemeClr val="tx1"/>
                </a:solidFill>
                <a:effectLst/>
                <a:ea typeface="Times New Roman" panose="02020603050405020304" pitchFamily="18" charset="0"/>
                <a:cs typeface="Times New Roman" panose="02020603050405020304" pitchFamily="18" charset="0"/>
              </a:rPr>
            </a:br>
            <a:br>
              <a:rPr lang="en-GB" sz="2700" b="1" kern="0" dirty="0">
                <a:solidFill>
                  <a:schemeClr val="tx1"/>
                </a:solidFill>
                <a:effectLst/>
                <a:ea typeface="Times New Roman" panose="02020603050405020304" pitchFamily="18" charset="0"/>
                <a:cs typeface="Times New Roman" panose="02020603050405020304" pitchFamily="18" charset="0"/>
              </a:rPr>
            </a:br>
            <a:r>
              <a:rPr lang="en-GB" sz="2700" b="1" kern="0" dirty="0">
                <a:solidFill>
                  <a:srgbClr val="0F4761"/>
                </a:solidFill>
                <a:effectLst/>
                <a:ea typeface="Times New Roman" panose="02020603050405020304" pitchFamily="18" charset="0"/>
                <a:cs typeface="Times New Roman" panose="02020603050405020304" pitchFamily="18" charset="0"/>
              </a:rPr>
              <a:t>Mitigation Measures: Propose specific measures to mitigate identified threats, detailing how each measure will be implemented.</a:t>
            </a: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A1ABE9E-2D28-9A9D-58F3-080ECF2FCC75}"/>
              </a:ext>
            </a:extLst>
          </p:cNvPr>
          <p:cNvSpPr>
            <a:spLocks noGrp="1"/>
          </p:cNvSpPr>
          <p:nvPr>
            <p:ph idx="1"/>
          </p:nvPr>
        </p:nvSpPr>
        <p:spPr/>
        <p:txBody>
          <a:bodyPr>
            <a:normAutofit/>
          </a:bodyPr>
          <a:lstStyle/>
          <a:p>
            <a:pPr marL="0" lvl="0" indent="0" algn="just">
              <a:buNone/>
            </a:pPr>
            <a:r>
              <a:rPr lang="en-GB" sz="2000" dirty="0">
                <a:effectLst/>
                <a:latin typeface="Arial" panose="020B0604020202020204" pitchFamily="34" charset="0"/>
                <a:ea typeface="Times New Roman" panose="02020603050405020304" pitchFamily="18" charset="0"/>
              </a:rPr>
              <a:t>d)   Threat: Phishing Attacks</a:t>
            </a:r>
            <a:endParaRPr lang="en-GB" sz="2000" dirty="0">
              <a:effectLst/>
              <a:latin typeface="Times New Roman" panose="02020603050405020304" pitchFamily="18" charset="0"/>
              <a:ea typeface="Times New Roman" panose="02020603050405020304" pitchFamily="18" charset="0"/>
            </a:endParaRPr>
          </a:p>
          <a:p>
            <a:pPr marL="457200" lvl="1" indent="0" algn="just">
              <a:buNone/>
            </a:pPr>
            <a:r>
              <a:rPr lang="en-GB" dirty="0">
                <a:effectLst/>
                <a:latin typeface="Arial" panose="020B0604020202020204" pitchFamily="34" charset="0"/>
                <a:ea typeface="Times New Roman" panose="02020603050405020304" pitchFamily="18" charset="0"/>
              </a:rPr>
              <a:t>a. Mitigation Measure: Employee training / AI based email filtering</a:t>
            </a:r>
            <a:endParaRPr lang="en-GB" dirty="0">
              <a:effectLst/>
              <a:latin typeface="Times New Roman" panose="02020603050405020304" pitchFamily="18" charset="0"/>
              <a:ea typeface="Times New Roman" panose="02020603050405020304" pitchFamily="18" charset="0"/>
            </a:endParaRPr>
          </a:p>
          <a:p>
            <a:pPr marL="457200" lvl="1" indent="0" algn="just">
              <a:buNone/>
            </a:pPr>
            <a:r>
              <a:rPr lang="en-GB" dirty="0">
                <a:effectLst/>
                <a:latin typeface="Arial" panose="020B0604020202020204" pitchFamily="34" charset="0"/>
                <a:ea typeface="Times New Roman" panose="02020603050405020304" pitchFamily="18" charset="0"/>
              </a:rPr>
              <a:t>b. Implementation: Arrange Mimecast/Proofpoint for email security</a:t>
            </a:r>
            <a:endParaRPr lang="en-GB" dirty="0">
              <a:effectLst/>
              <a:latin typeface="Times New Roman" panose="02020603050405020304" pitchFamily="18" charset="0"/>
              <a:ea typeface="Times New Roman" panose="02020603050405020304" pitchFamily="18" charset="0"/>
            </a:endParaRPr>
          </a:p>
          <a:p>
            <a:pPr marL="0" lvl="0" indent="0" algn="just">
              <a:buNone/>
            </a:pPr>
            <a:r>
              <a:rPr lang="en-GB" sz="2000" dirty="0">
                <a:effectLst/>
                <a:latin typeface="Arial" panose="020B0604020202020204" pitchFamily="34" charset="0"/>
                <a:ea typeface="Times New Roman" panose="02020603050405020304" pitchFamily="18" charset="0"/>
              </a:rPr>
              <a:t>e)  Threat: Malware Infections [3]</a:t>
            </a:r>
            <a:endParaRPr lang="en-GB" sz="2000" dirty="0">
              <a:effectLst/>
              <a:latin typeface="Times New Roman" panose="02020603050405020304" pitchFamily="18" charset="0"/>
              <a:ea typeface="Times New Roman" panose="02020603050405020304" pitchFamily="18" charset="0"/>
            </a:endParaRPr>
          </a:p>
          <a:p>
            <a:pPr marL="457200" lvl="1" indent="0">
              <a:buNone/>
            </a:pPr>
            <a:r>
              <a:rPr lang="en-GB" dirty="0">
                <a:effectLst/>
                <a:latin typeface="Arial" panose="020B0604020202020204" pitchFamily="34" charset="0"/>
                <a:ea typeface="Times New Roman" panose="02020603050405020304" pitchFamily="18" charset="0"/>
              </a:rPr>
              <a:t>a. Mitigation Measure: Endpoint Detection and Response Deployment</a:t>
            </a:r>
            <a:endParaRPr lang="en-GB" dirty="0">
              <a:effectLst/>
              <a:latin typeface="Times New Roman" panose="02020603050405020304" pitchFamily="18" charset="0"/>
              <a:ea typeface="Times New Roman" panose="02020603050405020304" pitchFamily="18" charset="0"/>
            </a:endParaRPr>
          </a:p>
          <a:p>
            <a:pPr marL="457200" lvl="1" indent="0" algn="just">
              <a:buNone/>
            </a:pPr>
            <a:r>
              <a:rPr lang="en-GB" dirty="0">
                <a:effectLst/>
                <a:latin typeface="Arial" panose="020B0604020202020204" pitchFamily="34" charset="0"/>
                <a:ea typeface="Times New Roman" panose="02020603050405020304" pitchFamily="18" charset="0"/>
              </a:rPr>
              <a:t>b. Implementation: Roll out CrowdStrike to protect devices and </a:t>
            </a:r>
            <a:r>
              <a:rPr lang="en-GB" dirty="0" err="1">
                <a:effectLst/>
                <a:latin typeface="Arial" panose="020B0604020202020204" pitchFamily="34" charset="0"/>
                <a:ea typeface="Times New Roman" panose="02020603050405020304" pitchFamily="18" charset="0"/>
              </a:rPr>
              <a:t>networkds</a:t>
            </a:r>
            <a:endParaRPr lang="en-GB" dirty="0">
              <a:effectLst/>
              <a:latin typeface="Times New Roman" panose="02020603050405020304" pitchFamily="18" charset="0"/>
              <a:ea typeface="Times New Roman" panose="02020603050405020304" pitchFamily="18" charset="0"/>
            </a:endParaRPr>
          </a:p>
          <a:p>
            <a:pPr marL="0" lvl="0" indent="0" algn="just">
              <a:buNone/>
            </a:pPr>
            <a:r>
              <a:rPr lang="en-GB" sz="2000" dirty="0">
                <a:effectLst/>
                <a:latin typeface="Arial" panose="020B0604020202020204" pitchFamily="34" charset="0"/>
                <a:ea typeface="Times New Roman" panose="02020603050405020304" pitchFamily="18" charset="0"/>
              </a:rPr>
              <a:t>f)  Threat: Denial-of-Service (DoS) Attacks</a:t>
            </a:r>
            <a:endParaRPr lang="en-GB" sz="2000" dirty="0">
              <a:effectLst/>
              <a:latin typeface="Times New Roman" panose="02020603050405020304" pitchFamily="18" charset="0"/>
              <a:ea typeface="Times New Roman" panose="02020603050405020304" pitchFamily="18" charset="0"/>
            </a:endParaRPr>
          </a:p>
          <a:p>
            <a:pPr marL="457200" lvl="1" indent="0" algn="just">
              <a:buNone/>
            </a:pPr>
            <a:r>
              <a:rPr lang="en-GB" dirty="0">
                <a:effectLst/>
                <a:latin typeface="Arial" panose="020B0604020202020204" pitchFamily="34" charset="0"/>
                <a:ea typeface="Times New Roman" panose="02020603050405020304" pitchFamily="18" charset="0"/>
              </a:rPr>
              <a:t>a. Mitigation Measure: Cloud-based DDoS protection</a:t>
            </a:r>
            <a:endParaRPr lang="en-GB" dirty="0">
              <a:effectLst/>
              <a:latin typeface="Times New Roman" panose="02020603050405020304" pitchFamily="18" charset="0"/>
              <a:ea typeface="Times New Roman" panose="02020603050405020304" pitchFamily="18" charset="0"/>
            </a:endParaRPr>
          </a:p>
          <a:p>
            <a:pPr marL="457200" lvl="1" indent="0" algn="just">
              <a:buNone/>
            </a:pPr>
            <a:r>
              <a:rPr lang="en-GB" dirty="0">
                <a:effectLst/>
                <a:latin typeface="Arial" panose="020B0604020202020204" pitchFamily="34" charset="0"/>
                <a:ea typeface="Times New Roman" panose="02020603050405020304" pitchFamily="18" charset="0"/>
              </a:rPr>
              <a:t>b. Implementation: Use AWS Shield/Azure DDoS Protection to protect applications and infrastructure. [5]</a:t>
            </a:r>
          </a:p>
          <a:p>
            <a:pPr marL="457200" lvl="1" indent="0" algn="just">
              <a:buNone/>
            </a:pPr>
            <a:endParaRPr lang="en-GB" dirty="0">
              <a:effectLst/>
              <a:latin typeface="Times New Roman" panose="02020603050405020304" pitchFamily="18" charset="0"/>
              <a:ea typeface="Times New Roman" panose="02020603050405020304" pitchFamily="18" charset="0"/>
            </a:endParaRPr>
          </a:p>
          <a:p>
            <a:pPr marL="342900" lvl="0" indent="-342900" algn="just">
              <a:buAutoNum type="arabicPeriod" startAt="6"/>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900722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B8DC7-B33A-44AB-DF71-4A53C4A2B0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6B4EEC-A3F1-6EE2-FC89-192B45F952C1}"/>
              </a:ext>
            </a:extLst>
          </p:cNvPr>
          <p:cNvSpPr>
            <a:spLocks noGrp="1"/>
          </p:cNvSpPr>
          <p:nvPr>
            <p:ph type="title"/>
          </p:nvPr>
        </p:nvSpPr>
        <p:spPr>
          <a:solidFill>
            <a:schemeClr val="tx2">
              <a:lumMod val="10000"/>
              <a:lumOff val="90000"/>
            </a:schemeClr>
          </a:solidFill>
        </p:spPr>
        <p:txBody>
          <a:bodyPr>
            <a:normAutofit fontScale="90000"/>
          </a:bodyPr>
          <a:lstStyle/>
          <a:p>
            <a:pPr algn="ctr"/>
            <a:br>
              <a:rPr lang="en-GB" sz="2200" b="1" kern="0" dirty="0">
                <a:solidFill>
                  <a:schemeClr val="tx1"/>
                </a:solidFill>
                <a:effectLst/>
                <a:ea typeface="Times New Roman" panose="02020603050405020304" pitchFamily="18" charset="0"/>
                <a:cs typeface="Times New Roman" panose="02020603050405020304" pitchFamily="18" charset="0"/>
              </a:rPr>
            </a:br>
            <a:br>
              <a:rPr lang="en-GB" sz="2700" b="1" kern="0" dirty="0">
                <a:solidFill>
                  <a:schemeClr val="tx1"/>
                </a:solidFill>
                <a:effectLst/>
                <a:ea typeface="Times New Roman" panose="02020603050405020304" pitchFamily="18" charset="0"/>
                <a:cs typeface="Times New Roman" panose="02020603050405020304" pitchFamily="18" charset="0"/>
              </a:rPr>
            </a:br>
            <a:r>
              <a:rPr lang="en-GB" sz="2700" b="1" kern="0" dirty="0">
                <a:solidFill>
                  <a:srgbClr val="0F4761"/>
                </a:solidFill>
                <a:effectLst/>
                <a:ea typeface="Times New Roman" panose="02020603050405020304" pitchFamily="18" charset="0"/>
                <a:cs typeface="Times New Roman" panose="02020603050405020304" pitchFamily="18" charset="0"/>
              </a:rPr>
              <a:t>Monitoring and Response: Outline a plan for monitoring the network and responding to security incidents (flow chart or diagram would be useful).</a:t>
            </a: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49CED50-E35C-644D-3B6F-A53DD73D56E7}"/>
              </a:ext>
            </a:extLst>
          </p:cNvPr>
          <p:cNvSpPr>
            <a:spLocks noGrp="1"/>
          </p:cNvSpPr>
          <p:nvPr>
            <p:ph idx="1"/>
          </p:nvPr>
        </p:nvSpPr>
        <p:spPr/>
        <p:txBody>
          <a:bodyPr>
            <a:normAutofit/>
          </a:bodyPr>
          <a:lstStyle/>
          <a:p>
            <a:pPr marL="342900" lvl="0" indent="-342900">
              <a:lnSpc>
                <a:spcPct val="115000"/>
              </a:lnSpc>
              <a:spcAft>
                <a:spcPts val="800"/>
              </a:spcAft>
              <a:buFont typeface="Symbol" panose="05050102010706020507" pitchFamily="18" charset="2"/>
              <a:buChar char=""/>
            </a:pPr>
            <a:r>
              <a:rPr lang="en-GB" b="1" dirty="0">
                <a:effectLst/>
                <a:latin typeface="Arial" panose="020B0604020202020204" pitchFamily="34" charset="0"/>
                <a:ea typeface="Times New Roman" panose="02020603050405020304" pitchFamily="18" charset="0"/>
              </a:rPr>
              <a:t>Network Monitoring</a:t>
            </a:r>
            <a:endParaRPr lang="en-GB"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SzPts val="1000"/>
              <a:buFont typeface="Courier New" panose="02070309020205020404" pitchFamily="49" charset="0"/>
              <a:buChar char="o"/>
              <a:tabLst>
                <a:tab pos="685800" algn="l"/>
              </a:tabLst>
            </a:pPr>
            <a:r>
              <a:rPr lang="en-GB" b="1" dirty="0">
                <a:effectLst/>
                <a:latin typeface="Arial" panose="020B0604020202020204" pitchFamily="34" charset="0"/>
                <a:ea typeface="Times New Roman" panose="02020603050405020304" pitchFamily="18" charset="0"/>
              </a:rPr>
              <a:t>Security Information &amp; Event Management (SIEM):</a:t>
            </a:r>
            <a:r>
              <a:rPr lang="en-GB" dirty="0">
                <a:effectLst/>
                <a:latin typeface="Arial" panose="020B0604020202020204" pitchFamily="34" charset="0"/>
                <a:ea typeface="Times New Roman" panose="02020603050405020304" pitchFamily="18" charset="0"/>
              </a:rPr>
              <a:t> A security technology that provides Real-time log analysis (e.g., Splunk, IBM </a:t>
            </a:r>
            <a:r>
              <a:rPr lang="en-GB" dirty="0" err="1">
                <a:effectLst/>
                <a:latin typeface="Arial" panose="020B0604020202020204" pitchFamily="34" charset="0"/>
                <a:ea typeface="Times New Roman" panose="02020603050405020304" pitchFamily="18" charset="0"/>
              </a:rPr>
              <a:t>QRadar</a:t>
            </a:r>
            <a:r>
              <a:rPr lang="en-GB" dirty="0">
                <a:effectLst/>
                <a:latin typeface="Arial" panose="020B0604020202020204" pitchFamily="34" charset="0"/>
                <a:ea typeface="Times New Roman" panose="02020603050405020304" pitchFamily="18" charset="0"/>
              </a:rPr>
              <a:t>).  It will provide FSL gain visibility into their IT infrastructure, detect threats and respond to security issues. [4]</a:t>
            </a:r>
            <a:endParaRPr lang="en-GB"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SzPts val="1000"/>
              <a:buFont typeface="Courier New" panose="02070309020205020404" pitchFamily="49" charset="0"/>
              <a:buChar char="o"/>
              <a:tabLst>
                <a:tab pos="685800" algn="l"/>
              </a:tabLst>
            </a:pPr>
            <a:r>
              <a:rPr lang="en-GB" b="1" dirty="0">
                <a:effectLst/>
                <a:latin typeface="Arial" panose="020B0604020202020204" pitchFamily="34" charset="0"/>
                <a:ea typeface="Times New Roman" panose="02020603050405020304" pitchFamily="18" charset="0"/>
              </a:rPr>
              <a:t>Intrusion Detection/Prevention Systems (IDS/IPS):</a:t>
            </a:r>
            <a:r>
              <a:rPr lang="en-GB" dirty="0">
                <a:effectLst/>
                <a:latin typeface="Arial" panose="020B0604020202020204" pitchFamily="34" charset="0"/>
                <a:ea typeface="Times New Roman" panose="02020603050405020304" pitchFamily="18" charset="0"/>
              </a:rPr>
              <a:t> Detect, monitor and block malicious traffic for suspicious activity.</a:t>
            </a:r>
            <a:endParaRPr lang="en-GB" dirty="0">
              <a:effectLst/>
              <a:latin typeface="Times New Roman" panose="02020603050405020304" pitchFamily="18" charset="0"/>
              <a:ea typeface="Times New Roman" panose="02020603050405020304" pitchFamily="18" charset="0"/>
            </a:endParaRPr>
          </a:p>
          <a:p>
            <a:pPr marL="457200" lvl="1" indent="0" algn="just">
              <a:buNone/>
            </a:pPr>
            <a:endParaRPr lang="en-GB" dirty="0">
              <a:effectLst/>
              <a:latin typeface="Times New Roman" panose="02020603050405020304" pitchFamily="18" charset="0"/>
              <a:ea typeface="Times New Roman" panose="02020603050405020304" pitchFamily="18" charset="0"/>
            </a:endParaRPr>
          </a:p>
          <a:p>
            <a:pPr marL="342900" lvl="0" indent="-342900" algn="just">
              <a:buAutoNum type="arabicPeriod" startAt="6"/>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8579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89DFC-7476-112A-95D9-598825D34C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AF5429-73AF-882E-85F5-85C97C249F30}"/>
              </a:ext>
            </a:extLst>
          </p:cNvPr>
          <p:cNvSpPr>
            <a:spLocks noGrp="1"/>
          </p:cNvSpPr>
          <p:nvPr>
            <p:ph type="title"/>
          </p:nvPr>
        </p:nvSpPr>
        <p:spPr>
          <a:solidFill>
            <a:schemeClr val="tx2">
              <a:lumMod val="10000"/>
              <a:lumOff val="90000"/>
            </a:schemeClr>
          </a:solidFill>
        </p:spPr>
        <p:txBody>
          <a:bodyPr>
            <a:normAutofit fontScale="90000"/>
          </a:bodyPr>
          <a:lstStyle/>
          <a:p>
            <a:pPr algn="ctr"/>
            <a:br>
              <a:rPr lang="en-GB" sz="2200" b="1" kern="0">
                <a:solidFill>
                  <a:schemeClr val="tx1"/>
                </a:solidFill>
                <a:effectLst/>
                <a:ea typeface="Times New Roman" panose="02020603050405020304" pitchFamily="18" charset="0"/>
                <a:cs typeface="Times New Roman" panose="02020603050405020304" pitchFamily="18" charset="0"/>
              </a:rPr>
            </a:br>
            <a:br>
              <a:rPr lang="en-GB" sz="2700" b="1" kern="0">
                <a:solidFill>
                  <a:schemeClr val="tx1"/>
                </a:solidFill>
                <a:effectLst/>
                <a:ea typeface="Times New Roman" panose="02020603050405020304" pitchFamily="18" charset="0"/>
                <a:cs typeface="Times New Roman" panose="02020603050405020304" pitchFamily="18" charset="0"/>
              </a:rPr>
            </a:br>
            <a:r>
              <a:rPr lang="en-GB" sz="2700" b="1" kern="0">
                <a:solidFill>
                  <a:srgbClr val="0F4761"/>
                </a:solidFill>
                <a:effectLst/>
                <a:ea typeface="Times New Roman" panose="02020603050405020304" pitchFamily="18" charset="0"/>
                <a:cs typeface="Times New Roman" panose="02020603050405020304" pitchFamily="18" charset="0"/>
              </a:rPr>
              <a:t>Monitoring and Response: Outline a plan for monitoring the network and responding to security incidents (flow chart or diagram would be useful).</a:t>
            </a:r>
            <a:br>
              <a:rPr lang="en-GB" sz="1800" b="1" kern="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8DE623D-0C2A-0E4A-6023-CB3E2531EFB0}"/>
              </a:ext>
            </a:extLst>
          </p:cNvPr>
          <p:cNvSpPr>
            <a:spLocks noGrp="1"/>
          </p:cNvSpPr>
          <p:nvPr>
            <p:ph idx="1"/>
          </p:nvPr>
        </p:nvSpPr>
        <p:spPr/>
        <p:txBody>
          <a:bodyPr>
            <a:normAutofit/>
          </a:bodyPr>
          <a:lstStyle/>
          <a:p>
            <a:pPr marL="457200" lvl="1" indent="0" algn="just">
              <a:buNone/>
            </a:pPr>
            <a:endParaRPr lang="en-GB">
              <a:effectLst/>
              <a:latin typeface="Times New Roman" panose="02020603050405020304" pitchFamily="18" charset="0"/>
              <a:ea typeface="Times New Roman" panose="02020603050405020304" pitchFamily="18" charset="0"/>
            </a:endParaRPr>
          </a:p>
          <a:p>
            <a:pPr marL="342900" lvl="0" indent="-342900" algn="just">
              <a:buAutoNum type="arabicPeriod" startAt="6"/>
            </a:pPr>
            <a:endParaRPr lang="en-GB" sz="1800">
              <a:effectLst/>
              <a:latin typeface="Times New Roman" panose="02020603050405020304" pitchFamily="18" charset="0"/>
              <a:ea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93F34302-87B2-BE12-CE12-237F9368BC58}"/>
              </a:ext>
            </a:extLst>
          </p:cNvPr>
          <p:cNvPicPr>
            <a:picLocks noChangeAspect="1"/>
          </p:cNvPicPr>
          <p:nvPr/>
        </p:nvPicPr>
        <p:blipFill>
          <a:blip r:embed="rId2"/>
          <a:stretch>
            <a:fillRect/>
          </a:stretch>
        </p:blipFill>
        <p:spPr>
          <a:xfrm>
            <a:off x="5014450" y="1915557"/>
            <a:ext cx="6034549" cy="4934545"/>
          </a:xfrm>
          <a:prstGeom prst="rect">
            <a:avLst/>
          </a:prstGeom>
        </p:spPr>
      </p:pic>
      <p:pic>
        <p:nvPicPr>
          <p:cNvPr id="7" name="Picture 6" descr="A circular screen with a lock&#10;&#10;AI-generated content may be incorrect.">
            <a:extLst>
              <a:ext uri="{FF2B5EF4-FFF2-40B4-BE49-F238E27FC236}">
                <a16:creationId xmlns:a16="http://schemas.microsoft.com/office/drawing/2014/main" id="{406D6198-3823-67BC-5504-D13B5416A0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1623" y="2076559"/>
            <a:ext cx="4508137" cy="2704882"/>
          </a:xfrm>
          <a:prstGeom prst="rect">
            <a:avLst/>
          </a:prstGeom>
        </p:spPr>
      </p:pic>
      <p:sp>
        <p:nvSpPr>
          <p:cNvPr id="8" name="TextBox 7">
            <a:extLst>
              <a:ext uri="{FF2B5EF4-FFF2-40B4-BE49-F238E27FC236}">
                <a16:creationId xmlns:a16="http://schemas.microsoft.com/office/drawing/2014/main" id="{EB312EB6-B885-EF14-0F75-976877F9814B}"/>
              </a:ext>
            </a:extLst>
          </p:cNvPr>
          <p:cNvSpPr txBox="1"/>
          <p:nvPr/>
        </p:nvSpPr>
        <p:spPr>
          <a:xfrm>
            <a:off x="544960" y="4949365"/>
            <a:ext cx="2920433" cy="230832"/>
          </a:xfrm>
          <a:prstGeom prst="rect">
            <a:avLst/>
          </a:prstGeom>
          <a:noFill/>
        </p:spPr>
        <p:txBody>
          <a:bodyPr wrap="square" rtlCol="0">
            <a:spAutoFit/>
          </a:bodyPr>
          <a:lstStyle/>
          <a:p>
            <a:r>
              <a:rPr lang="en-GB" sz="900">
                <a:hlinkClick r:id="rId4" tooltip="https://www.cde.ual.es/en/enisa-cyber-attacks-becoming-more-sophisticated/"/>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396792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4C1DE0-5BE3-22D3-BD01-0575A9DCC0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4D46BD-6D5F-F716-5D7A-50EAA93649DD}"/>
              </a:ext>
            </a:extLst>
          </p:cNvPr>
          <p:cNvSpPr>
            <a:spLocks noGrp="1"/>
          </p:cNvSpPr>
          <p:nvPr>
            <p:ph type="title"/>
          </p:nvPr>
        </p:nvSpPr>
        <p:spPr>
          <a:xfrm>
            <a:off x="1132367" y="533401"/>
            <a:ext cx="9906000" cy="1382156"/>
          </a:xfrm>
          <a:solidFill>
            <a:schemeClr val="tx2">
              <a:lumMod val="10000"/>
              <a:lumOff val="90000"/>
            </a:schemeClr>
          </a:solidFill>
        </p:spPr>
        <p:txBody>
          <a:bodyPr>
            <a:normAutofit fontScale="90000"/>
          </a:bodyPr>
          <a:lstStyle/>
          <a:p>
            <a:pPr algn="ctr"/>
            <a:br>
              <a:rPr lang="en-GB" sz="2700" b="1" kern="0" dirty="0">
                <a:solidFill>
                  <a:schemeClr val="tx1"/>
                </a:solidFill>
                <a:effectLst/>
                <a:ea typeface="Times New Roman" panose="02020603050405020304" pitchFamily="18" charset="0"/>
                <a:cs typeface="Times New Roman" panose="02020603050405020304" pitchFamily="18" charset="0"/>
              </a:rPr>
            </a:br>
            <a:br>
              <a:rPr lang="en-GB" sz="2700" b="1" kern="0" dirty="0">
                <a:solidFill>
                  <a:schemeClr val="tx1"/>
                </a:solidFill>
                <a:effectLst/>
                <a:ea typeface="Times New Roman" panose="02020603050405020304" pitchFamily="18" charset="0"/>
                <a:cs typeface="Times New Roman" panose="02020603050405020304" pitchFamily="18" charset="0"/>
              </a:rPr>
            </a:br>
            <a:br>
              <a:rPr lang="en-GB" sz="2700" b="1" kern="0" dirty="0">
                <a:solidFill>
                  <a:schemeClr val="tx1"/>
                </a:solidFill>
                <a:effectLst/>
                <a:ea typeface="Times New Roman" panose="02020603050405020304" pitchFamily="18" charset="0"/>
                <a:cs typeface="Times New Roman" panose="02020603050405020304" pitchFamily="18" charset="0"/>
              </a:rPr>
            </a:br>
            <a:r>
              <a:rPr lang="en-GB" sz="2700" b="1" kern="0" dirty="0">
                <a:solidFill>
                  <a:srgbClr val="0F4761"/>
                </a:solidFill>
                <a:effectLst/>
                <a:ea typeface="Times New Roman" panose="02020603050405020304" pitchFamily="18" charset="0"/>
                <a:cs typeface="Times New Roman" panose="02020603050405020304" pitchFamily="18" charset="0"/>
              </a:rPr>
              <a:t>Training and Awareness: Describe a training program for staff to ensure compliance with the new security policies.</a:t>
            </a:r>
            <a:br>
              <a:rPr lang="en-GB" sz="2700" b="1" kern="0" dirty="0">
                <a:solidFill>
                  <a:srgbClr val="0F4761"/>
                </a:solidFill>
                <a:effectLst/>
                <a:ea typeface="Times New Roman" panose="02020603050405020304" pitchFamily="18" charset="0"/>
                <a:cs typeface="Times New Roman" panose="02020603050405020304" pitchFamily="18" charset="0"/>
              </a:rPr>
            </a:b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C7C70A5-EFCA-7410-0A12-3DBA04C67301}"/>
              </a:ext>
            </a:extLst>
          </p:cNvPr>
          <p:cNvSpPr>
            <a:spLocks noGrp="1"/>
          </p:cNvSpPr>
          <p:nvPr>
            <p:ph idx="1"/>
          </p:nvPr>
        </p:nvSpPr>
        <p:spPr/>
        <p:txBody>
          <a:bodyPr>
            <a:normAutofit fontScale="92500" lnSpcReduction="10000"/>
          </a:bodyPr>
          <a:lstStyle/>
          <a:p>
            <a:pPr marL="342900" lvl="0" indent="-342900">
              <a:buFont typeface="+mj-lt"/>
              <a:buAutoNum type="alphaLcParenR"/>
            </a:pPr>
            <a:r>
              <a:rPr lang="en-GB" sz="2000" dirty="0">
                <a:effectLst/>
                <a:latin typeface="Arial" panose="020B0604020202020204" pitchFamily="34" charset="0"/>
                <a:ea typeface="Times New Roman" panose="02020603050405020304" pitchFamily="18" charset="0"/>
              </a:rPr>
              <a:t>Role Specific training: [7] [3]</a:t>
            </a:r>
            <a:endParaRPr lang="en-GB" sz="2000"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dirty="0">
                <a:effectLst/>
                <a:latin typeface="Arial" panose="020B0604020202020204" pitchFamily="34" charset="0"/>
                <a:ea typeface="Times New Roman" panose="02020603050405020304" pitchFamily="18" charset="0"/>
              </a:rPr>
              <a:t>IT staff at FSL to be given training in advanced threat detection and how to respond to incident response drills. [7]</a:t>
            </a:r>
            <a:endParaRPr lang="en-GB"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dirty="0">
                <a:effectLst/>
                <a:latin typeface="Arial" panose="020B0604020202020204" pitchFamily="34" charset="0"/>
                <a:ea typeface="Times New Roman" panose="02020603050405020304" pitchFamily="18" charset="0"/>
              </a:rPr>
              <a:t>Finance team at FSL to train in how to secure handling of sensitive transactions.</a:t>
            </a:r>
            <a:endParaRPr lang="en-GB"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dirty="0">
                <a:effectLst/>
                <a:latin typeface="Arial" panose="020B0604020202020204" pitchFamily="34" charset="0"/>
                <a:ea typeface="Times New Roman" panose="02020603050405020304" pitchFamily="18" charset="0"/>
              </a:rPr>
              <a:t>Enhanced modules.</a:t>
            </a:r>
            <a:endParaRPr lang="en-GB" dirty="0">
              <a:effectLst/>
              <a:latin typeface="Times New Roman" panose="02020603050405020304" pitchFamily="18" charset="0"/>
              <a:ea typeface="Times New Roman" panose="02020603050405020304" pitchFamily="18" charset="0"/>
            </a:endParaRPr>
          </a:p>
          <a:p>
            <a:pPr marL="342900" lvl="0" indent="-342900">
              <a:buFont typeface="+mj-lt"/>
              <a:buAutoNum type="alphaLcParenR"/>
            </a:pPr>
            <a:r>
              <a:rPr lang="en-GB" sz="2000" dirty="0">
                <a:effectLst/>
                <a:latin typeface="Arial" panose="020B0604020202020204" pitchFamily="34" charset="0"/>
                <a:ea typeface="Times New Roman" panose="02020603050405020304" pitchFamily="18" charset="0"/>
              </a:rPr>
              <a:t>Mandatory Security Training for all employees at FSL</a:t>
            </a:r>
            <a:endParaRPr lang="en-GB" sz="2000"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dirty="0">
                <a:effectLst/>
                <a:latin typeface="Arial" panose="020B0604020202020204" pitchFamily="34" charset="0"/>
                <a:ea typeface="Times New Roman" panose="02020603050405020304" pitchFamily="18" charset="0"/>
              </a:rPr>
              <a:t>Employees to read SOPs.</a:t>
            </a:r>
            <a:endParaRPr lang="en-GB"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dirty="0">
                <a:effectLst/>
                <a:latin typeface="Arial" panose="020B0604020202020204" pitchFamily="34" charset="0"/>
                <a:ea typeface="Times New Roman" panose="02020603050405020304" pitchFamily="18" charset="0"/>
              </a:rPr>
              <a:t>Employees at FSL to have quarterly workshops to cover policies, phishing, secure password practices and social engineering.</a:t>
            </a:r>
            <a:endParaRPr lang="en-GB" dirty="0">
              <a:effectLst/>
              <a:latin typeface="Times New Roman" panose="02020603050405020304" pitchFamily="18" charset="0"/>
              <a:ea typeface="Times New Roman" panose="02020603050405020304" pitchFamily="18" charset="0"/>
            </a:endParaRPr>
          </a:p>
          <a:p>
            <a:pPr marL="342900" lvl="0" indent="-342900">
              <a:buFont typeface="+mj-lt"/>
              <a:buAutoNum type="alphaLcParenR"/>
            </a:pPr>
            <a:r>
              <a:rPr lang="en-GB" sz="2000" dirty="0">
                <a:effectLst/>
                <a:latin typeface="Arial" panose="020B0604020202020204" pitchFamily="34" charset="0"/>
                <a:ea typeface="Times New Roman" panose="02020603050405020304" pitchFamily="18" charset="0"/>
              </a:rPr>
              <a:t>Awareness of threats and risks by sending monthly updates in security newsletters to employees and give incentives for reporting and recognising security risks. [7]</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lphaLcParenR"/>
            </a:pPr>
            <a:r>
              <a:rPr lang="en-GB" sz="2000" dirty="0">
                <a:effectLst/>
                <a:latin typeface="Arial" panose="020B0604020202020204" pitchFamily="34" charset="0"/>
                <a:ea typeface="Times New Roman" panose="02020603050405020304" pitchFamily="18" charset="0"/>
              </a:rPr>
              <a:t>Evaluation by completing post-training assessments and incident metrics.</a:t>
            </a:r>
            <a:endParaRPr lang="en-GB" sz="2000" dirty="0">
              <a:effectLst/>
              <a:latin typeface="Times New Roman" panose="02020603050405020304" pitchFamily="18" charset="0"/>
              <a:ea typeface="Times New Roman" panose="02020603050405020304" pitchFamily="18" charset="0"/>
            </a:endParaRPr>
          </a:p>
          <a:p>
            <a:pPr marL="457200" lvl="1" indent="0" algn="just">
              <a:buNone/>
            </a:pPr>
            <a:endParaRPr lang="en-GB" dirty="0">
              <a:effectLst/>
              <a:latin typeface="Times New Roman" panose="02020603050405020304" pitchFamily="18" charset="0"/>
              <a:ea typeface="Times New Roman" panose="02020603050405020304" pitchFamily="18" charset="0"/>
            </a:endParaRPr>
          </a:p>
          <a:p>
            <a:pPr marL="342900" lvl="0" indent="-342900" algn="just">
              <a:buAutoNum type="arabicPeriod" startAt="6"/>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35016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EF2B16-453D-5085-E243-1976639571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C001BE-552E-6486-7E7D-56B9A69BA85B}"/>
              </a:ext>
            </a:extLst>
          </p:cNvPr>
          <p:cNvSpPr>
            <a:spLocks noGrp="1"/>
          </p:cNvSpPr>
          <p:nvPr>
            <p:ph type="title"/>
          </p:nvPr>
        </p:nvSpPr>
        <p:spPr>
          <a:xfrm>
            <a:off x="1132367" y="533401"/>
            <a:ext cx="9906000" cy="1382156"/>
          </a:xfrm>
          <a:solidFill>
            <a:schemeClr val="tx2">
              <a:lumMod val="10000"/>
              <a:lumOff val="90000"/>
            </a:schemeClr>
          </a:solidFill>
        </p:spPr>
        <p:txBody>
          <a:bodyPr>
            <a:normAutofit fontScale="90000"/>
          </a:bodyPr>
          <a:lstStyle/>
          <a:p>
            <a:pPr algn="ctr"/>
            <a:br>
              <a:rPr lang="en-GB" sz="2700" b="1" kern="0" dirty="0">
                <a:solidFill>
                  <a:schemeClr val="tx1"/>
                </a:solidFill>
                <a:effectLst/>
                <a:ea typeface="Times New Roman" panose="02020603050405020304" pitchFamily="18" charset="0"/>
                <a:cs typeface="Times New Roman" panose="02020603050405020304" pitchFamily="18" charset="0"/>
              </a:rPr>
            </a:br>
            <a:br>
              <a:rPr lang="en-GB" sz="2700" b="1" kern="0" dirty="0">
                <a:solidFill>
                  <a:schemeClr val="tx1"/>
                </a:solidFill>
                <a:effectLst/>
                <a:ea typeface="Times New Roman" panose="02020603050405020304" pitchFamily="18" charset="0"/>
                <a:cs typeface="Times New Roman" panose="02020603050405020304" pitchFamily="18" charset="0"/>
              </a:rPr>
            </a:br>
            <a:r>
              <a:rPr lang="en-GB" sz="4000" b="1" kern="0" dirty="0">
                <a:solidFill>
                  <a:srgbClr val="0F4761"/>
                </a:solidFill>
                <a:effectLst/>
                <a:ea typeface="Times New Roman" panose="02020603050405020304" pitchFamily="18" charset="0"/>
                <a:cs typeface="Times New Roman" panose="02020603050405020304" pitchFamily="18" charset="0"/>
              </a:rPr>
              <a:t>Conclusion:</a:t>
            </a: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AEC94FA-A9C0-B1B5-42FF-AD0166D4FD41}"/>
              </a:ext>
            </a:extLst>
          </p:cNvPr>
          <p:cNvSpPr>
            <a:spLocks noGrp="1"/>
          </p:cNvSpPr>
          <p:nvPr>
            <p:ph idx="1"/>
          </p:nvPr>
        </p:nvSpPr>
        <p:spPr>
          <a:xfrm>
            <a:off x="1143000" y="2009554"/>
            <a:ext cx="9906000" cy="4315045"/>
          </a:xfrm>
        </p:spPr>
        <p:txBody>
          <a:bodyPr>
            <a:normAutofit fontScale="92500" lnSpcReduction="10000"/>
          </a:bodyPr>
          <a:lstStyle/>
          <a:p>
            <a:r>
              <a:rPr lang="en-GB" dirty="0">
                <a:effectLst/>
                <a:latin typeface="Arial" panose="020B0604020202020204" pitchFamily="34" charset="0"/>
                <a:ea typeface="Times New Roman" panose="02020603050405020304" pitchFamily="18" charset="0"/>
              </a:rPr>
              <a:t>The above policy will help provide employees of FSL establish a proactive security framework, it will help mitigate risks via employee training, technical controls and monitoring continuously.   The policy aligned with ISO 27001, NIST and GDPR.  The implementation of this policy should be reviewed biannually to adapt to developing threats. [1] [9] [8] [2]</a:t>
            </a:r>
            <a:endParaRPr lang="en-GB" dirty="0">
              <a:effectLst/>
              <a:latin typeface="Times New Roman" panose="02020603050405020304" pitchFamily="18" charset="0"/>
              <a:ea typeface="Times New Roman" panose="02020603050405020304" pitchFamily="18" charset="0"/>
            </a:endParaRPr>
          </a:p>
          <a:p>
            <a:pPr marL="457200" lvl="1" indent="0" algn="just">
              <a:buNone/>
            </a:pPr>
            <a:endParaRPr lang="en-GB" dirty="0">
              <a:effectLst/>
              <a:latin typeface="Times New Roman" panose="02020603050405020304" pitchFamily="18" charset="0"/>
              <a:ea typeface="Times New Roman" panose="02020603050405020304" pitchFamily="18" charset="0"/>
            </a:endParaRPr>
          </a:p>
          <a:p>
            <a:pPr marL="342900" lvl="0" indent="-342900" algn="just">
              <a:buAutoNum type="arabicPeriod" startAt="6"/>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a:p>
            <a:pPr marL="0" indent="0">
              <a:buNone/>
            </a:pPr>
            <a:endParaRPr lang="en-GB" dirty="0"/>
          </a:p>
          <a:p>
            <a:pPr marL="0" indent="0">
              <a:buNone/>
            </a:pPr>
            <a:r>
              <a:rPr lang="en-GB" dirty="0"/>
              <a:t> </a:t>
            </a:r>
          </a:p>
          <a:p>
            <a:pPr marL="0" indent="0">
              <a:buNone/>
            </a:pPr>
            <a:r>
              <a:rPr lang="en-GB" dirty="0"/>
              <a:t> </a:t>
            </a:r>
          </a:p>
          <a:p>
            <a:pPr marL="0" indent="0">
              <a:buNone/>
            </a:pPr>
            <a:r>
              <a:rPr lang="en-GB" sz="1000" dirty="0"/>
              <a:t>                                                                                                        Picture: </a:t>
            </a:r>
            <a:r>
              <a:rPr lang="en-GB" sz="1000" dirty="0">
                <a:hlinkClick r:id="rId3"/>
              </a:rPr>
              <a:t>Poster Digital cybersecurity and network protection – Wall Art | </a:t>
            </a:r>
            <a:r>
              <a:rPr lang="en-GB" sz="1000" dirty="0" err="1">
                <a:hlinkClick r:id="rId3"/>
              </a:rPr>
              <a:t>UkPosters</a:t>
            </a:r>
            <a:endParaRPr lang="en-GB" sz="1000" dirty="0"/>
          </a:p>
        </p:txBody>
      </p:sp>
      <p:pic>
        <p:nvPicPr>
          <p:cNvPr id="4100" name="Picture 4" descr="Poster Digital cybersecurity and ...">
            <a:extLst>
              <a:ext uri="{FF2B5EF4-FFF2-40B4-BE49-F238E27FC236}">
                <a16:creationId xmlns:a16="http://schemas.microsoft.com/office/drawing/2014/main" id="{A60CA326-617B-67D5-07DC-A4E218C3EC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5359" y="3775587"/>
            <a:ext cx="3121295" cy="2189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287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7E65D-F2BF-BF3A-DF5B-B7FC2FBC32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6A9EED-D673-627E-5DCE-987AA4FD7CF9}"/>
              </a:ext>
            </a:extLst>
          </p:cNvPr>
          <p:cNvSpPr>
            <a:spLocks noGrp="1"/>
          </p:cNvSpPr>
          <p:nvPr>
            <p:ph type="title"/>
          </p:nvPr>
        </p:nvSpPr>
        <p:spPr>
          <a:xfrm>
            <a:off x="1132367" y="533401"/>
            <a:ext cx="9906000" cy="1382156"/>
          </a:xfrm>
          <a:solidFill>
            <a:schemeClr val="tx2">
              <a:lumMod val="10000"/>
              <a:lumOff val="90000"/>
            </a:schemeClr>
          </a:solidFill>
        </p:spPr>
        <p:txBody>
          <a:bodyPr>
            <a:normAutofit fontScale="90000"/>
          </a:bodyPr>
          <a:lstStyle/>
          <a:p>
            <a:pPr algn="ctr"/>
            <a:br>
              <a:rPr lang="en-GB" sz="2700" b="1" kern="0" dirty="0">
                <a:solidFill>
                  <a:schemeClr val="tx1"/>
                </a:solidFill>
                <a:effectLst/>
                <a:ea typeface="Times New Roman" panose="02020603050405020304" pitchFamily="18" charset="0"/>
                <a:cs typeface="Times New Roman" panose="02020603050405020304" pitchFamily="18" charset="0"/>
              </a:rPr>
            </a:br>
            <a:br>
              <a:rPr lang="en-GB" sz="2700" b="1" kern="0" dirty="0">
                <a:solidFill>
                  <a:schemeClr val="tx1"/>
                </a:solidFill>
                <a:effectLst/>
                <a:ea typeface="Times New Roman" panose="02020603050405020304" pitchFamily="18" charset="0"/>
                <a:cs typeface="Times New Roman" panose="02020603050405020304" pitchFamily="18" charset="0"/>
              </a:rPr>
            </a:br>
            <a:r>
              <a:rPr lang="en-GB" b="1" kern="0" dirty="0">
                <a:solidFill>
                  <a:srgbClr val="0F4761"/>
                </a:solidFill>
                <a:effectLst/>
                <a:ea typeface="Times New Roman" panose="02020603050405020304" pitchFamily="18" charset="0"/>
                <a:cs typeface="Times New Roman" panose="02020603050405020304" pitchFamily="18" charset="0"/>
              </a:rPr>
              <a:t>Bibliography:</a:t>
            </a: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9284F10-56C8-6652-B144-1A7A08804930}"/>
              </a:ext>
            </a:extLst>
          </p:cNvPr>
          <p:cNvSpPr>
            <a:spLocks noGrp="1"/>
          </p:cNvSpPr>
          <p:nvPr>
            <p:ph idx="1"/>
          </p:nvPr>
        </p:nvSpPr>
        <p:spPr/>
        <p:txBody>
          <a:bodyPr>
            <a:normAutofit/>
          </a:bodyPr>
          <a:lstStyle/>
          <a:p>
            <a:pPr marL="457200" lvl="1" indent="0" algn="just">
              <a:buNone/>
            </a:pPr>
            <a:endParaRPr lang="en-GB" dirty="0">
              <a:effectLst/>
              <a:latin typeface="Times New Roman" panose="02020603050405020304" pitchFamily="18" charset="0"/>
              <a:ea typeface="Times New Roman" panose="02020603050405020304" pitchFamily="18" charset="0"/>
            </a:endParaRPr>
          </a:p>
          <a:p>
            <a:pPr marL="342900" lvl="0" indent="-342900" algn="just">
              <a:buAutoNum type="arabicPeriod" startAt="6"/>
            </a:pPr>
            <a:endParaRPr lang="en-GB" sz="1800" dirty="0">
              <a:effectLst/>
              <a:latin typeface="Times New Roman" panose="02020603050405020304" pitchFamily="18" charset="0"/>
              <a:ea typeface="Times New Roman" panose="02020603050405020304" pitchFamily="18" charset="0"/>
            </a:endParaRPr>
          </a:p>
          <a:p>
            <a:endParaRPr lang="en-GB" dirty="0"/>
          </a:p>
        </p:txBody>
      </p:sp>
      <p:graphicFrame>
        <p:nvGraphicFramePr>
          <p:cNvPr id="5" name="Table 4">
            <a:extLst>
              <a:ext uri="{FF2B5EF4-FFF2-40B4-BE49-F238E27FC236}">
                <a16:creationId xmlns:a16="http://schemas.microsoft.com/office/drawing/2014/main" id="{12AFCD94-0F74-8BA4-C8B9-C8EE9D60AA62}"/>
              </a:ext>
            </a:extLst>
          </p:cNvPr>
          <p:cNvGraphicFramePr>
            <a:graphicFrameLocks noGrp="1"/>
          </p:cNvGraphicFramePr>
          <p:nvPr>
            <p:extLst>
              <p:ext uri="{D42A27DB-BD31-4B8C-83A1-F6EECF244321}">
                <p14:modId xmlns:p14="http://schemas.microsoft.com/office/powerpoint/2010/main" val="2253350212"/>
              </p:ext>
            </p:extLst>
          </p:nvPr>
        </p:nvGraphicFramePr>
        <p:xfrm>
          <a:off x="578069" y="2009776"/>
          <a:ext cx="11255968" cy="4635576"/>
        </p:xfrm>
        <a:graphic>
          <a:graphicData uri="http://schemas.openxmlformats.org/drawingml/2006/table">
            <a:tbl>
              <a:tblPr firstRow="1" firstCol="1" bandRow="1">
                <a:tableStyleId>{5C22544A-7EE6-4342-B048-85BDC9FD1C3A}</a:tableStyleId>
              </a:tblPr>
              <a:tblGrid>
                <a:gridCol w="158904">
                  <a:extLst>
                    <a:ext uri="{9D8B030D-6E8A-4147-A177-3AD203B41FA5}">
                      <a16:colId xmlns:a16="http://schemas.microsoft.com/office/drawing/2014/main" val="3082787397"/>
                    </a:ext>
                  </a:extLst>
                </a:gridCol>
                <a:gridCol w="11097064">
                  <a:extLst>
                    <a:ext uri="{9D8B030D-6E8A-4147-A177-3AD203B41FA5}">
                      <a16:colId xmlns:a16="http://schemas.microsoft.com/office/drawing/2014/main" val="3869164832"/>
                    </a:ext>
                  </a:extLst>
                </a:gridCol>
              </a:tblGrid>
              <a:tr h="515064">
                <a:tc>
                  <a:txBody>
                    <a:bodyPr/>
                    <a:lstStyle/>
                    <a:p>
                      <a:pPr>
                        <a:lnSpc>
                          <a:spcPct val="115000"/>
                        </a:lnSpc>
                        <a:buNone/>
                      </a:pPr>
                      <a:r>
                        <a:rPr lang="en-GB" sz="1200">
                          <a:effectLst/>
                        </a:rPr>
                        <a:t>[1] </a:t>
                      </a:r>
                      <a:endParaRPr lang="en-GB" sz="1200">
                        <a:effectLst/>
                        <a:latin typeface="Times New Roman" panose="02020603050405020304" pitchFamily="18" charset="0"/>
                        <a:ea typeface="Times New Roman" panose="02020603050405020304" pitchFamily="18" charset="0"/>
                      </a:endParaRPr>
                    </a:p>
                  </a:txBody>
                  <a:tcPr marL="8024" marR="8024" marT="8024" marB="8024"/>
                </a:tc>
                <a:tc>
                  <a:txBody>
                    <a:bodyPr/>
                    <a:lstStyle/>
                    <a:p>
                      <a:pPr>
                        <a:lnSpc>
                          <a:spcPct val="115000"/>
                        </a:lnSpc>
                        <a:buNone/>
                      </a:pPr>
                      <a:r>
                        <a:rPr lang="en-GB" sz="1200" dirty="0">
                          <a:effectLst/>
                        </a:rPr>
                        <a:t>“National Institute of Standards and Technology,” 11 05 2025. [Online]. Available: https://www.sans.org/information-security-policy/.</a:t>
                      </a:r>
                      <a:endParaRPr lang="en-GB" sz="1200" dirty="0">
                        <a:effectLst/>
                        <a:latin typeface="Times New Roman" panose="02020603050405020304" pitchFamily="18" charset="0"/>
                        <a:ea typeface="Times New Roman" panose="02020603050405020304" pitchFamily="18" charset="0"/>
                      </a:endParaRPr>
                    </a:p>
                  </a:txBody>
                  <a:tcPr marL="8024" marR="8024" marT="8024" marB="8024"/>
                </a:tc>
                <a:extLst>
                  <a:ext uri="{0D108BD9-81ED-4DB2-BD59-A6C34878D82A}">
                    <a16:rowId xmlns:a16="http://schemas.microsoft.com/office/drawing/2014/main" val="3324386406"/>
                  </a:ext>
                </a:extLst>
              </a:tr>
              <a:tr h="515064">
                <a:tc>
                  <a:txBody>
                    <a:bodyPr/>
                    <a:lstStyle/>
                    <a:p>
                      <a:pPr>
                        <a:lnSpc>
                          <a:spcPct val="115000"/>
                        </a:lnSpc>
                        <a:buNone/>
                      </a:pPr>
                      <a:r>
                        <a:rPr lang="en-GB" sz="1200">
                          <a:effectLst/>
                        </a:rPr>
                        <a:t>[2] </a:t>
                      </a:r>
                      <a:endParaRPr lang="en-GB" sz="1200">
                        <a:effectLst/>
                        <a:latin typeface="Times New Roman" panose="02020603050405020304" pitchFamily="18" charset="0"/>
                        <a:ea typeface="Times New Roman" panose="02020603050405020304" pitchFamily="18" charset="0"/>
                      </a:endParaRPr>
                    </a:p>
                  </a:txBody>
                  <a:tcPr marL="8024" marR="8024" marT="8024" marB="8024"/>
                </a:tc>
                <a:tc>
                  <a:txBody>
                    <a:bodyPr/>
                    <a:lstStyle/>
                    <a:p>
                      <a:pPr>
                        <a:lnSpc>
                          <a:spcPct val="115000"/>
                        </a:lnSpc>
                        <a:buNone/>
                      </a:pPr>
                      <a:r>
                        <a:rPr lang="en-GB" sz="1200">
                          <a:effectLst/>
                        </a:rPr>
                        <a:t>A. P. C. Campbell, Cyber Security Essentials Lectures, 2025. </a:t>
                      </a:r>
                      <a:endParaRPr lang="en-GB" sz="1200">
                        <a:effectLst/>
                        <a:latin typeface="Times New Roman" panose="02020603050405020304" pitchFamily="18" charset="0"/>
                        <a:ea typeface="Times New Roman" panose="02020603050405020304" pitchFamily="18" charset="0"/>
                      </a:endParaRPr>
                    </a:p>
                  </a:txBody>
                  <a:tcPr marL="8024" marR="8024" marT="8024" marB="8024"/>
                </a:tc>
                <a:extLst>
                  <a:ext uri="{0D108BD9-81ED-4DB2-BD59-A6C34878D82A}">
                    <a16:rowId xmlns:a16="http://schemas.microsoft.com/office/drawing/2014/main" val="661905064"/>
                  </a:ext>
                </a:extLst>
              </a:tr>
              <a:tr h="515064">
                <a:tc>
                  <a:txBody>
                    <a:bodyPr/>
                    <a:lstStyle/>
                    <a:p>
                      <a:pPr>
                        <a:lnSpc>
                          <a:spcPct val="115000"/>
                        </a:lnSpc>
                        <a:buNone/>
                      </a:pPr>
                      <a:r>
                        <a:rPr lang="en-GB" sz="1200">
                          <a:effectLst/>
                        </a:rPr>
                        <a:t>[3] </a:t>
                      </a:r>
                      <a:endParaRPr lang="en-GB" sz="1200">
                        <a:effectLst/>
                        <a:latin typeface="Times New Roman" panose="02020603050405020304" pitchFamily="18" charset="0"/>
                        <a:ea typeface="Times New Roman" panose="02020603050405020304" pitchFamily="18" charset="0"/>
                      </a:endParaRPr>
                    </a:p>
                  </a:txBody>
                  <a:tcPr marL="8024" marR="8024" marT="8024" marB="8024"/>
                </a:tc>
                <a:tc>
                  <a:txBody>
                    <a:bodyPr/>
                    <a:lstStyle/>
                    <a:p>
                      <a:pPr>
                        <a:lnSpc>
                          <a:spcPct val="115000"/>
                        </a:lnSpc>
                        <a:buNone/>
                      </a:pPr>
                      <a:r>
                        <a:rPr lang="en-GB" sz="1200" dirty="0">
                          <a:effectLst/>
                        </a:rPr>
                        <a:t>I. Standard, “ISO/IEC 27001:2022 Information security, cybersecurity and privacy protection — Information security management systems — Requirements,” Information security, cybersecurity and privacy protection — Information security management systems — Requirements., p. 19, 2022. </a:t>
                      </a:r>
                      <a:endParaRPr lang="en-GB" sz="1200" dirty="0">
                        <a:effectLst/>
                        <a:latin typeface="Times New Roman" panose="02020603050405020304" pitchFamily="18" charset="0"/>
                        <a:ea typeface="Times New Roman" panose="02020603050405020304" pitchFamily="18" charset="0"/>
                      </a:endParaRPr>
                    </a:p>
                  </a:txBody>
                  <a:tcPr marL="8024" marR="8024" marT="8024" marB="8024"/>
                </a:tc>
                <a:extLst>
                  <a:ext uri="{0D108BD9-81ED-4DB2-BD59-A6C34878D82A}">
                    <a16:rowId xmlns:a16="http://schemas.microsoft.com/office/drawing/2014/main" val="4038344372"/>
                  </a:ext>
                </a:extLst>
              </a:tr>
              <a:tr h="515064">
                <a:tc>
                  <a:txBody>
                    <a:bodyPr/>
                    <a:lstStyle/>
                    <a:p>
                      <a:pPr>
                        <a:lnSpc>
                          <a:spcPct val="115000"/>
                        </a:lnSpc>
                        <a:buNone/>
                      </a:pPr>
                      <a:r>
                        <a:rPr lang="en-GB" sz="1200">
                          <a:effectLst/>
                        </a:rPr>
                        <a:t>[4] </a:t>
                      </a:r>
                      <a:endParaRPr lang="en-GB" sz="1200">
                        <a:effectLst/>
                        <a:latin typeface="Times New Roman" panose="02020603050405020304" pitchFamily="18" charset="0"/>
                        <a:ea typeface="Times New Roman" panose="02020603050405020304" pitchFamily="18" charset="0"/>
                      </a:endParaRPr>
                    </a:p>
                  </a:txBody>
                  <a:tcPr marL="8024" marR="8024" marT="8024" marB="8024"/>
                </a:tc>
                <a:tc>
                  <a:txBody>
                    <a:bodyPr/>
                    <a:lstStyle/>
                    <a:p>
                      <a:pPr>
                        <a:lnSpc>
                          <a:spcPct val="115000"/>
                        </a:lnSpc>
                        <a:buNone/>
                      </a:pPr>
                      <a:r>
                        <a:rPr lang="en-GB" sz="1200" dirty="0">
                          <a:effectLst/>
                        </a:rPr>
                        <a:t>H. F. &amp;. N. M. Tipton, Information Security Management Handbook (7th ed.), CRC Press, 2021. </a:t>
                      </a:r>
                      <a:endParaRPr lang="en-GB" sz="1200" dirty="0">
                        <a:effectLst/>
                        <a:latin typeface="Times New Roman" panose="02020603050405020304" pitchFamily="18" charset="0"/>
                        <a:ea typeface="Times New Roman" panose="02020603050405020304" pitchFamily="18" charset="0"/>
                      </a:endParaRPr>
                    </a:p>
                  </a:txBody>
                  <a:tcPr marL="8024" marR="8024" marT="8024" marB="8024"/>
                </a:tc>
                <a:extLst>
                  <a:ext uri="{0D108BD9-81ED-4DB2-BD59-A6C34878D82A}">
                    <a16:rowId xmlns:a16="http://schemas.microsoft.com/office/drawing/2014/main" val="3740675714"/>
                  </a:ext>
                </a:extLst>
              </a:tr>
              <a:tr h="515064">
                <a:tc>
                  <a:txBody>
                    <a:bodyPr/>
                    <a:lstStyle/>
                    <a:p>
                      <a:pPr>
                        <a:lnSpc>
                          <a:spcPct val="115000"/>
                        </a:lnSpc>
                        <a:buNone/>
                      </a:pPr>
                      <a:r>
                        <a:rPr lang="en-GB" sz="1200">
                          <a:effectLst/>
                        </a:rPr>
                        <a:t>[5] </a:t>
                      </a:r>
                      <a:endParaRPr lang="en-GB" sz="1200">
                        <a:effectLst/>
                        <a:latin typeface="Times New Roman" panose="02020603050405020304" pitchFamily="18" charset="0"/>
                        <a:ea typeface="Times New Roman" panose="02020603050405020304" pitchFamily="18" charset="0"/>
                      </a:endParaRPr>
                    </a:p>
                  </a:txBody>
                  <a:tcPr marL="8024" marR="8024" marT="8024" marB="8024"/>
                </a:tc>
                <a:tc>
                  <a:txBody>
                    <a:bodyPr/>
                    <a:lstStyle/>
                    <a:p>
                      <a:pPr>
                        <a:lnSpc>
                          <a:spcPct val="115000"/>
                        </a:lnSpc>
                        <a:buNone/>
                      </a:pPr>
                      <a:r>
                        <a:rPr lang="en-GB" sz="1200" dirty="0">
                          <a:effectLst/>
                        </a:rPr>
                        <a:t>M. M. M. A. &amp;. P. S. Siponen, “Employees’ adherence to information security policies: An exploratory field study,” Information &amp; Management, vol. 51, no. 2, 2014. </a:t>
                      </a:r>
                      <a:endParaRPr lang="en-GB" sz="1200" dirty="0">
                        <a:effectLst/>
                        <a:latin typeface="Times New Roman" panose="02020603050405020304" pitchFamily="18" charset="0"/>
                        <a:ea typeface="Times New Roman" panose="02020603050405020304" pitchFamily="18" charset="0"/>
                      </a:endParaRPr>
                    </a:p>
                  </a:txBody>
                  <a:tcPr marL="8024" marR="8024" marT="8024" marB="8024"/>
                </a:tc>
                <a:extLst>
                  <a:ext uri="{0D108BD9-81ED-4DB2-BD59-A6C34878D82A}">
                    <a16:rowId xmlns:a16="http://schemas.microsoft.com/office/drawing/2014/main" val="741993489"/>
                  </a:ext>
                </a:extLst>
              </a:tr>
              <a:tr h="515064">
                <a:tc>
                  <a:txBody>
                    <a:bodyPr/>
                    <a:lstStyle/>
                    <a:p>
                      <a:pPr>
                        <a:lnSpc>
                          <a:spcPct val="115000"/>
                        </a:lnSpc>
                        <a:buNone/>
                      </a:pPr>
                      <a:r>
                        <a:rPr lang="en-GB" sz="1200">
                          <a:effectLst/>
                        </a:rPr>
                        <a:t>[6] </a:t>
                      </a:r>
                      <a:endParaRPr lang="en-GB" sz="1200">
                        <a:effectLst/>
                        <a:latin typeface="Times New Roman" panose="02020603050405020304" pitchFamily="18" charset="0"/>
                        <a:ea typeface="Times New Roman" panose="02020603050405020304" pitchFamily="18" charset="0"/>
                      </a:endParaRPr>
                    </a:p>
                  </a:txBody>
                  <a:tcPr marL="8024" marR="8024" marT="8024" marB="8024"/>
                </a:tc>
                <a:tc>
                  <a:txBody>
                    <a:bodyPr/>
                    <a:lstStyle/>
                    <a:p>
                      <a:pPr>
                        <a:lnSpc>
                          <a:spcPct val="115000"/>
                        </a:lnSpc>
                        <a:buNone/>
                      </a:pPr>
                      <a:r>
                        <a:rPr lang="en-GB" sz="1200">
                          <a:effectLst/>
                        </a:rPr>
                        <a:t>T. R. Peltier, Information Security Policies, Procedures, and Standards: guidelines for effective information security management, Auerbach Publications. </a:t>
                      </a:r>
                      <a:endParaRPr lang="en-GB" sz="1200">
                        <a:effectLst/>
                        <a:latin typeface="Times New Roman" panose="02020603050405020304" pitchFamily="18" charset="0"/>
                        <a:ea typeface="Times New Roman" panose="02020603050405020304" pitchFamily="18" charset="0"/>
                      </a:endParaRPr>
                    </a:p>
                  </a:txBody>
                  <a:tcPr marL="8024" marR="8024" marT="8024" marB="8024"/>
                </a:tc>
                <a:extLst>
                  <a:ext uri="{0D108BD9-81ED-4DB2-BD59-A6C34878D82A}">
                    <a16:rowId xmlns:a16="http://schemas.microsoft.com/office/drawing/2014/main" val="2753035447"/>
                  </a:ext>
                </a:extLst>
              </a:tr>
              <a:tr h="515064">
                <a:tc>
                  <a:txBody>
                    <a:bodyPr/>
                    <a:lstStyle/>
                    <a:p>
                      <a:pPr>
                        <a:lnSpc>
                          <a:spcPct val="115000"/>
                        </a:lnSpc>
                        <a:buNone/>
                      </a:pPr>
                      <a:r>
                        <a:rPr lang="en-GB" sz="1200">
                          <a:effectLst/>
                        </a:rPr>
                        <a:t>[7] </a:t>
                      </a:r>
                      <a:endParaRPr lang="en-GB" sz="1200">
                        <a:effectLst/>
                        <a:latin typeface="Times New Roman" panose="02020603050405020304" pitchFamily="18" charset="0"/>
                        <a:ea typeface="Times New Roman" panose="02020603050405020304" pitchFamily="18" charset="0"/>
                      </a:endParaRPr>
                    </a:p>
                  </a:txBody>
                  <a:tcPr marL="8024" marR="8024" marT="8024" marB="8024"/>
                </a:tc>
                <a:tc>
                  <a:txBody>
                    <a:bodyPr/>
                    <a:lstStyle/>
                    <a:p>
                      <a:pPr>
                        <a:lnSpc>
                          <a:spcPct val="115000"/>
                        </a:lnSpc>
                        <a:buNone/>
                      </a:pPr>
                      <a:r>
                        <a:rPr lang="en-GB" sz="1200" dirty="0">
                          <a:effectLst/>
                        </a:rPr>
                        <a:t>M. Alshaikh, “Developing cybersecurity culture to influence employee </a:t>
                      </a:r>
                      <a:r>
                        <a:rPr lang="en-GB" sz="1200" dirty="0" err="1">
                          <a:effectLst/>
                        </a:rPr>
                        <a:t>behavior</a:t>
                      </a:r>
                      <a:r>
                        <a:rPr lang="en-GB" sz="1200" dirty="0">
                          <a:effectLst/>
                        </a:rPr>
                        <a:t>: A practice perspective,” Computers &amp; Security, no. 98, 2022. </a:t>
                      </a:r>
                      <a:endParaRPr lang="en-GB" sz="1200" dirty="0">
                        <a:effectLst/>
                        <a:latin typeface="Times New Roman" panose="02020603050405020304" pitchFamily="18" charset="0"/>
                        <a:ea typeface="Times New Roman" panose="02020603050405020304" pitchFamily="18" charset="0"/>
                      </a:endParaRPr>
                    </a:p>
                  </a:txBody>
                  <a:tcPr marL="8024" marR="8024" marT="8024" marB="8024"/>
                </a:tc>
                <a:extLst>
                  <a:ext uri="{0D108BD9-81ED-4DB2-BD59-A6C34878D82A}">
                    <a16:rowId xmlns:a16="http://schemas.microsoft.com/office/drawing/2014/main" val="4195921309"/>
                  </a:ext>
                </a:extLst>
              </a:tr>
              <a:tr h="515064">
                <a:tc>
                  <a:txBody>
                    <a:bodyPr/>
                    <a:lstStyle/>
                    <a:p>
                      <a:pPr>
                        <a:lnSpc>
                          <a:spcPct val="115000"/>
                        </a:lnSpc>
                        <a:buNone/>
                      </a:pPr>
                      <a:r>
                        <a:rPr lang="en-GB" sz="1200">
                          <a:effectLst/>
                        </a:rPr>
                        <a:t>[8] </a:t>
                      </a:r>
                      <a:endParaRPr lang="en-GB" sz="1200">
                        <a:effectLst/>
                        <a:latin typeface="Times New Roman" panose="02020603050405020304" pitchFamily="18" charset="0"/>
                        <a:ea typeface="Times New Roman" panose="02020603050405020304" pitchFamily="18" charset="0"/>
                      </a:endParaRPr>
                    </a:p>
                  </a:txBody>
                  <a:tcPr marL="8024" marR="8024" marT="8024" marB="8024"/>
                </a:tc>
                <a:tc>
                  <a:txBody>
                    <a:bodyPr/>
                    <a:lstStyle/>
                    <a:p>
                      <a:pPr>
                        <a:lnSpc>
                          <a:spcPct val="115000"/>
                        </a:lnSpc>
                        <a:buNone/>
                      </a:pPr>
                      <a:r>
                        <a:rPr lang="en-GB" sz="1200">
                          <a:effectLst/>
                        </a:rPr>
                        <a:t>“National Cyber Security Centre.,” [Online]. Available: https://www.ncsc.gov.uk/. [Accessed 13 05 2025].</a:t>
                      </a:r>
                      <a:endParaRPr lang="en-GB" sz="1200">
                        <a:effectLst/>
                        <a:latin typeface="Times New Roman" panose="02020603050405020304" pitchFamily="18" charset="0"/>
                        <a:ea typeface="Times New Roman" panose="02020603050405020304" pitchFamily="18" charset="0"/>
                      </a:endParaRPr>
                    </a:p>
                  </a:txBody>
                  <a:tcPr marL="8024" marR="8024" marT="8024" marB="8024"/>
                </a:tc>
                <a:extLst>
                  <a:ext uri="{0D108BD9-81ED-4DB2-BD59-A6C34878D82A}">
                    <a16:rowId xmlns:a16="http://schemas.microsoft.com/office/drawing/2014/main" val="1721273142"/>
                  </a:ext>
                </a:extLst>
              </a:tr>
              <a:tr h="515064">
                <a:tc>
                  <a:txBody>
                    <a:bodyPr/>
                    <a:lstStyle/>
                    <a:p>
                      <a:pPr>
                        <a:lnSpc>
                          <a:spcPct val="115000"/>
                        </a:lnSpc>
                        <a:buNone/>
                      </a:pPr>
                      <a:r>
                        <a:rPr lang="en-GB" sz="1200">
                          <a:effectLst/>
                        </a:rPr>
                        <a:t>[9] </a:t>
                      </a:r>
                      <a:endParaRPr lang="en-GB" sz="1200">
                        <a:effectLst/>
                        <a:latin typeface="Times New Roman" panose="02020603050405020304" pitchFamily="18" charset="0"/>
                        <a:ea typeface="Times New Roman" panose="02020603050405020304" pitchFamily="18" charset="0"/>
                      </a:endParaRPr>
                    </a:p>
                  </a:txBody>
                  <a:tcPr marL="8024" marR="8024" marT="8024" marB="8024"/>
                </a:tc>
                <a:tc>
                  <a:txBody>
                    <a:bodyPr/>
                    <a:lstStyle/>
                    <a:p>
                      <a:pPr>
                        <a:lnSpc>
                          <a:spcPct val="115000"/>
                        </a:lnSpc>
                        <a:buNone/>
                      </a:pPr>
                      <a:r>
                        <a:rPr lang="en-GB" sz="1200" dirty="0">
                          <a:effectLst/>
                        </a:rPr>
                        <a:t>“SANS Institute Security Policy Templates,” [Online]. Available: https://www.sans.org/information-security-policy/. [Accessed 13 05 2025].</a:t>
                      </a:r>
                      <a:endParaRPr lang="en-GB" sz="1200" dirty="0">
                        <a:effectLst/>
                        <a:latin typeface="Times New Roman" panose="02020603050405020304" pitchFamily="18" charset="0"/>
                        <a:ea typeface="Times New Roman" panose="02020603050405020304" pitchFamily="18" charset="0"/>
                      </a:endParaRPr>
                    </a:p>
                  </a:txBody>
                  <a:tcPr marL="8024" marR="8024" marT="8024" marB="8024"/>
                </a:tc>
                <a:extLst>
                  <a:ext uri="{0D108BD9-81ED-4DB2-BD59-A6C34878D82A}">
                    <a16:rowId xmlns:a16="http://schemas.microsoft.com/office/drawing/2014/main" val="1075017780"/>
                  </a:ext>
                </a:extLst>
              </a:tr>
            </a:tbl>
          </a:graphicData>
        </a:graphic>
      </p:graphicFrame>
    </p:spTree>
    <p:extLst>
      <p:ext uri="{BB962C8B-B14F-4D97-AF65-F5344CB8AC3E}">
        <p14:creationId xmlns:p14="http://schemas.microsoft.com/office/powerpoint/2010/main" val="3555859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1729</Words>
  <Application>Microsoft Office PowerPoint</Application>
  <PresentationFormat>Widescreen</PresentationFormat>
  <Paragraphs>109</Paragraphs>
  <Slides>14</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Aptos</vt:lpstr>
      <vt:lpstr>Aptos Display</vt:lpstr>
      <vt:lpstr>Arial</vt:lpstr>
      <vt:lpstr>Caladea</vt:lpstr>
      <vt:lpstr>Courier New</vt:lpstr>
      <vt:lpstr>Symbol</vt:lpstr>
      <vt:lpstr>Times New Roman</vt:lpstr>
      <vt:lpstr>Univers Condensed Light</vt:lpstr>
      <vt:lpstr>Walbaum Display Light</vt:lpstr>
      <vt:lpstr>AngleLinesVTI</vt:lpstr>
      <vt:lpstr>Synthesize a solution to a potential real life scenario  By MOHAMMAD Yaqoob (2419891)</vt:lpstr>
      <vt:lpstr>Scenrio &amp; Task:</vt:lpstr>
      <vt:lpstr>welcome</vt:lpstr>
      <vt:lpstr> Identification of Threats: Clearly identify potential internal and external threats facing FSL. </vt:lpstr>
      <vt:lpstr> Identification of Threats: Clearly identify potential internal and external threats facing FSL. </vt:lpstr>
      <vt:lpstr> Security Policies: Develop a set of security policies that align with best practices in network and cyber security. </vt:lpstr>
      <vt:lpstr> Security Policies: Develop a set of security policies that align with best practices in network and cyber security. </vt:lpstr>
      <vt:lpstr>  Mitigation Measures: Propose specific measures to mitigate identified threats, detailing how each measure will be implemented.  </vt:lpstr>
      <vt:lpstr>  Mitigation Measures: Propose specific measures to mitigate identified threats, detailing how each measure will be implemented.  </vt:lpstr>
      <vt:lpstr>  Monitoring and Response: Outline a plan for monitoring the network and responding to security incidents (flow chart or diagram would be useful).  </vt:lpstr>
      <vt:lpstr>  Monitoring and Response: Outline a plan for monitoring the network and responding to security incidents (flow chart or diagram would be useful).  </vt:lpstr>
      <vt:lpstr>   Training and Awareness: Describe a training program for staff to ensure compliance with the new security policies.   </vt:lpstr>
      <vt:lpstr>  Conclusion:   </vt:lpstr>
      <vt:lpstr>  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Mohammad Yaqoob (2419891)</dc:creator>
  <cp:lastModifiedBy>Mohammad Yaqoob (2419891)</cp:lastModifiedBy>
  <cp:revision>1</cp:revision>
  <dcterms:created xsi:type="dcterms:W3CDTF">2025-05-13T11:22:29Z</dcterms:created>
  <dcterms:modified xsi:type="dcterms:W3CDTF">2025-05-13T12:29:34Z</dcterms:modified>
</cp:coreProperties>
</file>