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6"/>
  </p:notesMasterIdLst>
  <p:handoutMasterIdLst>
    <p:handoutMasterId r:id="rId17"/>
  </p:handoutMasterIdLst>
  <p:sldIdLst>
    <p:sldId id="256" r:id="rId2"/>
    <p:sldId id="300" r:id="rId3"/>
    <p:sldId id="291" r:id="rId4"/>
    <p:sldId id="287" r:id="rId5"/>
    <p:sldId id="288" r:id="rId6"/>
    <p:sldId id="299" r:id="rId7"/>
    <p:sldId id="294" r:id="rId8"/>
    <p:sldId id="290" r:id="rId9"/>
    <p:sldId id="293" r:id="rId10"/>
    <p:sldId id="297" r:id="rId11"/>
    <p:sldId id="289" r:id="rId12"/>
    <p:sldId id="296" r:id="rId13"/>
    <p:sldId id="295" r:id="rId14"/>
    <p:sldId id="298"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0000"/>
    <a:srgbClr val="004853"/>
    <a:srgbClr val="003366"/>
    <a:srgbClr val="6C0000"/>
    <a:srgbClr val="003635"/>
    <a:srgbClr val="336699"/>
    <a:srgbClr val="005654"/>
    <a:srgbClr val="FF9933"/>
    <a:srgbClr val="FFCC99"/>
    <a:srgbClr val="00464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45" autoAdjust="0"/>
    <p:restoredTop sz="94360" autoAdjust="0"/>
  </p:normalViewPr>
  <p:slideViewPr>
    <p:cSldViewPr>
      <p:cViewPr varScale="1">
        <p:scale>
          <a:sx n="86" d="100"/>
          <a:sy n="86" d="100"/>
        </p:scale>
        <p:origin x="118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2"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8"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2"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8"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90349" cy="4891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198" y="0"/>
            <a:ext cx="2890349" cy="489109"/>
          </a:xfrm>
          <a:prstGeom prst="rect">
            <a:avLst/>
          </a:prstGeom>
        </p:spPr>
        <p:txBody>
          <a:bodyPr vert="horz" lIns="91429" tIns="45714" rIns="91429" bIns="45714" rtlCol="0"/>
          <a:lstStyle>
            <a:lvl1pPr algn="r">
              <a:defRPr sz="1200"/>
            </a:lvl1pPr>
          </a:lstStyle>
          <a:p>
            <a:fld id="{8906F5E0-762D-445F-8A74-259016CD1617}" type="datetimeFigureOut">
              <a:rPr lang="en-GB" smtClean="0"/>
              <a:t>27/11/2018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292" y="4694180"/>
            <a:ext cx="5336504" cy="3839825"/>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492"/>
            <a:ext cx="2890349" cy="489109"/>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198" y="9264492"/>
            <a:ext cx="2890349" cy="489109"/>
          </a:xfrm>
          <a:prstGeom prst="rect">
            <a:avLst/>
          </a:prstGeom>
        </p:spPr>
        <p:txBody>
          <a:bodyPr vert="horz" lIns="91429" tIns="45714" rIns="91429" bIns="45714"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3903167" y="6234132"/>
            <a:ext cx="4932040" cy="417590"/>
          </a:xfrm>
        </p:spPr>
        <p:txBody>
          <a:bodyPr>
            <a:normAutofit/>
          </a:bodyPr>
          <a:lstStyle/>
          <a:p>
            <a:pPr algn="r"/>
            <a:r>
              <a:rPr lang="en-GB" altLang="en-US" sz="2000" i="1" dirty="0">
                <a:solidFill>
                  <a:srgbClr val="FF0000"/>
                </a:solidFill>
              </a:rPr>
              <a:t>CSEN7029  Utopias, Dystopias &amp; the functions of fictions</a:t>
            </a:r>
          </a:p>
          <a:p>
            <a:pPr algn="r"/>
            <a:endParaRPr lang="en-GB" altLang="en-US" sz="2000" i="1" dirty="0">
              <a:solidFill>
                <a:srgbClr val="FF0000"/>
              </a:solidFill>
              <a:effectLst/>
            </a:endParaRPr>
          </a:p>
        </p:txBody>
      </p:sp>
      <p:sp>
        <p:nvSpPr>
          <p:cNvPr id="4" name="Rectangle 3"/>
          <p:cNvSpPr/>
          <p:nvPr/>
        </p:nvSpPr>
        <p:spPr>
          <a:xfrm>
            <a:off x="755668" y="3169003"/>
            <a:ext cx="3955356" cy="1261884"/>
          </a:xfrm>
          <a:prstGeom prst="rect">
            <a:avLst/>
          </a:prstGeom>
          <a:solidFill>
            <a:schemeClr val="bg1"/>
          </a:solidFill>
          <a:ln w="28575">
            <a:solidFill>
              <a:schemeClr val="bg1"/>
            </a:solidFill>
          </a:ln>
        </p:spPr>
        <p:txBody>
          <a:bodyPr wrap="square">
            <a:spAutoFit/>
          </a:bodyPr>
          <a:lstStyle/>
          <a:p>
            <a:pPr algn="ctr"/>
            <a:endParaRPr lang="en-GB" sz="1400" dirty="0">
              <a:latin typeface="Palatino Linotype" panose="02040502050505030304" pitchFamily="18" charset="0"/>
            </a:endParaRPr>
          </a:p>
          <a:p>
            <a:pPr algn="ctr"/>
            <a:r>
              <a:rPr lang="en-GB" sz="2400" dirty="0">
                <a:solidFill>
                  <a:srgbClr val="F20000"/>
                </a:solidFill>
                <a:latin typeface="Bernard MT Condensed" panose="02050806060905020404" pitchFamily="18" charset="0"/>
              </a:rPr>
              <a:t>The Handmaid’s Tale</a:t>
            </a:r>
          </a:p>
          <a:p>
            <a:pPr algn="ctr"/>
            <a:r>
              <a:rPr lang="en-GB" sz="2400" dirty="0">
                <a:latin typeface="Bernard MT Condensed" panose="02050806060905020404" pitchFamily="18" charset="0"/>
              </a:rPr>
              <a:t>Margaret Atwood  (1985)</a:t>
            </a:r>
          </a:p>
          <a:p>
            <a:pPr algn="ctr"/>
            <a:endParaRPr lang="en-GB" sz="1400" dirty="0">
              <a:latin typeface="Bernard MT Condensed" panose="02050806060905020404" pitchFamily="18" charset="0"/>
            </a:endParaRPr>
          </a:p>
        </p:txBody>
      </p:sp>
      <p:sp>
        <p:nvSpPr>
          <p:cNvPr id="2" name="Rectangle 1">
            <a:extLst>
              <a:ext uri="{FF2B5EF4-FFF2-40B4-BE49-F238E27FC236}">
                <a16:creationId xmlns:a16="http://schemas.microsoft.com/office/drawing/2014/main" id="{0D61636D-BFAF-41D3-9097-BD32978CC7BD}"/>
              </a:ext>
            </a:extLst>
          </p:cNvPr>
          <p:cNvSpPr/>
          <p:nvPr/>
        </p:nvSpPr>
        <p:spPr>
          <a:xfrm>
            <a:off x="4706719" y="2277392"/>
            <a:ext cx="4105483"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A room of her own that is not her own</a:t>
            </a:r>
            <a:endParaRPr lang="en-GB" sz="1800" dirty="0">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E1E5188A-3043-490A-AB74-7FCF4EA76083}"/>
              </a:ext>
            </a:extLst>
          </p:cNvPr>
          <p:cNvSpPr/>
          <p:nvPr/>
        </p:nvSpPr>
        <p:spPr>
          <a:xfrm>
            <a:off x="6460359" y="373468"/>
            <a:ext cx="2312043"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The Private IS Public</a:t>
            </a:r>
            <a:endParaRPr lang="en-GB" sz="1800" dirty="0">
              <a:effectLst/>
              <a:latin typeface="Times New Roman" panose="02020603050405020304" pitchFamily="18" charset="0"/>
              <a:ea typeface="Times New Roman" panose="02020603050405020304" pitchFamily="18" charset="0"/>
            </a:endParaRPr>
          </a:p>
        </p:txBody>
      </p:sp>
      <p:sp>
        <p:nvSpPr>
          <p:cNvPr id="7" name="Rectangle 6">
            <a:extLst>
              <a:ext uri="{FF2B5EF4-FFF2-40B4-BE49-F238E27FC236}">
                <a16:creationId xmlns:a16="http://schemas.microsoft.com/office/drawing/2014/main" id="{BB6482F1-AD3C-44F7-9D07-E8E3ABA228CD}"/>
              </a:ext>
            </a:extLst>
          </p:cNvPr>
          <p:cNvSpPr/>
          <p:nvPr/>
        </p:nvSpPr>
        <p:spPr>
          <a:xfrm>
            <a:off x="5780628" y="3430613"/>
            <a:ext cx="2502024" cy="369332"/>
          </a:xfrm>
          <a:prstGeom prst="rect">
            <a:avLst/>
          </a:prstGeom>
        </p:spPr>
        <p:txBody>
          <a:bodyPr wrap="squar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money</a:t>
            </a:r>
            <a:endParaRPr lang="en-GB" dirty="0">
              <a:latin typeface="Times New Roman" panose="02020603050405020304" pitchFamily="18" charset="0"/>
              <a:ea typeface="Times New Roman" panose="02020603050405020304" pitchFamily="18" charset="0"/>
            </a:endParaRPr>
          </a:p>
        </p:txBody>
      </p:sp>
      <p:sp>
        <p:nvSpPr>
          <p:cNvPr id="8" name="Rectangle 7">
            <a:extLst>
              <a:ext uri="{FF2B5EF4-FFF2-40B4-BE49-F238E27FC236}">
                <a16:creationId xmlns:a16="http://schemas.microsoft.com/office/drawing/2014/main" id="{DBDDF279-02D8-4872-B450-B8090A78374E}"/>
              </a:ext>
            </a:extLst>
          </p:cNvPr>
          <p:cNvSpPr/>
          <p:nvPr/>
        </p:nvSpPr>
        <p:spPr>
          <a:xfrm>
            <a:off x="5378877" y="4246221"/>
            <a:ext cx="2162964"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literacy</a:t>
            </a:r>
            <a:endParaRPr lang="en-GB" dirty="0"/>
          </a:p>
        </p:txBody>
      </p:sp>
      <p:sp>
        <p:nvSpPr>
          <p:cNvPr id="9" name="Rectangle 8">
            <a:extLst>
              <a:ext uri="{FF2B5EF4-FFF2-40B4-BE49-F238E27FC236}">
                <a16:creationId xmlns:a16="http://schemas.microsoft.com/office/drawing/2014/main" id="{F617A934-E050-4CD6-8EDC-DA4A658E834B}"/>
              </a:ext>
            </a:extLst>
          </p:cNvPr>
          <p:cNvSpPr/>
          <p:nvPr/>
        </p:nvSpPr>
        <p:spPr>
          <a:xfrm>
            <a:off x="1043608" y="554784"/>
            <a:ext cx="2811411"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right to work </a:t>
            </a:r>
          </a:p>
        </p:txBody>
      </p:sp>
      <p:sp>
        <p:nvSpPr>
          <p:cNvPr id="10" name="Rectangle 9">
            <a:extLst>
              <a:ext uri="{FF2B5EF4-FFF2-40B4-BE49-F238E27FC236}">
                <a16:creationId xmlns:a16="http://schemas.microsoft.com/office/drawing/2014/main" id="{30956049-5459-465D-AE85-AB5AF3802C51}"/>
              </a:ext>
            </a:extLst>
          </p:cNvPr>
          <p:cNvSpPr/>
          <p:nvPr/>
        </p:nvSpPr>
        <p:spPr>
          <a:xfrm>
            <a:off x="859614" y="4943778"/>
            <a:ext cx="3628109" cy="369332"/>
          </a:xfrm>
          <a:prstGeom prst="rect">
            <a:avLst/>
          </a:prstGeom>
        </p:spPr>
        <p:txBody>
          <a:bodyPr wrap="none">
            <a:spAutoFit/>
          </a:bodyPr>
          <a:lstStyle/>
          <a:p>
            <a:r>
              <a:rPr lang="en-GB" dirty="0">
                <a:solidFill>
                  <a:srgbClr val="373A3C"/>
                </a:solidFill>
                <a:latin typeface="Palatino Linotype" panose="02040502050505030304" pitchFamily="18" charset="0"/>
                <a:ea typeface="Times New Roman" panose="02020603050405020304" pitchFamily="18" charset="0"/>
                <a:cs typeface="Segoe UI" panose="020B0502040204020203" pitchFamily="34" charset="0"/>
              </a:rPr>
              <a:t>Removal of right to own property</a:t>
            </a:r>
            <a:endParaRPr lang="en-GB" dirty="0">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B86393FE-22F4-44CB-A8D6-AE65B501FCDD}"/>
              </a:ext>
            </a:extLst>
          </p:cNvPr>
          <p:cNvSpPr/>
          <p:nvPr/>
        </p:nvSpPr>
        <p:spPr>
          <a:xfrm>
            <a:off x="5080050" y="1028767"/>
            <a:ext cx="3903180" cy="369332"/>
          </a:xfrm>
          <a:prstGeom prst="rect">
            <a:avLst/>
          </a:prstGeom>
        </p:spPr>
        <p:txBody>
          <a:bodyPr wrap="square">
            <a:spAutoFit/>
          </a:bodyPr>
          <a:lstStyle/>
          <a:p>
            <a:r>
              <a:rPr lang="en-GB" dirty="0">
                <a:solidFill>
                  <a:srgbClr val="373A3C"/>
                </a:solidFill>
                <a:latin typeface="Palatino Linotype" panose="02040502050505030304" pitchFamily="18" charset="0"/>
                <a:cs typeface="Segoe UI" panose="020B0502040204020203" pitchFamily="34" charset="0"/>
              </a:rPr>
              <a:t>the human self is the speaking self</a:t>
            </a:r>
          </a:p>
        </p:txBody>
      </p:sp>
      <p:sp>
        <p:nvSpPr>
          <p:cNvPr id="11" name="Rectangle 10">
            <a:extLst>
              <a:ext uri="{FF2B5EF4-FFF2-40B4-BE49-F238E27FC236}">
                <a16:creationId xmlns:a16="http://schemas.microsoft.com/office/drawing/2014/main" id="{316DB417-D9F3-4591-BE9C-0B7FAE4F90FB}"/>
              </a:ext>
            </a:extLst>
          </p:cNvPr>
          <p:cNvSpPr/>
          <p:nvPr/>
        </p:nvSpPr>
        <p:spPr>
          <a:xfrm>
            <a:off x="472372" y="1631061"/>
            <a:ext cx="4596290" cy="646331"/>
          </a:xfrm>
          <a:prstGeom prst="rect">
            <a:avLst/>
          </a:prstGeom>
        </p:spPr>
        <p:txBody>
          <a:bodyPr wrap="square">
            <a:spAutoFit/>
          </a:bodyPr>
          <a:lstStyle/>
          <a:p>
            <a:r>
              <a:rPr lang="en-GB" dirty="0">
                <a:solidFill>
                  <a:schemeClr val="bg1">
                    <a:lumMod val="75000"/>
                    <a:lumOff val="25000"/>
                  </a:schemeClr>
                </a:solidFill>
                <a:latin typeface="Palatino Linotype" panose="02040502050505030304" pitchFamily="18" charset="0"/>
              </a:rPr>
              <a:t>a woman must have money and a room of her own if she is to write fiction</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760640"/>
          </a:xfrm>
        </p:spPr>
        <p:txBody>
          <a:bodyPr>
            <a:normAutofit fontScale="77500" lnSpcReduction="20000"/>
          </a:bodyPr>
          <a:lstStyle/>
          <a:p>
            <a:pPr marL="137160" indent="0">
              <a:buNone/>
            </a:pPr>
            <a:r>
              <a:rPr lang="en-GB" sz="4300" dirty="0">
                <a:ln w="6350">
                  <a:noFill/>
                </a:ln>
                <a:solidFill>
                  <a:srgbClr val="FFC000"/>
                </a:solidFill>
                <a:latin typeface="Felix Titling" panose="04060505060202020A04" pitchFamily="82" charset="0"/>
                <a:ea typeface="+mj-ea"/>
                <a:cs typeface="+mj-cs"/>
              </a:rPr>
              <a:t>AIM(S)</a:t>
            </a:r>
          </a:p>
          <a:p>
            <a:pPr>
              <a:buFont typeface="Arial" panose="020B0604020202020204" pitchFamily="34" charset="0"/>
              <a:buChar char="•"/>
            </a:pPr>
            <a:r>
              <a:rPr lang="en-GB" dirty="0"/>
              <a:t> To gain a detailed, theorised understanding of the narration of utopia and its relation to its dystopian alter ego within the political and cultural contexts of 19th and 20th century Anglophone literature. </a:t>
            </a:r>
          </a:p>
          <a:p>
            <a:pPr marL="137160" indent="0">
              <a:buNone/>
            </a:pPr>
            <a:endParaRPr lang="en-GB" b="1" dirty="0"/>
          </a:p>
          <a:p>
            <a:pPr marL="137160" indent="0">
              <a:buNone/>
            </a:pPr>
            <a:r>
              <a:rPr lang="en-GB" sz="4400" dirty="0">
                <a:ln w="6350">
                  <a:noFill/>
                </a:ln>
                <a:solidFill>
                  <a:srgbClr val="FFC000"/>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advanced and sustained knowledge and understanding of the cultural responses to the utopian impulse;</a:t>
            </a:r>
          </a:p>
          <a:p>
            <a:pPr>
              <a:buFont typeface="Arial" panose="020B0604020202020204" pitchFamily="34" charset="0"/>
              <a:buChar char="•"/>
            </a:pPr>
            <a:r>
              <a:rPr lang="en-GB" dirty="0"/>
              <a:t>demonstrate a detailed and theorised understanding of a wide range of utopian and /or dystopian texts from the nineteenth and twentieth centuries;</a:t>
            </a:r>
          </a:p>
          <a:p>
            <a:pPr>
              <a:buFont typeface="Arial" panose="020B0604020202020204" pitchFamily="34" charset="0"/>
              <a:buChar char="•"/>
            </a:pPr>
            <a:r>
              <a:rPr lang="en-GB" dirty="0"/>
              <a:t>show a sophisticated understanding of  the emergence of the utopian and dystopian genres in their historical and cultural contexts;</a:t>
            </a:r>
          </a:p>
          <a:p>
            <a:pPr>
              <a:buFont typeface="Arial" panose="020B0604020202020204" pitchFamily="34" charset="0"/>
              <a:buChar char="•"/>
            </a:pPr>
            <a:r>
              <a:rPr lang="en-GB" dirty="0"/>
              <a:t>explore and account for the relationship of utopian and dystopian fictions to developments within the novel as a form</a:t>
            </a:r>
            <a:r>
              <a:rPr lang="en-GB" dirty="0" smtClean="0"/>
              <a:t>.</a:t>
            </a:r>
            <a:endParaRPr lang="en-GB" dirty="0"/>
          </a:p>
        </p:txBody>
      </p:sp>
    </p:spTree>
    <p:extLst>
      <p:ext uri="{BB962C8B-B14F-4D97-AF65-F5344CB8AC3E}">
        <p14:creationId xmlns:p14="http://schemas.microsoft.com/office/powerpoint/2010/main" val="17639260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86F4-293C-443C-AD59-05388A53E7E0}"/>
              </a:ext>
            </a:extLst>
          </p:cNvPr>
          <p:cNvSpPr>
            <a:spLocks noGrp="1"/>
          </p:cNvSpPr>
          <p:nvPr>
            <p:ph type="title"/>
          </p:nvPr>
        </p:nvSpPr>
        <p:spPr/>
        <p:txBody>
          <a:bodyPr/>
          <a:lstStyle/>
          <a:p>
            <a:r>
              <a:rPr lang="en-GB" dirty="0"/>
              <a:t>Writing a self </a:t>
            </a:r>
          </a:p>
        </p:txBody>
      </p:sp>
      <p:sp>
        <p:nvSpPr>
          <p:cNvPr id="3" name="Content Placeholder 2">
            <a:extLst>
              <a:ext uri="{FF2B5EF4-FFF2-40B4-BE49-F238E27FC236}">
                <a16:creationId xmlns:a16="http://schemas.microsoft.com/office/drawing/2014/main" id="{CD7E09EB-F9B6-4DB3-8388-A741E9DB8BAB}"/>
              </a:ext>
            </a:extLst>
          </p:cNvPr>
          <p:cNvSpPr>
            <a:spLocks noGrp="1"/>
          </p:cNvSpPr>
          <p:nvPr>
            <p:ph idx="1"/>
          </p:nvPr>
        </p:nvSpPr>
        <p:spPr/>
        <p:txBody>
          <a:bodyPr/>
          <a:lstStyle/>
          <a:p>
            <a:pPr marL="137160" indent="0">
              <a:buNone/>
            </a:pPr>
            <a:r>
              <a:rPr lang="en-GB" sz="2600" dirty="0"/>
              <a:t>… </a:t>
            </a:r>
            <a:r>
              <a:rPr lang="en-GB" dirty="0"/>
              <a:t>the </a:t>
            </a:r>
            <a:r>
              <a:rPr lang="en-GB" dirty="0">
                <a:solidFill>
                  <a:srgbClr val="FFC000"/>
                </a:solidFill>
              </a:rPr>
              <a:t>desire to write is a demand</a:t>
            </a:r>
            <a:r>
              <a:rPr lang="en-GB" dirty="0">
                <a:solidFill>
                  <a:srgbClr val="FFFF00"/>
                </a:solidFill>
              </a:rPr>
              <a:t> </a:t>
            </a:r>
            <a:r>
              <a:rPr lang="en-GB" dirty="0">
                <a:solidFill>
                  <a:srgbClr val="FFC000"/>
                </a:solidFill>
              </a:rPr>
              <a:t>to be heard</a:t>
            </a:r>
            <a:r>
              <a:rPr lang="en-GB" dirty="0"/>
              <a:t>, the desire to become a </a:t>
            </a:r>
            <a:r>
              <a:rPr lang="en-GB" dirty="0">
                <a:solidFill>
                  <a:srgbClr val="FFC000"/>
                </a:solidFill>
              </a:rPr>
              <a:t>‘speaking subject’ </a:t>
            </a:r>
            <a:r>
              <a:rPr lang="en-GB" dirty="0"/>
              <a:t>with access to the symbolic order of the father; or, in social terms, a desire for entry into the discourse of the legislative and symbol-making elite</a:t>
            </a:r>
            <a:r>
              <a:rPr lang="en-GB" sz="2600" dirty="0"/>
              <a:t>	</a:t>
            </a:r>
          </a:p>
          <a:p>
            <a:pPr marL="137160" indent="0">
              <a:buNone/>
            </a:pPr>
            <a:r>
              <a:rPr lang="en-GB" sz="2600" dirty="0"/>
              <a:t>   </a:t>
            </a:r>
            <a:r>
              <a:rPr lang="en-GB" sz="2200" dirty="0"/>
              <a:t>- Cora Kaplan, ‘Language and Gender’, </a:t>
            </a:r>
            <a:r>
              <a:rPr lang="en-GB" sz="2200" i="1" dirty="0"/>
              <a:t>Sea Changes </a:t>
            </a:r>
          </a:p>
          <a:p>
            <a:pPr marL="137160" indent="0">
              <a:buNone/>
            </a:pPr>
            <a:endParaRPr lang="en-GB" sz="2200" i="1" dirty="0"/>
          </a:p>
          <a:p>
            <a:pPr marL="137160" indent="0">
              <a:buNone/>
            </a:pPr>
            <a:r>
              <a:rPr lang="en-GB" dirty="0"/>
              <a:t> …. the </a:t>
            </a:r>
            <a:r>
              <a:rPr lang="en-GB" dirty="0">
                <a:solidFill>
                  <a:srgbClr val="FFC000"/>
                </a:solidFill>
              </a:rPr>
              <a:t>human self is the speaking self. </a:t>
            </a:r>
          </a:p>
          <a:p>
            <a:pPr marL="137160" indent="0">
              <a:buNone/>
            </a:pPr>
            <a:r>
              <a:rPr lang="en-GB" sz="2400" dirty="0"/>
              <a:t> </a:t>
            </a:r>
            <a:r>
              <a:rPr lang="en-GB" dirty="0"/>
              <a:t>-  Benedict Anderson, </a:t>
            </a:r>
            <a:r>
              <a:rPr lang="en-GB" i="1" dirty="0"/>
              <a:t>Imagined Communities</a:t>
            </a:r>
          </a:p>
          <a:p>
            <a:endParaRPr lang="en-GB" dirty="0"/>
          </a:p>
        </p:txBody>
      </p:sp>
    </p:spTree>
    <p:extLst>
      <p:ext uri="{BB962C8B-B14F-4D97-AF65-F5344CB8AC3E}">
        <p14:creationId xmlns:p14="http://schemas.microsoft.com/office/powerpoint/2010/main" val="518207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11F94D-BBF1-472C-9CA7-A92D47A4689D}"/>
              </a:ext>
            </a:extLst>
          </p:cNvPr>
          <p:cNvSpPr>
            <a:spLocks noGrp="1"/>
          </p:cNvSpPr>
          <p:nvPr>
            <p:ph idx="1"/>
          </p:nvPr>
        </p:nvSpPr>
        <p:spPr>
          <a:xfrm>
            <a:off x="179512" y="72827"/>
            <a:ext cx="8784976" cy="6882833"/>
          </a:xfrm>
        </p:spPr>
        <p:txBody>
          <a:bodyPr>
            <a:normAutofit fontScale="77500" lnSpcReduction="20000"/>
          </a:bodyPr>
          <a:lstStyle/>
          <a:p>
            <a:pPr marL="137160" indent="0">
              <a:lnSpc>
                <a:spcPct val="120000"/>
              </a:lnSpc>
              <a:buNone/>
            </a:pPr>
            <a:r>
              <a:rPr lang="en-GB" sz="2400" dirty="0">
                <a:latin typeface="Palatino Linotype" panose="02040502050505030304" pitchFamily="18" charset="0"/>
              </a:rPr>
              <a:t> But, you may say, we asked you to speak about </a:t>
            </a:r>
            <a:r>
              <a:rPr lang="en-GB" sz="2400" dirty="0">
                <a:solidFill>
                  <a:srgbClr val="FFC000"/>
                </a:solidFill>
                <a:latin typeface="Palatino Linotype" panose="02040502050505030304" pitchFamily="18" charset="0"/>
              </a:rPr>
              <a:t>women and fiction—what, has that got to do with a room of one's own? </a:t>
            </a:r>
            <a:r>
              <a:rPr lang="en-GB" sz="2400" dirty="0">
                <a:latin typeface="Palatino Linotype" panose="02040502050505030304" pitchFamily="18" charset="0"/>
              </a:rPr>
              <a:t>I will try to explain. When you asked me to speak about women and fiction I sat down on the banks of a river and began to wonder what the words meant. They </a:t>
            </a:r>
            <a:r>
              <a:rPr lang="en-GB" sz="2400" dirty="0">
                <a:solidFill>
                  <a:srgbClr val="FFC000"/>
                </a:solidFill>
                <a:latin typeface="Palatino Linotype" panose="02040502050505030304" pitchFamily="18" charset="0"/>
              </a:rPr>
              <a:t>might mean </a:t>
            </a:r>
            <a:r>
              <a:rPr lang="en-GB" sz="2400" dirty="0">
                <a:latin typeface="Palatino Linotype" panose="02040502050505030304" pitchFamily="18" charset="0"/>
              </a:rPr>
              <a:t>simply a few remarks about Fanny Burney; a few more about Jane Austen; a tribute to the </a:t>
            </a:r>
            <a:r>
              <a:rPr lang="en-GB" sz="2400" dirty="0" err="1">
                <a:latin typeface="Palatino Linotype" panose="02040502050505030304" pitchFamily="18" charset="0"/>
              </a:rPr>
              <a:t>Brontës</a:t>
            </a:r>
            <a:r>
              <a:rPr lang="en-GB" sz="2400" dirty="0">
                <a:latin typeface="Palatino Linotype" panose="02040502050505030304" pitchFamily="18" charset="0"/>
              </a:rPr>
              <a:t> and a sketch of Haworth Parsonage under snow; some witticisms if possible about Miss Mitford; a respectful allusion to George Eliot; a reference to Mrs Gaskell and one would have done. But at </a:t>
            </a:r>
            <a:r>
              <a:rPr lang="en-GB" sz="2400" dirty="0">
                <a:solidFill>
                  <a:srgbClr val="FFC000"/>
                </a:solidFill>
                <a:latin typeface="Palatino Linotype" panose="02040502050505030304" pitchFamily="18" charset="0"/>
              </a:rPr>
              <a:t>second sight </a:t>
            </a:r>
            <a:r>
              <a:rPr lang="en-GB" sz="2400" dirty="0">
                <a:latin typeface="Palatino Linotype" panose="02040502050505030304" pitchFamily="18" charset="0"/>
              </a:rPr>
              <a:t>the words seemed not so simple. The title women and fiction might mean, and you may have meant it to mean, </a:t>
            </a:r>
            <a:r>
              <a:rPr lang="en-GB" sz="2400" u="sng" dirty="0">
                <a:latin typeface="Palatino Linotype" panose="02040502050505030304" pitchFamily="18" charset="0"/>
              </a:rPr>
              <a:t>women and what they are like</a:t>
            </a:r>
            <a:r>
              <a:rPr lang="en-GB" sz="2400" dirty="0">
                <a:latin typeface="Palatino Linotype" panose="02040502050505030304" pitchFamily="18" charset="0"/>
              </a:rPr>
              <a:t>, or it might mean </a:t>
            </a:r>
            <a:r>
              <a:rPr lang="en-GB" sz="2400" u="sng" dirty="0">
                <a:latin typeface="Palatino Linotype" panose="02040502050505030304" pitchFamily="18" charset="0"/>
              </a:rPr>
              <a:t>women and the fiction that they write</a:t>
            </a:r>
            <a:r>
              <a:rPr lang="en-GB" sz="2400" dirty="0">
                <a:latin typeface="Palatino Linotype" panose="02040502050505030304" pitchFamily="18" charset="0"/>
              </a:rPr>
              <a:t>; or it might mean </a:t>
            </a:r>
            <a:r>
              <a:rPr lang="en-GB" sz="2400" u="sng" dirty="0">
                <a:latin typeface="Palatino Linotype" panose="02040502050505030304" pitchFamily="18" charset="0"/>
              </a:rPr>
              <a:t>women and the fiction that is written about them</a:t>
            </a:r>
            <a:r>
              <a:rPr lang="en-GB" sz="2400" dirty="0">
                <a:latin typeface="Palatino Linotype" panose="02040502050505030304" pitchFamily="18" charset="0"/>
              </a:rPr>
              <a:t>, or it might mean that </a:t>
            </a:r>
            <a:r>
              <a:rPr lang="en-GB" sz="2400" u="sng" dirty="0">
                <a:latin typeface="Palatino Linotype" panose="02040502050505030304" pitchFamily="18" charset="0"/>
              </a:rPr>
              <a:t>somehow all three are inextricably mixed together </a:t>
            </a:r>
            <a:r>
              <a:rPr lang="en-GB" sz="2400" dirty="0">
                <a:latin typeface="Palatino Linotype" panose="02040502050505030304" pitchFamily="18" charset="0"/>
              </a:rPr>
              <a:t>and you want me to consider them in that light. But when I began to consider the subject in this last way, which seemed the most interesting, I soon saw that it had one fatal drawback. I should never be able to come to a conclusion. I should never be able to fulfil what is, I understand, the first duty of a lecturer to hand you after an hour's discourse a nugget of pure truth to wrap up between the pages of your notebooks and keep on the mantelpiece for ever. All I could do was to offer you an opinion upon one minor point—</a:t>
            </a:r>
            <a:r>
              <a:rPr lang="en-GB" sz="2400" u="sng" dirty="0">
                <a:solidFill>
                  <a:srgbClr val="FFC000"/>
                </a:solidFill>
                <a:latin typeface="Palatino Linotype" panose="02040502050505030304" pitchFamily="18" charset="0"/>
              </a:rPr>
              <a:t>a woman must have money and a room of her own if she is to write fiction;</a:t>
            </a:r>
            <a:r>
              <a:rPr lang="en-GB" sz="2400" dirty="0">
                <a:latin typeface="Palatino Linotype" panose="02040502050505030304" pitchFamily="18" charset="0"/>
              </a:rPr>
              <a:t> and that, as you will see, leaves the great problem of the true nature of woman and the true nature of fiction unsolved.</a:t>
            </a:r>
          </a:p>
          <a:p>
            <a:pPr marL="137160" indent="0">
              <a:lnSpc>
                <a:spcPct val="120000"/>
              </a:lnSpc>
              <a:buNone/>
            </a:pPr>
            <a:r>
              <a:rPr lang="en-GB" sz="2400" dirty="0">
                <a:latin typeface="Palatino Linotype" panose="02040502050505030304" pitchFamily="18" charset="0"/>
              </a:rPr>
              <a:t>				 </a:t>
            </a:r>
            <a:r>
              <a:rPr lang="en-GB" sz="2400" dirty="0"/>
              <a:t>-  Virginia Woolf, </a:t>
            </a:r>
            <a:r>
              <a:rPr lang="en-GB" sz="2400" i="1" dirty="0"/>
              <a:t>A Room of One’s Own, </a:t>
            </a:r>
            <a:r>
              <a:rPr lang="en-GB" sz="2400" dirty="0"/>
              <a:t>1926</a:t>
            </a:r>
          </a:p>
        </p:txBody>
      </p:sp>
    </p:spTree>
    <p:extLst>
      <p:ext uri="{BB962C8B-B14F-4D97-AF65-F5344CB8AC3E}">
        <p14:creationId xmlns:p14="http://schemas.microsoft.com/office/powerpoint/2010/main" val="2697845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D90E0-8EFE-43C0-88A1-0F7D5F4C2D6A}"/>
              </a:ext>
            </a:extLst>
          </p:cNvPr>
          <p:cNvSpPr>
            <a:spLocks noGrp="1"/>
          </p:cNvSpPr>
          <p:nvPr>
            <p:ph type="title"/>
          </p:nvPr>
        </p:nvSpPr>
        <p:spPr>
          <a:xfrm>
            <a:off x="457200" y="53412"/>
            <a:ext cx="8229600" cy="850106"/>
          </a:xfrm>
        </p:spPr>
        <p:txBody>
          <a:bodyPr/>
          <a:lstStyle/>
          <a:p>
            <a:r>
              <a:rPr lang="en-GB" dirty="0"/>
              <a:t>The sterility of stasis</a:t>
            </a:r>
          </a:p>
        </p:txBody>
      </p:sp>
      <p:sp>
        <p:nvSpPr>
          <p:cNvPr id="3" name="Content Placeholder 2">
            <a:extLst>
              <a:ext uri="{FF2B5EF4-FFF2-40B4-BE49-F238E27FC236}">
                <a16:creationId xmlns:a16="http://schemas.microsoft.com/office/drawing/2014/main" id="{E051280B-6F2A-4CD8-8F06-9C2D482DD808}"/>
              </a:ext>
            </a:extLst>
          </p:cNvPr>
          <p:cNvSpPr>
            <a:spLocks noGrp="1"/>
          </p:cNvSpPr>
          <p:nvPr>
            <p:ph idx="1"/>
          </p:nvPr>
        </p:nvSpPr>
        <p:spPr>
          <a:xfrm>
            <a:off x="215516" y="903518"/>
            <a:ext cx="8712968" cy="5995279"/>
          </a:xfrm>
        </p:spPr>
        <p:txBody>
          <a:bodyPr>
            <a:normAutofit fontScale="77500" lnSpcReduction="20000"/>
          </a:bodyPr>
          <a:lstStyle/>
          <a:p>
            <a:pPr marL="137160" indent="0">
              <a:buNone/>
            </a:pPr>
            <a:r>
              <a:rPr lang="en-GB" sz="3100" dirty="0"/>
              <a:t>‘Where I am is not a prison but a privilege, as Aunt Lydia said, who was in love with either/or. </a:t>
            </a:r>
            <a:br>
              <a:rPr lang="en-GB" sz="3100" dirty="0"/>
            </a:br>
            <a:r>
              <a:rPr lang="en-GB" sz="3100" dirty="0"/>
              <a:t>The bell that measures time is ringing. Time here is measured by bells, as once in nunneries. As in a nunnery too, there are few mirrors.</a:t>
            </a:r>
          </a:p>
          <a:p>
            <a:pPr marL="137160" indent="0">
              <a:buNone/>
            </a:pPr>
            <a:endParaRPr lang="en-GB" sz="1600" dirty="0"/>
          </a:p>
          <a:p>
            <a:pPr marL="137160" indent="0">
              <a:buNone/>
            </a:pPr>
            <a:r>
              <a:rPr lang="en-GB" sz="3100" dirty="0"/>
              <a:t>Though we are no longer in the Commanders' compound, there are large houses here also. In front of one of them a Guardian is mowing the lawn. The lawns are tidy, the facades are gracious, in good repair; they're like the beautiful pictures they used to print in the magazines about homes and gardens and interior decoration. There is the same absence of people, the same air of being asleep. The street is almost like a museum, or a street in a model town constructed to show the way people used to live. As in those pictures, those museums, those model towns, there are no children. </a:t>
            </a:r>
            <a:br>
              <a:rPr lang="en-GB" sz="3100" dirty="0"/>
            </a:br>
            <a:r>
              <a:rPr lang="en-GB" sz="3100" dirty="0"/>
              <a:t>This is the heart of Gilead, where the war cannot intrude except on television. Where the edges are we aren't sure, they vary, according to the attacks and counterattacks; but </a:t>
            </a:r>
            <a:r>
              <a:rPr lang="en-GB" sz="3100" dirty="0">
                <a:solidFill>
                  <a:srgbClr val="FFC000"/>
                </a:solidFill>
              </a:rPr>
              <a:t>this is the </a:t>
            </a:r>
            <a:r>
              <a:rPr lang="en-GB" sz="3100" dirty="0" err="1">
                <a:solidFill>
                  <a:srgbClr val="FFC000"/>
                </a:solidFill>
              </a:rPr>
              <a:t>center</a:t>
            </a:r>
            <a:r>
              <a:rPr lang="en-GB" sz="3100" dirty="0">
                <a:solidFill>
                  <a:srgbClr val="FFC000"/>
                </a:solidFill>
              </a:rPr>
              <a:t>, where nothing moves. The Republic of Gilead, said Aunt Lydia, knows no bounds. Gilead is within you</a:t>
            </a:r>
            <a:r>
              <a:rPr lang="en-GB" sz="3100" dirty="0"/>
              <a:t>. </a:t>
            </a:r>
            <a:br>
              <a:rPr lang="en-GB" sz="3100" dirty="0"/>
            </a:br>
            <a:r>
              <a:rPr lang="en-GB" sz="3100" dirty="0"/>
              <a:t>Doctors lived here once, lawyers, university professors. There are no lawyers anymore, and the university is closed. )</a:t>
            </a:r>
          </a:p>
        </p:txBody>
      </p:sp>
    </p:spTree>
    <p:extLst>
      <p:ext uri="{BB962C8B-B14F-4D97-AF65-F5344CB8AC3E}">
        <p14:creationId xmlns:p14="http://schemas.microsoft.com/office/powerpoint/2010/main" val="828124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B8BC3-A62B-46B9-B6C4-7887B5FAB61D}"/>
              </a:ext>
            </a:extLst>
          </p:cNvPr>
          <p:cNvSpPr>
            <a:spLocks noGrp="1"/>
          </p:cNvSpPr>
          <p:nvPr>
            <p:ph type="title"/>
          </p:nvPr>
        </p:nvSpPr>
        <p:spPr/>
        <p:txBody>
          <a:bodyPr/>
          <a:lstStyle/>
          <a:p>
            <a:r>
              <a:rPr lang="en-GB" dirty="0"/>
              <a:t>stories</a:t>
            </a:r>
          </a:p>
        </p:txBody>
      </p:sp>
      <p:sp>
        <p:nvSpPr>
          <p:cNvPr id="3" name="Content Placeholder 2">
            <a:extLst>
              <a:ext uri="{FF2B5EF4-FFF2-40B4-BE49-F238E27FC236}">
                <a16:creationId xmlns:a16="http://schemas.microsoft.com/office/drawing/2014/main" id="{272732F8-FA18-481F-88BA-B909ED8DF5C7}"/>
              </a:ext>
            </a:extLst>
          </p:cNvPr>
          <p:cNvSpPr>
            <a:spLocks noGrp="1"/>
          </p:cNvSpPr>
          <p:nvPr>
            <p:ph idx="1"/>
          </p:nvPr>
        </p:nvSpPr>
        <p:spPr/>
        <p:txBody>
          <a:bodyPr/>
          <a:lstStyle/>
          <a:p>
            <a:pPr marL="137160" indent="0">
              <a:buNone/>
            </a:pPr>
            <a:r>
              <a:rPr lang="en-GB" dirty="0"/>
              <a:t>p. 49: Telling stories</a:t>
            </a:r>
          </a:p>
          <a:p>
            <a:pPr marL="137160" indent="0">
              <a:buNone/>
            </a:pPr>
            <a:r>
              <a:rPr lang="en-GB" dirty="0"/>
              <a:t>p.60 My room then. There has to be some </a:t>
            </a:r>
            <a:r>
              <a:rPr lang="en-GB" dirty="0" err="1"/>
              <a:t>place,finally</a:t>
            </a:r>
            <a:r>
              <a:rPr lang="en-GB" dirty="0"/>
              <a:t>, that I claim as mine, even at this time</a:t>
            </a:r>
          </a:p>
          <a:p>
            <a:pPr marL="137160" indent="0">
              <a:buNone/>
            </a:pPr>
            <a:r>
              <a:rPr lang="en-GB" dirty="0"/>
              <a:t>p. 62 – place of hidden writing (madwoman in the attic. Patterns in the carpet)</a:t>
            </a:r>
          </a:p>
          <a:p>
            <a:pPr marL="137160" indent="0">
              <a:buNone/>
            </a:pPr>
            <a:r>
              <a:rPr lang="en-GB" dirty="0"/>
              <a:t>p.100: Writing fixes truth</a:t>
            </a:r>
          </a:p>
          <a:p>
            <a:pPr marL="137160" indent="0">
              <a:buNone/>
            </a:pPr>
            <a:r>
              <a:rPr lang="en-GB" dirty="0"/>
              <a:t>p.144 construction and reconstruction of story</a:t>
            </a:r>
          </a:p>
          <a:p>
            <a:pPr marL="137160" indent="0">
              <a:buNone/>
            </a:pPr>
            <a:r>
              <a:rPr lang="en-GB" dirty="0"/>
              <a:t>p.227- Janine. ‘people will do anything rather than admit their lives have no meaning. No use, that is. No plot.</a:t>
            </a:r>
          </a:p>
          <a:p>
            <a:pPr marL="137160" indent="0">
              <a:buNone/>
            </a:pPr>
            <a:endParaRPr lang="en-GB" dirty="0"/>
          </a:p>
        </p:txBody>
      </p:sp>
    </p:spTree>
    <p:extLst>
      <p:ext uri="{BB962C8B-B14F-4D97-AF65-F5344CB8AC3E}">
        <p14:creationId xmlns:p14="http://schemas.microsoft.com/office/powerpoint/2010/main" val="113453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844D-E1F7-415A-93D6-47776DA1A24E}"/>
              </a:ext>
            </a:extLst>
          </p:cNvPr>
          <p:cNvSpPr>
            <a:spLocks noGrp="1"/>
          </p:cNvSpPr>
          <p:nvPr>
            <p:ph type="title"/>
          </p:nvPr>
        </p:nvSpPr>
        <p:spPr>
          <a:xfrm>
            <a:off x="418934" y="297508"/>
            <a:ext cx="8229600" cy="1143000"/>
          </a:xfrm>
        </p:spPr>
        <p:txBody>
          <a:bodyPr/>
          <a:lstStyle/>
          <a:p>
            <a:r>
              <a:rPr lang="en-GB" dirty="0"/>
              <a:t> </a:t>
            </a:r>
          </a:p>
        </p:txBody>
      </p:sp>
      <p:sp>
        <p:nvSpPr>
          <p:cNvPr id="5" name="Rectangle 4">
            <a:extLst>
              <a:ext uri="{FF2B5EF4-FFF2-40B4-BE49-F238E27FC236}">
                <a16:creationId xmlns:a16="http://schemas.microsoft.com/office/drawing/2014/main" id="{51D9CA19-CF0B-494C-9E45-B61815BEB9C4}"/>
              </a:ext>
            </a:extLst>
          </p:cNvPr>
          <p:cNvSpPr/>
          <p:nvPr/>
        </p:nvSpPr>
        <p:spPr>
          <a:xfrm>
            <a:off x="4114800" y="229870"/>
            <a:ext cx="4572000" cy="2204130"/>
          </a:xfrm>
          <a:prstGeom prst="rect">
            <a:avLst/>
          </a:prstGeom>
        </p:spPr>
        <p:txBody>
          <a:bodyPr>
            <a:spAutoFit/>
          </a:bodyPr>
          <a:lstStyle/>
          <a:p>
            <a:pPr algn="r">
              <a:lnSpc>
                <a:spcPct val="107000"/>
              </a:lnSpc>
              <a:spcAft>
                <a:spcPts val="0"/>
              </a:spcAft>
            </a:pPr>
            <a:r>
              <a:rPr lang="en-GB" sz="2100" dirty="0">
                <a:latin typeface="Bell MT" panose="02020503060305020303" pitchFamily="18" charset="0"/>
              </a:rPr>
              <a:t>XII </a:t>
            </a:r>
            <a:r>
              <a:rPr lang="en-GB" sz="2100" b="1" dirty="0">
                <a:latin typeface="Bell MT" panose="02020503060305020303" pitchFamily="18" charset="0"/>
              </a:rPr>
              <a:t>We need histor</a:t>
            </a:r>
            <a:r>
              <a:rPr lang="en-GB" sz="2100" dirty="0">
                <a:latin typeface="Bell MT" panose="02020503060305020303" pitchFamily="18" charset="0"/>
              </a:rPr>
              <a:t>y, but not the way a spoiled loafer in the garden of knowledge needs it </a:t>
            </a:r>
          </a:p>
          <a:p>
            <a:pPr algn="r">
              <a:lnSpc>
                <a:spcPct val="107000"/>
              </a:lnSpc>
              <a:spcAft>
                <a:spcPts val="0"/>
              </a:spcAft>
            </a:pPr>
            <a:r>
              <a:rPr lang="en-GB" sz="2100" dirty="0">
                <a:latin typeface="Bell MT" panose="02020503060305020303" pitchFamily="18" charset="0"/>
              </a:rPr>
              <a:t>Nietzsche, </a:t>
            </a:r>
            <a:r>
              <a:rPr lang="en-GB" sz="2100" i="1" dirty="0">
                <a:latin typeface="Bell MT" panose="02020503060305020303" pitchFamily="18" charset="0"/>
              </a:rPr>
              <a:t>Of the Use and Abuse of History</a:t>
            </a:r>
          </a:p>
          <a:p>
            <a:pPr algn="r">
              <a:lnSpc>
                <a:spcPct val="107000"/>
              </a:lnSpc>
              <a:spcAft>
                <a:spcPts val="0"/>
              </a:spcAft>
            </a:pPr>
            <a:endParaRPr lang="en-GB" sz="2400" dirty="0"/>
          </a:p>
        </p:txBody>
      </p:sp>
      <p:sp>
        <p:nvSpPr>
          <p:cNvPr id="8" name="Rectangle 7">
            <a:extLst>
              <a:ext uri="{FF2B5EF4-FFF2-40B4-BE49-F238E27FC236}">
                <a16:creationId xmlns:a16="http://schemas.microsoft.com/office/drawing/2014/main" id="{A72961A7-5BDC-43E0-818B-DCFB756C66EB}"/>
              </a:ext>
            </a:extLst>
          </p:cNvPr>
          <p:cNvSpPr/>
          <p:nvPr/>
        </p:nvSpPr>
        <p:spPr>
          <a:xfrm>
            <a:off x="476353" y="848155"/>
            <a:ext cx="3771750" cy="5909310"/>
          </a:xfrm>
          <a:prstGeom prst="rect">
            <a:avLst/>
          </a:prstGeom>
        </p:spPr>
        <p:txBody>
          <a:bodyPr wrap="square">
            <a:spAutoFit/>
          </a:bodyPr>
          <a:lstStyle/>
          <a:p>
            <a:r>
              <a:rPr lang="en-GB" sz="2400" dirty="0">
                <a:latin typeface="Bell MT" panose="02020503060305020303" pitchFamily="18" charset="0"/>
              </a:rPr>
              <a:t>III A chronicler who recites events without distinguishing between major and minor ones acts in accordance with the following truth: </a:t>
            </a:r>
            <a:r>
              <a:rPr lang="en-GB" sz="2400" dirty="0">
                <a:solidFill>
                  <a:srgbClr val="FFC000"/>
                </a:solidFill>
                <a:latin typeface="Bell MT" panose="02020503060305020303" pitchFamily="18" charset="0"/>
              </a:rPr>
              <a:t>nothing that has ever happened should be regarded as lost for history. </a:t>
            </a:r>
            <a:r>
              <a:rPr lang="en-GB" sz="2400" dirty="0">
                <a:latin typeface="Bell MT" panose="02020503060305020303" pitchFamily="18" charset="0"/>
              </a:rPr>
              <a:t>To be sure, only a redeemed mankind receives the fullness of its past-which is to say, only for a redeemed mankind has its past become citable in all its moments. </a:t>
            </a:r>
          </a:p>
          <a:p>
            <a:endParaRPr lang="en-GB" sz="2000" dirty="0">
              <a:latin typeface="Bell MT" panose="02020503060305020303" pitchFamily="18" charset="0"/>
            </a:endParaRPr>
          </a:p>
        </p:txBody>
      </p:sp>
      <p:sp>
        <p:nvSpPr>
          <p:cNvPr id="9" name="Title 1">
            <a:extLst>
              <a:ext uri="{FF2B5EF4-FFF2-40B4-BE49-F238E27FC236}">
                <a16:creationId xmlns:a16="http://schemas.microsoft.com/office/drawing/2014/main" id="{3DBD58B3-8DCC-48D8-B2F5-F28F77E23281}"/>
              </a:ext>
            </a:extLst>
          </p:cNvPr>
          <p:cNvSpPr txBox="1">
            <a:spLocks/>
          </p:cNvSpPr>
          <p:nvPr/>
        </p:nvSpPr>
        <p:spPr>
          <a:xfrm>
            <a:off x="4945505" y="4077072"/>
            <a:ext cx="3898776" cy="1325562"/>
          </a:xfrm>
          <a:prstGeom prst="rect">
            <a:avLst/>
          </a:prstGeom>
        </p:spPr>
        <p:txBody>
          <a:bodyPr vert="horz" anchor="ctr">
            <a:normAutofit fontScale="97500"/>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pPr fontAlgn="auto">
              <a:spcAft>
                <a:spcPts val="0"/>
              </a:spcAft>
            </a:pPr>
            <a:r>
              <a:rPr lang="en-GB"/>
              <a:t>Walter Benjamin </a:t>
            </a:r>
            <a:endParaRPr lang="en-GB" dirty="0"/>
          </a:p>
        </p:txBody>
      </p:sp>
      <p:sp>
        <p:nvSpPr>
          <p:cNvPr id="10" name="Rectangle 9">
            <a:extLst>
              <a:ext uri="{FF2B5EF4-FFF2-40B4-BE49-F238E27FC236}">
                <a16:creationId xmlns:a16="http://schemas.microsoft.com/office/drawing/2014/main" id="{F73BB39A-E0B2-44D5-97C5-09987A870B09}"/>
              </a:ext>
            </a:extLst>
          </p:cNvPr>
          <p:cNvSpPr/>
          <p:nvPr/>
        </p:nvSpPr>
        <p:spPr>
          <a:xfrm>
            <a:off x="5340621" y="5738219"/>
            <a:ext cx="3108543" cy="369332"/>
          </a:xfrm>
          <a:prstGeom prst="rect">
            <a:avLst/>
          </a:prstGeom>
        </p:spPr>
        <p:txBody>
          <a:bodyPr wrap="none">
            <a:spAutoFit/>
          </a:bodyPr>
          <a:lstStyle/>
          <a:p>
            <a:r>
              <a:rPr lang="en-GB" b="1" dirty="0">
                <a:solidFill>
                  <a:srgbClr val="FF0000"/>
                </a:solidFill>
                <a:latin typeface="Arial" panose="020B0604020202020204" pitchFamily="34" charset="0"/>
                <a:ea typeface="Times New Roman" panose="02020603050405020304" pitchFamily="18" charset="0"/>
              </a:rPr>
              <a:t>On the Concept of History </a:t>
            </a:r>
            <a:endParaRPr lang="en-GB" dirty="0"/>
          </a:p>
        </p:txBody>
      </p:sp>
    </p:spTree>
    <p:extLst>
      <p:ext uri="{BB962C8B-B14F-4D97-AF65-F5344CB8AC3E}">
        <p14:creationId xmlns:p14="http://schemas.microsoft.com/office/powerpoint/2010/main" val="2730536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gelus Novus">
            <a:extLst>
              <a:ext uri="{FF2B5EF4-FFF2-40B4-BE49-F238E27FC236}">
                <a16:creationId xmlns:a16="http://schemas.microsoft.com/office/drawing/2014/main" id="{CFC112BF-D13F-4A96-BD96-EDEFD2BBC951}"/>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908663" y="116632"/>
            <a:ext cx="3998118" cy="52578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AD101AB-98C5-4C1A-A179-44A9D4459CB1}"/>
              </a:ext>
            </a:extLst>
          </p:cNvPr>
          <p:cNvSpPr/>
          <p:nvPr/>
        </p:nvSpPr>
        <p:spPr>
          <a:xfrm>
            <a:off x="251520" y="139761"/>
            <a:ext cx="4572000" cy="6555641"/>
          </a:xfrm>
          <a:prstGeom prst="rect">
            <a:avLst/>
          </a:prstGeom>
        </p:spPr>
        <p:txBody>
          <a:bodyPr>
            <a:spAutoFit/>
          </a:bodyPr>
          <a:lstStyle/>
          <a:p>
            <a:r>
              <a:rPr lang="en-GB" sz="2000" dirty="0">
                <a:latin typeface="Palatino Linotype" panose="02040502050505030304" pitchFamily="18" charset="0"/>
              </a:rPr>
              <a:t>A Klee painting named ‘Angelus Novus’ shows an angel looking as though he is about to move away from something he is fixedly contemplating. His eyes are staring, his mouth is open, his wings are spread. This is how one pictures the angel of history. His face is turned toward the past. </a:t>
            </a:r>
            <a:r>
              <a:rPr lang="en-GB" sz="2000" dirty="0">
                <a:solidFill>
                  <a:srgbClr val="FFC000"/>
                </a:solidFill>
                <a:latin typeface="Palatino Linotype" panose="02040502050505030304" pitchFamily="18" charset="0"/>
              </a:rPr>
              <a:t>Where we perceive a chain of events, he sees one single catastrophe which keeps piling wreckage and hurls it in front of his feet</a:t>
            </a:r>
            <a:r>
              <a:rPr lang="en-GB" sz="2000" dirty="0">
                <a:latin typeface="Palatino Linotype" panose="02040502050505030304" pitchFamily="18" charset="0"/>
              </a:rPr>
              <a:t>. The angel would like to stay, awaken the dead, and make whole what has been smashed</a:t>
            </a:r>
            <a:r>
              <a:rPr lang="en-GB" sz="2000" dirty="0">
                <a:solidFill>
                  <a:srgbClr val="FFC000"/>
                </a:solidFill>
                <a:latin typeface="Palatino Linotype" panose="02040502050505030304" pitchFamily="18" charset="0"/>
              </a:rPr>
              <a:t>. </a:t>
            </a:r>
            <a:r>
              <a:rPr lang="en-GB" sz="2000" dirty="0">
                <a:latin typeface="Palatino Linotype" panose="02040502050505030304" pitchFamily="18" charset="0"/>
              </a:rPr>
              <a:t>But a storm is blowing in from Paradise; it has got caught in his wings with such a violence that the angel can no longer close them. </a:t>
            </a:r>
            <a:r>
              <a:rPr lang="en-GB" sz="2000" dirty="0">
                <a:solidFill>
                  <a:srgbClr val="FFC000"/>
                </a:solidFill>
                <a:latin typeface="Palatino Linotype" panose="02040502050505030304" pitchFamily="18" charset="0"/>
              </a:rPr>
              <a:t>The storm irresistibly propels him into the future to which his back is turned, while the pile of debris before him grows skyward</a:t>
            </a:r>
            <a:r>
              <a:rPr lang="en-GB" sz="2000" dirty="0">
                <a:latin typeface="Palatino Linotype" panose="02040502050505030304" pitchFamily="18" charset="0"/>
              </a:rPr>
              <a:t>. </a:t>
            </a:r>
            <a:r>
              <a:rPr lang="en-GB" sz="2000" dirty="0" smtClean="0">
                <a:latin typeface="Palatino Linotype" panose="02040502050505030304" pitchFamily="18" charset="0"/>
              </a:rPr>
              <a:t> </a:t>
            </a:r>
            <a:endParaRPr lang="en-GB" sz="2000" dirty="0">
              <a:latin typeface="Palatino Linotype" panose="02040502050505030304" pitchFamily="18" charset="0"/>
            </a:endParaRPr>
          </a:p>
        </p:txBody>
      </p:sp>
      <p:sp>
        <p:nvSpPr>
          <p:cNvPr id="2" name="Rectangle 1"/>
          <p:cNvSpPr/>
          <p:nvPr/>
        </p:nvSpPr>
        <p:spPr>
          <a:xfrm>
            <a:off x="5025925" y="5579547"/>
            <a:ext cx="3841949" cy="369332"/>
          </a:xfrm>
          <a:prstGeom prst="rect">
            <a:avLst/>
          </a:prstGeom>
        </p:spPr>
        <p:txBody>
          <a:bodyPr wrap="none">
            <a:spAutoFit/>
          </a:bodyPr>
          <a:lstStyle/>
          <a:p>
            <a:r>
              <a:rPr lang="en-GB" dirty="0">
                <a:latin typeface="Palatino Linotype" panose="02040502050505030304" pitchFamily="18" charset="0"/>
              </a:rPr>
              <a:t>This storm is what we call progress.</a:t>
            </a:r>
            <a:endParaRPr lang="en-GB" dirty="0"/>
          </a:p>
        </p:txBody>
      </p:sp>
    </p:spTree>
    <p:extLst>
      <p:ext uri="{BB962C8B-B14F-4D97-AF65-F5344CB8AC3E}">
        <p14:creationId xmlns:p14="http://schemas.microsoft.com/office/powerpoint/2010/main" val="1968061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F8064-B725-4A91-91C6-A1090AF92DD2}"/>
              </a:ext>
            </a:extLst>
          </p:cNvPr>
          <p:cNvSpPr>
            <a:spLocks noGrp="1"/>
          </p:cNvSpPr>
          <p:nvPr>
            <p:ph type="title"/>
          </p:nvPr>
        </p:nvSpPr>
        <p:spPr/>
        <p:txBody>
          <a:bodyPr>
            <a:normAutofit fontScale="90000"/>
          </a:bodyPr>
          <a:lstStyle/>
          <a:p>
            <a:r>
              <a:rPr lang="en-GB" dirty="0"/>
              <a:t/>
            </a:r>
            <a:br>
              <a:rPr lang="en-GB" dirty="0"/>
            </a:br>
            <a:endParaRPr lang="en-GB" dirty="0"/>
          </a:p>
        </p:txBody>
      </p:sp>
      <p:sp>
        <p:nvSpPr>
          <p:cNvPr id="5" name="Rectangle 4">
            <a:extLst>
              <a:ext uri="{FF2B5EF4-FFF2-40B4-BE49-F238E27FC236}">
                <a16:creationId xmlns:a16="http://schemas.microsoft.com/office/drawing/2014/main" id="{7A769E73-6D09-4DB5-867A-BBE734C0C9E3}"/>
              </a:ext>
            </a:extLst>
          </p:cNvPr>
          <p:cNvSpPr/>
          <p:nvPr/>
        </p:nvSpPr>
        <p:spPr>
          <a:xfrm>
            <a:off x="611560" y="829197"/>
            <a:ext cx="7571184" cy="4893647"/>
          </a:xfrm>
          <a:prstGeom prst="rect">
            <a:avLst/>
          </a:prstGeom>
        </p:spPr>
        <p:txBody>
          <a:bodyPr wrap="square">
            <a:spAutoFit/>
          </a:bodyPr>
          <a:lstStyle/>
          <a:p>
            <a:r>
              <a:rPr lang="en-GB" sz="2400" dirty="0">
                <a:latin typeface="Bell MT" panose="02020503060305020303" pitchFamily="18" charset="0"/>
              </a:rPr>
              <a:t>IV</a:t>
            </a:r>
          </a:p>
          <a:p>
            <a:r>
              <a:rPr lang="en-GB" sz="2400" dirty="0">
                <a:latin typeface="Bell MT" panose="02020503060305020303" pitchFamily="18" charset="0"/>
              </a:rPr>
              <a:t>To articulate the past historically does not mean to recognize it ‘the way it really was’ (Ranke). It means to seize hold of a memory as it flashes up at a moment of danger. Historical materialism wishes to retain that image of the past which unexpectedly appears to man singled out by history at a moment of danger. </a:t>
            </a:r>
            <a:r>
              <a:rPr lang="en-GB" sz="2400" dirty="0">
                <a:solidFill>
                  <a:srgbClr val="FFC000"/>
                </a:solidFill>
                <a:latin typeface="Bell MT" panose="02020503060305020303" pitchFamily="18" charset="0"/>
              </a:rPr>
              <a:t>The danger affects both the content of the tradition and its receivers. The same threat hangs over both: that of becoming a tool of the ruling classes. </a:t>
            </a:r>
            <a:r>
              <a:rPr lang="en-GB" sz="2400" dirty="0">
                <a:latin typeface="Bell MT" panose="02020503060305020303" pitchFamily="18" charset="0"/>
              </a:rPr>
              <a:t>In every era the attempt must be made anew to wrest tradition away from a conformism that is about to overpower it. The Messiah comes not only as the redeemer, he comes as the </a:t>
            </a:r>
            <a:r>
              <a:rPr lang="en-GB" sz="2400" dirty="0" err="1">
                <a:latin typeface="Bell MT" panose="02020503060305020303" pitchFamily="18" charset="0"/>
              </a:rPr>
              <a:t>subduer</a:t>
            </a:r>
            <a:r>
              <a:rPr lang="en-GB" sz="2400" dirty="0">
                <a:latin typeface="Bell MT" panose="02020503060305020303" pitchFamily="18" charset="0"/>
              </a:rPr>
              <a:t> of Antichrist.</a:t>
            </a:r>
          </a:p>
        </p:txBody>
      </p:sp>
    </p:spTree>
    <p:extLst>
      <p:ext uri="{BB962C8B-B14F-4D97-AF65-F5344CB8AC3E}">
        <p14:creationId xmlns:p14="http://schemas.microsoft.com/office/powerpoint/2010/main" val="3687179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DAC2D-83A7-4B7D-8CDB-4825A4EA066B}"/>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4BB55D77-558E-49E6-B725-D080E3FED0BD}"/>
              </a:ext>
            </a:extLst>
          </p:cNvPr>
          <p:cNvSpPr>
            <a:spLocks noGrp="1"/>
          </p:cNvSpPr>
          <p:nvPr>
            <p:ph idx="1"/>
          </p:nvPr>
        </p:nvSpPr>
        <p:spPr/>
        <p:txBody>
          <a:bodyPr/>
          <a:lstStyle/>
          <a:p>
            <a:pPr marL="137160" indent="0">
              <a:buNone/>
            </a:pPr>
            <a:r>
              <a:rPr lang="en-GB" dirty="0"/>
              <a:t>Day night day night – rhythms – based in body</a:t>
            </a:r>
          </a:p>
          <a:p>
            <a:pPr marL="137160" indent="0">
              <a:buNone/>
            </a:pPr>
            <a:r>
              <a:rPr lang="en-GB" dirty="0"/>
              <a:t>Body as source of potential – a universe</a:t>
            </a:r>
          </a:p>
          <a:p>
            <a:pPr marL="137160" indent="0">
              <a:buNone/>
            </a:pPr>
            <a:endParaRPr lang="en-GB" dirty="0"/>
          </a:p>
          <a:p>
            <a:pPr marL="137160" indent="0" algn="ctr">
              <a:buNone/>
            </a:pPr>
            <a:r>
              <a:rPr lang="en-GB" sz="3200" b="1" dirty="0">
                <a:solidFill>
                  <a:schemeClr val="bg2">
                    <a:lumMod val="40000"/>
                    <a:lumOff val="60000"/>
                  </a:schemeClr>
                </a:solidFill>
              </a:rPr>
              <a:t>Historical notes </a:t>
            </a:r>
          </a:p>
          <a:p>
            <a:pPr marL="137160" indent="0">
              <a:buNone/>
            </a:pPr>
            <a:r>
              <a:rPr lang="en-GB" dirty="0"/>
              <a:t>(re)constructing narratives </a:t>
            </a:r>
          </a:p>
          <a:p>
            <a:pPr marL="137160" indent="0">
              <a:buNone/>
            </a:pPr>
            <a:r>
              <a:rPr lang="en-GB" dirty="0"/>
              <a:t>Revealing biases</a:t>
            </a:r>
          </a:p>
          <a:p>
            <a:pPr marL="137160" indent="0">
              <a:buNone/>
            </a:pPr>
            <a:r>
              <a:rPr lang="en-GB" dirty="0"/>
              <a:t>Shifts of gendered plots (mother daughter/romance –)</a:t>
            </a:r>
          </a:p>
          <a:p>
            <a:pPr marL="137160" indent="0">
              <a:buNone/>
            </a:pPr>
            <a:r>
              <a:rPr lang="en-GB" dirty="0"/>
              <a:t> compare Jane Austen on history in </a:t>
            </a:r>
            <a:r>
              <a:rPr lang="en-GB" i="1" dirty="0"/>
              <a:t>Northanger Abbey </a:t>
            </a:r>
          </a:p>
        </p:txBody>
      </p:sp>
      <p:sp>
        <p:nvSpPr>
          <p:cNvPr id="4" name="Rectangle 3">
            <a:extLst>
              <a:ext uri="{FF2B5EF4-FFF2-40B4-BE49-F238E27FC236}">
                <a16:creationId xmlns:a16="http://schemas.microsoft.com/office/drawing/2014/main" id="{D68BD11F-1031-4D9B-B218-921597477A27}"/>
              </a:ext>
            </a:extLst>
          </p:cNvPr>
          <p:cNvSpPr/>
          <p:nvPr/>
        </p:nvSpPr>
        <p:spPr>
          <a:xfrm>
            <a:off x="1057911" y="-243404"/>
            <a:ext cx="1805302" cy="369332"/>
          </a:xfrm>
          <a:prstGeom prst="rect">
            <a:avLst/>
          </a:prstGeom>
        </p:spPr>
        <p:txBody>
          <a:bodyPr wrap="none">
            <a:spAutoFit/>
          </a:bodyPr>
          <a:lstStyle/>
          <a:p>
            <a:r>
              <a:rPr lang="en-GB" b="1" dirty="0"/>
              <a:t>Historical notes </a:t>
            </a:r>
            <a:endParaRPr lang="en-GB" dirty="0"/>
          </a:p>
        </p:txBody>
      </p:sp>
    </p:spTree>
    <p:extLst>
      <p:ext uri="{BB962C8B-B14F-4D97-AF65-F5344CB8AC3E}">
        <p14:creationId xmlns:p14="http://schemas.microsoft.com/office/powerpoint/2010/main" val="3947951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827B8-C108-4DA1-8F63-887030A1ECD5}"/>
              </a:ext>
            </a:extLst>
          </p:cNvPr>
          <p:cNvSpPr>
            <a:spLocks noGrp="1"/>
          </p:cNvSpPr>
          <p:nvPr>
            <p:ph type="title"/>
          </p:nvPr>
        </p:nvSpPr>
        <p:spPr>
          <a:xfrm>
            <a:off x="457200" y="188640"/>
            <a:ext cx="8229600" cy="864096"/>
          </a:xfrm>
        </p:spPr>
        <p:txBody>
          <a:bodyPr/>
          <a:lstStyle/>
          <a:p>
            <a:r>
              <a:rPr lang="en-GB" dirty="0"/>
              <a:t>refocusing the centre </a:t>
            </a:r>
          </a:p>
        </p:txBody>
      </p:sp>
      <p:sp>
        <p:nvSpPr>
          <p:cNvPr id="3" name="Content Placeholder 2">
            <a:extLst>
              <a:ext uri="{FF2B5EF4-FFF2-40B4-BE49-F238E27FC236}">
                <a16:creationId xmlns:a16="http://schemas.microsoft.com/office/drawing/2014/main" id="{05590770-534D-49FD-B5B8-CC603E49C682}"/>
              </a:ext>
            </a:extLst>
          </p:cNvPr>
          <p:cNvSpPr>
            <a:spLocks noGrp="1"/>
          </p:cNvSpPr>
          <p:nvPr>
            <p:ph idx="1"/>
          </p:nvPr>
        </p:nvSpPr>
        <p:spPr>
          <a:xfrm>
            <a:off x="323528" y="1052736"/>
            <a:ext cx="8568952" cy="5805264"/>
          </a:xfrm>
        </p:spPr>
        <p:txBody>
          <a:bodyPr>
            <a:normAutofit fontScale="77500" lnSpcReduction="20000"/>
          </a:bodyPr>
          <a:lstStyle/>
          <a:p>
            <a:pPr marL="137160" indent="0">
              <a:buNone/>
            </a:pPr>
            <a:r>
              <a:rPr lang="en-GB" dirty="0"/>
              <a:t>p. 38  …tourists, from Japan it looks like, a trade delegation perhaps, on a tour of the historic landmarks or out for local </a:t>
            </a:r>
            <a:r>
              <a:rPr lang="en-GB" dirty="0" err="1"/>
              <a:t>color</a:t>
            </a:r>
            <a:r>
              <a:rPr lang="en-GB" dirty="0"/>
              <a:t>. They're diminutive and neatly turned out; each has his or her camera, his or her smile. They look around, bright-eyed, cocking their heads to one side like robins, their very cheerfulness aggressive, and I can't help staring. It's been a long time since I've seen skirts that short on women. The skirts reach just below the knee and the legs come out from beneath them, nearly naked in their thin stockings, blatant, the high-heeled shoes with their straps attached to the feet like delicate instruments of torture. </a:t>
            </a:r>
            <a:br>
              <a:rPr lang="en-GB" dirty="0"/>
            </a:br>
            <a:r>
              <a:rPr lang="en-GB" dirty="0"/>
              <a:t>The women teeter on their spiked feet as if on stilts, but off balance; their backs arch at the waist, thrusting the buttocks out. Their heads are uncovered and their hair too is exposed, in all its darkness and sexuality. They wear lipstick, red, outlining the damp cavities of their mouths, like scrawls on a washroom wall, of the time before. </a:t>
            </a:r>
          </a:p>
          <a:p>
            <a:pPr marL="137160" indent="0">
              <a:buNone/>
            </a:pPr>
            <a:r>
              <a:rPr lang="en-GB" sz="1300" dirty="0"/>
              <a:t/>
            </a:r>
            <a:br>
              <a:rPr lang="en-GB" sz="1300" dirty="0"/>
            </a:br>
            <a:r>
              <a:rPr lang="en-GB" dirty="0"/>
              <a:t>I stop walking. Ofglen stops beside me and I know that she too cannot take her eyes off these women. We are fascinated, but also repelled. </a:t>
            </a:r>
            <a:r>
              <a:rPr lang="en-GB" dirty="0">
                <a:solidFill>
                  <a:srgbClr val="FFC000"/>
                </a:solidFill>
              </a:rPr>
              <a:t>They seem undressed. It has taken so little time to change our minds, about things like this.</a:t>
            </a:r>
            <a:r>
              <a:rPr lang="en-GB" dirty="0"/>
              <a:t> </a:t>
            </a:r>
          </a:p>
          <a:p>
            <a:pPr marL="137160" indent="0">
              <a:buNone/>
            </a:pPr>
            <a:r>
              <a:rPr lang="en-GB" sz="1300" dirty="0"/>
              <a:t/>
            </a:r>
            <a:br>
              <a:rPr lang="en-GB" sz="1300" dirty="0"/>
            </a:br>
            <a:r>
              <a:rPr lang="en-GB" dirty="0"/>
              <a:t>Then I think: I used to dress like that. That was freedom. Westernized, they used to call it. </a:t>
            </a:r>
          </a:p>
          <a:p>
            <a:pPr marL="137160" indent="0">
              <a:buNone/>
            </a:pPr>
            <a:r>
              <a:rPr lang="en-GB" dirty="0"/>
              <a:t>p.43 Ordinary is what you are used to </a:t>
            </a:r>
          </a:p>
          <a:p>
            <a:pPr marL="137160" indent="0">
              <a:buNone/>
            </a:pPr>
            <a:endParaRPr lang="en-GB" dirty="0"/>
          </a:p>
        </p:txBody>
      </p:sp>
    </p:spTree>
    <p:extLst>
      <p:ext uri="{BB962C8B-B14F-4D97-AF65-F5344CB8AC3E}">
        <p14:creationId xmlns:p14="http://schemas.microsoft.com/office/powerpoint/2010/main" val="922565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04174-F1A0-42DB-BDE5-7D8137CD1B13}"/>
              </a:ext>
            </a:extLst>
          </p:cNvPr>
          <p:cNvSpPr>
            <a:spLocks noGrp="1"/>
          </p:cNvSpPr>
          <p:nvPr>
            <p:ph type="title"/>
          </p:nvPr>
        </p:nvSpPr>
        <p:spPr>
          <a:xfrm>
            <a:off x="3923928" y="116632"/>
            <a:ext cx="4762872" cy="936104"/>
          </a:xfrm>
        </p:spPr>
        <p:txBody>
          <a:bodyPr/>
          <a:lstStyle/>
          <a:p>
            <a:r>
              <a:rPr lang="en-GB" dirty="0"/>
              <a:t>The body </a:t>
            </a:r>
          </a:p>
        </p:txBody>
      </p:sp>
      <p:sp>
        <p:nvSpPr>
          <p:cNvPr id="3" name="Content Placeholder 2">
            <a:extLst>
              <a:ext uri="{FF2B5EF4-FFF2-40B4-BE49-F238E27FC236}">
                <a16:creationId xmlns:a16="http://schemas.microsoft.com/office/drawing/2014/main" id="{5E2952E4-1B38-4AF6-8E91-7EA7C07A5F9B}"/>
              </a:ext>
            </a:extLst>
          </p:cNvPr>
          <p:cNvSpPr>
            <a:spLocks noGrp="1"/>
          </p:cNvSpPr>
          <p:nvPr>
            <p:ph idx="1"/>
          </p:nvPr>
        </p:nvSpPr>
        <p:spPr>
          <a:xfrm>
            <a:off x="457200" y="926311"/>
            <a:ext cx="8229600" cy="5904656"/>
          </a:xfrm>
        </p:spPr>
        <p:txBody>
          <a:bodyPr>
            <a:normAutofit fontScale="85000" lnSpcReduction="20000"/>
          </a:bodyPr>
          <a:lstStyle/>
          <a:p>
            <a:pPr marL="137160" indent="0">
              <a:buNone/>
            </a:pPr>
            <a:r>
              <a:rPr lang="en-GB" dirty="0"/>
              <a:t>p. 84 Different visions of the body – covered as trigger for desire</a:t>
            </a:r>
          </a:p>
          <a:p>
            <a:pPr marL="137160" indent="0">
              <a:buNone/>
            </a:pPr>
            <a:r>
              <a:rPr lang="en-GB" dirty="0"/>
              <a:t>The one with the </a:t>
            </a:r>
            <a:r>
              <a:rPr lang="en-GB" dirty="0" err="1"/>
              <a:t>mustache</a:t>
            </a:r>
            <a:r>
              <a:rPr lang="en-GB" dirty="0"/>
              <a:t> opens the small pedestrian gate for us and stands back, well out of the way, and we pass through. As </a:t>
            </a:r>
            <a:r>
              <a:rPr lang="en-GB" dirty="0" err="1"/>
              <a:t>wewalk</a:t>
            </a:r>
            <a:r>
              <a:rPr lang="en-GB" dirty="0"/>
              <a:t> away I know they're watching, these two men who aren't yet permitted to touch women. They touch with their eyes instead and I move my hips a little, feeling the full red skirt sway around me. It's like thumbing your nose from behind a fence or teasing a dog with a bone held out of reach, and I'm ashamed of myself for doing it, because none of this is the fault of these men, they're too young. Then I find I'm not ashamed after all. I enjoy the power; power of a dog bone, passive but there. I hope </a:t>
            </a:r>
            <a:r>
              <a:rPr lang="en-GB" dirty="0" err="1"/>
              <a:t>theyget</a:t>
            </a:r>
            <a:r>
              <a:rPr lang="en-GB" dirty="0"/>
              <a:t> hard at the sight of us and have to rub themselves against the painted barriers, surreptitiously. </a:t>
            </a:r>
          </a:p>
          <a:p>
            <a:pPr marL="137160" indent="0">
              <a:buNone/>
            </a:pPr>
            <a:r>
              <a:rPr lang="en-GB" dirty="0"/>
              <a:t>They will suffer, later, at night, in their regimented beds. They have no outlets now except themselves, and that's a sacrilege. There are no more magazines, no more films, no more substitutes; only me and my shadow, walking away from the two men, who stand at attention, stiffly, by a roadblock, watching our retreating shapes. </a:t>
            </a:r>
          </a:p>
          <a:p>
            <a:pPr marL="137160" indent="0">
              <a:buNone/>
            </a:pPr>
            <a:r>
              <a:rPr lang="en-GB" dirty="0"/>
              <a:t>(Compare porn burnt by mother) </a:t>
            </a:r>
          </a:p>
          <a:p>
            <a:pPr marL="137160" indent="0">
              <a:buNone/>
            </a:pPr>
            <a:endParaRPr lang="en-GB" dirty="0"/>
          </a:p>
          <a:p>
            <a:pPr marL="137160" indent="0">
              <a:buNone/>
            </a:pPr>
            <a:endParaRPr lang="en-GB" dirty="0"/>
          </a:p>
        </p:txBody>
      </p:sp>
    </p:spTree>
    <p:extLst>
      <p:ext uri="{BB962C8B-B14F-4D97-AF65-F5344CB8AC3E}">
        <p14:creationId xmlns:p14="http://schemas.microsoft.com/office/powerpoint/2010/main" val="1222888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12CE7-D372-4869-9506-CEB74E21056B}"/>
              </a:ext>
            </a:extLst>
          </p:cNvPr>
          <p:cNvSpPr>
            <a:spLocks noGrp="1"/>
          </p:cNvSpPr>
          <p:nvPr>
            <p:ph type="title"/>
          </p:nvPr>
        </p:nvSpPr>
        <p:spPr/>
        <p:txBody>
          <a:bodyPr>
            <a:noAutofit/>
          </a:bodyPr>
          <a:lstStyle/>
          <a:p>
            <a:r>
              <a:rPr lang="en-GB" sz="3600" dirty="0"/>
              <a:t>historiography &amp; and the postmodern context</a:t>
            </a:r>
          </a:p>
        </p:txBody>
      </p:sp>
      <p:sp>
        <p:nvSpPr>
          <p:cNvPr id="12" name="Rectangle 11">
            <a:extLst>
              <a:ext uri="{FF2B5EF4-FFF2-40B4-BE49-F238E27FC236}">
                <a16:creationId xmlns:a16="http://schemas.microsoft.com/office/drawing/2014/main" id="{FB8BE50C-185A-466B-B8AA-FA06E2B619E3}"/>
              </a:ext>
            </a:extLst>
          </p:cNvPr>
          <p:cNvSpPr/>
          <p:nvPr/>
        </p:nvSpPr>
        <p:spPr>
          <a:xfrm>
            <a:off x="710973" y="2794755"/>
            <a:ext cx="4572000" cy="2055819"/>
          </a:xfrm>
          <a:prstGeom prst="rect">
            <a:avLst/>
          </a:prstGeom>
        </p:spPr>
        <p:txBody>
          <a:bodyPr>
            <a:spAutoFit/>
          </a:bodyPr>
          <a:lstStyle/>
          <a:p>
            <a:pPr>
              <a:lnSpc>
                <a:spcPct val="107000"/>
              </a:lnSpc>
              <a:spcAft>
                <a:spcPts val="0"/>
              </a:spcAft>
            </a:pPr>
            <a:r>
              <a:rPr lang="en-GB" sz="2400" dirty="0"/>
              <a:t>The accuracy or even truth of detail is irrelevant in order to achieve historical faithfulness: usually assimilates the data to lend a feeling of verifiability..</a:t>
            </a:r>
            <a:endParaRPr lang="en-GB" dirty="0"/>
          </a:p>
        </p:txBody>
      </p:sp>
      <p:sp>
        <p:nvSpPr>
          <p:cNvPr id="13" name="Rectangle 12">
            <a:extLst>
              <a:ext uri="{FF2B5EF4-FFF2-40B4-BE49-F238E27FC236}">
                <a16:creationId xmlns:a16="http://schemas.microsoft.com/office/drawing/2014/main" id="{1696C19D-BCA9-4DE3-A25B-5F94E577EEE1}"/>
              </a:ext>
            </a:extLst>
          </p:cNvPr>
          <p:cNvSpPr/>
          <p:nvPr/>
        </p:nvSpPr>
        <p:spPr>
          <a:xfrm>
            <a:off x="3275856" y="5061066"/>
            <a:ext cx="4999259" cy="1673022"/>
          </a:xfrm>
          <a:prstGeom prst="rect">
            <a:avLst/>
          </a:prstGeom>
        </p:spPr>
        <p:txBody>
          <a:bodyPr wrap="square">
            <a:spAutoFit/>
          </a:bodyPr>
          <a:lstStyle/>
          <a:p>
            <a:pPr>
              <a:lnSpc>
                <a:spcPct val="107000"/>
              </a:lnSpc>
              <a:spcAft>
                <a:spcPts val="0"/>
              </a:spcAft>
            </a:pPr>
            <a:r>
              <a:rPr lang="en-GB" sz="2400" dirty="0"/>
              <a:t>Historical personages are secondary roles as if to hide the joins between fiction and history in a formal and ontological sleight of hand</a:t>
            </a:r>
            <a:r>
              <a:rPr lang="en-GB" dirty="0"/>
              <a:t>.</a:t>
            </a:r>
          </a:p>
        </p:txBody>
      </p:sp>
      <p:sp>
        <p:nvSpPr>
          <p:cNvPr id="3" name="Rectangle 2"/>
          <p:cNvSpPr/>
          <p:nvPr/>
        </p:nvSpPr>
        <p:spPr>
          <a:xfrm>
            <a:off x="3047142" y="1755259"/>
            <a:ext cx="4765218" cy="461665"/>
          </a:xfrm>
          <a:prstGeom prst="rect">
            <a:avLst/>
          </a:prstGeom>
        </p:spPr>
        <p:txBody>
          <a:bodyPr wrap="square">
            <a:spAutoFit/>
          </a:bodyPr>
          <a:lstStyle/>
          <a:p>
            <a:r>
              <a:rPr lang="en-GB" sz="2400" dirty="0"/>
              <a:t>The protagonist should be a type</a:t>
            </a:r>
          </a:p>
        </p:txBody>
      </p:sp>
    </p:spTree>
    <p:extLst>
      <p:ext uri="{BB962C8B-B14F-4D97-AF65-F5344CB8AC3E}">
        <p14:creationId xmlns:p14="http://schemas.microsoft.com/office/powerpoint/2010/main" val="87830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58FF2-DF4C-4734-B84A-26604EF50A03}"/>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424E8CEE-0D86-416D-9011-1DCDB60B6137}"/>
              </a:ext>
            </a:extLst>
          </p:cNvPr>
          <p:cNvSpPr>
            <a:spLocks noGrp="1"/>
          </p:cNvSpPr>
          <p:nvPr>
            <p:ph idx="1"/>
          </p:nvPr>
        </p:nvSpPr>
        <p:spPr/>
        <p:txBody>
          <a:bodyPr/>
          <a:lstStyle/>
          <a:p>
            <a:pPr marL="137160" indent="0">
              <a:buNone/>
            </a:pPr>
            <a:r>
              <a:rPr lang="en-GB" dirty="0"/>
              <a:t>History and back </a:t>
            </a:r>
            <a:r>
              <a:rPr lang="en-GB"/>
              <a:t>to basics </a:t>
            </a:r>
          </a:p>
          <a:p>
            <a:pPr marL="137160" indent="0">
              <a:buNone/>
            </a:pPr>
            <a:r>
              <a:rPr lang="en-GB" dirty="0"/>
              <a:t>Woman and un woman</a:t>
            </a:r>
          </a:p>
          <a:p>
            <a:pPr marL="137160" indent="0">
              <a:buNone/>
            </a:pPr>
            <a:r>
              <a:rPr lang="en-GB" dirty="0"/>
              <a:t>All female roles </a:t>
            </a:r>
          </a:p>
          <a:p>
            <a:pPr marL="137160" indent="0">
              <a:buNone/>
            </a:pPr>
            <a:r>
              <a:rPr lang="en-GB" dirty="0"/>
              <a:t>Powerful, less powerful men</a:t>
            </a:r>
          </a:p>
          <a:p>
            <a:pPr marL="137160" indent="0">
              <a:buNone/>
            </a:pPr>
            <a:r>
              <a:rPr lang="en-GB" dirty="0"/>
              <a:t>Gender crimes</a:t>
            </a:r>
          </a:p>
          <a:p>
            <a:pPr marL="137160" indent="0">
              <a:buNone/>
            </a:pPr>
            <a:r>
              <a:rPr lang="en-GB" dirty="0"/>
              <a:t>Religion </a:t>
            </a:r>
          </a:p>
        </p:txBody>
      </p:sp>
    </p:spTree>
    <p:extLst>
      <p:ext uri="{BB962C8B-B14F-4D97-AF65-F5344CB8AC3E}">
        <p14:creationId xmlns:p14="http://schemas.microsoft.com/office/powerpoint/2010/main" val="13703986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1">
      <a:majorFont>
        <a:latin typeface="Perpetua Titling MT"/>
        <a:ea typeface=""/>
        <a:cs typeface=""/>
      </a:majorFont>
      <a:minorFont>
        <a:latin typeface="Perpetua"/>
        <a:ea typeface=""/>
        <a:cs typeface=""/>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2719</TotalTime>
  <Words>1508</Words>
  <Application>Microsoft Office PowerPoint</Application>
  <PresentationFormat>On-screen Show (4:3)</PresentationFormat>
  <Paragraphs>83</Paragraphs>
  <Slides>14</Slides>
  <Notes>0</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14</vt:i4>
      </vt:variant>
    </vt:vector>
  </HeadingPairs>
  <TitlesOfParts>
    <vt:vector size="29" baseType="lpstr">
      <vt:lpstr>Arial</vt:lpstr>
      <vt:lpstr>Bell MT</vt:lpstr>
      <vt:lpstr>Bernard MT Condensed</vt:lpstr>
      <vt:lpstr>Calibri</vt:lpstr>
      <vt:lpstr>Felix Titling</vt:lpstr>
      <vt:lpstr>Garamond</vt:lpstr>
      <vt:lpstr>Palatino Linotype</vt:lpstr>
      <vt:lpstr>Perpetua</vt:lpstr>
      <vt:lpstr>Perpetua Titling MT</vt:lpstr>
      <vt:lpstr>Segoe UI</vt:lpstr>
      <vt:lpstr>Times New Roman</vt:lpstr>
      <vt:lpstr>Wingdings</vt:lpstr>
      <vt:lpstr>Wingdings 2</vt:lpstr>
      <vt:lpstr>Wingdings 3</vt:lpstr>
      <vt:lpstr>Apex</vt:lpstr>
      <vt:lpstr>PowerPoint Presentation</vt:lpstr>
      <vt:lpstr>PowerPoint Presentation</vt:lpstr>
      <vt:lpstr>Writing a self </vt:lpstr>
      <vt:lpstr>PowerPoint Presentation</vt:lpstr>
      <vt:lpstr>The sterility of stasis</vt:lpstr>
      <vt:lpstr>stories</vt:lpstr>
      <vt:lpstr> </vt:lpstr>
      <vt:lpstr>PowerPoint Presentation</vt:lpstr>
      <vt:lpstr> </vt:lpstr>
      <vt:lpstr>structure</vt:lpstr>
      <vt:lpstr>refocusing the centre </vt:lpstr>
      <vt:lpstr>The body </vt:lpstr>
      <vt:lpstr>historiography &amp; and the postmodern context</vt:lpstr>
      <vt:lpstr>discuss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159</cp:revision>
  <cp:lastPrinted>2018-11-06T09:40:09Z</cp:lastPrinted>
  <dcterms:created xsi:type="dcterms:W3CDTF">1601-01-01T00:00:00Z</dcterms:created>
  <dcterms:modified xsi:type="dcterms:W3CDTF">2018-11-27T18:33:33Z</dcterms:modified>
</cp:coreProperties>
</file>