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471" r:id="rId3"/>
    <p:sldId id="472" r:id="rId4"/>
    <p:sldId id="473" r:id="rId5"/>
    <p:sldId id="474" r:id="rId6"/>
    <p:sldId id="475" r:id="rId7"/>
    <p:sldId id="476" r:id="rId8"/>
    <p:sldId id="477" r:id="rId9"/>
    <p:sldId id="478" r:id="rId10"/>
    <p:sldId id="479" r:id="rId11"/>
    <p:sldId id="480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56" autoAdjust="0"/>
    <p:restoredTop sz="94576" autoAdjust="0"/>
  </p:normalViewPr>
  <p:slideViewPr>
    <p:cSldViewPr>
      <p:cViewPr>
        <p:scale>
          <a:sx n="60" d="100"/>
          <a:sy n="60" d="100"/>
        </p:scale>
        <p:origin x="1312" y="3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 for patient with type 2 diabetes 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2438263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Paola Diaz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CD3D158-6F98-7EF5-B8D9-BBB9F61CF3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414"/>
    </mc:Choice>
    <mc:Fallback>
      <p:transition spd="slow" advTm="25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/>
              <a:t>Introduction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708920"/>
            <a:ext cx="6923112" cy="1224136"/>
          </a:xfrm>
        </p:spPr>
        <p:txBody>
          <a:bodyPr anchor="ctr" anchorCtr="0"/>
          <a:lstStyle/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2 Diabetes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details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John Smith (fictional patient)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Age: 58 years old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Gender: Male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Occupation: Taxi driver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Lives with: His wife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condition: Type 2 Diabetes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Background: John was diagnosed with Type 2 Diabetes three years ago. He is obese, has a sedentary lifestyle and frequently eats takeaway meals due to his busy work schedule. As a result, his blood glucose levels are often above the recommended range.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this condition important?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 2 Diabetes is a common chronic condition in the UK. Without effective management, it may lead to complications affecting the heart, kidneys, nerves and eyes.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1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References: (NHS, 2023; Diabetes UK, 2024)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D0C55D0-F3C8-3B4C-2131-99AC104057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968" y="1268760"/>
            <a:ext cx="3240360" cy="1944216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E263BD4-99A5-03D2-A10D-F6F9FBC530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79"/>
    </mc:Choice>
    <mc:Fallback>
      <p:transition spd="slow" advTm="459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Details Name :John Smith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: 58 years                                                    John  is overweight and has high blood pressure    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Gender: Male                                                       and high blood glucose levels. These increase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Occupation: Taxi driver                                      his risk of developing complications such as 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Living situation : Lives with his wife                heart disease kidney disease and nerve damage 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Height :1.75 m                                               his long working hours and unhealthy lifestyle 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 : 95 kg                                                  make it difficult for him manage diabetes 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BMI:31 kg/m² (Obese)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pressure: 145/90 mmHgBlood                     </a:t>
            </a: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NHS (2023); NICE (2022)</a:t>
            </a:r>
          </a:p>
          <a:p>
            <a:pPr>
              <a:spcBef>
                <a:spcPts val="1200"/>
              </a:spcBef>
              <a:buFont typeface="Arial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Glucose: 9.8 mmol/L (high)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B50EA17-F2EA-0D14-C2C5-6632CEC843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299"/>
    </mc:Choice>
    <mc:Fallback>
      <p:transition spd="slow" advTm="402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528392"/>
          </a:xfrm>
        </p:spPr>
        <p:txBody>
          <a:bodyPr anchor="ctr" anchorCtr="0"/>
          <a:lstStyle/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Body system affected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body system affected is the endocrine system, particularly the pancreas. The liver and skeletal muscles also play an important role in regulating blood glucose levels.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parts and their functions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Pancreas: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Produces insulin.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Beta cells 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(Islets of Langerhans): Release insulin into the bloodstream.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Liver: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Stores glucose as glycogen and releases it when the body needs energy.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Skeletal muscles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Use glucose to produce energy.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vessels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Transport glucose throughout the body.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Type 2 Diabetes affects this system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normal conditions, insulin helps glucose enter body cells to provide energy. In Type 2 Diabetes, the body's cells respond poorly to insulin, and the pancreas cannot produce enough insulin to overcome this resistance. Consequently, blood glucose remains elevated.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1100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In-text references: (NHS, 2023; NICE, 2022; Diabetes UK, 2024</a:t>
            </a: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5FA29E4-412C-043A-EA35-DF8D43214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55"/>
    </mc:Choice>
    <mc:Fallback>
      <p:transition spd="slow" advTm="41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-243409"/>
            <a:ext cx="8003232" cy="6964884"/>
          </a:xfrm>
        </p:spPr>
        <p:txBody>
          <a:bodyPr anchor="ctr" anchorCtr="0"/>
          <a:lstStyle/>
          <a:p>
            <a:pPr marL="0" indent="0">
              <a:spcBef>
                <a:spcPts val="1400"/>
              </a:spcBef>
              <a:buNone/>
            </a:pPr>
            <a:r>
              <a:rPr lang="en-GB" sz="1100" b="1" dirty="0">
                <a:solidFill>
                  <a:schemeClr val="tx1"/>
                </a:solidFill>
              </a:rPr>
              <a:t>Lifestyle and Health Behaviour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Eats fast food 4–5 times a week.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Drinks sugary drinks regularly.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Does very little physical activity.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BMI: 31 kg/m² (Obese).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Sleeps about 5–6 hours per night.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Does not smoke.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Drinks alcohol occasionally</a:t>
            </a:r>
          </a:p>
          <a:p>
            <a:pPr>
              <a:spcBef>
                <a:spcPts val="1400"/>
              </a:spcBef>
            </a:pPr>
            <a:r>
              <a:rPr lang="en-GB" sz="1100" b="1" dirty="0">
                <a:solidFill>
                  <a:schemeClr val="tx1"/>
                </a:solidFill>
              </a:rPr>
              <a:t>Impact on Health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Poor eating habits and limited physical activity contribute to higher blood glucose levels.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Excess body weight increases insulin resistance.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Poor sleep can make blood glucose harder to control.</a:t>
            </a:r>
          </a:p>
          <a:p>
            <a:pPr>
              <a:spcBef>
                <a:spcPts val="1400"/>
              </a:spcBef>
            </a:pPr>
            <a:r>
              <a:rPr lang="en-GB" sz="1100" dirty="0">
                <a:solidFill>
                  <a:schemeClr val="tx1"/>
                </a:solidFill>
              </a:rPr>
              <a:t>These lifestyle factors increase the risk of heart disease and other diabetes complications.</a:t>
            </a:r>
          </a:p>
          <a:p>
            <a:pPr marL="0" indent="0">
              <a:spcBef>
                <a:spcPts val="1400"/>
              </a:spcBef>
              <a:buNone/>
            </a:pPr>
            <a:r>
              <a:rPr lang="en-GB" sz="1100" u="sng" dirty="0">
                <a:solidFill>
                  <a:schemeClr val="tx1"/>
                </a:solidFill>
              </a:rPr>
              <a:t>In-text references: (NHS, 2023; NICE, 2022; Diabetes UK, 2024</a:t>
            </a:r>
            <a:r>
              <a:rPr lang="en-GB" sz="1100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4C23DF-01A3-A87A-1985-5B8FF04423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1412987"/>
            <a:ext cx="2687128" cy="2376264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A3B0050-BC0F-AB25-7CF4-AD94D27317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788"/>
    </mc:Choice>
    <mc:Fallback>
      <p:transition spd="slow" advTm="367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4096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5224008-BBC3-232B-2ECA-006AEF362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1314227" cy="1224136"/>
          </a:xfrm>
        </p:spPr>
        <p:txBody>
          <a:bodyPr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Daily routine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844824"/>
            <a:ext cx="3610744" cy="3744416"/>
          </a:xfrm>
        </p:spPr>
        <p:txBody>
          <a:bodyPr anchor="ctr" anchorCtr="0"/>
          <a:lstStyle/>
          <a:p>
            <a:pPr marL="0" indent="0">
              <a:spcBef>
                <a:spcPts val="1400"/>
              </a:spcBef>
              <a:buNone/>
            </a:pPr>
            <a:endPara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Wake up at 6:00 am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Has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quickl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breakfast before work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Works as a taxi driver for 8-10 hours 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Often skips lunch or eats fast food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Takes metformin as prescribed 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Checks blood glucose once a day 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Has dinner with his wife in the evening 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Goes to bed at around 11:00 pm</a:t>
            </a:r>
          </a:p>
          <a:p>
            <a:pPr marL="0" indent="0">
              <a:spcBef>
                <a:spcPts val="1400"/>
              </a:spcBef>
              <a:buNone/>
            </a:pP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References (NHS,2023;NICE,2022)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C2B308B-73BA-2321-CA0E-A4A0B52E0C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20072" y="1268760"/>
            <a:ext cx="3466728" cy="1224136"/>
          </a:xfrm>
        </p:spPr>
        <p:txBody>
          <a:bodyPr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How the condition affects daily life 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CF3FADF-1BC7-05D7-18A9-35599C0C45A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76056" y="2622922"/>
            <a:ext cx="3610744" cy="2966318"/>
          </a:xfrm>
        </p:spPr>
        <p:txBody>
          <a:bodyPr/>
          <a:lstStyle/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Feels tired during the day 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Finds it difficult to exercise after work.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Needs to plan healthy meals and monitor blood glucose regularly </a:t>
            </a:r>
          </a:p>
          <a:p>
            <a:pPr>
              <a:spcBef>
                <a:spcPts val="1400"/>
              </a:spcBef>
              <a:buFont typeface="Arial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Requires regular GP and diabetes appointment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03C97D1-F8FE-232D-4509-53DC99E4C86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096094"/>
            <a:ext cx="2448273" cy="1569467"/>
          </a:xfrm>
          <a:prstGeom prst="rect">
            <a:avLst/>
          </a:pr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1C1E61B-CE3C-ECEE-B59C-9E345BDC81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851"/>
    </mc:Choice>
    <mc:Fallback>
      <p:transition spd="slow" advTm="27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Care Plan (3/3)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73A19E0-535B-D051-0EFC-206AB4CA44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782529"/>
            <a:ext cx="4038600" cy="3806712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4464497"/>
          </a:xfrm>
        </p:spPr>
        <p:txBody>
          <a:bodyPr wrap="square" anchor="t" anchorCtr="0">
            <a:normAutofit/>
          </a:bodyPr>
          <a:lstStyle/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b="1" dirty="0"/>
              <a:t>Communication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Use clear and simple language 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Explain the condition and treatment in a way the patient can understand 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Encourage the patient to ask questions 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Involve family members in the care plan if the patient agrees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Provide written information about healthy eating, medication and blood glucose monitoring.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b="1" dirty="0"/>
              <a:t>Ethical consideration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Obtain informed consent before providing treatment or sharing information 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Maintain confidentiality according to NHS policies 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100" dirty="0"/>
              <a:t>Respect the patient dignity, privacy and cultural belief </a:t>
            </a:r>
          </a:p>
          <a:p>
            <a:pPr marL="0" indent="0">
              <a:lnSpc>
                <a:spcPct val="90000"/>
              </a:lnSpc>
              <a:spcBef>
                <a:spcPts val="1400"/>
              </a:spcBef>
              <a:buNone/>
            </a:pPr>
            <a:r>
              <a:rPr lang="en-GB" sz="1100" u="sng" dirty="0"/>
              <a:t>Reference (NICE,2022;NHS2023).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B193F3B-2ABE-995D-F838-D00E14F6D4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146"/>
    </mc:Choice>
    <mc:Fallback>
      <p:transition spd="slow" advTm="29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EBAEFD-EFA1-6D26-20BB-C8673F7447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417638"/>
            <a:ext cx="4040188" cy="757237"/>
          </a:xfrm>
        </p:spPr>
        <p:txBody>
          <a:bodyPr/>
          <a:lstStyle/>
          <a:p>
            <a:r>
              <a:rPr lang="en-GB" sz="1400" dirty="0"/>
              <a:t>Risk factors for type 2 diabetes </a:t>
            </a:r>
          </a:p>
          <a:p>
            <a:r>
              <a:rPr lang="en-GB" sz="1400" dirty="0"/>
              <a:t>And </a:t>
            </a:r>
          </a:p>
          <a:p>
            <a:r>
              <a:rPr lang="en-GB" sz="1400" dirty="0"/>
              <a:t>Other risk factors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2492896"/>
            <a:ext cx="4040188" cy="3096344"/>
          </a:xfrm>
        </p:spPr>
        <p:txBody>
          <a:bodyPr anchor="ctr" anchorCtr="0"/>
          <a:lstStyle/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Overweigh (BMI:31 kg/m)</a:t>
            </a:r>
          </a:p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Unhealthy diet high in sugar and fat </a:t>
            </a:r>
          </a:p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Low level of physical activity</a:t>
            </a:r>
          </a:p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working hours, making it difficult to maintain healthy habits </a:t>
            </a:r>
          </a:p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Age(58 years)</a:t>
            </a:r>
          </a:p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history of type 2 diabetes </a:t>
            </a:r>
          </a:p>
          <a:p>
            <a:pPr lvl="1">
              <a:spcBef>
                <a:spcPts val="20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blood pressure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FFB1C0A-E0FF-0EF6-4B9D-17C8D2B9C7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these risks can be reduced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69E6885-0929-F778-0FEB-1446E55486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8024" y="2636912"/>
            <a:ext cx="3898776" cy="3672408"/>
          </a:xfrm>
        </p:spPr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Eat a healthy, follow balanced diet rich in vegetables, fruit and whole grains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Exercise for at least 150 minute per week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Aim for gradual and sustainable weight loss.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Attend regular GP and diabetes review appointments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Monitor blood glucose levels advice as advised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D50E920-0648-5228-67B7-8AF9D8088A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824"/>
    </mc:Choice>
    <mc:Fallback>
      <p:transition spd="slow" advTm="40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DAA24A-A000-D981-27F4-E1D042DF8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268761"/>
            <a:ext cx="4040188" cy="432047"/>
          </a:xfrm>
        </p:spPr>
        <p:txBody>
          <a:bodyPr/>
          <a:lstStyle/>
          <a:p>
            <a:r>
              <a:rPr lang="en-GB" sz="1800" dirty="0"/>
              <a:t>Recommendation for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700808"/>
            <a:ext cx="4040188" cy="3888431"/>
          </a:xfrm>
        </p:spPr>
        <p:txBody>
          <a:bodyPr anchor="ctr" anchorCtr="0"/>
          <a:lstStyle/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 for Care Follow a balanced diet with more fruit, vegetables and whole grains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.Exercise for at least 150 minutes each week, such as walking or swimming.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 Metformin exactly as prescribed.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blood glucose levels regularly and keep a record of the results.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 regular appointments with the GP and diabetes nurse.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annual eye, foot and kidney health checks.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 to lose weight gradually to improve blood glucose control.</a:t>
            </a:r>
          </a:p>
          <a:p>
            <a:pPr>
              <a:spcBef>
                <a:spcPts val="1000"/>
              </a:spcBef>
              <a:buFont typeface="Arial"/>
              <a:buChar char="•"/>
            </a:pPr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Receive ongoing diabetes education and support to encourage self-management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E4DF50E-57B8-B753-ABC9-7C296692F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Expected outcomes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DA7311A-797B-1AA0-5BF9-9AA83677425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Better blood glucose control.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Reduced risk of diabetes complications.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Improved physical health and quality of life.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confidence in managing the condition.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In-text references: (NICE, 2022; NHS, 2023; Diabetes UK, 2024)</a:t>
            </a:r>
          </a:p>
          <a:p>
            <a:pPr marL="0" indent="0">
              <a:buNone/>
            </a:pPr>
            <a:endParaRPr lang="en-GB" sz="12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457C8CB-9E41-EF5D-151E-3642D1AF2E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0559" y="4005064"/>
            <a:ext cx="3611116" cy="1698699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1D9A269-9787-5191-AE04-D79465346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334"/>
    </mc:Choice>
    <mc:Fallback>
      <p:transition spd="slow" advTm="353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ctr">
            <a:normAutofit/>
          </a:bodyPr>
          <a:lstStyle/>
          <a:p>
            <a:r>
              <a:rPr lang="en-GB" b="1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 anchor="t" anchorCtr="0">
            <a:normAutofit/>
          </a:bodyPr>
          <a:lstStyle/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Type 2 Diabetes is a chronic disease that affects the endocrine system.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Healthy eating, regular exercise, blood glucose monitoring and prescribed medication are essential for effective diabetes management.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diagnosis and appropriate treatment help reduce the risk of long-term complications.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Healthcare professionals support patients through education, regular reviews and personalised care.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person-centred approach can improve health outcomes and quality of life.</a:t>
            </a:r>
          </a:p>
          <a:p>
            <a:pPr>
              <a:lnSpc>
                <a:spcPct val="90000"/>
              </a:lnSpc>
              <a:spcBef>
                <a:spcPts val="1400"/>
              </a:spcBef>
              <a:buFont typeface="Arial"/>
              <a:buChar char="•"/>
            </a:pPr>
            <a:r>
              <a:rPr lang="en-GB" sz="1700" u="sng" dirty="0"/>
              <a:t>In-text references: (NHS, 2023; NICE, 2022)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05/08/2026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A400115-93B8-D2C9-02C0-4964659FBF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75"/>
    </mc:Choice>
    <mc:Fallback>
      <p:transition spd="slow" advTm="348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589038"/>
          </a:xfrm>
        </p:spPr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8"/>
          </a:xfrm>
        </p:spPr>
        <p:txBody>
          <a:bodyPr anchor="ctr" anchorCtr="0"/>
          <a:lstStyle/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American Diabetes Association (2024) </a:t>
            </a:r>
            <a:r>
              <a:rPr lang="en-GB" sz="1200" i="1" dirty="0">
                <a:solidFill>
                  <a:schemeClr val="tx1"/>
                </a:solidFill>
              </a:rPr>
              <a:t>Standards of Care in Diabetes</a:t>
            </a:r>
            <a:r>
              <a:rPr lang="en-GB" sz="1200" dirty="0">
                <a:solidFill>
                  <a:schemeClr val="tx1"/>
                </a:solidFill>
              </a:rPr>
              <a:t>. Available at: </a:t>
            </a:r>
            <a:r>
              <a:rPr lang="en-GB" sz="1200" u="sng" dirty="0">
                <a:solidFill>
                  <a:schemeClr val="tx1"/>
                </a:solidFill>
              </a:rPr>
              <a:t>https://diabetesjournals.org/care⁠� </a:t>
            </a:r>
            <a:r>
              <a:rPr lang="en-GB" sz="1200" dirty="0">
                <a:solidFill>
                  <a:schemeClr val="tx1"/>
                </a:solidFill>
              </a:rPr>
              <a:t>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 err="1">
                <a:solidFill>
                  <a:schemeClr val="tx1"/>
                </a:solidFill>
              </a:rPr>
              <a:t>Centers</a:t>
            </a:r>
            <a:r>
              <a:rPr lang="en-GB" sz="1200" dirty="0">
                <a:solidFill>
                  <a:schemeClr val="tx1"/>
                </a:solidFill>
              </a:rPr>
              <a:t> for Disease Control and Prevention (CDC) (2024) Type 2 Diabetes. Available at: </a:t>
            </a:r>
            <a:r>
              <a:rPr lang="en-GB" sz="1200" u="sng" dirty="0">
                <a:solidFill>
                  <a:schemeClr val="tx1"/>
                </a:solidFill>
              </a:rPr>
              <a:t>https://www.cdc.gov/diabetes/about/about-</a:t>
            </a:r>
            <a:r>
              <a:rPr lang="en-GB" sz="1200" i="1" u="sng" dirty="0">
                <a:solidFill>
                  <a:schemeClr val="tx1"/>
                </a:solidFill>
              </a:rPr>
              <a:t>type-2-diabetes</a:t>
            </a:r>
            <a:r>
              <a:rPr lang="en-GB" sz="1200" u="sng" dirty="0">
                <a:solidFill>
                  <a:schemeClr val="tx1"/>
                </a:solidFill>
              </a:rPr>
              <a:t>.html⁠� </a:t>
            </a:r>
            <a:r>
              <a:rPr lang="en-GB" sz="1200" dirty="0">
                <a:solidFill>
                  <a:schemeClr val="tx1"/>
                </a:solidFill>
              </a:rPr>
              <a:t>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Diabetes UK (2024) </a:t>
            </a:r>
            <a:r>
              <a:rPr lang="en-GB" sz="1200" i="1" dirty="0">
                <a:solidFill>
                  <a:schemeClr val="tx1"/>
                </a:solidFill>
              </a:rPr>
              <a:t>Type 2 diabetes</a:t>
            </a:r>
            <a:r>
              <a:rPr lang="en-GB" sz="1200" dirty="0">
                <a:solidFill>
                  <a:schemeClr val="tx1"/>
                </a:solidFill>
              </a:rPr>
              <a:t>. Available at: </a:t>
            </a:r>
            <a:r>
              <a:rPr lang="en-GB" sz="1200" u="sng" dirty="0">
                <a:solidFill>
                  <a:schemeClr val="tx1"/>
                </a:solidFill>
              </a:rPr>
              <a:t>https://www.diabetes.org.uk/about-diabetes/type-2-diabetes</a:t>
            </a:r>
            <a:r>
              <a:rPr lang="en-GB" sz="1200" dirty="0">
                <a:solidFill>
                  <a:schemeClr val="tx1"/>
                </a:solidFill>
              </a:rPr>
              <a:t>⁠� 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Mayo Clinic (2024) </a:t>
            </a:r>
            <a:r>
              <a:rPr lang="en-GB" sz="1200" i="1" dirty="0">
                <a:solidFill>
                  <a:schemeClr val="tx1"/>
                </a:solidFill>
              </a:rPr>
              <a:t>Type 2 diabetes</a:t>
            </a:r>
            <a:r>
              <a:rPr lang="en-GB" sz="1200" dirty="0">
                <a:solidFill>
                  <a:schemeClr val="tx1"/>
                </a:solidFill>
              </a:rPr>
              <a:t>. Available at: </a:t>
            </a:r>
            <a:r>
              <a:rPr lang="en-GB" sz="1200" u="sng" dirty="0">
                <a:solidFill>
                  <a:schemeClr val="tx1"/>
                </a:solidFill>
              </a:rPr>
              <a:t>https://www.mayoclinic.org/diseases-conditions/type-2-diabetes</a:t>
            </a:r>
            <a:r>
              <a:rPr lang="en-GB" sz="1200" dirty="0">
                <a:solidFill>
                  <a:schemeClr val="tx1"/>
                </a:solidFill>
              </a:rPr>
              <a:t>⁠� 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National Health Service (NHS) (2023) </a:t>
            </a:r>
            <a:r>
              <a:rPr lang="en-GB" sz="1200" i="1" dirty="0">
                <a:solidFill>
                  <a:schemeClr val="tx1"/>
                </a:solidFill>
              </a:rPr>
              <a:t>Type 2 diabetes</a:t>
            </a:r>
            <a:r>
              <a:rPr lang="en-GB" sz="1200" dirty="0">
                <a:solidFill>
                  <a:schemeClr val="tx1"/>
                </a:solidFill>
              </a:rPr>
              <a:t>. Available at: </a:t>
            </a:r>
            <a:r>
              <a:rPr lang="en-GB" sz="1200" u="sng" dirty="0">
                <a:solidFill>
                  <a:schemeClr val="tx1"/>
                </a:solidFill>
              </a:rPr>
              <a:t>https://www.nhs.uk/conditions/type-2-diabetes</a:t>
            </a:r>
            <a:r>
              <a:rPr lang="en-GB" sz="1200" dirty="0">
                <a:solidFill>
                  <a:schemeClr val="tx1"/>
                </a:solidFill>
              </a:rPr>
              <a:t>/⁠� 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National Institute for Health and Care Excellence (NICE) (2022) </a:t>
            </a:r>
            <a:r>
              <a:rPr lang="en-GB" sz="1200" i="1" dirty="0">
                <a:solidFill>
                  <a:schemeClr val="tx1"/>
                </a:solidFill>
              </a:rPr>
              <a:t>Type 2 diabetes in adults: management </a:t>
            </a:r>
            <a:r>
              <a:rPr lang="en-GB" sz="1200" dirty="0">
                <a:solidFill>
                  <a:schemeClr val="tx1"/>
                </a:solidFill>
              </a:rPr>
              <a:t>(NG28). Available at: </a:t>
            </a:r>
            <a:r>
              <a:rPr lang="en-GB" sz="1200" u="sng" dirty="0">
                <a:solidFill>
                  <a:schemeClr val="tx1"/>
                </a:solidFill>
              </a:rPr>
              <a:t>https://www.nice.org.uk/guidance/ng28⁠�</a:t>
            </a:r>
            <a:r>
              <a:rPr lang="en-GB" sz="1200" dirty="0">
                <a:solidFill>
                  <a:schemeClr val="tx1"/>
                </a:solidFill>
              </a:rPr>
              <a:t> 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OpenStax (2022</a:t>
            </a:r>
            <a:r>
              <a:rPr lang="en-GB" sz="1200" i="1" dirty="0">
                <a:solidFill>
                  <a:schemeClr val="tx1"/>
                </a:solidFill>
              </a:rPr>
              <a:t>) Anatomy and Physiology </a:t>
            </a:r>
            <a:r>
              <a:rPr lang="en-GB" sz="1200" dirty="0">
                <a:solidFill>
                  <a:schemeClr val="tx1"/>
                </a:solidFill>
              </a:rPr>
              <a:t>2e. Rice University. Available at</a:t>
            </a:r>
            <a:r>
              <a:rPr lang="en-GB" sz="1200" u="sng" dirty="0">
                <a:solidFill>
                  <a:schemeClr val="tx1"/>
                </a:solidFill>
              </a:rPr>
              <a:t>: https://openstax.org/books/anatomy-and-physiology-2e⁠� </a:t>
            </a:r>
            <a:r>
              <a:rPr lang="en-GB" sz="1200" dirty="0">
                <a:solidFill>
                  <a:schemeClr val="tx1"/>
                </a:solidFill>
              </a:rPr>
              <a:t>(Accessed: 29 July 2026).</a:t>
            </a:r>
          </a:p>
          <a:p>
            <a:pPr marL="0" indent="0">
              <a:spcBef>
                <a:spcPts val="1600"/>
              </a:spcBef>
              <a:buNone/>
            </a:pPr>
            <a:r>
              <a:rPr lang="en-GB" sz="1200" dirty="0">
                <a:solidFill>
                  <a:schemeClr val="tx1"/>
                </a:solidFill>
              </a:rPr>
              <a:t>World Health Organization (WHO) (2023) </a:t>
            </a:r>
            <a:r>
              <a:rPr lang="en-GB" sz="1200" i="1" dirty="0">
                <a:solidFill>
                  <a:schemeClr val="tx1"/>
                </a:solidFill>
              </a:rPr>
              <a:t>Diabetes.</a:t>
            </a:r>
            <a:r>
              <a:rPr lang="en-GB" sz="1200" dirty="0">
                <a:solidFill>
                  <a:schemeClr val="tx1"/>
                </a:solidFill>
              </a:rPr>
              <a:t> Available at: </a:t>
            </a:r>
            <a:r>
              <a:rPr lang="en-GB" sz="1200" u="sng" dirty="0">
                <a:solidFill>
                  <a:schemeClr val="tx1"/>
                </a:solidFill>
              </a:rPr>
              <a:t>https://www.who.int/news-room/fact-sheets/detail/diabetes⁠�</a:t>
            </a:r>
            <a:r>
              <a:rPr lang="en-GB" sz="1200" dirty="0">
                <a:solidFill>
                  <a:schemeClr val="tx1"/>
                </a:solidFill>
              </a:rPr>
              <a:t> (Accessed: 29 July 2026).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211</TotalTime>
  <Words>1381</Words>
  <Application>Microsoft Office PowerPoint</Application>
  <PresentationFormat>On-screen Show (4:3)</PresentationFormat>
  <Paragraphs>156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paola diaz</cp:lastModifiedBy>
  <cp:revision>234</cp:revision>
  <cp:lastPrinted>2018-07-09T15:27:01Z</cp:lastPrinted>
  <dcterms:created xsi:type="dcterms:W3CDTF">2002-10-07T19:43:58Z</dcterms:created>
  <dcterms:modified xsi:type="dcterms:W3CDTF">2026-08-05T15:58:47Z</dcterms:modified>
</cp:coreProperties>
</file>