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BE7911-C20A-4D84-95E5-FC1A2119A75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B4382D2-BAB4-4FEA-AB11-2BB6EC320351}">
      <dgm:prSet/>
      <dgm:spPr/>
      <dgm:t>
        <a:bodyPr/>
        <a:lstStyle/>
        <a:p>
          <a:r>
            <a:rPr lang="en-US"/>
            <a:t>3. Types of information systems.</a:t>
          </a:r>
        </a:p>
      </dgm:t>
    </dgm:pt>
    <dgm:pt modelId="{6A8EFEE0-F5E9-49F6-AAB4-2A9112F1F36B}" type="parTrans" cxnId="{0AE8D561-B45C-4443-9B6B-35E71D9C1CA2}">
      <dgm:prSet/>
      <dgm:spPr/>
      <dgm:t>
        <a:bodyPr/>
        <a:lstStyle/>
        <a:p>
          <a:endParaRPr lang="en-US"/>
        </a:p>
      </dgm:t>
    </dgm:pt>
    <dgm:pt modelId="{5514FBEE-9108-4F25-BADF-D0852A4561CC}" type="sibTrans" cxnId="{0AE8D561-B45C-4443-9B6B-35E71D9C1CA2}">
      <dgm:prSet/>
      <dgm:spPr/>
      <dgm:t>
        <a:bodyPr/>
        <a:lstStyle/>
        <a:p>
          <a:endParaRPr lang="en-US"/>
        </a:p>
      </dgm:t>
    </dgm:pt>
    <dgm:pt modelId="{37A26E66-0940-4333-B0C0-66D29BB37A2D}">
      <dgm:prSet/>
      <dgm:spPr/>
      <dgm:t>
        <a:bodyPr/>
        <a:lstStyle/>
        <a:p>
          <a:r>
            <a:rPr lang="en-US"/>
            <a:t>4. Comparing systems.</a:t>
          </a:r>
        </a:p>
      </dgm:t>
    </dgm:pt>
    <dgm:pt modelId="{90C7CF2D-0BE0-4513-B0BA-C87F06EB12BD}" type="parTrans" cxnId="{5B2E4E89-44BE-4FEE-948B-E9F6C3048D3D}">
      <dgm:prSet/>
      <dgm:spPr/>
      <dgm:t>
        <a:bodyPr/>
        <a:lstStyle/>
        <a:p>
          <a:endParaRPr lang="en-US"/>
        </a:p>
      </dgm:t>
    </dgm:pt>
    <dgm:pt modelId="{2BCAA4A0-5E66-43D8-8BCF-D69CBB92A7B4}" type="sibTrans" cxnId="{5B2E4E89-44BE-4FEE-948B-E9F6C3048D3D}">
      <dgm:prSet/>
      <dgm:spPr/>
      <dgm:t>
        <a:bodyPr/>
        <a:lstStyle/>
        <a:p>
          <a:endParaRPr lang="en-US"/>
        </a:p>
      </dgm:t>
    </dgm:pt>
    <dgm:pt modelId="{2F71132D-7105-49E1-9626-C1831227818F}">
      <dgm:prSet/>
      <dgm:spPr/>
      <dgm:t>
        <a:bodyPr/>
        <a:lstStyle/>
        <a:p>
          <a:r>
            <a:rPr lang="en-US"/>
            <a:t>5. Ethical consideration.</a:t>
          </a:r>
        </a:p>
      </dgm:t>
    </dgm:pt>
    <dgm:pt modelId="{5A16A267-4237-4BA3-BC81-A74F1EBA1FC8}" type="parTrans" cxnId="{0BC233C9-B4D6-41E7-9C9D-1E60DAB2E2D6}">
      <dgm:prSet/>
      <dgm:spPr/>
      <dgm:t>
        <a:bodyPr/>
        <a:lstStyle/>
        <a:p>
          <a:endParaRPr lang="en-US"/>
        </a:p>
      </dgm:t>
    </dgm:pt>
    <dgm:pt modelId="{E142DE03-4B83-4A65-9031-A6E084BE1486}" type="sibTrans" cxnId="{0BC233C9-B4D6-41E7-9C9D-1E60DAB2E2D6}">
      <dgm:prSet/>
      <dgm:spPr/>
      <dgm:t>
        <a:bodyPr/>
        <a:lstStyle/>
        <a:p>
          <a:endParaRPr lang="en-US"/>
        </a:p>
      </dgm:t>
    </dgm:pt>
    <dgm:pt modelId="{18189E46-2970-4AC7-8385-09A66623A4AB}">
      <dgm:prSet/>
      <dgm:spPr/>
      <dgm:t>
        <a:bodyPr/>
        <a:lstStyle/>
        <a:p>
          <a:r>
            <a:rPr lang="en-US"/>
            <a:t>6. Amazon (CRM &amp; AI).</a:t>
          </a:r>
        </a:p>
      </dgm:t>
    </dgm:pt>
    <dgm:pt modelId="{29A030AC-AC9B-4451-9B28-7642304E7325}" type="parTrans" cxnId="{9874B568-176C-43A9-AB5E-747F75678710}">
      <dgm:prSet/>
      <dgm:spPr/>
      <dgm:t>
        <a:bodyPr/>
        <a:lstStyle/>
        <a:p>
          <a:endParaRPr lang="en-US"/>
        </a:p>
      </dgm:t>
    </dgm:pt>
    <dgm:pt modelId="{BDDA7084-5F1D-4365-9FB4-68803AD99D65}" type="sibTrans" cxnId="{9874B568-176C-43A9-AB5E-747F75678710}">
      <dgm:prSet/>
      <dgm:spPr/>
      <dgm:t>
        <a:bodyPr/>
        <a:lstStyle/>
        <a:p>
          <a:endParaRPr lang="en-US"/>
        </a:p>
      </dgm:t>
    </dgm:pt>
    <dgm:pt modelId="{E89B3AB4-6D98-4368-9CD7-C162AE7C54F3}">
      <dgm:prSet/>
      <dgm:spPr/>
      <dgm:t>
        <a:bodyPr/>
        <a:lstStyle/>
        <a:p>
          <a:r>
            <a:rPr lang="en-US"/>
            <a:t>7. Toyota (ERP).</a:t>
          </a:r>
        </a:p>
      </dgm:t>
    </dgm:pt>
    <dgm:pt modelId="{860F3CB0-962D-4F71-9E75-4ED0AB972AAB}" type="parTrans" cxnId="{330009F2-B2AB-400B-A908-EC9B2748E5D5}">
      <dgm:prSet/>
      <dgm:spPr/>
      <dgm:t>
        <a:bodyPr/>
        <a:lstStyle/>
        <a:p>
          <a:endParaRPr lang="en-US"/>
        </a:p>
      </dgm:t>
    </dgm:pt>
    <dgm:pt modelId="{85D749C1-C75A-4FC6-9D71-385B8DC861FD}" type="sibTrans" cxnId="{330009F2-B2AB-400B-A908-EC9B2748E5D5}">
      <dgm:prSet/>
      <dgm:spPr/>
      <dgm:t>
        <a:bodyPr/>
        <a:lstStyle/>
        <a:p>
          <a:endParaRPr lang="en-US"/>
        </a:p>
      </dgm:t>
    </dgm:pt>
    <dgm:pt modelId="{F34BEC17-CDAF-4C92-AD62-472EE631D471}">
      <dgm:prSet/>
      <dgm:spPr/>
      <dgm:t>
        <a:bodyPr/>
        <a:lstStyle/>
        <a:p>
          <a:r>
            <a:rPr lang="en-US"/>
            <a:t>8. Key Takeaways.</a:t>
          </a:r>
        </a:p>
      </dgm:t>
    </dgm:pt>
    <dgm:pt modelId="{32B95F8F-7CBF-4122-A2FB-210AFF92D550}" type="parTrans" cxnId="{EEEC3F6B-348C-48CD-BC12-F8166FC8DECB}">
      <dgm:prSet/>
      <dgm:spPr/>
      <dgm:t>
        <a:bodyPr/>
        <a:lstStyle/>
        <a:p>
          <a:endParaRPr lang="en-US"/>
        </a:p>
      </dgm:t>
    </dgm:pt>
    <dgm:pt modelId="{1A20D718-7E7A-4489-B9C2-6095B08057C1}" type="sibTrans" cxnId="{EEEC3F6B-348C-48CD-BC12-F8166FC8DECB}">
      <dgm:prSet/>
      <dgm:spPr/>
      <dgm:t>
        <a:bodyPr/>
        <a:lstStyle/>
        <a:p>
          <a:endParaRPr lang="en-US"/>
        </a:p>
      </dgm:t>
    </dgm:pt>
    <dgm:pt modelId="{957367E6-B74F-4D18-94AA-4CC9D9C1AEEA}">
      <dgm:prSet/>
      <dgm:spPr/>
      <dgm:t>
        <a:bodyPr/>
        <a:lstStyle/>
        <a:p>
          <a:r>
            <a:rPr lang="en-US"/>
            <a:t>9. conclusion.</a:t>
          </a:r>
        </a:p>
      </dgm:t>
    </dgm:pt>
    <dgm:pt modelId="{A2401979-5B12-4620-985E-C4F8F6386BEE}" type="parTrans" cxnId="{619DCD12-B3B8-4ECF-8236-12312ECC5E1E}">
      <dgm:prSet/>
      <dgm:spPr/>
      <dgm:t>
        <a:bodyPr/>
        <a:lstStyle/>
        <a:p>
          <a:endParaRPr lang="en-US"/>
        </a:p>
      </dgm:t>
    </dgm:pt>
    <dgm:pt modelId="{5B07738E-ACC6-4A5C-8AE3-26CBDBE9F144}" type="sibTrans" cxnId="{619DCD12-B3B8-4ECF-8236-12312ECC5E1E}">
      <dgm:prSet/>
      <dgm:spPr/>
      <dgm:t>
        <a:bodyPr/>
        <a:lstStyle/>
        <a:p>
          <a:endParaRPr lang="en-US"/>
        </a:p>
      </dgm:t>
    </dgm:pt>
    <dgm:pt modelId="{69E473A5-34E9-42D5-9718-F2560C18A782}" type="pres">
      <dgm:prSet presAssocID="{2FBE7911-C20A-4D84-95E5-FC1A2119A753}" presName="vert0" presStyleCnt="0">
        <dgm:presLayoutVars>
          <dgm:dir/>
          <dgm:animOne val="branch"/>
          <dgm:animLvl val="lvl"/>
        </dgm:presLayoutVars>
      </dgm:prSet>
      <dgm:spPr/>
    </dgm:pt>
    <dgm:pt modelId="{7476DC4E-53EC-4C99-9DA0-523CC138DE9E}" type="pres">
      <dgm:prSet presAssocID="{AB4382D2-BAB4-4FEA-AB11-2BB6EC320351}" presName="thickLine" presStyleLbl="alignNode1" presStyleIdx="0" presStyleCnt="7"/>
      <dgm:spPr/>
    </dgm:pt>
    <dgm:pt modelId="{D8963835-2FAE-4BCC-AEC8-1F703969FAD0}" type="pres">
      <dgm:prSet presAssocID="{AB4382D2-BAB4-4FEA-AB11-2BB6EC320351}" presName="horz1" presStyleCnt="0"/>
      <dgm:spPr/>
    </dgm:pt>
    <dgm:pt modelId="{00F804E5-FDAF-493F-AE15-746EC3F04714}" type="pres">
      <dgm:prSet presAssocID="{AB4382D2-BAB4-4FEA-AB11-2BB6EC320351}" presName="tx1" presStyleLbl="revTx" presStyleIdx="0" presStyleCnt="7"/>
      <dgm:spPr/>
    </dgm:pt>
    <dgm:pt modelId="{61B327C9-6E9F-4283-8581-1A97BAA4D15E}" type="pres">
      <dgm:prSet presAssocID="{AB4382D2-BAB4-4FEA-AB11-2BB6EC320351}" presName="vert1" presStyleCnt="0"/>
      <dgm:spPr/>
    </dgm:pt>
    <dgm:pt modelId="{70547A14-03F5-4BD6-A1EC-36FD976EE68F}" type="pres">
      <dgm:prSet presAssocID="{37A26E66-0940-4333-B0C0-66D29BB37A2D}" presName="thickLine" presStyleLbl="alignNode1" presStyleIdx="1" presStyleCnt="7"/>
      <dgm:spPr/>
    </dgm:pt>
    <dgm:pt modelId="{F950961C-DC00-477D-9448-5EFF9A3B474E}" type="pres">
      <dgm:prSet presAssocID="{37A26E66-0940-4333-B0C0-66D29BB37A2D}" presName="horz1" presStyleCnt="0"/>
      <dgm:spPr/>
    </dgm:pt>
    <dgm:pt modelId="{C4E8B3A9-3BAA-45C8-8B8F-46C42FF6DC25}" type="pres">
      <dgm:prSet presAssocID="{37A26E66-0940-4333-B0C0-66D29BB37A2D}" presName="tx1" presStyleLbl="revTx" presStyleIdx="1" presStyleCnt="7"/>
      <dgm:spPr/>
    </dgm:pt>
    <dgm:pt modelId="{58994179-BB35-4EA2-BDB0-AFC8BC36D6AF}" type="pres">
      <dgm:prSet presAssocID="{37A26E66-0940-4333-B0C0-66D29BB37A2D}" presName="vert1" presStyleCnt="0"/>
      <dgm:spPr/>
    </dgm:pt>
    <dgm:pt modelId="{E81DA0AC-6DA1-49D1-9C57-44B21580530D}" type="pres">
      <dgm:prSet presAssocID="{2F71132D-7105-49E1-9626-C1831227818F}" presName="thickLine" presStyleLbl="alignNode1" presStyleIdx="2" presStyleCnt="7"/>
      <dgm:spPr/>
    </dgm:pt>
    <dgm:pt modelId="{48665635-99DD-4422-8476-23702DC802BC}" type="pres">
      <dgm:prSet presAssocID="{2F71132D-7105-49E1-9626-C1831227818F}" presName="horz1" presStyleCnt="0"/>
      <dgm:spPr/>
    </dgm:pt>
    <dgm:pt modelId="{1A8E8CD2-5628-40EB-862B-C485B29C9671}" type="pres">
      <dgm:prSet presAssocID="{2F71132D-7105-49E1-9626-C1831227818F}" presName="tx1" presStyleLbl="revTx" presStyleIdx="2" presStyleCnt="7"/>
      <dgm:spPr/>
    </dgm:pt>
    <dgm:pt modelId="{3A256A4F-4116-40C4-946E-2F8BBF041A8E}" type="pres">
      <dgm:prSet presAssocID="{2F71132D-7105-49E1-9626-C1831227818F}" presName="vert1" presStyleCnt="0"/>
      <dgm:spPr/>
    </dgm:pt>
    <dgm:pt modelId="{755C75A8-438A-4A4F-91EE-C19B267E23B6}" type="pres">
      <dgm:prSet presAssocID="{18189E46-2970-4AC7-8385-09A66623A4AB}" presName="thickLine" presStyleLbl="alignNode1" presStyleIdx="3" presStyleCnt="7"/>
      <dgm:spPr/>
    </dgm:pt>
    <dgm:pt modelId="{7A5E37EB-7616-4E1C-B7DB-B2F7030506A2}" type="pres">
      <dgm:prSet presAssocID="{18189E46-2970-4AC7-8385-09A66623A4AB}" presName="horz1" presStyleCnt="0"/>
      <dgm:spPr/>
    </dgm:pt>
    <dgm:pt modelId="{B74720DD-488E-485C-9EBF-86C2A0EEFE33}" type="pres">
      <dgm:prSet presAssocID="{18189E46-2970-4AC7-8385-09A66623A4AB}" presName="tx1" presStyleLbl="revTx" presStyleIdx="3" presStyleCnt="7"/>
      <dgm:spPr/>
    </dgm:pt>
    <dgm:pt modelId="{8EE22269-21C7-47CC-928C-35ED0BBCB366}" type="pres">
      <dgm:prSet presAssocID="{18189E46-2970-4AC7-8385-09A66623A4AB}" presName="vert1" presStyleCnt="0"/>
      <dgm:spPr/>
    </dgm:pt>
    <dgm:pt modelId="{F39B74A0-A2E1-41DC-A770-0AC5ADA35478}" type="pres">
      <dgm:prSet presAssocID="{E89B3AB4-6D98-4368-9CD7-C162AE7C54F3}" presName="thickLine" presStyleLbl="alignNode1" presStyleIdx="4" presStyleCnt="7"/>
      <dgm:spPr/>
    </dgm:pt>
    <dgm:pt modelId="{A254CD23-578A-4068-A776-A7BE5DBE93E0}" type="pres">
      <dgm:prSet presAssocID="{E89B3AB4-6D98-4368-9CD7-C162AE7C54F3}" presName="horz1" presStyleCnt="0"/>
      <dgm:spPr/>
    </dgm:pt>
    <dgm:pt modelId="{136D4B94-69DF-4D47-A259-FC8C9CEEB91C}" type="pres">
      <dgm:prSet presAssocID="{E89B3AB4-6D98-4368-9CD7-C162AE7C54F3}" presName="tx1" presStyleLbl="revTx" presStyleIdx="4" presStyleCnt="7"/>
      <dgm:spPr/>
    </dgm:pt>
    <dgm:pt modelId="{A5156F4E-9DBB-43DF-A55B-22FAE2F7B1D1}" type="pres">
      <dgm:prSet presAssocID="{E89B3AB4-6D98-4368-9CD7-C162AE7C54F3}" presName="vert1" presStyleCnt="0"/>
      <dgm:spPr/>
    </dgm:pt>
    <dgm:pt modelId="{CB645F30-5D10-4F34-8B86-6C5AD24CD51E}" type="pres">
      <dgm:prSet presAssocID="{F34BEC17-CDAF-4C92-AD62-472EE631D471}" presName="thickLine" presStyleLbl="alignNode1" presStyleIdx="5" presStyleCnt="7"/>
      <dgm:spPr/>
    </dgm:pt>
    <dgm:pt modelId="{538C8021-3D4A-4E34-B22B-23EF8907C98D}" type="pres">
      <dgm:prSet presAssocID="{F34BEC17-CDAF-4C92-AD62-472EE631D471}" presName="horz1" presStyleCnt="0"/>
      <dgm:spPr/>
    </dgm:pt>
    <dgm:pt modelId="{B6CC3BF7-4DEC-46D5-9A9E-0B12237CB0D4}" type="pres">
      <dgm:prSet presAssocID="{F34BEC17-CDAF-4C92-AD62-472EE631D471}" presName="tx1" presStyleLbl="revTx" presStyleIdx="5" presStyleCnt="7"/>
      <dgm:spPr/>
    </dgm:pt>
    <dgm:pt modelId="{024A1E14-1C78-4203-9ACC-F398393B9238}" type="pres">
      <dgm:prSet presAssocID="{F34BEC17-CDAF-4C92-AD62-472EE631D471}" presName="vert1" presStyleCnt="0"/>
      <dgm:spPr/>
    </dgm:pt>
    <dgm:pt modelId="{0379B807-D769-4D03-86A7-BB55547AFF31}" type="pres">
      <dgm:prSet presAssocID="{957367E6-B74F-4D18-94AA-4CC9D9C1AEEA}" presName="thickLine" presStyleLbl="alignNode1" presStyleIdx="6" presStyleCnt="7"/>
      <dgm:spPr/>
    </dgm:pt>
    <dgm:pt modelId="{4CBEC847-DF98-4314-BFC9-A3FB6C0BD6BA}" type="pres">
      <dgm:prSet presAssocID="{957367E6-B74F-4D18-94AA-4CC9D9C1AEEA}" presName="horz1" presStyleCnt="0"/>
      <dgm:spPr/>
    </dgm:pt>
    <dgm:pt modelId="{70FAF02B-3AD1-410D-8717-A72ACEE04F87}" type="pres">
      <dgm:prSet presAssocID="{957367E6-B74F-4D18-94AA-4CC9D9C1AEEA}" presName="tx1" presStyleLbl="revTx" presStyleIdx="6" presStyleCnt="7"/>
      <dgm:spPr/>
    </dgm:pt>
    <dgm:pt modelId="{2447C1BD-6C64-4F8D-9F9E-657D4CAF4ADC}" type="pres">
      <dgm:prSet presAssocID="{957367E6-B74F-4D18-94AA-4CC9D9C1AEEA}" presName="vert1" presStyleCnt="0"/>
      <dgm:spPr/>
    </dgm:pt>
  </dgm:ptLst>
  <dgm:cxnLst>
    <dgm:cxn modelId="{233CE000-3185-4F4D-80FF-779893CCD298}" type="presOf" srcId="{AB4382D2-BAB4-4FEA-AB11-2BB6EC320351}" destId="{00F804E5-FDAF-493F-AE15-746EC3F04714}" srcOrd="0" destOrd="0" presId="urn:microsoft.com/office/officeart/2008/layout/LinedList"/>
    <dgm:cxn modelId="{619DCD12-B3B8-4ECF-8236-12312ECC5E1E}" srcId="{2FBE7911-C20A-4D84-95E5-FC1A2119A753}" destId="{957367E6-B74F-4D18-94AA-4CC9D9C1AEEA}" srcOrd="6" destOrd="0" parTransId="{A2401979-5B12-4620-985E-C4F8F6386BEE}" sibTransId="{5B07738E-ACC6-4A5C-8AE3-26CBDBE9F144}"/>
    <dgm:cxn modelId="{774D8813-98AC-452C-BD2F-11121C0B70FE}" type="presOf" srcId="{E89B3AB4-6D98-4368-9CD7-C162AE7C54F3}" destId="{136D4B94-69DF-4D47-A259-FC8C9CEEB91C}" srcOrd="0" destOrd="0" presId="urn:microsoft.com/office/officeart/2008/layout/LinedList"/>
    <dgm:cxn modelId="{ADC29A3B-DF76-4EBD-A5AE-C0CA602B5B14}" type="presOf" srcId="{2F71132D-7105-49E1-9626-C1831227818F}" destId="{1A8E8CD2-5628-40EB-862B-C485B29C9671}" srcOrd="0" destOrd="0" presId="urn:microsoft.com/office/officeart/2008/layout/LinedList"/>
    <dgm:cxn modelId="{4B33CF4A-C850-43D2-B581-16A993FAA7E6}" type="presOf" srcId="{2FBE7911-C20A-4D84-95E5-FC1A2119A753}" destId="{69E473A5-34E9-42D5-9718-F2560C18A782}" srcOrd="0" destOrd="0" presId="urn:microsoft.com/office/officeart/2008/layout/LinedList"/>
    <dgm:cxn modelId="{5FBFFD5E-BC83-48AD-9414-9EB5F72AC9D4}" type="presOf" srcId="{957367E6-B74F-4D18-94AA-4CC9D9C1AEEA}" destId="{70FAF02B-3AD1-410D-8717-A72ACEE04F87}" srcOrd="0" destOrd="0" presId="urn:microsoft.com/office/officeart/2008/layout/LinedList"/>
    <dgm:cxn modelId="{0AE8D561-B45C-4443-9B6B-35E71D9C1CA2}" srcId="{2FBE7911-C20A-4D84-95E5-FC1A2119A753}" destId="{AB4382D2-BAB4-4FEA-AB11-2BB6EC320351}" srcOrd="0" destOrd="0" parTransId="{6A8EFEE0-F5E9-49F6-AAB4-2A9112F1F36B}" sibTransId="{5514FBEE-9108-4F25-BADF-D0852A4561CC}"/>
    <dgm:cxn modelId="{DCF17B64-C420-4BB4-87F0-7E8837A113FE}" type="presOf" srcId="{37A26E66-0940-4333-B0C0-66D29BB37A2D}" destId="{C4E8B3A9-3BAA-45C8-8B8F-46C42FF6DC25}" srcOrd="0" destOrd="0" presId="urn:microsoft.com/office/officeart/2008/layout/LinedList"/>
    <dgm:cxn modelId="{9874B568-176C-43A9-AB5E-747F75678710}" srcId="{2FBE7911-C20A-4D84-95E5-FC1A2119A753}" destId="{18189E46-2970-4AC7-8385-09A66623A4AB}" srcOrd="3" destOrd="0" parTransId="{29A030AC-AC9B-4451-9B28-7642304E7325}" sibTransId="{BDDA7084-5F1D-4365-9FB4-68803AD99D65}"/>
    <dgm:cxn modelId="{EEEC3F6B-348C-48CD-BC12-F8166FC8DECB}" srcId="{2FBE7911-C20A-4D84-95E5-FC1A2119A753}" destId="{F34BEC17-CDAF-4C92-AD62-472EE631D471}" srcOrd="5" destOrd="0" parTransId="{32B95F8F-7CBF-4122-A2FB-210AFF92D550}" sibTransId="{1A20D718-7E7A-4489-B9C2-6095B08057C1}"/>
    <dgm:cxn modelId="{FC261F72-2AB3-4A8F-A4E4-99858A916AD6}" type="presOf" srcId="{F34BEC17-CDAF-4C92-AD62-472EE631D471}" destId="{B6CC3BF7-4DEC-46D5-9A9E-0B12237CB0D4}" srcOrd="0" destOrd="0" presId="urn:microsoft.com/office/officeart/2008/layout/LinedList"/>
    <dgm:cxn modelId="{5B2E4E89-44BE-4FEE-948B-E9F6C3048D3D}" srcId="{2FBE7911-C20A-4D84-95E5-FC1A2119A753}" destId="{37A26E66-0940-4333-B0C0-66D29BB37A2D}" srcOrd="1" destOrd="0" parTransId="{90C7CF2D-0BE0-4513-B0BA-C87F06EB12BD}" sibTransId="{2BCAA4A0-5E66-43D8-8BCF-D69CBB92A7B4}"/>
    <dgm:cxn modelId="{0BC233C9-B4D6-41E7-9C9D-1E60DAB2E2D6}" srcId="{2FBE7911-C20A-4D84-95E5-FC1A2119A753}" destId="{2F71132D-7105-49E1-9626-C1831227818F}" srcOrd="2" destOrd="0" parTransId="{5A16A267-4237-4BA3-BC81-A74F1EBA1FC8}" sibTransId="{E142DE03-4B83-4A65-9031-A6E084BE1486}"/>
    <dgm:cxn modelId="{4D85C9DC-7D84-40EA-AFDB-AA16066AAD30}" type="presOf" srcId="{18189E46-2970-4AC7-8385-09A66623A4AB}" destId="{B74720DD-488E-485C-9EBF-86C2A0EEFE33}" srcOrd="0" destOrd="0" presId="urn:microsoft.com/office/officeart/2008/layout/LinedList"/>
    <dgm:cxn modelId="{330009F2-B2AB-400B-A908-EC9B2748E5D5}" srcId="{2FBE7911-C20A-4D84-95E5-FC1A2119A753}" destId="{E89B3AB4-6D98-4368-9CD7-C162AE7C54F3}" srcOrd="4" destOrd="0" parTransId="{860F3CB0-962D-4F71-9E75-4ED0AB972AAB}" sibTransId="{85D749C1-C75A-4FC6-9D71-385B8DC861FD}"/>
    <dgm:cxn modelId="{7B5F966C-6F19-4396-BB69-EB86C08BA9AF}" type="presParOf" srcId="{69E473A5-34E9-42D5-9718-F2560C18A782}" destId="{7476DC4E-53EC-4C99-9DA0-523CC138DE9E}" srcOrd="0" destOrd="0" presId="urn:microsoft.com/office/officeart/2008/layout/LinedList"/>
    <dgm:cxn modelId="{870F887C-ECD7-4BF9-BA1F-83E4E9B7034C}" type="presParOf" srcId="{69E473A5-34E9-42D5-9718-F2560C18A782}" destId="{D8963835-2FAE-4BCC-AEC8-1F703969FAD0}" srcOrd="1" destOrd="0" presId="urn:microsoft.com/office/officeart/2008/layout/LinedList"/>
    <dgm:cxn modelId="{F0643C06-A9C2-486F-A513-424A8763AD13}" type="presParOf" srcId="{D8963835-2FAE-4BCC-AEC8-1F703969FAD0}" destId="{00F804E5-FDAF-493F-AE15-746EC3F04714}" srcOrd="0" destOrd="0" presId="urn:microsoft.com/office/officeart/2008/layout/LinedList"/>
    <dgm:cxn modelId="{E13CFA7B-B1C1-4D55-9E46-0716ACE1EAC3}" type="presParOf" srcId="{D8963835-2FAE-4BCC-AEC8-1F703969FAD0}" destId="{61B327C9-6E9F-4283-8581-1A97BAA4D15E}" srcOrd="1" destOrd="0" presId="urn:microsoft.com/office/officeart/2008/layout/LinedList"/>
    <dgm:cxn modelId="{1692EC85-5EF9-41CF-ADDA-91A0934109D3}" type="presParOf" srcId="{69E473A5-34E9-42D5-9718-F2560C18A782}" destId="{70547A14-03F5-4BD6-A1EC-36FD976EE68F}" srcOrd="2" destOrd="0" presId="urn:microsoft.com/office/officeart/2008/layout/LinedList"/>
    <dgm:cxn modelId="{30B5FE1F-7CAE-4D38-856C-72E9E281546B}" type="presParOf" srcId="{69E473A5-34E9-42D5-9718-F2560C18A782}" destId="{F950961C-DC00-477D-9448-5EFF9A3B474E}" srcOrd="3" destOrd="0" presId="urn:microsoft.com/office/officeart/2008/layout/LinedList"/>
    <dgm:cxn modelId="{AED29BE9-D809-4A6E-B886-22730E3B0014}" type="presParOf" srcId="{F950961C-DC00-477D-9448-5EFF9A3B474E}" destId="{C4E8B3A9-3BAA-45C8-8B8F-46C42FF6DC25}" srcOrd="0" destOrd="0" presId="urn:microsoft.com/office/officeart/2008/layout/LinedList"/>
    <dgm:cxn modelId="{A535B7CE-C227-4C30-A2CC-B3A8AF038BF7}" type="presParOf" srcId="{F950961C-DC00-477D-9448-5EFF9A3B474E}" destId="{58994179-BB35-4EA2-BDB0-AFC8BC36D6AF}" srcOrd="1" destOrd="0" presId="urn:microsoft.com/office/officeart/2008/layout/LinedList"/>
    <dgm:cxn modelId="{F01D5FDD-8753-49B7-B7E7-9B9A2D4873F8}" type="presParOf" srcId="{69E473A5-34E9-42D5-9718-F2560C18A782}" destId="{E81DA0AC-6DA1-49D1-9C57-44B21580530D}" srcOrd="4" destOrd="0" presId="urn:microsoft.com/office/officeart/2008/layout/LinedList"/>
    <dgm:cxn modelId="{6AFE5F1E-7F8F-4A33-AFC1-09FDCCAF4F46}" type="presParOf" srcId="{69E473A5-34E9-42D5-9718-F2560C18A782}" destId="{48665635-99DD-4422-8476-23702DC802BC}" srcOrd="5" destOrd="0" presId="urn:microsoft.com/office/officeart/2008/layout/LinedList"/>
    <dgm:cxn modelId="{ED2C2DEA-41D3-4024-895E-AF0DFE595DE5}" type="presParOf" srcId="{48665635-99DD-4422-8476-23702DC802BC}" destId="{1A8E8CD2-5628-40EB-862B-C485B29C9671}" srcOrd="0" destOrd="0" presId="urn:microsoft.com/office/officeart/2008/layout/LinedList"/>
    <dgm:cxn modelId="{A817F661-4652-46D2-B9E5-0A2A3C9B3902}" type="presParOf" srcId="{48665635-99DD-4422-8476-23702DC802BC}" destId="{3A256A4F-4116-40C4-946E-2F8BBF041A8E}" srcOrd="1" destOrd="0" presId="urn:microsoft.com/office/officeart/2008/layout/LinedList"/>
    <dgm:cxn modelId="{D90D3E7E-3249-4BB8-9DD3-E99480A97185}" type="presParOf" srcId="{69E473A5-34E9-42D5-9718-F2560C18A782}" destId="{755C75A8-438A-4A4F-91EE-C19B267E23B6}" srcOrd="6" destOrd="0" presId="urn:microsoft.com/office/officeart/2008/layout/LinedList"/>
    <dgm:cxn modelId="{2DF6BB77-5D1A-4E60-BF2C-14B27896297D}" type="presParOf" srcId="{69E473A5-34E9-42D5-9718-F2560C18A782}" destId="{7A5E37EB-7616-4E1C-B7DB-B2F7030506A2}" srcOrd="7" destOrd="0" presId="urn:microsoft.com/office/officeart/2008/layout/LinedList"/>
    <dgm:cxn modelId="{ADBECEAE-B893-4F32-AA75-A66B8270C636}" type="presParOf" srcId="{7A5E37EB-7616-4E1C-B7DB-B2F7030506A2}" destId="{B74720DD-488E-485C-9EBF-86C2A0EEFE33}" srcOrd="0" destOrd="0" presId="urn:microsoft.com/office/officeart/2008/layout/LinedList"/>
    <dgm:cxn modelId="{23EEBAB9-242B-4BDE-99CB-DC2E2B14D047}" type="presParOf" srcId="{7A5E37EB-7616-4E1C-B7DB-B2F7030506A2}" destId="{8EE22269-21C7-47CC-928C-35ED0BBCB366}" srcOrd="1" destOrd="0" presId="urn:microsoft.com/office/officeart/2008/layout/LinedList"/>
    <dgm:cxn modelId="{C1B52E8D-B426-4744-B17C-6FD3D22CCE86}" type="presParOf" srcId="{69E473A5-34E9-42D5-9718-F2560C18A782}" destId="{F39B74A0-A2E1-41DC-A770-0AC5ADA35478}" srcOrd="8" destOrd="0" presId="urn:microsoft.com/office/officeart/2008/layout/LinedList"/>
    <dgm:cxn modelId="{D1F064B5-894B-4072-B8DF-3233D97D9979}" type="presParOf" srcId="{69E473A5-34E9-42D5-9718-F2560C18A782}" destId="{A254CD23-578A-4068-A776-A7BE5DBE93E0}" srcOrd="9" destOrd="0" presId="urn:microsoft.com/office/officeart/2008/layout/LinedList"/>
    <dgm:cxn modelId="{4043CDEC-129B-4686-9927-2E5EA66E08DC}" type="presParOf" srcId="{A254CD23-578A-4068-A776-A7BE5DBE93E0}" destId="{136D4B94-69DF-4D47-A259-FC8C9CEEB91C}" srcOrd="0" destOrd="0" presId="urn:microsoft.com/office/officeart/2008/layout/LinedList"/>
    <dgm:cxn modelId="{C5342316-4944-404E-8F90-FA9022BCE747}" type="presParOf" srcId="{A254CD23-578A-4068-A776-A7BE5DBE93E0}" destId="{A5156F4E-9DBB-43DF-A55B-22FAE2F7B1D1}" srcOrd="1" destOrd="0" presId="urn:microsoft.com/office/officeart/2008/layout/LinedList"/>
    <dgm:cxn modelId="{C54D12BC-C468-4CD6-883F-27D28EA2A8B0}" type="presParOf" srcId="{69E473A5-34E9-42D5-9718-F2560C18A782}" destId="{CB645F30-5D10-4F34-8B86-6C5AD24CD51E}" srcOrd="10" destOrd="0" presId="urn:microsoft.com/office/officeart/2008/layout/LinedList"/>
    <dgm:cxn modelId="{B5044204-9662-4A93-9F10-DBD8FFB7DC1B}" type="presParOf" srcId="{69E473A5-34E9-42D5-9718-F2560C18A782}" destId="{538C8021-3D4A-4E34-B22B-23EF8907C98D}" srcOrd="11" destOrd="0" presId="urn:microsoft.com/office/officeart/2008/layout/LinedList"/>
    <dgm:cxn modelId="{A2A3F1B0-A8BA-4EB0-B721-35B9A587B190}" type="presParOf" srcId="{538C8021-3D4A-4E34-B22B-23EF8907C98D}" destId="{B6CC3BF7-4DEC-46D5-9A9E-0B12237CB0D4}" srcOrd="0" destOrd="0" presId="urn:microsoft.com/office/officeart/2008/layout/LinedList"/>
    <dgm:cxn modelId="{AF021CC6-D8A7-4578-B52B-C67AEDA02174}" type="presParOf" srcId="{538C8021-3D4A-4E34-B22B-23EF8907C98D}" destId="{024A1E14-1C78-4203-9ACC-F398393B9238}" srcOrd="1" destOrd="0" presId="urn:microsoft.com/office/officeart/2008/layout/LinedList"/>
    <dgm:cxn modelId="{BC44FCB1-1BE3-482F-B401-4992705C5C2D}" type="presParOf" srcId="{69E473A5-34E9-42D5-9718-F2560C18A782}" destId="{0379B807-D769-4D03-86A7-BB55547AFF31}" srcOrd="12" destOrd="0" presId="urn:microsoft.com/office/officeart/2008/layout/LinedList"/>
    <dgm:cxn modelId="{110ADAA5-95D5-4315-B773-5C5012BA2127}" type="presParOf" srcId="{69E473A5-34E9-42D5-9718-F2560C18A782}" destId="{4CBEC847-DF98-4314-BFC9-A3FB6C0BD6BA}" srcOrd="13" destOrd="0" presId="urn:microsoft.com/office/officeart/2008/layout/LinedList"/>
    <dgm:cxn modelId="{90420C54-36A6-4746-8AF9-B34FFC190B2A}" type="presParOf" srcId="{4CBEC847-DF98-4314-BFC9-A3FB6C0BD6BA}" destId="{70FAF02B-3AD1-410D-8717-A72ACEE04F87}" srcOrd="0" destOrd="0" presId="urn:microsoft.com/office/officeart/2008/layout/LinedList"/>
    <dgm:cxn modelId="{1579099D-1F75-42C2-A11C-1AC7C3742A1E}" type="presParOf" srcId="{4CBEC847-DF98-4314-BFC9-A3FB6C0BD6BA}" destId="{2447C1BD-6C64-4F8D-9F9E-657D4CAF4A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0E9BB3-0F77-48E1-8335-7E1D7EC6A8D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20CFA60-B8C4-4F3B-85FE-C63EC1CAC74E}">
      <dgm:prSet/>
      <dgm:spPr/>
      <dgm:t>
        <a:bodyPr/>
        <a:lstStyle/>
        <a:p>
          <a:pPr rtl="0"/>
          <a:r>
            <a:rPr lang="en-US" b="1"/>
            <a:t>Transaction processing systems (TPS) </a:t>
          </a:r>
          <a:r>
            <a:rPr lang="en-US"/>
            <a:t>- "handle day to day transactions" like sales or payments from costumers when buying goods.</a:t>
          </a:r>
          <a:r>
            <a:rPr lang="en-US">
              <a:latin typeface="Aptos Display" panose="020F0302020204030204"/>
            </a:rPr>
            <a:t> (Stair and Reynolds, 2019)</a:t>
          </a:r>
          <a:endParaRPr lang="en-US"/>
        </a:p>
      </dgm:t>
    </dgm:pt>
    <dgm:pt modelId="{22C76298-6915-439F-ACC9-B9F131F05141}" type="parTrans" cxnId="{FF304F68-6D07-4228-AD18-44B25D422483}">
      <dgm:prSet/>
      <dgm:spPr/>
      <dgm:t>
        <a:bodyPr/>
        <a:lstStyle/>
        <a:p>
          <a:endParaRPr lang="en-US"/>
        </a:p>
      </dgm:t>
    </dgm:pt>
    <dgm:pt modelId="{C8442750-1963-49DA-A2FC-F2B906287919}" type="sibTrans" cxnId="{FF304F68-6D07-4228-AD18-44B25D422483}">
      <dgm:prSet/>
      <dgm:spPr/>
      <dgm:t>
        <a:bodyPr/>
        <a:lstStyle/>
        <a:p>
          <a:endParaRPr lang="en-US"/>
        </a:p>
      </dgm:t>
    </dgm:pt>
    <dgm:pt modelId="{0286B0C5-9891-45D2-B0B8-A5DDE64472AF}">
      <dgm:prSet/>
      <dgm:spPr/>
      <dgm:t>
        <a:bodyPr/>
        <a:lstStyle/>
        <a:p>
          <a:r>
            <a:rPr lang="en-US" b="1"/>
            <a:t>Management information systems (MIS) - </a:t>
          </a:r>
          <a:r>
            <a:rPr lang="en-US"/>
            <a:t>helps managers analyze the Proformance of staff or business.</a:t>
          </a:r>
        </a:p>
      </dgm:t>
    </dgm:pt>
    <dgm:pt modelId="{BD24F567-E96D-4D61-8CD2-ED4518F40B24}" type="parTrans" cxnId="{C88ACF95-22C5-4620-8E6E-8E7FB865AFB3}">
      <dgm:prSet/>
      <dgm:spPr/>
      <dgm:t>
        <a:bodyPr/>
        <a:lstStyle/>
        <a:p>
          <a:endParaRPr lang="en-US"/>
        </a:p>
      </dgm:t>
    </dgm:pt>
    <dgm:pt modelId="{6B8CC167-FFD0-4493-9AAD-F95C326B74A0}" type="sibTrans" cxnId="{C88ACF95-22C5-4620-8E6E-8E7FB865AFB3}">
      <dgm:prSet/>
      <dgm:spPr/>
      <dgm:t>
        <a:bodyPr/>
        <a:lstStyle/>
        <a:p>
          <a:endParaRPr lang="en-US"/>
        </a:p>
      </dgm:t>
    </dgm:pt>
    <dgm:pt modelId="{310F5B44-3DF0-4BEE-82B8-44FB8DDCD52F}">
      <dgm:prSet/>
      <dgm:spPr/>
      <dgm:t>
        <a:bodyPr/>
        <a:lstStyle/>
        <a:p>
          <a:r>
            <a:rPr lang="en-US" b="1"/>
            <a:t>Customer Relationship Management (CRM) - </a:t>
          </a:r>
          <a:r>
            <a:rPr lang="en-US"/>
            <a:t>improve customer </a:t>
          </a:r>
          <a:r>
            <a:rPr lang="en-US" err="1"/>
            <a:t>servise</a:t>
          </a:r>
          <a:r>
            <a:rPr lang="en-US"/>
            <a:t> and marketing. "Each one plays a different role", but they all work towards improving business success</a:t>
          </a:r>
        </a:p>
      </dgm:t>
    </dgm:pt>
    <dgm:pt modelId="{A0F2BC83-CB0E-4F4F-90F3-459AF368780D}" type="parTrans" cxnId="{1F30D969-3052-4A50-9C70-B6E97A4422AC}">
      <dgm:prSet/>
      <dgm:spPr/>
      <dgm:t>
        <a:bodyPr/>
        <a:lstStyle/>
        <a:p>
          <a:endParaRPr lang="en-US"/>
        </a:p>
      </dgm:t>
    </dgm:pt>
    <dgm:pt modelId="{0CC27ACE-3C22-45F7-8DD1-4716E2993F52}" type="sibTrans" cxnId="{1F30D969-3052-4A50-9C70-B6E97A4422AC}">
      <dgm:prSet/>
      <dgm:spPr/>
      <dgm:t>
        <a:bodyPr/>
        <a:lstStyle/>
        <a:p>
          <a:endParaRPr lang="en-US"/>
        </a:p>
      </dgm:t>
    </dgm:pt>
    <dgm:pt modelId="{8D5D5D99-A566-4B3B-88E2-0EE81C8E871E}" type="pres">
      <dgm:prSet presAssocID="{900E9BB3-0F77-48E1-8335-7E1D7EC6A8DE}" presName="linear" presStyleCnt="0">
        <dgm:presLayoutVars>
          <dgm:animLvl val="lvl"/>
          <dgm:resizeHandles val="exact"/>
        </dgm:presLayoutVars>
      </dgm:prSet>
      <dgm:spPr/>
    </dgm:pt>
    <dgm:pt modelId="{FBD62D0D-8DA0-4FDA-93FC-71C99B339750}" type="pres">
      <dgm:prSet presAssocID="{A20CFA60-B8C4-4F3B-85FE-C63EC1CAC74E}" presName="parentText" presStyleLbl="node1" presStyleIdx="0" presStyleCnt="3">
        <dgm:presLayoutVars>
          <dgm:chMax val="0"/>
          <dgm:bulletEnabled val="1"/>
        </dgm:presLayoutVars>
      </dgm:prSet>
      <dgm:spPr/>
    </dgm:pt>
    <dgm:pt modelId="{3E000E27-B4A3-4CEE-825E-66C18E04D78E}" type="pres">
      <dgm:prSet presAssocID="{C8442750-1963-49DA-A2FC-F2B906287919}" presName="spacer" presStyleCnt="0"/>
      <dgm:spPr/>
    </dgm:pt>
    <dgm:pt modelId="{080C6ABB-A007-40B6-9CBD-F1060DA51BCE}" type="pres">
      <dgm:prSet presAssocID="{0286B0C5-9891-45D2-B0B8-A5DDE64472AF}" presName="parentText" presStyleLbl="node1" presStyleIdx="1" presStyleCnt="3">
        <dgm:presLayoutVars>
          <dgm:chMax val="0"/>
          <dgm:bulletEnabled val="1"/>
        </dgm:presLayoutVars>
      </dgm:prSet>
      <dgm:spPr/>
    </dgm:pt>
    <dgm:pt modelId="{F2ABDDC1-FAF4-44BD-B4B1-82DF371EDF29}" type="pres">
      <dgm:prSet presAssocID="{6B8CC167-FFD0-4493-9AAD-F95C326B74A0}" presName="spacer" presStyleCnt="0"/>
      <dgm:spPr/>
    </dgm:pt>
    <dgm:pt modelId="{E50C15C8-BDBC-4EDF-9637-EE5717EFB0BD}" type="pres">
      <dgm:prSet presAssocID="{310F5B44-3DF0-4BEE-82B8-44FB8DDCD52F}" presName="parentText" presStyleLbl="node1" presStyleIdx="2" presStyleCnt="3">
        <dgm:presLayoutVars>
          <dgm:chMax val="0"/>
          <dgm:bulletEnabled val="1"/>
        </dgm:presLayoutVars>
      </dgm:prSet>
      <dgm:spPr/>
    </dgm:pt>
  </dgm:ptLst>
  <dgm:cxnLst>
    <dgm:cxn modelId="{6CAAC434-B4BA-4873-A7DB-E2266F1EFC9A}" type="presOf" srcId="{310F5B44-3DF0-4BEE-82B8-44FB8DDCD52F}" destId="{E50C15C8-BDBC-4EDF-9637-EE5717EFB0BD}" srcOrd="0" destOrd="0" presId="urn:microsoft.com/office/officeart/2005/8/layout/vList2"/>
    <dgm:cxn modelId="{51E37465-C2F0-4027-8EA3-C68F03EF6980}" type="presOf" srcId="{0286B0C5-9891-45D2-B0B8-A5DDE64472AF}" destId="{080C6ABB-A007-40B6-9CBD-F1060DA51BCE}" srcOrd="0" destOrd="0" presId="urn:microsoft.com/office/officeart/2005/8/layout/vList2"/>
    <dgm:cxn modelId="{FF304F68-6D07-4228-AD18-44B25D422483}" srcId="{900E9BB3-0F77-48E1-8335-7E1D7EC6A8DE}" destId="{A20CFA60-B8C4-4F3B-85FE-C63EC1CAC74E}" srcOrd="0" destOrd="0" parTransId="{22C76298-6915-439F-ACC9-B9F131F05141}" sibTransId="{C8442750-1963-49DA-A2FC-F2B906287919}"/>
    <dgm:cxn modelId="{1F30D969-3052-4A50-9C70-B6E97A4422AC}" srcId="{900E9BB3-0F77-48E1-8335-7E1D7EC6A8DE}" destId="{310F5B44-3DF0-4BEE-82B8-44FB8DDCD52F}" srcOrd="2" destOrd="0" parTransId="{A0F2BC83-CB0E-4F4F-90F3-459AF368780D}" sibTransId="{0CC27ACE-3C22-45F7-8DD1-4716E2993F52}"/>
    <dgm:cxn modelId="{44BBF06B-42AC-4968-A1CF-D61463E284A9}" type="presOf" srcId="{A20CFA60-B8C4-4F3B-85FE-C63EC1CAC74E}" destId="{FBD62D0D-8DA0-4FDA-93FC-71C99B339750}" srcOrd="0" destOrd="0" presId="urn:microsoft.com/office/officeart/2005/8/layout/vList2"/>
    <dgm:cxn modelId="{6A0DA670-A234-4FF4-A118-73298A192E77}" type="presOf" srcId="{900E9BB3-0F77-48E1-8335-7E1D7EC6A8DE}" destId="{8D5D5D99-A566-4B3B-88E2-0EE81C8E871E}" srcOrd="0" destOrd="0" presId="urn:microsoft.com/office/officeart/2005/8/layout/vList2"/>
    <dgm:cxn modelId="{C88ACF95-22C5-4620-8E6E-8E7FB865AFB3}" srcId="{900E9BB3-0F77-48E1-8335-7E1D7EC6A8DE}" destId="{0286B0C5-9891-45D2-B0B8-A5DDE64472AF}" srcOrd="1" destOrd="0" parTransId="{BD24F567-E96D-4D61-8CD2-ED4518F40B24}" sibTransId="{6B8CC167-FFD0-4493-9AAD-F95C326B74A0}"/>
    <dgm:cxn modelId="{0B3CDE53-078B-4871-BAD5-EFDDDA84DE70}" type="presParOf" srcId="{8D5D5D99-A566-4B3B-88E2-0EE81C8E871E}" destId="{FBD62D0D-8DA0-4FDA-93FC-71C99B339750}" srcOrd="0" destOrd="0" presId="urn:microsoft.com/office/officeart/2005/8/layout/vList2"/>
    <dgm:cxn modelId="{5BA1643C-5AC4-4D13-9039-2015797F2B41}" type="presParOf" srcId="{8D5D5D99-A566-4B3B-88E2-0EE81C8E871E}" destId="{3E000E27-B4A3-4CEE-825E-66C18E04D78E}" srcOrd="1" destOrd="0" presId="urn:microsoft.com/office/officeart/2005/8/layout/vList2"/>
    <dgm:cxn modelId="{03286493-5C68-45FD-9FAB-678F911C850C}" type="presParOf" srcId="{8D5D5D99-A566-4B3B-88E2-0EE81C8E871E}" destId="{080C6ABB-A007-40B6-9CBD-F1060DA51BCE}" srcOrd="2" destOrd="0" presId="urn:microsoft.com/office/officeart/2005/8/layout/vList2"/>
    <dgm:cxn modelId="{076D7D61-67D8-4790-8716-1CDA19B4FE04}" type="presParOf" srcId="{8D5D5D99-A566-4B3B-88E2-0EE81C8E871E}" destId="{F2ABDDC1-FAF4-44BD-B4B1-82DF371EDF29}" srcOrd="3" destOrd="0" presId="urn:microsoft.com/office/officeart/2005/8/layout/vList2"/>
    <dgm:cxn modelId="{06D4E58B-FD16-4FE5-BA0F-FB260C5DDD16}" type="presParOf" srcId="{8D5D5D99-A566-4B3B-88E2-0EE81C8E871E}" destId="{E50C15C8-BDBC-4EDF-9637-EE5717EFB0B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06307F-48D7-4A74-B92B-4F53CE68FF0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E2A3063-39FF-4854-9C7A-8B035D9B68E4}">
      <dgm:prSet/>
      <dgm:spPr/>
      <dgm:t>
        <a:bodyPr/>
        <a:lstStyle/>
        <a:p>
          <a:r>
            <a:rPr lang="en-US" b="1"/>
            <a:t>CRM(like salesforce):</a:t>
          </a:r>
          <a:r>
            <a:rPr lang="en-US"/>
            <a:t> great for managing customer data, improving sales, but can be expensive and complex to set up.</a:t>
          </a:r>
        </a:p>
      </dgm:t>
    </dgm:pt>
    <dgm:pt modelId="{4C05156D-7444-4463-9FF2-D83E16CF7A01}" type="parTrans" cxnId="{466CC192-6F55-4F46-9119-11B833B9E15B}">
      <dgm:prSet/>
      <dgm:spPr/>
      <dgm:t>
        <a:bodyPr/>
        <a:lstStyle/>
        <a:p>
          <a:endParaRPr lang="en-US"/>
        </a:p>
      </dgm:t>
    </dgm:pt>
    <dgm:pt modelId="{C1B92ABC-7350-494F-8C8E-D732084CBA98}" type="sibTrans" cxnId="{466CC192-6F55-4F46-9119-11B833B9E15B}">
      <dgm:prSet/>
      <dgm:spPr/>
      <dgm:t>
        <a:bodyPr/>
        <a:lstStyle/>
        <a:p>
          <a:endParaRPr lang="en-US"/>
        </a:p>
      </dgm:t>
    </dgm:pt>
    <dgm:pt modelId="{E18757EA-28E3-41CE-9268-97C240C9FB57}">
      <dgm:prSet/>
      <dgm:spPr/>
      <dgm:t>
        <a:bodyPr/>
        <a:lstStyle/>
        <a:p>
          <a:pPr rtl="0"/>
          <a:r>
            <a:rPr lang="en-US" b="1"/>
            <a:t>ERP(Enterprise Resource Planning like SAP):</a:t>
          </a:r>
          <a:r>
            <a:rPr lang="en-US"/>
            <a:t> "integrates all business functions", reduces duplication, but has high training and cost barriers.</a:t>
          </a:r>
          <a:r>
            <a:rPr lang="en-US">
              <a:latin typeface="Aptos Display" panose="020F0302020204030204"/>
            </a:rPr>
            <a:t> (Laudon and Laudon, 2020)</a:t>
          </a:r>
          <a:endParaRPr lang="en-US"/>
        </a:p>
      </dgm:t>
    </dgm:pt>
    <dgm:pt modelId="{40253A7D-2BD8-4D6C-A6CA-74C2845DD06E}" type="parTrans" cxnId="{1A964CB4-9EF2-4F27-A73A-6798139E4E61}">
      <dgm:prSet/>
      <dgm:spPr/>
      <dgm:t>
        <a:bodyPr/>
        <a:lstStyle/>
        <a:p>
          <a:endParaRPr lang="en-US"/>
        </a:p>
      </dgm:t>
    </dgm:pt>
    <dgm:pt modelId="{9A5BA4DD-5E30-4D60-ADF7-7088AAB9B9DC}" type="sibTrans" cxnId="{1A964CB4-9EF2-4F27-A73A-6798139E4E61}">
      <dgm:prSet/>
      <dgm:spPr/>
      <dgm:t>
        <a:bodyPr/>
        <a:lstStyle/>
        <a:p>
          <a:endParaRPr lang="en-US"/>
        </a:p>
      </dgm:t>
    </dgm:pt>
    <dgm:pt modelId="{30CC4EB4-3928-43C5-94B5-618B0D30CD2B}">
      <dgm:prSet/>
      <dgm:spPr/>
      <dgm:t>
        <a:bodyPr/>
        <a:lstStyle/>
        <a:p>
          <a:r>
            <a:rPr lang="en-US" b="1"/>
            <a:t>BI(business intelligence tools like power BI):</a:t>
          </a:r>
          <a:r>
            <a:rPr lang="en-US"/>
            <a:t> turns data into insights; helps with decisions but needs quality data and skilled users.</a:t>
          </a:r>
        </a:p>
      </dgm:t>
    </dgm:pt>
    <dgm:pt modelId="{F3B053BC-CF0C-45F5-B966-961C5AB6CADC}" type="parTrans" cxnId="{08D55E69-4D1E-4307-A7D7-A31961696C43}">
      <dgm:prSet/>
      <dgm:spPr/>
      <dgm:t>
        <a:bodyPr/>
        <a:lstStyle/>
        <a:p>
          <a:endParaRPr lang="en-US"/>
        </a:p>
      </dgm:t>
    </dgm:pt>
    <dgm:pt modelId="{F22652EA-05FA-40A6-AB25-64873208C152}" type="sibTrans" cxnId="{08D55E69-4D1E-4307-A7D7-A31961696C43}">
      <dgm:prSet/>
      <dgm:spPr/>
      <dgm:t>
        <a:bodyPr/>
        <a:lstStyle/>
        <a:p>
          <a:endParaRPr lang="en-US"/>
        </a:p>
      </dgm:t>
    </dgm:pt>
    <dgm:pt modelId="{2F41D0FD-2651-4539-97B9-C1015A4ED470}">
      <dgm:prSet/>
      <dgm:spPr/>
      <dgm:t>
        <a:bodyPr/>
        <a:lstStyle/>
        <a:p>
          <a:r>
            <a:rPr lang="en-US"/>
            <a:t>Each system has it strengths and trade-offs. Choosing the right one depends on a company's size, goals and budget.</a:t>
          </a:r>
        </a:p>
      </dgm:t>
    </dgm:pt>
    <dgm:pt modelId="{B7545B3C-89A3-4E96-B3F5-8E85F069B7C4}" type="parTrans" cxnId="{35CB1C62-31BF-4AE3-9C9C-DDE2BE8B9EA3}">
      <dgm:prSet/>
      <dgm:spPr/>
      <dgm:t>
        <a:bodyPr/>
        <a:lstStyle/>
        <a:p>
          <a:endParaRPr lang="en-US"/>
        </a:p>
      </dgm:t>
    </dgm:pt>
    <dgm:pt modelId="{B89C3AE6-6989-4E3C-833F-46B373A12232}" type="sibTrans" cxnId="{35CB1C62-31BF-4AE3-9C9C-DDE2BE8B9EA3}">
      <dgm:prSet/>
      <dgm:spPr/>
      <dgm:t>
        <a:bodyPr/>
        <a:lstStyle/>
        <a:p>
          <a:endParaRPr lang="en-US"/>
        </a:p>
      </dgm:t>
    </dgm:pt>
    <dgm:pt modelId="{D2FC102C-9E6C-4B8F-9B23-E6BF67442E39}" type="pres">
      <dgm:prSet presAssocID="{8C06307F-48D7-4A74-B92B-4F53CE68FF01}" presName="root" presStyleCnt="0">
        <dgm:presLayoutVars>
          <dgm:dir/>
          <dgm:resizeHandles val="exact"/>
        </dgm:presLayoutVars>
      </dgm:prSet>
      <dgm:spPr/>
    </dgm:pt>
    <dgm:pt modelId="{3060E749-CC90-4742-8528-FB263635BD3E}" type="pres">
      <dgm:prSet presAssocID="{3E2A3063-39FF-4854-9C7A-8B035D9B68E4}" presName="compNode" presStyleCnt="0"/>
      <dgm:spPr/>
    </dgm:pt>
    <dgm:pt modelId="{B126F96A-723F-480F-AAF9-10841BDA3F78}" type="pres">
      <dgm:prSet presAssocID="{3E2A3063-39FF-4854-9C7A-8B035D9B68E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B520DE2A-B548-48C6-B521-958FEF8E788F}" type="pres">
      <dgm:prSet presAssocID="{3E2A3063-39FF-4854-9C7A-8B035D9B68E4}" presName="spaceRect" presStyleCnt="0"/>
      <dgm:spPr/>
    </dgm:pt>
    <dgm:pt modelId="{32F9AC6F-157F-48CB-816A-F87AA614DCEB}" type="pres">
      <dgm:prSet presAssocID="{3E2A3063-39FF-4854-9C7A-8B035D9B68E4}" presName="textRect" presStyleLbl="revTx" presStyleIdx="0" presStyleCnt="4">
        <dgm:presLayoutVars>
          <dgm:chMax val="1"/>
          <dgm:chPref val="1"/>
        </dgm:presLayoutVars>
      </dgm:prSet>
      <dgm:spPr/>
    </dgm:pt>
    <dgm:pt modelId="{62642A5D-97E8-4A0E-A0FC-3C595E93FBC8}" type="pres">
      <dgm:prSet presAssocID="{C1B92ABC-7350-494F-8C8E-D732084CBA98}" presName="sibTrans" presStyleCnt="0"/>
      <dgm:spPr/>
    </dgm:pt>
    <dgm:pt modelId="{E0DBBD5D-5EE5-4996-A02C-D4CA691B36B5}" type="pres">
      <dgm:prSet presAssocID="{E18757EA-28E3-41CE-9268-97C240C9FB57}" presName="compNode" presStyleCnt="0"/>
      <dgm:spPr/>
    </dgm:pt>
    <dgm:pt modelId="{3C0D0E7C-6AB0-49A3-906F-F3A774DA4C94}" type="pres">
      <dgm:prSet presAssocID="{E18757EA-28E3-41CE-9268-97C240C9FB5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0821D882-06FA-43AD-9B82-8AD8A1EF48AD}" type="pres">
      <dgm:prSet presAssocID="{E18757EA-28E3-41CE-9268-97C240C9FB57}" presName="spaceRect" presStyleCnt="0"/>
      <dgm:spPr/>
    </dgm:pt>
    <dgm:pt modelId="{C37B0A7F-72B2-4A90-A3A2-D60AED002328}" type="pres">
      <dgm:prSet presAssocID="{E18757EA-28E3-41CE-9268-97C240C9FB57}" presName="textRect" presStyleLbl="revTx" presStyleIdx="1" presStyleCnt="4">
        <dgm:presLayoutVars>
          <dgm:chMax val="1"/>
          <dgm:chPref val="1"/>
        </dgm:presLayoutVars>
      </dgm:prSet>
      <dgm:spPr/>
    </dgm:pt>
    <dgm:pt modelId="{31C9E09F-DC7E-4002-88E5-1F6FAAD136F0}" type="pres">
      <dgm:prSet presAssocID="{9A5BA4DD-5E30-4D60-ADF7-7088AAB9B9DC}" presName="sibTrans" presStyleCnt="0"/>
      <dgm:spPr/>
    </dgm:pt>
    <dgm:pt modelId="{F6EAAFDE-3BA3-4499-93BF-39BB8439FCBF}" type="pres">
      <dgm:prSet presAssocID="{30CC4EB4-3928-43C5-94B5-618B0D30CD2B}" presName="compNode" presStyleCnt="0"/>
      <dgm:spPr/>
    </dgm:pt>
    <dgm:pt modelId="{4969AB63-2A89-4F37-BAF6-D81114E05DAC}" type="pres">
      <dgm:prSet presAssocID="{30CC4EB4-3928-43C5-94B5-618B0D30CD2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69A6ACFD-3FBF-48D1-AA1E-A7F7ECD05FEB}" type="pres">
      <dgm:prSet presAssocID="{30CC4EB4-3928-43C5-94B5-618B0D30CD2B}" presName="spaceRect" presStyleCnt="0"/>
      <dgm:spPr/>
    </dgm:pt>
    <dgm:pt modelId="{6BD4DFDA-42E4-4894-A077-8ADB1F6D48C4}" type="pres">
      <dgm:prSet presAssocID="{30CC4EB4-3928-43C5-94B5-618B0D30CD2B}" presName="textRect" presStyleLbl="revTx" presStyleIdx="2" presStyleCnt="4">
        <dgm:presLayoutVars>
          <dgm:chMax val="1"/>
          <dgm:chPref val="1"/>
        </dgm:presLayoutVars>
      </dgm:prSet>
      <dgm:spPr/>
    </dgm:pt>
    <dgm:pt modelId="{AAE5A92C-5463-49DA-8BBB-E041F28FFC9E}" type="pres">
      <dgm:prSet presAssocID="{F22652EA-05FA-40A6-AB25-64873208C152}" presName="sibTrans" presStyleCnt="0"/>
      <dgm:spPr/>
    </dgm:pt>
    <dgm:pt modelId="{9DCE98D0-ECE8-4AA2-B61C-DBADC05ED352}" type="pres">
      <dgm:prSet presAssocID="{2F41D0FD-2651-4539-97B9-C1015A4ED470}" presName="compNode" presStyleCnt="0"/>
      <dgm:spPr/>
    </dgm:pt>
    <dgm:pt modelId="{BCAC7489-C948-419F-B47C-7753B9BDDE4C}" type="pres">
      <dgm:prSet presAssocID="{2F41D0FD-2651-4539-97B9-C1015A4ED47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40CF4240-0711-487D-ADB1-4CF33B234C59}" type="pres">
      <dgm:prSet presAssocID="{2F41D0FD-2651-4539-97B9-C1015A4ED470}" presName="spaceRect" presStyleCnt="0"/>
      <dgm:spPr/>
    </dgm:pt>
    <dgm:pt modelId="{A7DB68C5-922F-4137-9889-6600DDC25F63}" type="pres">
      <dgm:prSet presAssocID="{2F41D0FD-2651-4539-97B9-C1015A4ED470}" presName="textRect" presStyleLbl="revTx" presStyleIdx="3" presStyleCnt="4">
        <dgm:presLayoutVars>
          <dgm:chMax val="1"/>
          <dgm:chPref val="1"/>
        </dgm:presLayoutVars>
      </dgm:prSet>
      <dgm:spPr/>
    </dgm:pt>
  </dgm:ptLst>
  <dgm:cxnLst>
    <dgm:cxn modelId="{BCB84005-DA15-4C31-8C5F-9840C931BEC8}" type="presOf" srcId="{3E2A3063-39FF-4854-9C7A-8B035D9B68E4}" destId="{32F9AC6F-157F-48CB-816A-F87AA614DCEB}" srcOrd="0" destOrd="0" presId="urn:microsoft.com/office/officeart/2018/2/layout/IconLabelList"/>
    <dgm:cxn modelId="{5E56732D-BB4C-41F1-A418-4B5A8857A2AF}" type="presOf" srcId="{2F41D0FD-2651-4539-97B9-C1015A4ED470}" destId="{A7DB68C5-922F-4137-9889-6600DDC25F63}" srcOrd="0" destOrd="0" presId="urn:microsoft.com/office/officeart/2018/2/layout/IconLabelList"/>
    <dgm:cxn modelId="{35CB1C62-31BF-4AE3-9C9C-DDE2BE8B9EA3}" srcId="{8C06307F-48D7-4A74-B92B-4F53CE68FF01}" destId="{2F41D0FD-2651-4539-97B9-C1015A4ED470}" srcOrd="3" destOrd="0" parTransId="{B7545B3C-89A3-4E96-B3F5-8E85F069B7C4}" sibTransId="{B89C3AE6-6989-4E3C-833F-46B373A12232}"/>
    <dgm:cxn modelId="{08D55E69-4D1E-4307-A7D7-A31961696C43}" srcId="{8C06307F-48D7-4A74-B92B-4F53CE68FF01}" destId="{30CC4EB4-3928-43C5-94B5-618B0D30CD2B}" srcOrd="2" destOrd="0" parTransId="{F3B053BC-CF0C-45F5-B966-961C5AB6CADC}" sibTransId="{F22652EA-05FA-40A6-AB25-64873208C152}"/>
    <dgm:cxn modelId="{466CC192-6F55-4F46-9119-11B833B9E15B}" srcId="{8C06307F-48D7-4A74-B92B-4F53CE68FF01}" destId="{3E2A3063-39FF-4854-9C7A-8B035D9B68E4}" srcOrd="0" destOrd="0" parTransId="{4C05156D-7444-4463-9FF2-D83E16CF7A01}" sibTransId="{C1B92ABC-7350-494F-8C8E-D732084CBA98}"/>
    <dgm:cxn modelId="{1A964CB4-9EF2-4F27-A73A-6798139E4E61}" srcId="{8C06307F-48D7-4A74-B92B-4F53CE68FF01}" destId="{E18757EA-28E3-41CE-9268-97C240C9FB57}" srcOrd="1" destOrd="0" parTransId="{40253A7D-2BD8-4D6C-A6CA-74C2845DD06E}" sibTransId="{9A5BA4DD-5E30-4D60-ADF7-7088AAB9B9DC}"/>
    <dgm:cxn modelId="{1EBBEBF5-37A1-4037-97DB-1A556959683E}" type="presOf" srcId="{E18757EA-28E3-41CE-9268-97C240C9FB57}" destId="{C37B0A7F-72B2-4A90-A3A2-D60AED002328}" srcOrd="0" destOrd="0" presId="urn:microsoft.com/office/officeart/2018/2/layout/IconLabelList"/>
    <dgm:cxn modelId="{A05681F7-390F-4558-B91D-D244EC038A56}" type="presOf" srcId="{8C06307F-48D7-4A74-B92B-4F53CE68FF01}" destId="{D2FC102C-9E6C-4B8F-9B23-E6BF67442E39}" srcOrd="0" destOrd="0" presId="urn:microsoft.com/office/officeart/2018/2/layout/IconLabelList"/>
    <dgm:cxn modelId="{EA393DFE-8BCC-4AF3-B1AF-E9011418A4C3}" type="presOf" srcId="{30CC4EB4-3928-43C5-94B5-618B0D30CD2B}" destId="{6BD4DFDA-42E4-4894-A077-8ADB1F6D48C4}" srcOrd="0" destOrd="0" presId="urn:microsoft.com/office/officeart/2018/2/layout/IconLabelList"/>
    <dgm:cxn modelId="{9A14601A-39BE-4E91-8DFF-097D53C1A129}" type="presParOf" srcId="{D2FC102C-9E6C-4B8F-9B23-E6BF67442E39}" destId="{3060E749-CC90-4742-8528-FB263635BD3E}" srcOrd="0" destOrd="0" presId="urn:microsoft.com/office/officeart/2018/2/layout/IconLabelList"/>
    <dgm:cxn modelId="{0DB59230-FE7A-43A9-AEB7-1C70DD9F48B0}" type="presParOf" srcId="{3060E749-CC90-4742-8528-FB263635BD3E}" destId="{B126F96A-723F-480F-AAF9-10841BDA3F78}" srcOrd="0" destOrd="0" presId="urn:microsoft.com/office/officeart/2018/2/layout/IconLabelList"/>
    <dgm:cxn modelId="{87E3410E-F14A-4609-9BB7-34BA23B0569D}" type="presParOf" srcId="{3060E749-CC90-4742-8528-FB263635BD3E}" destId="{B520DE2A-B548-48C6-B521-958FEF8E788F}" srcOrd="1" destOrd="0" presId="urn:microsoft.com/office/officeart/2018/2/layout/IconLabelList"/>
    <dgm:cxn modelId="{340E4120-A2CB-43F7-8E4F-6B6EDA270A68}" type="presParOf" srcId="{3060E749-CC90-4742-8528-FB263635BD3E}" destId="{32F9AC6F-157F-48CB-816A-F87AA614DCEB}" srcOrd="2" destOrd="0" presId="urn:microsoft.com/office/officeart/2018/2/layout/IconLabelList"/>
    <dgm:cxn modelId="{E8FA276E-DC18-40B7-81B6-35517736EAA0}" type="presParOf" srcId="{D2FC102C-9E6C-4B8F-9B23-E6BF67442E39}" destId="{62642A5D-97E8-4A0E-A0FC-3C595E93FBC8}" srcOrd="1" destOrd="0" presId="urn:microsoft.com/office/officeart/2018/2/layout/IconLabelList"/>
    <dgm:cxn modelId="{054F4348-CA49-4A1C-98B1-037F61FFD967}" type="presParOf" srcId="{D2FC102C-9E6C-4B8F-9B23-E6BF67442E39}" destId="{E0DBBD5D-5EE5-4996-A02C-D4CA691B36B5}" srcOrd="2" destOrd="0" presId="urn:microsoft.com/office/officeart/2018/2/layout/IconLabelList"/>
    <dgm:cxn modelId="{D79B7D69-32E3-46FD-87A2-B1CC511EBFE4}" type="presParOf" srcId="{E0DBBD5D-5EE5-4996-A02C-D4CA691B36B5}" destId="{3C0D0E7C-6AB0-49A3-906F-F3A774DA4C94}" srcOrd="0" destOrd="0" presId="urn:microsoft.com/office/officeart/2018/2/layout/IconLabelList"/>
    <dgm:cxn modelId="{9BD17E00-3206-4159-B50B-CC9865025D9A}" type="presParOf" srcId="{E0DBBD5D-5EE5-4996-A02C-D4CA691B36B5}" destId="{0821D882-06FA-43AD-9B82-8AD8A1EF48AD}" srcOrd="1" destOrd="0" presId="urn:microsoft.com/office/officeart/2018/2/layout/IconLabelList"/>
    <dgm:cxn modelId="{94FB0442-C908-42A8-AC78-3179FE1CF0DF}" type="presParOf" srcId="{E0DBBD5D-5EE5-4996-A02C-D4CA691B36B5}" destId="{C37B0A7F-72B2-4A90-A3A2-D60AED002328}" srcOrd="2" destOrd="0" presId="urn:microsoft.com/office/officeart/2018/2/layout/IconLabelList"/>
    <dgm:cxn modelId="{395BF0D4-268D-4207-AE7D-5C63FA75E00E}" type="presParOf" srcId="{D2FC102C-9E6C-4B8F-9B23-E6BF67442E39}" destId="{31C9E09F-DC7E-4002-88E5-1F6FAAD136F0}" srcOrd="3" destOrd="0" presId="urn:microsoft.com/office/officeart/2018/2/layout/IconLabelList"/>
    <dgm:cxn modelId="{DD502BD8-C19C-4A6A-8004-2EFFB41CB892}" type="presParOf" srcId="{D2FC102C-9E6C-4B8F-9B23-E6BF67442E39}" destId="{F6EAAFDE-3BA3-4499-93BF-39BB8439FCBF}" srcOrd="4" destOrd="0" presId="urn:microsoft.com/office/officeart/2018/2/layout/IconLabelList"/>
    <dgm:cxn modelId="{7D8CEF52-6A8F-43C5-BE74-258DFD866FE8}" type="presParOf" srcId="{F6EAAFDE-3BA3-4499-93BF-39BB8439FCBF}" destId="{4969AB63-2A89-4F37-BAF6-D81114E05DAC}" srcOrd="0" destOrd="0" presId="urn:microsoft.com/office/officeart/2018/2/layout/IconLabelList"/>
    <dgm:cxn modelId="{F60A4F72-4985-479A-8265-4D2B16A65A8A}" type="presParOf" srcId="{F6EAAFDE-3BA3-4499-93BF-39BB8439FCBF}" destId="{69A6ACFD-3FBF-48D1-AA1E-A7F7ECD05FEB}" srcOrd="1" destOrd="0" presId="urn:microsoft.com/office/officeart/2018/2/layout/IconLabelList"/>
    <dgm:cxn modelId="{8B4FA775-F9D2-4CD4-A682-D17D7BADC6E1}" type="presParOf" srcId="{F6EAAFDE-3BA3-4499-93BF-39BB8439FCBF}" destId="{6BD4DFDA-42E4-4894-A077-8ADB1F6D48C4}" srcOrd="2" destOrd="0" presId="urn:microsoft.com/office/officeart/2018/2/layout/IconLabelList"/>
    <dgm:cxn modelId="{EAE5FA50-CC7A-4E11-878C-F5678D58FD6C}" type="presParOf" srcId="{D2FC102C-9E6C-4B8F-9B23-E6BF67442E39}" destId="{AAE5A92C-5463-49DA-8BBB-E041F28FFC9E}" srcOrd="5" destOrd="0" presId="urn:microsoft.com/office/officeart/2018/2/layout/IconLabelList"/>
    <dgm:cxn modelId="{7E96CC1E-0972-493D-9E5B-02BE3381FAB2}" type="presParOf" srcId="{D2FC102C-9E6C-4B8F-9B23-E6BF67442E39}" destId="{9DCE98D0-ECE8-4AA2-B61C-DBADC05ED352}" srcOrd="6" destOrd="0" presId="urn:microsoft.com/office/officeart/2018/2/layout/IconLabelList"/>
    <dgm:cxn modelId="{DB6E84F1-CC42-403C-9B2D-C0EBED21946F}" type="presParOf" srcId="{9DCE98D0-ECE8-4AA2-B61C-DBADC05ED352}" destId="{BCAC7489-C948-419F-B47C-7753B9BDDE4C}" srcOrd="0" destOrd="0" presId="urn:microsoft.com/office/officeart/2018/2/layout/IconLabelList"/>
    <dgm:cxn modelId="{2AB93C0C-D58F-4C46-9B1B-665D1BC4400E}" type="presParOf" srcId="{9DCE98D0-ECE8-4AA2-B61C-DBADC05ED352}" destId="{40CF4240-0711-487D-ADB1-4CF33B234C59}" srcOrd="1" destOrd="0" presId="urn:microsoft.com/office/officeart/2018/2/layout/IconLabelList"/>
    <dgm:cxn modelId="{F5B33AE2-5AB8-410F-A37C-95C17631A929}" type="presParOf" srcId="{9DCE98D0-ECE8-4AA2-B61C-DBADC05ED352}" destId="{A7DB68C5-922F-4137-9889-6600DDC25F6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0305C3-BAA2-40BE-B446-73155F55F06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EDBBE71-64E9-402B-BE90-88E5C2F3356F}">
      <dgm:prSet/>
      <dgm:spPr/>
      <dgm:t>
        <a:bodyPr/>
        <a:lstStyle/>
        <a:p>
          <a:r>
            <a:rPr lang="en-US"/>
            <a:t>Information systems play a vital role in modern business operations by improving efficiency, enhance decision making, and delivering competitive advantages. Our comparison showed that while different systems have their strengths and limitations, the key is choosing one that aligns with business goals. </a:t>
          </a:r>
        </a:p>
      </dgm:t>
    </dgm:pt>
    <dgm:pt modelId="{D4BF38BD-01B4-4D40-911E-C875254DEF89}" type="parTrans" cxnId="{CAE758E6-1711-4F75-BB85-05DBE4553B54}">
      <dgm:prSet/>
      <dgm:spPr/>
      <dgm:t>
        <a:bodyPr/>
        <a:lstStyle/>
        <a:p>
          <a:endParaRPr lang="en-US"/>
        </a:p>
      </dgm:t>
    </dgm:pt>
    <dgm:pt modelId="{71042776-BCE8-4F49-B64E-7BBFFC371167}" type="sibTrans" cxnId="{CAE758E6-1711-4F75-BB85-05DBE4553B54}">
      <dgm:prSet/>
      <dgm:spPr/>
      <dgm:t>
        <a:bodyPr/>
        <a:lstStyle/>
        <a:p>
          <a:endParaRPr lang="en-US"/>
        </a:p>
      </dgm:t>
    </dgm:pt>
    <dgm:pt modelId="{391529BA-144D-4AC0-B274-3815B2D2B499}">
      <dgm:prSet/>
      <dgm:spPr/>
      <dgm:t>
        <a:bodyPr/>
        <a:lstStyle/>
        <a:p>
          <a:r>
            <a:rPr lang="en-US"/>
            <a:t>We also highlighted the importance of using these systems ethically- because trust, privacy, and fairness are just as critical as performance. Real-world examples like Amazon and Toyota prove that when used responsibly, information systems can transform how businesses operate. </a:t>
          </a:r>
        </a:p>
      </dgm:t>
    </dgm:pt>
    <dgm:pt modelId="{7112CCC0-1623-449B-9E7C-A88FC58E82E3}" type="parTrans" cxnId="{9E40785E-287E-45E8-B0B7-A1483E84F267}">
      <dgm:prSet/>
      <dgm:spPr/>
      <dgm:t>
        <a:bodyPr/>
        <a:lstStyle/>
        <a:p>
          <a:endParaRPr lang="en-US"/>
        </a:p>
      </dgm:t>
    </dgm:pt>
    <dgm:pt modelId="{9567E2ED-816B-4369-B5CB-EC7E294F351B}" type="sibTrans" cxnId="{9E40785E-287E-45E8-B0B7-A1483E84F267}">
      <dgm:prSet/>
      <dgm:spPr/>
      <dgm:t>
        <a:bodyPr/>
        <a:lstStyle/>
        <a:p>
          <a:endParaRPr lang="en-US"/>
        </a:p>
      </dgm:t>
    </dgm:pt>
    <dgm:pt modelId="{A49E418E-79EA-4188-944B-4721ECB39A29}" type="pres">
      <dgm:prSet presAssocID="{560305C3-BAA2-40BE-B446-73155F55F06A}" presName="hierChild1" presStyleCnt="0">
        <dgm:presLayoutVars>
          <dgm:chPref val="1"/>
          <dgm:dir/>
          <dgm:animOne val="branch"/>
          <dgm:animLvl val="lvl"/>
          <dgm:resizeHandles/>
        </dgm:presLayoutVars>
      </dgm:prSet>
      <dgm:spPr/>
    </dgm:pt>
    <dgm:pt modelId="{1E9DE713-1CB9-400D-89FF-51FB78DEC5B6}" type="pres">
      <dgm:prSet presAssocID="{4EDBBE71-64E9-402B-BE90-88E5C2F3356F}" presName="hierRoot1" presStyleCnt="0"/>
      <dgm:spPr/>
    </dgm:pt>
    <dgm:pt modelId="{3C299DF2-4E06-497B-9CC7-25842EFB51D4}" type="pres">
      <dgm:prSet presAssocID="{4EDBBE71-64E9-402B-BE90-88E5C2F3356F}" presName="composite" presStyleCnt="0"/>
      <dgm:spPr/>
    </dgm:pt>
    <dgm:pt modelId="{03951FBA-2E76-436E-A67B-414DB1393B9F}" type="pres">
      <dgm:prSet presAssocID="{4EDBBE71-64E9-402B-BE90-88E5C2F3356F}" presName="background" presStyleLbl="node0" presStyleIdx="0" presStyleCnt="2"/>
      <dgm:spPr/>
    </dgm:pt>
    <dgm:pt modelId="{3ED6C3D1-6661-4B72-BDEB-01F6C9B11ABC}" type="pres">
      <dgm:prSet presAssocID="{4EDBBE71-64E9-402B-BE90-88E5C2F3356F}" presName="text" presStyleLbl="fgAcc0" presStyleIdx="0" presStyleCnt="2">
        <dgm:presLayoutVars>
          <dgm:chPref val="3"/>
        </dgm:presLayoutVars>
      </dgm:prSet>
      <dgm:spPr/>
    </dgm:pt>
    <dgm:pt modelId="{A64C8A51-030D-448C-B65E-ED62FC4FD395}" type="pres">
      <dgm:prSet presAssocID="{4EDBBE71-64E9-402B-BE90-88E5C2F3356F}" presName="hierChild2" presStyleCnt="0"/>
      <dgm:spPr/>
    </dgm:pt>
    <dgm:pt modelId="{C8CB3327-0D8D-48B1-AF9F-857BC6F49CB4}" type="pres">
      <dgm:prSet presAssocID="{391529BA-144D-4AC0-B274-3815B2D2B499}" presName="hierRoot1" presStyleCnt="0"/>
      <dgm:spPr/>
    </dgm:pt>
    <dgm:pt modelId="{E8512E36-E486-42DC-B9B9-4643D533A4CB}" type="pres">
      <dgm:prSet presAssocID="{391529BA-144D-4AC0-B274-3815B2D2B499}" presName="composite" presStyleCnt="0"/>
      <dgm:spPr/>
    </dgm:pt>
    <dgm:pt modelId="{74EB606A-6C49-4241-AAE8-00CF9B7051B0}" type="pres">
      <dgm:prSet presAssocID="{391529BA-144D-4AC0-B274-3815B2D2B499}" presName="background" presStyleLbl="node0" presStyleIdx="1" presStyleCnt="2"/>
      <dgm:spPr/>
    </dgm:pt>
    <dgm:pt modelId="{E9B72364-9797-4AC7-8756-5AD9EA0095A0}" type="pres">
      <dgm:prSet presAssocID="{391529BA-144D-4AC0-B274-3815B2D2B499}" presName="text" presStyleLbl="fgAcc0" presStyleIdx="1" presStyleCnt="2">
        <dgm:presLayoutVars>
          <dgm:chPref val="3"/>
        </dgm:presLayoutVars>
      </dgm:prSet>
      <dgm:spPr/>
    </dgm:pt>
    <dgm:pt modelId="{F62A3CB2-1DED-4D46-B83E-2F9A22DBBCE0}" type="pres">
      <dgm:prSet presAssocID="{391529BA-144D-4AC0-B274-3815B2D2B499}" presName="hierChild2" presStyleCnt="0"/>
      <dgm:spPr/>
    </dgm:pt>
  </dgm:ptLst>
  <dgm:cxnLst>
    <dgm:cxn modelId="{4A905F46-9D33-47C8-9AA4-F96BBC08DA7A}" type="presOf" srcId="{391529BA-144D-4AC0-B274-3815B2D2B499}" destId="{E9B72364-9797-4AC7-8756-5AD9EA0095A0}" srcOrd="0" destOrd="0" presId="urn:microsoft.com/office/officeart/2005/8/layout/hierarchy1"/>
    <dgm:cxn modelId="{9E40785E-287E-45E8-B0B7-A1483E84F267}" srcId="{560305C3-BAA2-40BE-B446-73155F55F06A}" destId="{391529BA-144D-4AC0-B274-3815B2D2B499}" srcOrd="1" destOrd="0" parTransId="{7112CCC0-1623-449B-9E7C-A88FC58E82E3}" sibTransId="{9567E2ED-816B-4369-B5CB-EC7E294F351B}"/>
    <dgm:cxn modelId="{A07BFF8B-A96F-4891-9D0A-0B9E2DCB60C2}" type="presOf" srcId="{560305C3-BAA2-40BE-B446-73155F55F06A}" destId="{A49E418E-79EA-4188-944B-4721ECB39A29}" srcOrd="0" destOrd="0" presId="urn:microsoft.com/office/officeart/2005/8/layout/hierarchy1"/>
    <dgm:cxn modelId="{426AAFA9-23F2-4683-B915-B0613E437A42}" type="presOf" srcId="{4EDBBE71-64E9-402B-BE90-88E5C2F3356F}" destId="{3ED6C3D1-6661-4B72-BDEB-01F6C9B11ABC}" srcOrd="0" destOrd="0" presId="urn:microsoft.com/office/officeart/2005/8/layout/hierarchy1"/>
    <dgm:cxn modelId="{CAE758E6-1711-4F75-BB85-05DBE4553B54}" srcId="{560305C3-BAA2-40BE-B446-73155F55F06A}" destId="{4EDBBE71-64E9-402B-BE90-88E5C2F3356F}" srcOrd="0" destOrd="0" parTransId="{D4BF38BD-01B4-4D40-911E-C875254DEF89}" sibTransId="{71042776-BCE8-4F49-B64E-7BBFFC371167}"/>
    <dgm:cxn modelId="{413E2C84-6A9D-416C-A9E9-4694A6BD6E45}" type="presParOf" srcId="{A49E418E-79EA-4188-944B-4721ECB39A29}" destId="{1E9DE713-1CB9-400D-89FF-51FB78DEC5B6}" srcOrd="0" destOrd="0" presId="urn:microsoft.com/office/officeart/2005/8/layout/hierarchy1"/>
    <dgm:cxn modelId="{5344D26B-1DF5-42B2-9884-9C051CB0CADF}" type="presParOf" srcId="{1E9DE713-1CB9-400D-89FF-51FB78DEC5B6}" destId="{3C299DF2-4E06-497B-9CC7-25842EFB51D4}" srcOrd="0" destOrd="0" presId="urn:microsoft.com/office/officeart/2005/8/layout/hierarchy1"/>
    <dgm:cxn modelId="{548F3D20-6B5D-4B16-9D91-A5122DCAE9FE}" type="presParOf" srcId="{3C299DF2-4E06-497B-9CC7-25842EFB51D4}" destId="{03951FBA-2E76-436E-A67B-414DB1393B9F}" srcOrd="0" destOrd="0" presId="urn:microsoft.com/office/officeart/2005/8/layout/hierarchy1"/>
    <dgm:cxn modelId="{86711A99-59BE-4E99-A8AB-1E3F540C54A1}" type="presParOf" srcId="{3C299DF2-4E06-497B-9CC7-25842EFB51D4}" destId="{3ED6C3D1-6661-4B72-BDEB-01F6C9B11ABC}" srcOrd="1" destOrd="0" presId="urn:microsoft.com/office/officeart/2005/8/layout/hierarchy1"/>
    <dgm:cxn modelId="{AB588A28-9656-4457-A3FB-0909B2D9D79C}" type="presParOf" srcId="{1E9DE713-1CB9-400D-89FF-51FB78DEC5B6}" destId="{A64C8A51-030D-448C-B65E-ED62FC4FD395}" srcOrd="1" destOrd="0" presId="urn:microsoft.com/office/officeart/2005/8/layout/hierarchy1"/>
    <dgm:cxn modelId="{2682C0F4-27D9-4705-BA9D-6F1135984590}" type="presParOf" srcId="{A49E418E-79EA-4188-944B-4721ECB39A29}" destId="{C8CB3327-0D8D-48B1-AF9F-857BC6F49CB4}" srcOrd="1" destOrd="0" presId="urn:microsoft.com/office/officeart/2005/8/layout/hierarchy1"/>
    <dgm:cxn modelId="{85451E07-75E6-4EB1-A014-7CEE08DC984B}" type="presParOf" srcId="{C8CB3327-0D8D-48B1-AF9F-857BC6F49CB4}" destId="{E8512E36-E486-42DC-B9B9-4643D533A4CB}" srcOrd="0" destOrd="0" presId="urn:microsoft.com/office/officeart/2005/8/layout/hierarchy1"/>
    <dgm:cxn modelId="{AEF36C02-F9E1-4BD3-BDC1-219BC200F41C}" type="presParOf" srcId="{E8512E36-E486-42DC-B9B9-4643D533A4CB}" destId="{74EB606A-6C49-4241-AAE8-00CF9B7051B0}" srcOrd="0" destOrd="0" presId="urn:microsoft.com/office/officeart/2005/8/layout/hierarchy1"/>
    <dgm:cxn modelId="{BC83E4D2-3B95-4347-90D8-3629F7DE5A25}" type="presParOf" srcId="{E8512E36-E486-42DC-B9B9-4643D533A4CB}" destId="{E9B72364-9797-4AC7-8756-5AD9EA0095A0}" srcOrd="1" destOrd="0" presId="urn:microsoft.com/office/officeart/2005/8/layout/hierarchy1"/>
    <dgm:cxn modelId="{9CB73A0E-B7D0-4D20-A857-B2DB60DA495F}" type="presParOf" srcId="{C8CB3327-0D8D-48B1-AF9F-857BC6F49CB4}" destId="{F62A3CB2-1DED-4D46-B83E-2F9A22DBBCE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6DC4E-53EC-4C99-9DA0-523CC138DE9E}">
      <dsp:nvSpPr>
        <dsp:cNvPr id="0" name=""/>
        <dsp:cNvSpPr/>
      </dsp:nvSpPr>
      <dsp:spPr>
        <a:xfrm>
          <a:off x="0" y="706"/>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F804E5-FDAF-493F-AE15-746EC3F04714}">
      <dsp:nvSpPr>
        <dsp:cNvPr id="0" name=""/>
        <dsp:cNvSpPr/>
      </dsp:nvSpPr>
      <dsp:spPr>
        <a:xfrm>
          <a:off x="0" y="706"/>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3. Types of information systems.</a:t>
          </a:r>
        </a:p>
      </dsp:txBody>
      <dsp:txXfrm>
        <a:off x="0" y="706"/>
        <a:ext cx="6949440" cy="826460"/>
      </dsp:txXfrm>
    </dsp:sp>
    <dsp:sp modelId="{70547A14-03F5-4BD6-A1EC-36FD976EE68F}">
      <dsp:nvSpPr>
        <dsp:cNvPr id="0" name=""/>
        <dsp:cNvSpPr/>
      </dsp:nvSpPr>
      <dsp:spPr>
        <a:xfrm>
          <a:off x="0" y="827167"/>
          <a:ext cx="6949440" cy="0"/>
        </a:xfrm>
        <a:prstGeom prst="line">
          <a:avLst/>
        </a:prstGeom>
        <a:solidFill>
          <a:schemeClr val="accent2">
            <a:hueOff val="1073935"/>
            <a:satOff val="-3082"/>
            <a:lumOff val="-4935"/>
            <a:alphaOff val="0"/>
          </a:schemeClr>
        </a:solidFill>
        <a:ln w="19050" cap="flat" cmpd="sng" algn="ctr">
          <a:solidFill>
            <a:schemeClr val="accent2">
              <a:hueOff val="1073935"/>
              <a:satOff val="-3082"/>
              <a:lumOff val="-49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E8B3A9-3BAA-45C8-8B8F-46C42FF6DC25}">
      <dsp:nvSpPr>
        <dsp:cNvPr id="0" name=""/>
        <dsp:cNvSpPr/>
      </dsp:nvSpPr>
      <dsp:spPr>
        <a:xfrm>
          <a:off x="0" y="827167"/>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4. Comparing systems.</a:t>
          </a:r>
        </a:p>
      </dsp:txBody>
      <dsp:txXfrm>
        <a:off x="0" y="827167"/>
        <a:ext cx="6949440" cy="826460"/>
      </dsp:txXfrm>
    </dsp:sp>
    <dsp:sp modelId="{E81DA0AC-6DA1-49D1-9C57-44B21580530D}">
      <dsp:nvSpPr>
        <dsp:cNvPr id="0" name=""/>
        <dsp:cNvSpPr/>
      </dsp:nvSpPr>
      <dsp:spPr>
        <a:xfrm>
          <a:off x="0" y="1653627"/>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8E8CD2-5628-40EB-862B-C485B29C9671}">
      <dsp:nvSpPr>
        <dsp:cNvPr id="0" name=""/>
        <dsp:cNvSpPr/>
      </dsp:nvSpPr>
      <dsp:spPr>
        <a:xfrm>
          <a:off x="0" y="1653627"/>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5. Ethical consideration.</a:t>
          </a:r>
        </a:p>
      </dsp:txBody>
      <dsp:txXfrm>
        <a:off x="0" y="1653627"/>
        <a:ext cx="6949440" cy="826460"/>
      </dsp:txXfrm>
    </dsp:sp>
    <dsp:sp modelId="{755C75A8-438A-4A4F-91EE-C19B267E23B6}">
      <dsp:nvSpPr>
        <dsp:cNvPr id="0" name=""/>
        <dsp:cNvSpPr/>
      </dsp:nvSpPr>
      <dsp:spPr>
        <a:xfrm>
          <a:off x="0" y="2480088"/>
          <a:ext cx="6949440" cy="0"/>
        </a:xfrm>
        <a:prstGeom prst="line">
          <a:avLst/>
        </a:prstGeom>
        <a:solidFill>
          <a:schemeClr val="accent2">
            <a:hueOff val="3221806"/>
            <a:satOff val="-9246"/>
            <a:lumOff val="-14805"/>
            <a:alphaOff val="0"/>
          </a:schemeClr>
        </a:solidFill>
        <a:ln w="19050" cap="flat" cmpd="sng" algn="ctr">
          <a:solidFill>
            <a:schemeClr val="accent2">
              <a:hueOff val="3221806"/>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720DD-488E-485C-9EBF-86C2A0EEFE33}">
      <dsp:nvSpPr>
        <dsp:cNvPr id="0" name=""/>
        <dsp:cNvSpPr/>
      </dsp:nvSpPr>
      <dsp:spPr>
        <a:xfrm>
          <a:off x="0" y="2480088"/>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6. Amazon (CRM &amp; AI).</a:t>
          </a:r>
        </a:p>
      </dsp:txBody>
      <dsp:txXfrm>
        <a:off x="0" y="2480088"/>
        <a:ext cx="6949440" cy="826460"/>
      </dsp:txXfrm>
    </dsp:sp>
    <dsp:sp modelId="{F39B74A0-A2E1-41DC-A770-0AC5ADA35478}">
      <dsp:nvSpPr>
        <dsp:cNvPr id="0" name=""/>
        <dsp:cNvSpPr/>
      </dsp:nvSpPr>
      <dsp:spPr>
        <a:xfrm>
          <a:off x="0" y="3306549"/>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6D4B94-69DF-4D47-A259-FC8C9CEEB91C}">
      <dsp:nvSpPr>
        <dsp:cNvPr id="0" name=""/>
        <dsp:cNvSpPr/>
      </dsp:nvSpPr>
      <dsp:spPr>
        <a:xfrm>
          <a:off x="0" y="3306549"/>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7. Toyota (ERP).</a:t>
          </a:r>
        </a:p>
      </dsp:txBody>
      <dsp:txXfrm>
        <a:off x="0" y="3306549"/>
        <a:ext cx="6949440" cy="826460"/>
      </dsp:txXfrm>
    </dsp:sp>
    <dsp:sp modelId="{CB645F30-5D10-4F34-8B86-6C5AD24CD51E}">
      <dsp:nvSpPr>
        <dsp:cNvPr id="0" name=""/>
        <dsp:cNvSpPr/>
      </dsp:nvSpPr>
      <dsp:spPr>
        <a:xfrm>
          <a:off x="0" y="4133010"/>
          <a:ext cx="6949440" cy="0"/>
        </a:xfrm>
        <a:prstGeom prst="line">
          <a:avLst/>
        </a:prstGeom>
        <a:solidFill>
          <a:schemeClr val="accent2">
            <a:hueOff val="5369677"/>
            <a:satOff val="-15411"/>
            <a:lumOff val="-24674"/>
            <a:alphaOff val="0"/>
          </a:schemeClr>
        </a:solidFill>
        <a:ln w="19050" cap="flat" cmpd="sng" algn="ctr">
          <a:solidFill>
            <a:schemeClr val="accent2">
              <a:hueOff val="5369677"/>
              <a:satOff val="-15411"/>
              <a:lumOff val="-246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CC3BF7-4DEC-46D5-9A9E-0B12237CB0D4}">
      <dsp:nvSpPr>
        <dsp:cNvPr id="0" name=""/>
        <dsp:cNvSpPr/>
      </dsp:nvSpPr>
      <dsp:spPr>
        <a:xfrm>
          <a:off x="0" y="4133010"/>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8. Key Takeaways.</a:t>
          </a:r>
        </a:p>
      </dsp:txBody>
      <dsp:txXfrm>
        <a:off x="0" y="4133010"/>
        <a:ext cx="6949440" cy="826460"/>
      </dsp:txXfrm>
    </dsp:sp>
    <dsp:sp modelId="{0379B807-D769-4D03-86A7-BB55547AFF31}">
      <dsp:nvSpPr>
        <dsp:cNvPr id="0" name=""/>
        <dsp:cNvSpPr/>
      </dsp:nvSpPr>
      <dsp:spPr>
        <a:xfrm>
          <a:off x="0" y="4959470"/>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FAF02B-3AD1-410D-8717-A72ACEE04F87}">
      <dsp:nvSpPr>
        <dsp:cNvPr id="0" name=""/>
        <dsp:cNvSpPr/>
      </dsp:nvSpPr>
      <dsp:spPr>
        <a:xfrm>
          <a:off x="0" y="4959470"/>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9. conclusion.</a:t>
          </a:r>
        </a:p>
      </dsp:txBody>
      <dsp:txXfrm>
        <a:off x="0" y="4959470"/>
        <a:ext cx="6949440" cy="8264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D62D0D-8DA0-4FDA-93FC-71C99B339750}">
      <dsp:nvSpPr>
        <dsp:cNvPr id="0" name=""/>
        <dsp:cNvSpPr/>
      </dsp:nvSpPr>
      <dsp:spPr>
        <a:xfrm>
          <a:off x="0" y="35008"/>
          <a:ext cx="6949440" cy="18556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b="1" kern="1200"/>
            <a:t>Transaction processing systems (TPS) </a:t>
          </a:r>
          <a:r>
            <a:rPr lang="en-US" sz="2600" kern="1200"/>
            <a:t>- "handle day to day transactions" like sales or payments from costumers when buying goods.</a:t>
          </a:r>
          <a:r>
            <a:rPr lang="en-US" sz="2600" kern="1200">
              <a:latin typeface="Aptos Display" panose="020F0302020204030204"/>
            </a:rPr>
            <a:t> (Stair and Reynolds, 2019)</a:t>
          </a:r>
          <a:endParaRPr lang="en-US" sz="2600" kern="1200"/>
        </a:p>
      </dsp:txBody>
      <dsp:txXfrm>
        <a:off x="90584" y="125592"/>
        <a:ext cx="6768272" cy="1674452"/>
      </dsp:txXfrm>
    </dsp:sp>
    <dsp:sp modelId="{080C6ABB-A007-40B6-9CBD-F1060DA51BCE}">
      <dsp:nvSpPr>
        <dsp:cNvPr id="0" name=""/>
        <dsp:cNvSpPr/>
      </dsp:nvSpPr>
      <dsp:spPr>
        <a:xfrm>
          <a:off x="0" y="1965508"/>
          <a:ext cx="6949440" cy="1855620"/>
        </a:xfrm>
        <a:prstGeom prst="round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Management information systems (MIS) - </a:t>
          </a:r>
          <a:r>
            <a:rPr lang="en-US" sz="2600" kern="1200"/>
            <a:t>helps managers analyze the Proformance of staff or business.</a:t>
          </a:r>
        </a:p>
      </dsp:txBody>
      <dsp:txXfrm>
        <a:off x="90584" y="2056092"/>
        <a:ext cx="6768272" cy="1674452"/>
      </dsp:txXfrm>
    </dsp:sp>
    <dsp:sp modelId="{E50C15C8-BDBC-4EDF-9637-EE5717EFB0BD}">
      <dsp:nvSpPr>
        <dsp:cNvPr id="0" name=""/>
        <dsp:cNvSpPr/>
      </dsp:nvSpPr>
      <dsp:spPr>
        <a:xfrm>
          <a:off x="0" y="3896008"/>
          <a:ext cx="6949440" cy="185562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Customer Relationship Management (CRM) - </a:t>
          </a:r>
          <a:r>
            <a:rPr lang="en-US" sz="2600" kern="1200"/>
            <a:t>improve customer </a:t>
          </a:r>
          <a:r>
            <a:rPr lang="en-US" sz="2600" kern="1200" err="1"/>
            <a:t>servise</a:t>
          </a:r>
          <a:r>
            <a:rPr lang="en-US" sz="2600" kern="1200"/>
            <a:t> and marketing. "Each one plays a different role", but they all work towards improving business success</a:t>
          </a:r>
        </a:p>
      </dsp:txBody>
      <dsp:txXfrm>
        <a:off x="90584" y="3986592"/>
        <a:ext cx="6768272" cy="1674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6F96A-723F-480F-AAF9-10841BDA3F78}">
      <dsp:nvSpPr>
        <dsp:cNvPr id="0" name=""/>
        <dsp:cNvSpPr/>
      </dsp:nvSpPr>
      <dsp:spPr>
        <a:xfrm>
          <a:off x="759033" y="1116062"/>
          <a:ext cx="1067204" cy="10672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F9AC6F-157F-48CB-816A-F87AA614DCEB}">
      <dsp:nvSpPr>
        <dsp:cNvPr id="0" name=""/>
        <dsp:cNvSpPr/>
      </dsp:nvSpPr>
      <dsp:spPr>
        <a:xfrm>
          <a:off x="106853" y="2510791"/>
          <a:ext cx="2371564"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1" kern="1200"/>
            <a:t>CRM(like salesforce):</a:t>
          </a:r>
          <a:r>
            <a:rPr lang="en-US" sz="1100" kern="1200"/>
            <a:t> great for managing customer data, improving sales, but can be expensive and complex to set up.</a:t>
          </a:r>
        </a:p>
      </dsp:txBody>
      <dsp:txXfrm>
        <a:off x="106853" y="2510791"/>
        <a:ext cx="2371564" cy="787500"/>
      </dsp:txXfrm>
    </dsp:sp>
    <dsp:sp modelId="{3C0D0E7C-6AB0-49A3-906F-F3A774DA4C94}">
      <dsp:nvSpPr>
        <dsp:cNvPr id="0" name=""/>
        <dsp:cNvSpPr/>
      </dsp:nvSpPr>
      <dsp:spPr>
        <a:xfrm>
          <a:off x="3545622" y="1116062"/>
          <a:ext cx="1067204" cy="10672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7B0A7F-72B2-4A90-A3A2-D60AED002328}">
      <dsp:nvSpPr>
        <dsp:cNvPr id="0" name=""/>
        <dsp:cNvSpPr/>
      </dsp:nvSpPr>
      <dsp:spPr>
        <a:xfrm>
          <a:off x="2893441" y="2510791"/>
          <a:ext cx="2371564"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90000"/>
            </a:lnSpc>
            <a:spcBef>
              <a:spcPct val="0"/>
            </a:spcBef>
            <a:spcAft>
              <a:spcPct val="35000"/>
            </a:spcAft>
            <a:buNone/>
          </a:pPr>
          <a:r>
            <a:rPr lang="en-US" sz="1100" b="1" kern="1200"/>
            <a:t>ERP(Enterprise Resource Planning like SAP):</a:t>
          </a:r>
          <a:r>
            <a:rPr lang="en-US" sz="1100" kern="1200"/>
            <a:t> "integrates all business functions", reduces duplication, but has high training and cost barriers.</a:t>
          </a:r>
          <a:r>
            <a:rPr lang="en-US" sz="1100" kern="1200">
              <a:latin typeface="Aptos Display" panose="020F0302020204030204"/>
            </a:rPr>
            <a:t> (Laudon and Laudon, 2020)</a:t>
          </a:r>
          <a:endParaRPr lang="en-US" sz="1100" kern="1200"/>
        </a:p>
      </dsp:txBody>
      <dsp:txXfrm>
        <a:off x="2893441" y="2510791"/>
        <a:ext cx="2371564" cy="787500"/>
      </dsp:txXfrm>
    </dsp:sp>
    <dsp:sp modelId="{4969AB63-2A89-4F37-BAF6-D81114E05DAC}">
      <dsp:nvSpPr>
        <dsp:cNvPr id="0" name=""/>
        <dsp:cNvSpPr/>
      </dsp:nvSpPr>
      <dsp:spPr>
        <a:xfrm>
          <a:off x="6332210" y="1116062"/>
          <a:ext cx="1067204" cy="10672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D4DFDA-42E4-4894-A077-8ADB1F6D48C4}">
      <dsp:nvSpPr>
        <dsp:cNvPr id="0" name=""/>
        <dsp:cNvSpPr/>
      </dsp:nvSpPr>
      <dsp:spPr>
        <a:xfrm>
          <a:off x="5680030" y="2510791"/>
          <a:ext cx="2371564"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1" kern="1200"/>
            <a:t>BI(business intelligence tools like power BI):</a:t>
          </a:r>
          <a:r>
            <a:rPr lang="en-US" sz="1100" kern="1200"/>
            <a:t> turns data into insights; helps with decisions but needs quality data and skilled users.</a:t>
          </a:r>
        </a:p>
      </dsp:txBody>
      <dsp:txXfrm>
        <a:off x="5680030" y="2510791"/>
        <a:ext cx="2371564" cy="787500"/>
      </dsp:txXfrm>
    </dsp:sp>
    <dsp:sp modelId="{BCAC7489-C948-419F-B47C-7753B9BDDE4C}">
      <dsp:nvSpPr>
        <dsp:cNvPr id="0" name=""/>
        <dsp:cNvSpPr/>
      </dsp:nvSpPr>
      <dsp:spPr>
        <a:xfrm>
          <a:off x="9118799" y="1116062"/>
          <a:ext cx="1067204" cy="10672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DB68C5-922F-4137-9889-6600DDC25F63}">
      <dsp:nvSpPr>
        <dsp:cNvPr id="0" name=""/>
        <dsp:cNvSpPr/>
      </dsp:nvSpPr>
      <dsp:spPr>
        <a:xfrm>
          <a:off x="8466619" y="2510791"/>
          <a:ext cx="2371564"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Each system has it strengths and trade-offs. Choosing the right one depends on a company's size, goals and budget.</a:t>
          </a:r>
        </a:p>
      </dsp:txBody>
      <dsp:txXfrm>
        <a:off x="8466619" y="2510791"/>
        <a:ext cx="2371564" cy="787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51FBA-2E76-436E-A67B-414DB1393B9F}">
      <dsp:nvSpPr>
        <dsp:cNvPr id="0" name=""/>
        <dsp:cNvSpPr/>
      </dsp:nvSpPr>
      <dsp:spPr>
        <a:xfrm>
          <a:off x="1261" y="393494"/>
          <a:ext cx="4428354" cy="28120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D6C3D1-6661-4B72-BDEB-01F6C9B11ABC}">
      <dsp:nvSpPr>
        <dsp:cNvPr id="0" name=""/>
        <dsp:cNvSpPr/>
      </dsp:nvSpPr>
      <dsp:spPr>
        <a:xfrm>
          <a:off x="493301" y="860931"/>
          <a:ext cx="4428354" cy="28120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Information systems play a vital role in modern business operations by improving efficiency, enhance decision making, and delivering competitive advantages. Our comparison showed that while different systems have their strengths and limitations, the key is choosing one that aligns with business goals. </a:t>
          </a:r>
        </a:p>
      </dsp:txBody>
      <dsp:txXfrm>
        <a:off x="575662" y="943292"/>
        <a:ext cx="4263632" cy="2647282"/>
      </dsp:txXfrm>
    </dsp:sp>
    <dsp:sp modelId="{74EB606A-6C49-4241-AAE8-00CF9B7051B0}">
      <dsp:nvSpPr>
        <dsp:cNvPr id="0" name=""/>
        <dsp:cNvSpPr/>
      </dsp:nvSpPr>
      <dsp:spPr>
        <a:xfrm>
          <a:off x="5413694" y="393494"/>
          <a:ext cx="4428354" cy="28120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B72364-9797-4AC7-8756-5AD9EA0095A0}">
      <dsp:nvSpPr>
        <dsp:cNvPr id="0" name=""/>
        <dsp:cNvSpPr/>
      </dsp:nvSpPr>
      <dsp:spPr>
        <a:xfrm>
          <a:off x="5905734" y="860931"/>
          <a:ext cx="4428354" cy="28120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We also highlighted the importance of using these systems ethically- because trust, privacy, and fairness are just as critical as performance. Real-world examples like Amazon and Toyota prove that when used responsibly, information systems can transform how businesses operate. </a:t>
          </a:r>
        </a:p>
      </dsp:txBody>
      <dsp:txXfrm>
        <a:off x="5988095" y="943292"/>
        <a:ext cx="4263632" cy="264728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6/17/25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6/17/25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6/17/25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6/17/25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hyperlink" Target="https://www.oracle.com/applications/erp/what-is-erp/" TargetMode="External"/><Relationship Id="rId2" Type="http://schemas.openxmlformats.org/officeDocument/2006/relationships/hyperlink" Target="https://www.bbc.com/news/technology-56523295" TargetMode="External"/><Relationship Id="rId1" Type="http://schemas.openxmlformats.org/officeDocument/2006/relationships/slideLayout" Target="../slideLayouts/slideLayout2.xml"/><Relationship Id="rId5" Type="http://schemas.openxmlformats.org/officeDocument/2006/relationships/hyperlink" Target="https://global.toyota/en/company/vision-and-philosophy/production-system/" TargetMode="External"/><Relationship Id="rId4" Type="http://schemas.openxmlformats.org/officeDocument/2006/relationships/hyperlink" Target="https://www.salesforce.com/uk/learning-centre/crm/what-is-cr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731821" y="387614"/>
            <a:ext cx="8728364" cy="689279"/>
          </a:xfrm>
        </p:spPr>
        <p:txBody>
          <a:bodyPr>
            <a:normAutofit/>
          </a:bodyPr>
          <a:lstStyle/>
          <a:p>
            <a:r>
              <a:rPr lang="en-US" sz="3600"/>
              <a:t>The role of information systems in business.</a:t>
            </a:r>
          </a:p>
        </p:txBody>
      </p:sp>
      <p:sp>
        <p:nvSpPr>
          <p:cNvPr id="3" name="Subtitle 2"/>
          <p:cNvSpPr>
            <a:spLocks noGrp="1"/>
          </p:cNvSpPr>
          <p:nvPr>
            <p:ph type="subTitle" idx="1"/>
          </p:nvPr>
        </p:nvSpPr>
        <p:spPr>
          <a:xfrm>
            <a:off x="1731821" y="1303678"/>
            <a:ext cx="8728363" cy="418780"/>
          </a:xfrm>
        </p:spPr>
        <p:txBody>
          <a:bodyPr vert="horz" lIns="91440" tIns="45720" rIns="91440" bIns="45720" rtlCol="0" anchor="t">
            <a:normAutofit fontScale="25000" lnSpcReduction="20000"/>
          </a:bodyPr>
          <a:lstStyle/>
          <a:p>
            <a:r>
              <a:rPr lang="en-US" sz="600"/>
              <a:t>L</a:t>
            </a:r>
            <a:r>
              <a:rPr lang="en-US" sz="5600"/>
              <a:t>CLM5004</a:t>
            </a:r>
          </a:p>
          <a:p>
            <a:r>
              <a:rPr lang="en-US" sz="5600"/>
              <a:t>Created by...</a:t>
            </a:r>
          </a:p>
          <a:p>
            <a:r>
              <a:rPr lang="en-US" sz="5600"/>
              <a:t>Ionatan sanda </a:t>
            </a:r>
          </a:p>
          <a:p>
            <a:r>
              <a:rPr lang="en-US" sz="5600"/>
              <a:t>Ioana alexia </a:t>
            </a:r>
            <a:r>
              <a:rPr lang="en-US" sz="5600" err="1"/>
              <a:t>Cantaragiu</a:t>
            </a:r>
            <a:r>
              <a:rPr lang="en-US" sz="5600"/>
              <a:t>.</a:t>
            </a:r>
          </a:p>
          <a:p>
            <a:r>
              <a:rPr lang="en-US" sz="5600"/>
              <a:t>Rosaura </a:t>
            </a:r>
            <a:r>
              <a:rPr lang="en-US" sz="5600" err="1"/>
              <a:t>magureanu</a:t>
            </a:r>
            <a:r>
              <a:rPr lang="en-US" sz="5600"/>
              <a:t>.</a:t>
            </a:r>
          </a:p>
          <a:p>
            <a:endParaRPr lang="en-US" sz="600"/>
          </a:p>
        </p:txBody>
      </p:sp>
      <p:pic>
        <p:nvPicPr>
          <p:cNvPr id="8" name="Graphic 7" descr="Office Worker">
            <a:extLst>
              <a:ext uri="{FF2B5EF4-FFF2-40B4-BE49-F238E27FC236}">
                <a16:creationId xmlns:a16="http://schemas.microsoft.com/office/drawing/2014/main" id="{EBAEF613-4D6F-1F6C-1B98-020AED3564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10000" y="2282533"/>
            <a:ext cx="4572000" cy="45720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FF30B-DE0C-B3F2-394D-CB63DC84390F}"/>
              </a:ext>
            </a:extLst>
          </p:cNvPr>
          <p:cNvSpPr>
            <a:spLocks noGrp="1"/>
          </p:cNvSpPr>
          <p:nvPr>
            <p:ph type="title"/>
          </p:nvPr>
        </p:nvSpPr>
        <p:spPr>
          <a:xfrm>
            <a:off x="612649" y="548638"/>
            <a:ext cx="3493008" cy="5788152"/>
          </a:xfrm>
        </p:spPr>
        <p:txBody>
          <a:bodyPr anchor="ctr">
            <a:normAutofit/>
          </a:bodyPr>
          <a:lstStyle/>
          <a:p>
            <a:r>
              <a:rPr lang="en-US" sz="4000" b="1"/>
              <a:t>TABLE OF CONTENT.</a:t>
            </a:r>
          </a:p>
        </p:txBody>
      </p:sp>
      <p:graphicFrame>
        <p:nvGraphicFramePr>
          <p:cNvPr id="5" name="Content Placeholder 2">
            <a:extLst>
              <a:ext uri="{FF2B5EF4-FFF2-40B4-BE49-F238E27FC236}">
                <a16:creationId xmlns:a16="http://schemas.microsoft.com/office/drawing/2014/main" id="{FE465491-6213-4FEF-BAA0-9F04A65A580A}"/>
              </a:ext>
            </a:extLst>
          </p:cNvPr>
          <p:cNvGraphicFramePr>
            <a:graphicFrameLocks noGrp="1"/>
          </p:cNvGraphicFramePr>
          <p:nvPr>
            <p:ph idx="1"/>
            <p:extLst>
              <p:ext uri="{D42A27DB-BD31-4B8C-83A1-F6EECF244321}">
                <p14:modId xmlns:p14="http://schemas.microsoft.com/office/powerpoint/2010/main" val="337132674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0823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76E66-43AF-F63D-9FDA-57F827D5B225}"/>
              </a:ext>
            </a:extLst>
          </p:cNvPr>
          <p:cNvSpPr>
            <a:spLocks noGrp="1"/>
          </p:cNvSpPr>
          <p:nvPr>
            <p:ph type="title"/>
          </p:nvPr>
        </p:nvSpPr>
        <p:spPr>
          <a:xfrm>
            <a:off x="612649" y="548638"/>
            <a:ext cx="3493008" cy="5788152"/>
          </a:xfrm>
        </p:spPr>
        <p:txBody>
          <a:bodyPr anchor="ctr">
            <a:normAutofit/>
          </a:bodyPr>
          <a:lstStyle/>
          <a:p>
            <a:r>
              <a:rPr lang="en-US" sz="4000" b="1"/>
              <a:t>Types of information systems,</a:t>
            </a:r>
          </a:p>
        </p:txBody>
      </p:sp>
      <p:graphicFrame>
        <p:nvGraphicFramePr>
          <p:cNvPr id="5" name="Content Placeholder 2">
            <a:extLst>
              <a:ext uri="{FF2B5EF4-FFF2-40B4-BE49-F238E27FC236}">
                <a16:creationId xmlns:a16="http://schemas.microsoft.com/office/drawing/2014/main" id="{26F559C1-4B25-206E-AC1B-096ECD16DA77}"/>
              </a:ext>
            </a:extLst>
          </p:cNvPr>
          <p:cNvGraphicFramePr>
            <a:graphicFrameLocks noGrp="1"/>
          </p:cNvGraphicFramePr>
          <p:nvPr>
            <p:ph idx="1"/>
            <p:extLst>
              <p:ext uri="{D42A27DB-BD31-4B8C-83A1-F6EECF244321}">
                <p14:modId xmlns:p14="http://schemas.microsoft.com/office/powerpoint/2010/main" val="306782128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991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21D63-891B-EBC8-6748-EB404171F023}"/>
              </a:ext>
            </a:extLst>
          </p:cNvPr>
          <p:cNvSpPr>
            <a:spLocks noGrp="1"/>
          </p:cNvSpPr>
          <p:nvPr>
            <p:ph type="title"/>
          </p:nvPr>
        </p:nvSpPr>
        <p:spPr>
          <a:xfrm>
            <a:off x="612648" y="548640"/>
            <a:ext cx="10945037" cy="1133856"/>
          </a:xfrm>
        </p:spPr>
        <p:txBody>
          <a:bodyPr anchor="t">
            <a:normAutofit/>
          </a:bodyPr>
          <a:lstStyle/>
          <a:p>
            <a:r>
              <a:rPr lang="en-US" b="1"/>
              <a:t>Comparing systems.</a:t>
            </a:r>
          </a:p>
        </p:txBody>
      </p:sp>
      <p:graphicFrame>
        <p:nvGraphicFramePr>
          <p:cNvPr id="5" name="Content Placeholder 2">
            <a:extLst>
              <a:ext uri="{FF2B5EF4-FFF2-40B4-BE49-F238E27FC236}">
                <a16:creationId xmlns:a16="http://schemas.microsoft.com/office/drawing/2014/main" id="{AA8BAAF5-E4C5-848A-C15E-0CA4604800BB}"/>
              </a:ext>
            </a:extLst>
          </p:cNvPr>
          <p:cNvGraphicFramePr>
            <a:graphicFrameLocks noGrp="1"/>
          </p:cNvGraphicFramePr>
          <p:nvPr>
            <p:ph idx="1"/>
            <p:extLst>
              <p:ext uri="{D42A27DB-BD31-4B8C-83A1-F6EECF244321}">
                <p14:modId xmlns:p14="http://schemas.microsoft.com/office/powerpoint/2010/main" val="1959615406"/>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1774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12F2A-4E29-7AA9-31EB-DA7602C03CF1}"/>
              </a:ext>
            </a:extLst>
          </p:cNvPr>
          <p:cNvSpPr>
            <a:spLocks noGrp="1"/>
          </p:cNvSpPr>
          <p:nvPr>
            <p:ph type="title"/>
          </p:nvPr>
        </p:nvSpPr>
        <p:spPr>
          <a:xfrm>
            <a:off x="614677" y="603504"/>
            <a:ext cx="10872216" cy="1527048"/>
          </a:xfrm>
        </p:spPr>
        <p:txBody>
          <a:bodyPr anchor="b">
            <a:normAutofit/>
          </a:bodyPr>
          <a:lstStyle/>
          <a:p>
            <a:r>
              <a:rPr lang="en-US" b="1"/>
              <a:t>Ethical consideration.</a:t>
            </a:r>
          </a:p>
        </p:txBody>
      </p:sp>
      <p:pic>
        <p:nvPicPr>
          <p:cNvPr id="7" name="Graphic 6" descr="Security Camera Sign">
            <a:extLst>
              <a:ext uri="{FF2B5EF4-FFF2-40B4-BE49-F238E27FC236}">
                <a16:creationId xmlns:a16="http://schemas.microsoft.com/office/drawing/2014/main" id="{3D818A12-6984-081A-08E0-47728BF42A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4678" y="2441274"/>
            <a:ext cx="3817941" cy="3817941"/>
          </a:xfrm>
          <a:prstGeom prst="rect">
            <a:avLst/>
          </a:prstGeom>
        </p:spPr>
      </p:pic>
      <p:sp>
        <p:nvSpPr>
          <p:cNvPr id="3" name="Content Placeholder 2">
            <a:extLst>
              <a:ext uri="{FF2B5EF4-FFF2-40B4-BE49-F238E27FC236}">
                <a16:creationId xmlns:a16="http://schemas.microsoft.com/office/drawing/2014/main" id="{3B8FBEEF-661C-7804-6344-362AFFB9F043}"/>
              </a:ext>
            </a:extLst>
          </p:cNvPr>
          <p:cNvSpPr>
            <a:spLocks noGrp="1"/>
          </p:cNvSpPr>
          <p:nvPr>
            <p:ph idx="1"/>
          </p:nvPr>
        </p:nvSpPr>
        <p:spPr>
          <a:xfrm>
            <a:off x="6096000" y="2441273"/>
            <a:ext cx="5385816" cy="3817942"/>
          </a:xfrm>
        </p:spPr>
        <p:txBody>
          <a:bodyPr vert="horz" lIns="91440" tIns="45720" rIns="91440" bIns="45720" rtlCol="0" anchor="t">
            <a:normAutofit/>
          </a:bodyPr>
          <a:lstStyle/>
          <a:p>
            <a:pPr>
              <a:buFont typeface="Calibri" panose="020B0604020202020204" pitchFamily="34" charset="0"/>
              <a:buChar char="-"/>
            </a:pPr>
            <a:r>
              <a:rPr lang="en-US" sz="1500" b="1"/>
              <a:t>Privacy:</a:t>
            </a:r>
            <a:r>
              <a:rPr lang="en-US" sz="1500"/>
              <a:t> how is customer or employee data stored and used?</a:t>
            </a:r>
          </a:p>
          <a:p>
            <a:pPr>
              <a:buFont typeface="Calibri" panose="020B0604020202020204" pitchFamily="34" charset="0"/>
              <a:buChar char="-"/>
            </a:pPr>
            <a:r>
              <a:rPr lang="en-US" sz="1500" b="1"/>
              <a:t>Security:</a:t>
            </a:r>
            <a:r>
              <a:rPr lang="en-US" sz="1500"/>
              <a:t> are there protections from breaches and leaks?</a:t>
            </a:r>
          </a:p>
          <a:p>
            <a:pPr>
              <a:buFont typeface="Calibri" panose="020B0604020202020204" pitchFamily="34" charset="0"/>
              <a:buChar char="-"/>
            </a:pPr>
            <a:r>
              <a:rPr lang="en-US" sz="1500" b="1"/>
              <a:t>AI &amp; IAS:</a:t>
            </a:r>
            <a:r>
              <a:rPr lang="en-US" sz="1500"/>
              <a:t> algorithms can be biased. Are decisions fair and transparent (</a:t>
            </a:r>
            <a:r>
              <a:rPr lang="en-US" sz="1500" err="1"/>
              <a:t>chaffey</a:t>
            </a:r>
            <a:r>
              <a:rPr lang="en-US" sz="1500"/>
              <a:t>, 2015)</a:t>
            </a:r>
          </a:p>
          <a:p>
            <a:pPr>
              <a:buFont typeface="Calibri" panose="020B0604020202020204" pitchFamily="34" charset="0"/>
              <a:buChar char="-"/>
            </a:pPr>
            <a:r>
              <a:rPr lang="en-US" sz="1500" b="1"/>
              <a:t>Monitoring:</a:t>
            </a:r>
            <a:r>
              <a:rPr lang="en-US" sz="1500"/>
              <a:t> can tracking employees go too far?</a:t>
            </a:r>
          </a:p>
          <a:p>
            <a:pPr marL="0" indent="0">
              <a:buNone/>
            </a:pPr>
            <a:endParaRPr lang="en-US" sz="1500"/>
          </a:p>
          <a:p>
            <a:pPr marL="0" indent="0">
              <a:buNone/>
            </a:pPr>
            <a:r>
              <a:rPr lang="en-US" sz="1500"/>
              <a:t>To stay ethical, businesses should:</a:t>
            </a:r>
          </a:p>
          <a:p>
            <a:pPr marL="0" indent="0">
              <a:buNone/>
            </a:pPr>
            <a:r>
              <a:rPr lang="en-US" sz="1500"/>
              <a:t>- Use data encryption and strong policies </a:t>
            </a:r>
          </a:p>
          <a:p>
            <a:pPr>
              <a:buFont typeface="Calibri" panose="020B0604020202020204" pitchFamily="34" charset="0"/>
              <a:buChar char="-"/>
            </a:pPr>
            <a:r>
              <a:rPr lang="en-US" sz="1500"/>
              <a:t>Be transparent with customers </a:t>
            </a:r>
          </a:p>
          <a:p>
            <a:pPr>
              <a:buFont typeface="Calibri" panose="020B0604020202020204" pitchFamily="34" charset="0"/>
              <a:buChar char="-"/>
            </a:pPr>
            <a:r>
              <a:rPr lang="en-US" sz="1500"/>
              <a:t>Monitor AI systems for fairness </a:t>
            </a:r>
          </a:p>
          <a:p>
            <a:pPr>
              <a:buFont typeface="Calibri" panose="020B0604020202020204" pitchFamily="34" charset="0"/>
              <a:buChar char="-"/>
            </a:pPr>
            <a:r>
              <a:rPr lang="en-US" sz="1500"/>
              <a:t>Only track what's necessary</a:t>
            </a:r>
          </a:p>
        </p:txBody>
      </p:sp>
    </p:spTree>
    <p:extLst>
      <p:ext uri="{BB962C8B-B14F-4D97-AF65-F5344CB8AC3E}">
        <p14:creationId xmlns:p14="http://schemas.microsoft.com/office/powerpoint/2010/main" val="419397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D9886F-25AE-9BFD-76AA-CB960F122C44}"/>
              </a:ext>
            </a:extLst>
          </p:cNvPr>
          <p:cNvSpPr>
            <a:spLocks noGrp="1"/>
          </p:cNvSpPr>
          <p:nvPr>
            <p:ph type="title"/>
          </p:nvPr>
        </p:nvSpPr>
        <p:spPr>
          <a:xfrm>
            <a:off x="614677" y="603504"/>
            <a:ext cx="10872216" cy="1527048"/>
          </a:xfrm>
        </p:spPr>
        <p:txBody>
          <a:bodyPr anchor="b">
            <a:normAutofit/>
          </a:bodyPr>
          <a:lstStyle/>
          <a:p>
            <a:r>
              <a:rPr lang="en-US" b="1"/>
              <a:t>Amazon (CRM &amp; AI).</a:t>
            </a:r>
          </a:p>
        </p:txBody>
      </p:sp>
      <p:pic>
        <p:nvPicPr>
          <p:cNvPr id="13" name="Graphic 12" descr="Robot">
            <a:extLst>
              <a:ext uri="{FF2B5EF4-FFF2-40B4-BE49-F238E27FC236}">
                <a16:creationId xmlns:a16="http://schemas.microsoft.com/office/drawing/2014/main" id="{BC9E1E05-E228-D900-5571-37E96245079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4678" y="2441274"/>
            <a:ext cx="3817941" cy="3817941"/>
          </a:xfrm>
          <a:prstGeom prst="rect">
            <a:avLst/>
          </a:prstGeom>
        </p:spPr>
      </p:pic>
      <p:sp>
        <p:nvSpPr>
          <p:cNvPr id="3" name="Content Placeholder 2">
            <a:extLst>
              <a:ext uri="{FF2B5EF4-FFF2-40B4-BE49-F238E27FC236}">
                <a16:creationId xmlns:a16="http://schemas.microsoft.com/office/drawing/2014/main" id="{CA661936-6027-4C9F-D3B2-CA1FD0B9A6EA}"/>
              </a:ext>
            </a:extLst>
          </p:cNvPr>
          <p:cNvSpPr>
            <a:spLocks noGrp="1"/>
          </p:cNvSpPr>
          <p:nvPr>
            <p:ph idx="1"/>
          </p:nvPr>
        </p:nvSpPr>
        <p:spPr>
          <a:xfrm>
            <a:off x="6096000" y="2441273"/>
            <a:ext cx="5385816" cy="3817942"/>
          </a:xfrm>
        </p:spPr>
        <p:txBody>
          <a:bodyPr vert="horz" lIns="91440" tIns="45720" rIns="91440" bIns="45720" rtlCol="0" anchor="t">
            <a:normAutofit/>
          </a:bodyPr>
          <a:lstStyle/>
          <a:p>
            <a:pPr marL="0" indent="0">
              <a:buNone/>
            </a:pPr>
            <a:r>
              <a:rPr lang="en-US" sz="1800"/>
              <a:t>Amazon uses CRM and AI to personalize recommendations, manage millions of customer interactions (BBC News, 2021). and optimize inventory. "But they've faced criticism" over employee monitoring and use of facial recognition. </a:t>
            </a:r>
          </a:p>
        </p:txBody>
      </p:sp>
    </p:spTree>
    <p:extLst>
      <p:ext uri="{BB962C8B-B14F-4D97-AF65-F5344CB8AC3E}">
        <p14:creationId xmlns:p14="http://schemas.microsoft.com/office/powerpoint/2010/main" val="3271189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1B7F95-25A6-2AF5-0BA0-E9810A0BBF1C}"/>
              </a:ext>
            </a:extLst>
          </p:cNvPr>
          <p:cNvSpPr>
            <a:spLocks noGrp="1"/>
          </p:cNvSpPr>
          <p:nvPr>
            <p:ph type="title"/>
          </p:nvPr>
        </p:nvSpPr>
        <p:spPr>
          <a:xfrm>
            <a:off x="5568534" y="603504"/>
            <a:ext cx="5916169" cy="1527048"/>
          </a:xfrm>
        </p:spPr>
        <p:txBody>
          <a:bodyPr anchor="b">
            <a:normAutofit/>
          </a:bodyPr>
          <a:lstStyle/>
          <a:p>
            <a:r>
              <a:rPr lang="en-US" b="1"/>
              <a:t>Toyota (ERP).</a:t>
            </a:r>
            <a:endParaRPr lang="en-US"/>
          </a:p>
        </p:txBody>
      </p:sp>
      <p:pic>
        <p:nvPicPr>
          <p:cNvPr id="5" name="Picture 4">
            <a:extLst>
              <a:ext uri="{FF2B5EF4-FFF2-40B4-BE49-F238E27FC236}">
                <a16:creationId xmlns:a16="http://schemas.microsoft.com/office/drawing/2014/main" id="{25C167DE-E6E4-B850-0CEA-C4AB58EFBF33}"/>
              </a:ext>
            </a:extLst>
          </p:cNvPr>
          <p:cNvPicPr>
            <a:picLocks noChangeAspect="1"/>
          </p:cNvPicPr>
          <p:nvPr/>
        </p:nvPicPr>
        <p:blipFill>
          <a:blip r:embed="rId2"/>
          <a:srcRect l="25868" r="36374" b="6250"/>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4941BD23-F103-4D04-4B5F-ECC1227BD89A}"/>
              </a:ext>
            </a:extLst>
          </p:cNvPr>
          <p:cNvSpPr>
            <a:spLocks noGrp="1"/>
          </p:cNvSpPr>
          <p:nvPr>
            <p:ph idx="1"/>
          </p:nvPr>
        </p:nvSpPr>
        <p:spPr>
          <a:xfrm>
            <a:off x="5568533" y="2214282"/>
            <a:ext cx="5916169" cy="4095078"/>
          </a:xfrm>
        </p:spPr>
        <p:txBody>
          <a:bodyPr vert="horz" lIns="91440" tIns="45720" rIns="91440" bIns="45720" rtlCol="0" anchor="t">
            <a:normAutofit/>
          </a:bodyPr>
          <a:lstStyle/>
          <a:p>
            <a:r>
              <a:rPr lang="en-US" sz="1800"/>
              <a:t>Toyota implemented ERP systems to streamline supply chain and production. "They reduced delays improved inventory" management and achieved real-time tracking. (Toyota Global, 2023)</a:t>
            </a:r>
          </a:p>
          <a:p>
            <a:pPr marL="0" indent="0">
              <a:buNone/>
            </a:pPr>
            <a:endParaRPr lang="en-US" sz="1800"/>
          </a:p>
          <a:p>
            <a:r>
              <a:rPr lang="en-US" sz="1800"/>
              <a:t>Challenges included staff training and system integration but overall, the result was stronger performance</a:t>
            </a:r>
          </a:p>
        </p:txBody>
      </p:sp>
    </p:spTree>
    <p:extLst>
      <p:ext uri="{BB962C8B-B14F-4D97-AF65-F5344CB8AC3E}">
        <p14:creationId xmlns:p14="http://schemas.microsoft.com/office/powerpoint/2010/main" val="733332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B3F5E-63AF-004D-75AC-D9189512CB19}"/>
              </a:ext>
            </a:extLst>
          </p:cNvPr>
          <p:cNvSpPr>
            <a:spLocks noGrp="1"/>
          </p:cNvSpPr>
          <p:nvPr>
            <p:ph type="title"/>
          </p:nvPr>
        </p:nvSpPr>
        <p:spPr>
          <a:xfrm>
            <a:off x="5568534" y="603504"/>
            <a:ext cx="5916169" cy="1527048"/>
          </a:xfrm>
        </p:spPr>
        <p:txBody>
          <a:bodyPr anchor="b">
            <a:normAutofit/>
          </a:bodyPr>
          <a:lstStyle/>
          <a:p>
            <a:r>
              <a:rPr lang="en-US" b="1"/>
              <a:t>Key Takeaways. </a:t>
            </a:r>
            <a:endParaRPr lang="en-US"/>
          </a:p>
        </p:txBody>
      </p:sp>
      <p:pic>
        <p:nvPicPr>
          <p:cNvPr id="5" name="Picture 4" descr="A 3D pattern of ring shapes connected by lines">
            <a:extLst>
              <a:ext uri="{FF2B5EF4-FFF2-40B4-BE49-F238E27FC236}">
                <a16:creationId xmlns:a16="http://schemas.microsoft.com/office/drawing/2014/main" id="{6B6AE3D1-0A50-A9FD-3853-A28AA73A3F8F}"/>
              </a:ext>
            </a:extLst>
          </p:cNvPr>
          <p:cNvPicPr>
            <a:picLocks noChangeAspect="1"/>
          </p:cNvPicPr>
          <p:nvPr/>
        </p:nvPicPr>
        <p:blipFill>
          <a:blip r:embed="rId2"/>
          <a:srcRect l="12447" r="47277" b="-2"/>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D038A70B-D426-8AB9-1913-139EF3E9C89B}"/>
              </a:ext>
            </a:extLst>
          </p:cNvPr>
          <p:cNvSpPr>
            <a:spLocks noGrp="1"/>
          </p:cNvSpPr>
          <p:nvPr>
            <p:ph idx="1"/>
          </p:nvPr>
        </p:nvSpPr>
        <p:spPr>
          <a:xfrm>
            <a:off x="5568533" y="2214282"/>
            <a:ext cx="5916169" cy="4095078"/>
          </a:xfrm>
        </p:spPr>
        <p:txBody>
          <a:bodyPr vert="horz" lIns="91440" tIns="45720" rIns="91440" bIns="45720" rtlCol="0" anchor="t">
            <a:normAutofit/>
          </a:bodyPr>
          <a:lstStyle/>
          <a:p>
            <a:r>
              <a:rPr lang="en-US" sz="1800"/>
              <a:t>Information systems help companies make better decision, work faster, and serve customer better.</a:t>
            </a:r>
          </a:p>
          <a:p>
            <a:pPr marL="0" indent="0">
              <a:buNone/>
            </a:pPr>
            <a:endParaRPr lang="en-US" sz="1800"/>
          </a:p>
          <a:p>
            <a:r>
              <a:rPr lang="en-US" sz="1800"/>
              <a:t>Choosing the right system means balancing features, costs, and goals </a:t>
            </a:r>
          </a:p>
          <a:p>
            <a:pPr marL="0" indent="0">
              <a:buNone/>
            </a:pPr>
            <a:endParaRPr lang="en-US" sz="1800"/>
          </a:p>
          <a:p>
            <a:r>
              <a:rPr lang="en-US" sz="1800"/>
              <a:t>Ethical use is just as important as technical efficiency.</a:t>
            </a:r>
          </a:p>
          <a:p>
            <a:pPr marL="0" indent="0">
              <a:buNone/>
            </a:pPr>
            <a:endParaRPr lang="en-US" sz="1800"/>
          </a:p>
          <a:p>
            <a:r>
              <a:rPr lang="en-US" sz="1800"/>
              <a:t>Real companies show how powerful these systems can be if implemented responsibly.</a:t>
            </a:r>
          </a:p>
        </p:txBody>
      </p:sp>
    </p:spTree>
    <p:extLst>
      <p:ext uri="{BB962C8B-B14F-4D97-AF65-F5344CB8AC3E}">
        <p14:creationId xmlns:p14="http://schemas.microsoft.com/office/powerpoint/2010/main" val="615521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84785-2EE3-E950-CE08-88F5A73FD117}"/>
              </a:ext>
            </a:extLst>
          </p:cNvPr>
          <p:cNvSpPr>
            <a:spLocks noGrp="1"/>
          </p:cNvSpPr>
          <p:nvPr>
            <p:ph type="title"/>
          </p:nvPr>
        </p:nvSpPr>
        <p:spPr>
          <a:xfrm>
            <a:off x="1524000" y="548640"/>
            <a:ext cx="9160475" cy="1132258"/>
          </a:xfrm>
        </p:spPr>
        <p:txBody>
          <a:bodyPr anchor="ctr">
            <a:normAutofit/>
          </a:bodyPr>
          <a:lstStyle/>
          <a:p>
            <a:pPr algn="ctr"/>
            <a:r>
              <a:rPr lang="en-US" b="1"/>
              <a:t>Conclusion.</a:t>
            </a:r>
          </a:p>
        </p:txBody>
      </p:sp>
      <p:graphicFrame>
        <p:nvGraphicFramePr>
          <p:cNvPr id="5" name="Content Placeholder 2">
            <a:extLst>
              <a:ext uri="{FF2B5EF4-FFF2-40B4-BE49-F238E27FC236}">
                <a16:creationId xmlns:a16="http://schemas.microsoft.com/office/drawing/2014/main" id="{3094B271-9BFC-0372-C5F5-2376496EC077}"/>
              </a:ext>
            </a:extLst>
          </p:cNvPr>
          <p:cNvGraphicFramePr>
            <a:graphicFrameLocks noGrp="1"/>
          </p:cNvGraphicFramePr>
          <p:nvPr>
            <p:ph idx="1"/>
            <p:extLst>
              <p:ext uri="{D42A27DB-BD31-4B8C-83A1-F6EECF244321}">
                <p14:modId xmlns:p14="http://schemas.microsoft.com/office/powerpoint/2010/main" val="864679698"/>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0619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63709-C1E0-6D36-D3CC-B29B651326E0}"/>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EA8EA50E-D6BB-5268-7FD6-2886FCAF3F4A}"/>
              </a:ext>
            </a:extLst>
          </p:cNvPr>
          <p:cNvSpPr>
            <a:spLocks noGrp="1"/>
          </p:cNvSpPr>
          <p:nvPr>
            <p:ph idx="1"/>
          </p:nvPr>
        </p:nvSpPr>
        <p:spPr>
          <a:xfrm>
            <a:off x="838200" y="1711894"/>
            <a:ext cx="10515600" cy="4465069"/>
          </a:xfrm>
        </p:spPr>
        <p:txBody>
          <a:bodyPr vert="horz" lIns="91440" tIns="45720" rIns="91440" bIns="45720" rtlCol="0" anchor="t">
            <a:normAutofit fontScale="62500" lnSpcReduction="20000"/>
          </a:bodyPr>
          <a:lstStyle/>
          <a:p>
            <a:r>
              <a:rPr lang="en-GB"/>
              <a:t>BBC News, 2021. Amazon workers ‘treated like robots’. [online] Available at: </a:t>
            </a:r>
            <a:r>
              <a:rPr lang="en-GB">
                <a:hlinkClick r:id="rId2"/>
              </a:rPr>
              <a:t>https://www.bbc.com/news/technology-56523295</a:t>
            </a:r>
            <a:r>
              <a:rPr lang="en-GB"/>
              <a:t> [Accessed 14 Jun. 2025].</a:t>
            </a:r>
          </a:p>
          <a:p>
            <a:r>
              <a:rPr lang="en-GB"/>
              <a:t>Chaffey, D., 2015. Digital business and e-commerce management. 6th ed. Harlow: Pearson Education Limited.</a:t>
            </a:r>
          </a:p>
          <a:p>
            <a:r>
              <a:rPr lang="en-GB"/>
              <a:t>Laudon, K.C. and Laudon, J.P., 2020. Management information systems: managing the digital firm. 16th ed. Harlow: Pearson Education Limited.</a:t>
            </a:r>
          </a:p>
          <a:p>
            <a:r>
              <a:rPr lang="en-GB"/>
              <a:t>Oracle, 2023. What is Enterprise Resource Planning (ERP)? [online] Available at: </a:t>
            </a:r>
            <a:r>
              <a:rPr lang="en-GB">
                <a:hlinkClick r:id="rId3"/>
              </a:rPr>
              <a:t>https://www.oracle.com/applications/erp/what-is-erp/</a:t>
            </a:r>
            <a:r>
              <a:rPr lang="en-GB"/>
              <a:t> [Accessed 14 Jun. 2025].</a:t>
            </a:r>
          </a:p>
          <a:p>
            <a:r>
              <a:rPr lang="en-GB"/>
              <a:t>Salesforce, 2024. What is CRM? [online] Available at: </a:t>
            </a:r>
            <a:r>
              <a:rPr lang="en-GB">
                <a:hlinkClick r:id="rId4"/>
              </a:rPr>
              <a:t>https://www.salesforce.com/uk/learning-centre/crm/what-is-crm/</a:t>
            </a:r>
            <a:r>
              <a:rPr lang="en-GB"/>
              <a:t> [Accessed 14 Jun. 2025].</a:t>
            </a:r>
          </a:p>
          <a:p>
            <a:r>
              <a:rPr lang="en-GB"/>
              <a:t>Stair, R. and Reynolds, G., 2019. Principles of information systems. 13th ed. Boston: Cengage Learning.</a:t>
            </a:r>
          </a:p>
          <a:p>
            <a:r>
              <a:rPr lang="en-GB"/>
              <a:t>Toyota Global, 2023. Toyota Production System. [online] Available at: </a:t>
            </a:r>
            <a:r>
              <a:rPr lang="en-GB">
                <a:hlinkClick r:id="rId5"/>
              </a:rPr>
              <a:t>https://global.toyota/en/company/vision-and-philosophy/production-system/</a:t>
            </a:r>
            <a:r>
              <a:rPr lang="en-GB"/>
              <a:t> [Accessed 14 Jun. 2025].</a:t>
            </a:r>
          </a:p>
          <a:p>
            <a:r>
              <a:rPr lang="en-GB"/>
              <a:t>Turban, E., Pollard, C. and Wood, G., 2018. Information technology for management: on-demand strategies for performance, growth and sustainability. 11th ed. Hoboken: Wiley.</a:t>
            </a:r>
          </a:p>
          <a:p>
            <a:endParaRPr lang="en-US"/>
          </a:p>
        </p:txBody>
      </p:sp>
    </p:spTree>
    <p:extLst>
      <p:ext uri="{BB962C8B-B14F-4D97-AF65-F5344CB8AC3E}">
        <p14:creationId xmlns:p14="http://schemas.microsoft.com/office/powerpoint/2010/main" val="31021317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The role of information systems in business.</vt:lpstr>
      <vt:lpstr>TABLE OF CONTENT.</vt:lpstr>
      <vt:lpstr>Types of information systems,</vt:lpstr>
      <vt:lpstr>Comparing systems.</vt:lpstr>
      <vt:lpstr>Ethical consideration.</vt:lpstr>
      <vt:lpstr>Amazon (CRM &amp; AI).</vt:lpstr>
      <vt:lpstr>Toyota (ERP).</vt:lpstr>
      <vt:lpstr>Key Takeaways.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information systems in business.</dc:title>
  <dc:creator/>
  <cp:lastModifiedBy>Iustina-Rosaura Magureanu (2326475)</cp:lastModifiedBy>
  <cp:revision>2</cp:revision>
  <dcterms:created xsi:type="dcterms:W3CDTF">2025-05-31T09:46:10Z</dcterms:created>
  <dcterms:modified xsi:type="dcterms:W3CDTF">2025-06-17T18:29:32Z</dcterms:modified>
</cp:coreProperties>
</file>