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75" r:id="rId5"/>
    <p:sldId id="295" r:id="rId6"/>
    <p:sldId id="290" r:id="rId7"/>
    <p:sldId id="291" r:id="rId8"/>
    <p:sldId id="282" r:id="rId9"/>
    <p:sldId id="292" r:id="rId10"/>
    <p:sldId id="293" r:id="rId11"/>
    <p:sldId id="277" r:id="rId12"/>
    <p:sldId id="296" r:id="rId13"/>
    <p:sldId id="284" r:id="rId14"/>
    <p:sldId id="283" r:id="rId15"/>
    <p:sldId id="285" r:id="rId16"/>
    <p:sldId id="294" r:id="rId17"/>
    <p:sldId id="278" r:id="rId18"/>
    <p:sldId id="286" r:id="rId19"/>
    <p:sldId id="288" r:id="rId20"/>
    <p:sldId id="289" r:id="rId2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6" userDrawn="1">
          <p15:clr>
            <a:srgbClr val="A4A3A4"/>
          </p15:clr>
        </p15:guide>
        <p15:guide id="2" pos="2178" userDrawn="1">
          <p15:clr>
            <a:srgbClr val="A4A3A4"/>
          </p15:clr>
        </p15:guide>
        <p15:guide id="3" orient="horz" pos="3079" userDrawn="1">
          <p15:clr>
            <a:srgbClr val="A4A3A4"/>
          </p15:clr>
        </p15:guide>
        <p15:guide id="4"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FC52E9-B31D-4860-890B-0E14E64506ED}" v="1" dt="2021-03-12T10:13:15.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429" autoAdjust="0"/>
  </p:normalViewPr>
  <p:slideViewPr>
    <p:cSldViewPr>
      <p:cViewPr varScale="1">
        <p:scale>
          <a:sx n="85" d="100"/>
          <a:sy n="85" d="100"/>
        </p:scale>
        <p:origin x="1552" y="4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6"/>
        <p:guide pos="2178"/>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5" tIns="45097" rIns="90195" bIns="45097" rtlCol="0"/>
          <a:lstStyle>
            <a:lvl1pPr algn="r">
              <a:defRPr sz="1200"/>
            </a:lvl1pPr>
          </a:lstStyle>
          <a:p>
            <a:fld id="{96D292DE-8B7A-4254-AA83-74C1F4DD4AF0}" type="datetimeFigureOut">
              <a:rPr lang="en-GB" smtClean="0"/>
              <a:t>01/10/2024</a:t>
            </a:fld>
            <a:endParaRPr lang="en-GB"/>
          </a:p>
        </p:txBody>
      </p:sp>
      <p:sp>
        <p:nvSpPr>
          <p:cNvPr id="4" name="Footer Placeholder 3"/>
          <p:cNvSpPr>
            <a:spLocks noGrp="1"/>
          </p:cNvSpPr>
          <p:nvPr>
            <p:ph type="ftr" sz="quarter" idx="2"/>
          </p:nvPr>
        </p:nvSpPr>
        <p:spPr>
          <a:xfrm>
            <a:off x="1" y="9283829"/>
            <a:ext cx="2914015" cy="488712"/>
          </a:xfrm>
          <a:prstGeom prst="rect">
            <a:avLst/>
          </a:prstGeom>
        </p:spPr>
        <p:txBody>
          <a:bodyPr vert="horz" lIns="90195" tIns="45097" rIns="90195" bIns="45097"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5" tIns="45097" rIns="90195" bIns="4509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14015" cy="490410"/>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idx="1"/>
          </p:nvPr>
        </p:nvSpPr>
        <p:spPr>
          <a:xfrm>
            <a:off x="3809079" y="1"/>
            <a:ext cx="2914015" cy="490410"/>
          </a:xfrm>
          <a:prstGeom prst="rect">
            <a:avLst/>
          </a:prstGeom>
        </p:spPr>
        <p:txBody>
          <a:bodyPr vert="horz" lIns="90195" tIns="45097" rIns="90195" bIns="45097" rtlCol="0"/>
          <a:lstStyle>
            <a:lvl1pPr algn="r">
              <a:defRPr sz="1200"/>
            </a:lvl1pPr>
          </a:lstStyle>
          <a:p>
            <a:fld id="{D2F2D24A-E70E-4022-AFA1-425396AAEA9F}" type="datetimeFigureOut">
              <a:rPr lang="en-GB" smtClean="0"/>
              <a:t>01/10/2024</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195" tIns="45097" rIns="90195" bIns="45097"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195" tIns="45097" rIns="90195" bIns="4509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32"/>
            <a:ext cx="2914015" cy="490409"/>
          </a:xfrm>
          <a:prstGeom prst="rect">
            <a:avLst/>
          </a:prstGeom>
        </p:spPr>
        <p:txBody>
          <a:bodyPr vert="horz" lIns="90195" tIns="45097" rIns="90195" bIns="45097"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2"/>
            <a:ext cx="2914015" cy="490409"/>
          </a:xfrm>
          <a:prstGeom prst="rect">
            <a:avLst/>
          </a:prstGeom>
        </p:spPr>
        <p:txBody>
          <a:bodyPr vert="horz" lIns="90195" tIns="45097" rIns="90195" bIns="45097" rtlCol="0" anchor="b"/>
          <a:lstStyle>
            <a:lvl1pPr algn="r">
              <a:defRPr sz="1200"/>
            </a:lvl1pPr>
          </a:lstStyle>
          <a:p>
            <a:fld id="{827A5C87-9A89-413F-90CC-3D311D1D1B8E}" type="slidenum">
              <a:rPr lang="en-GB" smtClean="0"/>
              <a:t>‹#›</a:t>
            </a:fld>
            <a:endParaRPr lang="en-GB"/>
          </a:p>
        </p:txBody>
      </p:sp>
    </p:spTree>
    <p:extLst>
      <p:ext uri="{BB962C8B-B14F-4D97-AF65-F5344CB8AC3E}">
        <p14:creationId xmlns:p14="http://schemas.microsoft.com/office/powerpoint/2010/main" val="2925134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a:t>
            </a:fld>
            <a:endParaRPr lang="en-GB" dirty="0"/>
          </a:p>
        </p:txBody>
      </p:sp>
    </p:spTree>
    <p:extLst>
      <p:ext uri="{BB962C8B-B14F-4D97-AF65-F5344CB8AC3E}">
        <p14:creationId xmlns:p14="http://schemas.microsoft.com/office/powerpoint/2010/main" val="124065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5C87-9A89-413F-90CC-3D311D1D1B8E}" type="slidenum">
              <a:rPr lang="en-GB" smtClean="0"/>
              <a:t>5</a:t>
            </a:fld>
            <a:endParaRPr lang="en-GB"/>
          </a:p>
        </p:txBody>
      </p:sp>
    </p:spTree>
    <p:extLst>
      <p:ext uri="{BB962C8B-B14F-4D97-AF65-F5344CB8AC3E}">
        <p14:creationId xmlns:p14="http://schemas.microsoft.com/office/powerpoint/2010/main" val="1551189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5C87-9A89-413F-90CC-3D311D1D1B8E}" type="slidenum">
              <a:rPr lang="en-GB" smtClean="0"/>
              <a:t>8</a:t>
            </a:fld>
            <a:endParaRPr lang="en-GB"/>
          </a:p>
        </p:txBody>
      </p:sp>
    </p:spTree>
    <p:extLst>
      <p:ext uri="{BB962C8B-B14F-4D97-AF65-F5344CB8AC3E}">
        <p14:creationId xmlns:p14="http://schemas.microsoft.com/office/powerpoint/2010/main" val="2256786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Wales faces a number of challenges now and in the future, such as climate change, poverty, health inequalities and jobs and growth. To tackle these we need to work together. To give current and future generations a good quality of life we need to think about the long term impact of the decisions we make. This law will make sure that our public sector does this.</a:t>
            </a:r>
          </a:p>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10</a:t>
            </a:fld>
            <a:endParaRPr lang="en-GB"/>
          </a:p>
        </p:txBody>
      </p:sp>
    </p:spTree>
    <p:extLst>
      <p:ext uri="{BB962C8B-B14F-4D97-AF65-F5344CB8AC3E}">
        <p14:creationId xmlns:p14="http://schemas.microsoft.com/office/powerpoint/2010/main" val="2927581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11</a:t>
            </a:fld>
            <a:endParaRPr lang="en-GB"/>
          </a:p>
        </p:txBody>
      </p:sp>
    </p:spTree>
    <p:extLst>
      <p:ext uri="{BB962C8B-B14F-4D97-AF65-F5344CB8AC3E}">
        <p14:creationId xmlns:p14="http://schemas.microsoft.com/office/powerpoint/2010/main" val="1162109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14</a:t>
            </a:fld>
            <a:endParaRPr lang="en-GB" dirty="0"/>
          </a:p>
        </p:txBody>
      </p:sp>
    </p:spTree>
    <p:extLst>
      <p:ext uri="{BB962C8B-B14F-4D97-AF65-F5344CB8AC3E}">
        <p14:creationId xmlns:p14="http://schemas.microsoft.com/office/powerpoint/2010/main" val="4256890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15</a:t>
            </a:fld>
            <a:endParaRPr lang="en-GB"/>
          </a:p>
        </p:txBody>
      </p:sp>
    </p:spTree>
    <p:extLst>
      <p:ext uri="{BB962C8B-B14F-4D97-AF65-F5344CB8AC3E}">
        <p14:creationId xmlns:p14="http://schemas.microsoft.com/office/powerpoint/2010/main" val="22326345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xubK4T9Nc8A" TargetMode="Externa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OAaE5jbyFd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07Tfb-vXBv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8840"/>
            <a:ext cx="7772400" cy="1470025"/>
          </a:xfrm>
        </p:spPr>
        <p:txBody>
          <a:bodyPr/>
          <a:lstStyle/>
          <a:p>
            <a:br>
              <a:rPr lang="en-US" dirty="0"/>
            </a:br>
            <a:endParaRPr lang="en-US" dirty="0"/>
          </a:p>
        </p:txBody>
      </p:sp>
      <p:sp>
        <p:nvSpPr>
          <p:cNvPr id="7" name="Subtitle 2"/>
          <p:cNvSpPr>
            <a:spLocks noGrp="1"/>
          </p:cNvSpPr>
          <p:nvPr>
            <p:ph type="subTitle" idx="1"/>
          </p:nvPr>
        </p:nvSpPr>
        <p:spPr>
          <a:xfrm>
            <a:off x="1475656" y="2072368"/>
            <a:ext cx="6400800" cy="2580768"/>
          </a:xfrm>
        </p:spPr>
        <p:txBody>
          <a:bodyPr/>
          <a:lstStyle/>
          <a:p>
            <a:r>
              <a:rPr lang="en-US" dirty="0">
                <a:solidFill>
                  <a:schemeClr val="bg1"/>
                </a:solidFill>
              </a:rPr>
              <a:t>BMPF7324/D</a:t>
            </a:r>
          </a:p>
          <a:p>
            <a:r>
              <a:rPr lang="en-US" dirty="0">
                <a:solidFill>
                  <a:schemeClr val="bg1"/>
                </a:solidFill>
              </a:rPr>
              <a:t>The Wellbeing of Future Generations (Wales) Act</a:t>
            </a:r>
          </a:p>
          <a:p>
            <a:r>
              <a:rPr lang="en-US" dirty="0">
                <a:solidFill>
                  <a:schemeClr val="bg1"/>
                </a:solidFill>
              </a:rPr>
              <a:t>Day 1</a:t>
            </a:r>
          </a:p>
          <a:p>
            <a:endParaRPr lang="en-US" dirty="0">
              <a:solidFill>
                <a:schemeClr val="bg1"/>
              </a:solidFill>
            </a:endParaRPr>
          </a:p>
        </p:txBody>
      </p:sp>
    </p:spTree>
    <p:extLst>
      <p:ext uri="{BB962C8B-B14F-4D97-AF65-F5344CB8AC3E}">
        <p14:creationId xmlns:p14="http://schemas.microsoft.com/office/powerpoint/2010/main" val="4058172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6EE7-3B5A-0875-67BE-FBA8BABF8219}"/>
              </a:ext>
            </a:extLst>
          </p:cNvPr>
          <p:cNvSpPr>
            <a:spLocks noGrp="1"/>
          </p:cNvSpPr>
          <p:nvPr>
            <p:ph type="title"/>
          </p:nvPr>
        </p:nvSpPr>
        <p:spPr/>
        <p:txBody>
          <a:bodyPr/>
          <a:lstStyle/>
          <a:p>
            <a:r>
              <a:rPr lang="en-GB" dirty="0"/>
              <a:t>Introductions</a:t>
            </a:r>
          </a:p>
        </p:txBody>
      </p:sp>
      <p:sp>
        <p:nvSpPr>
          <p:cNvPr id="3" name="Content Placeholder 2">
            <a:extLst>
              <a:ext uri="{FF2B5EF4-FFF2-40B4-BE49-F238E27FC236}">
                <a16:creationId xmlns:a16="http://schemas.microsoft.com/office/drawing/2014/main" id="{69D1A220-F904-0469-A922-CCEB8C0025F0}"/>
              </a:ext>
            </a:extLst>
          </p:cNvPr>
          <p:cNvSpPr>
            <a:spLocks noGrp="1"/>
          </p:cNvSpPr>
          <p:nvPr>
            <p:ph idx="1"/>
          </p:nvPr>
        </p:nvSpPr>
        <p:spPr/>
        <p:txBody>
          <a:bodyPr>
            <a:normAutofit fontScale="92500" lnSpcReduction="10000"/>
          </a:bodyPr>
          <a:lstStyle/>
          <a:p>
            <a:pPr marL="0" indent="0">
              <a:buNone/>
            </a:pPr>
            <a:r>
              <a:rPr lang="en-GB" dirty="0"/>
              <a:t>Please tell me a little bit about your role and background.  </a:t>
            </a:r>
          </a:p>
          <a:p>
            <a:pPr>
              <a:buFontTx/>
              <a:buChar char="-"/>
            </a:pPr>
            <a:r>
              <a:rPr lang="en-GB" dirty="0"/>
              <a:t>You could include the roles you have undertaken within CCC</a:t>
            </a:r>
          </a:p>
          <a:p>
            <a:pPr>
              <a:buFontTx/>
              <a:buChar char="-"/>
            </a:pPr>
            <a:r>
              <a:rPr lang="en-GB" dirty="0"/>
              <a:t>Do you have a particularly favourite aspect of your role?</a:t>
            </a:r>
          </a:p>
          <a:p>
            <a:pPr>
              <a:buFontTx/>
              <a:buChar char="-"/>
            </a:pPr>
            <a:r>
              <a:rPr lang="en-GB" dirty="0"/>
              <a:t>A least favourite?</a:t>
            </a:r>
          </a:p>
          <a:p>
            <a:pPr>
              <a:buFontTx/>
              <a:buChar char="-"/>
            </a:pPr>
            <a:r>
              <a:rPr lang="en-GB" dirty="0"/>
              <a:t>What are your career aspirations? </a:t>
            </a:r>
          </a:p>
        </p:txBody>
      </p:sp>
    </p:spTree>
    <p:extLst>
      <p:ext uri="{BB962C8B-B14F-4D97-AF65-F5344CB8AC3E}">
        <p14:creationId xmlns:p14="http://schemas.microsoft.com/office/powerpoint/2010/main" val="404387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74EDC-8045-AE01-3479-87D9B1C468D6}"/>
              </a:ext>
            </a:extLst>
          </p:cNvPr>
          <p:cNvSpPr>
            <a:spLocks noGrp="1"/>
          </p:cNvSpPr>
          <p:nvPr>
            <p:ph type="title"/>
          </p:nvPr>
        </p:nvSpPr>
        <p:spPr/>
        <p:txBody>
          <a:bodyPr/>
          <a:lstStyle/>
          <a:p>
            <a:r>
              <a:rPr lang="en-GB" dirty="0"/>
              <a:t>Welcome to BMFP7324D</a:t>
            </a:r>
          </a:p>
        </p:txBody>
      </p:sp>
      <p:sp>
        <p:nvSpPr>
          <p:cNvPr id="3" name="Content Placeholder 2">
            <a:extLst>
              <a:ext uri="{FF2B5EF4-FFF2-40B4-BE49-F238E27FC236}">
                <a16:creationId xmlns:a16="http://schemas.microsoft.com/office/drawing/2014/main" id="{85D03FF9-1EEA-4396-25F2-0CB9131CBB6C}"/>
              </a:ext>
            </a:extLst>
          </p:cNvPr>
          <p:cNvSpPr>
            <a:spLocks noGrp="1"/>
          </p:cNvSpPr>
          <p:nvPr>
            <p:ph idx="1"/>
          </p:nvPr>
        </p:nvSpPr>
        <p:spPr/>
        <p:txBody>
          <a:bodyPr/>
          <a:lstStyle/>
          <a:p>
            <a:pPr marL="0" indent="0">
              <a:buNone/>
            </a:pPr>
            <a:r>
              <a:rPr lang="en-GB" sz="1800" dirty="0">
                <a:effectLst/>
                <a:latin typeface="Calibri" panose="020F0502020204030204" pitchFamily="34" charset="0"/>
                <a:ea typeface="Times New Roman" panose="02020603050405020304" pitchFamily="18" charset="0"/>
              </a:rPr>
              <a:t>Upon the successful completion of this module, you should be able to:</a:t>
            </a:r>
          </a:p>
          <a:p>
            <a:r>
              <a:rPr lang="en-GB" sz="1800" dirty="0">
                <a:effectLst/>
                <a:latin typeface="Calibri" panose="020F0502020204030204" pitchFamily="34"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C</a:t>
            </a:r>
            <a:r>
              <a:rPr lang="en-GB" sz="1800" dirty="0">
                <a:effectLst/>
                <a:latin typeface="Calibri" panose="020F0502020204030204" pitchFamily="34" charset="0"/>
                <a:ea typeface="Times New Roman" panose="02020603050405020304" pitchFamily="18" charset="0"/>
              </a:rPr>
              <a:t>reate and implement a study based on the Act, resulting in a plan for its full or partial implementation in your workplace ; </a:t>
            </a:r>
          </a:p>
          <a:p>
            <a:r>
              <a:rPr lang="en-GB" sz="1800" dirty="0">
                <a:effectLst/>
                <a:latin typeface="Calibri" panose="020F0502020204030204" pitchFamily="34" charset="0"/>
                <a:ea typeface="Times New Roman" panose="02020603050405020304" pitchFamily="18" charset="0"/>
              </a:rPr>
              <a:t>Critically evaluate the actual or potential impact of applying your learning regarding the Act and the five ways of working, on improving your practice and performance. It’s contribution to the achievement of organisational well-being objectives and the national well-being goals; </a:t>
            </a:r>
          </a:p>
          <a:p>
            <a:r>
              <a:rPr lang="en-GB" sz="1800" dirty="0">
                <a:latin typeface="Calibri" panose="020F0502020204030204" pitchFamily="34" charset="0"/>
                <a:ea typeface="Times New Roman" panose="02020603050405020304" pitchFamily="18" charset="0"/>
              </a:rPr>
              <a:t>R</a:t>
            </a:r>
            <a:r>
              <a:rPr lang="en-GB" sz="1800" dirty="0">
                <a:effectLst/>
                <a:latin typeface="Calibri" panose="020F0502020204030204" pitchFamily="34" charset="0"/>
                <a:ea typeface="Times New Roman" panose="02020603050405020304" pitchFamily="18" charset="0"/>
              </a:rPr>
              <a:t>esearch, analyse and critically evaluate a range of theories and methodologies necessary for implementing relevant aspects of the Act, in their workplace</a:t>
            </a:r>
            <a:endParaRPr lang="en-GB" dirty="0"/>
          </a:p>
        </p:txBody>
      </p:sp>
    </p:spTree>
    <p:extLst>
      <p:ext uri="{BB962C8B-B14F-4D97-AF65-F5344CB8AC3E}">
        <p14:creationId xmlns:p14="http://schemas.microsoft.com/office/powerpoint/2010/main" val="1742589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5DD0F-62B9-3566-DC8E-ADE8429863D2}"/>
              </a:ext>
            </a:extLst>
          </p:cNvPr>
          <p:cNvSpPr>
            <a:spLocks noGrp="1"/>
          </p:cNvSpPr>
          <p:nvPr>
            <p:ph type="title"/>
          </p:nvPr>
        </p:nvSpPr>
        <p:spPr/>
        <p:txBody>
          <a:bodyPr/>
          <a:lstStyle/>
          <a:p>
            <a:r>
              <a:rPr lang="en-GB" dirty="0"/>
              <a:t>Why study the Well-being act?</a:t>
            </a:r>
          </a:p>
        </p:txBody>
      </p:sp>
      <p:sp>
        <p:nvSpPr>
          <p:cNvPr id="3" name="Content Placeholder 2">
            <a:extLst>
              <a:ext uri="{FF2B5EF4-FFF2-40B4-BE49-F238E27FC236}">
                <a16:creationId xmlns:a16="http://schemas.microsoft.com/office/drawing/2014/main" id="{A3D67FB0-E690-3569-6C34-6742C3C09B85}"/>
              </a:ext>
            </a:extLst>
          </p:cNvPr>
          <p:cNvSpPr>
            <a:spLocks noGrp="1"/>
          </p:cNvSpPr>
          <p:nvPr>
            <p:ph idx="1"/>
          </p:nvPr>
        </p:nvSpPr>
        <p:spPr/>
        <p:txBody>
          <a:bodyPr/>
          <a:lstStyle/>
          <a:p>
            <a:pPr marL="0" indent="0">
              <a:buNone/>
            </a:pPr>
            <a:r>
              <a:rPr lang="en-GB" dirty="0"/>
              <a:t>Lets discuss…..</a:t>
            </a:r>
          </a:p>
          <a:p>
            <a:pPr marL="0" indent="0">
              <a:buNone/>
            </a:pPr>
            <a:endParaRPr lang="en-GB" dirty="0"/>
          </a:p>
          <a:p>
            <a:pPr marL="0" indent="0">
              <a:buNone/>
            </a:pPr>
            <a:r>
              <a:rPr lang="en-GB" dirty="0"/>
              <a:t>Is there anything about the act you find particularly interesting?</a:t>
            </a:r>
          </a:p>
        </p:txBody>
      </p:sp>
    </p:spTree>
    <p:extLst>
      <p:ext uri="{BB962C8B-B14F-4D97-AF65-F5344CB8AC3E}">
        <p14:creationId xmlns:p14="http://schemas.microsoft.com/office/powerpoint/2010/main" val="3597064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Objectives</a:t>
            </a:r>
          </a:p>
        </p:txBody>
      </p:sp>
      <p:sp>
        <p:nvSpPr>
          <p:cNvPr id="3" name="Content Placeholder 2"/>
          <p:cNvSpPr>
            <a:spLocks noGrp="1"/>
          </p:cNvSpPr>
          <p:nvPr>
            <p:ph idx="1"/>
          </p:nvPr>
        </p:nvSpPr>
        <p:spPr>
          <a:xfrm>
            <a:off x="490785" y="1268760"/>
            <a:ext cx="8229600" cy="3917032"/>
          </a:xfrm>
        </p:spPr>
        <p:txBody>
          <a:bodyPr>
            <a:normAutofit fontScale="92500" lnSpcReduction="20000"/>
          </a:bodyPr>
          <a:lstStyle/>
          <a:p>
            <a:r>
              <a:rPr lang="en-GB" dirty="0"/>
              <a:t>Aim</a:t>
            </a:r>
          </a:p>
          <a:p>
            <a:pPr lvl="1"/>
            <a:r>
              <a:rPr lang="en-GB" dirty="0"/>
              <a:t>Discuss the act, its role, the history and general intentions of the act.</a:t>
            </a:r>
          </a:p>
          <a:p>
            <a:r>
              <a:rPr lang="en-GB" dirty="0"/>
              <a:t>Objective</a:t>
            </a:r>
          </a:p>
          <a:p>
            <a:pPr lvl="1"/>
            <a:r>
              <a:rPr lang="en-GB" dirty="0"/>
              <a:t>To gain or build a stronger understanding of the rationale of the act.</a:t>
            </a:r>
          </a:p>
          <a:p>
            <a:pPr lvl="1"/>
            <a:r>
              <a:rPr lang="en-GB" dirty="0"/>
              <a:t>To consider the act within your workplace</a:t>
            </a:r>
          </a:p>
          <a:p>
            <a:pPr lvl="1"/>
            <a:r>
              <a:rPr lang="en-GB" dirty="0"/>
              <a:t>To create a methodological approach with regards to gathering the information needed for your assignments.</a:t>
            </a:r>
          </a:p>
          <a:p>
            <a:pPr lvl="1"/>
            <a:endParaRPr lang="en-GB" dirty="0"/>
          </a:p>
          <a:p>
            <a:pPr lvl="1"/>
            <a:endParaRPr lang="en-GB" dirty="0"/>
          </a:p>
          <a:p>
            <a:endParaRPr lang="en-GB" dirty="0"/>
          </a:p>
        </p:txBody>
      </p:sp>
    </p:spTree>
    <p:extLst>
      <p:ext uri="{BB962C8B-B14F-4D97-AF65-F5344CB8AC3E}">
        <p14:creationId xmlns:p14="http://schemas.microsoft.com/office/powerpoint/2010/main" val="2567651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4045-F3E2-BA71-09EB-0308D81F95FC}"/>
              </a:ext>
            </a:extLst>
          </p:cNvPr>
          <p:cNvSpPr>
            <a:spLocks noGrp="1"/>
          </p:cNvSpPr>
          <p:nvPr>
            <p:ph type="title"/>
          </p:nvPr>
        </p:nvSpPr>
        <p:spPr>
          <a:xfrm>
            <a:off x="457200" y="274638"/>
            <a:ext cx="8229600" cy="1143000"/>
          </a:xfrm>
        </p:spPr>
        <p:txBody>
          <a:bodyPr anchor="ctr">
            <a:normAutofit fontScale="90000"/>
          </a:bodyPr>
          <a:lstStyle/>
          <a:p>
            <a:r>
              <a:rPr lang="en-GB" dirty="0"/>
              <a:t>Assignments</a:t>
            </a:r>
            <a:br>
              <a:rPr lang="en-GB" dirty="0"/>
            </a:br>
            <a:r>
              <a:rPr lang="en-GB" dirty="0"/>
              <a:t>Due date 15</a:t>
            </a:r>
            <a:r>
              <a:rPr lang="en-GB" baseline="30000" dirty="0"/>
              <a:t>th</a:t>
            </a:r>
            <a:r>
              <a:rPr lang="en-GB" dirty="0"/>
              <a:t> January 2025</a:t>
            </a:r>
          </a:p>
        </p:txBody>
      </p:sp>
      <p:sp>
        <p:nvSpPr>
          <p:cNvPr id="9" name="Text Placeholder 2">
            <a:extLst>
              <a:ext uri="{FF2B5EF4-FFF2-40B4-BE49-F238E27FC236}">
                <a16:creationId xmlns:a16="http://schemas.microsoft.com/office/drawing/2014/main" id="{7A59D5FD-622C-85F2-E7EE-CBE441848B66}"/>
              </a:ext>
            </a:extLst>
          </p:cNvPr>
          <p:cNvSpPr>
            <a:spLocks noGrp="1"/>
          </p:cNvSpPr>
          <p:nvPr>
            <p:ph type="body" idx="1"/>
          </p:nvPr>
        </p:nvSpPr>
        <p:spPr>
          <a:xfrm>
            <a:off x="457200" y="1535113"/>
            <a:ext cx="4040188" cy="639762"/>
          </a:xfrm>
        </p:spPr>
        <p:txBody>
          <a:bodyPr/>
          <a:lstStyle/>
          <a:p>
            <a:pPr algn="ctr"/>
            <a:r>
              <a:rPr lang="en-US" dirty="0"/>
              <a:t>Assignment 1</a:t>
            </a:r>
          </a:p>
        </p:txBody>
      </p:sp>
      <p:pic>
        <p:nvPicPr>
          <p:cNvPr id="4" name="Picture 3">
            <a:extLst>
              <a:ext uri="{FF2B5EF4-FFF2-40B4-BE49-F238E27FC236}">
                <a16:creationId xmlns:a16="http://schemas.microsoft.com/office/drawing/2014/main" id="{6E056B34-F599-0A76-7F75-F245573BAB88}"/>
              </a:ext>
            </a:extLst>
          </p:cNvPr>
          <p:cNvPicPr>
            <a:picLocks noChangeAspect="1"/>
          </p:cNvPicPr>
          <p:nvPr/>
        </p:nvPicPr>
        <p:blipFill>
          <a:blip r:embed="rId2"/>
          <a:stretch>
            <a:fillRect/>
          </a:stretch>
        </p:blipFill>
        <p:spPr>
          <a:xfrm>
            <a:off x="395536" y="2174875"/>
            <a:ext cx="3751712" cy="3414365"/>
          </a:xfrm>
          <a:prstGeom prst="rect">
            <a:avLst/>
          </a:prstGeom>
          <a:noFill/>
        </p:spPr>
      </p:pic>
      <p:sp>
        <p:nvSpPr>
          <p:cNvPr id="11" name="Text Placeholder 4">
            <a:extLst>
              <a:ext uri="{FF2B5EF4-FFF2-40B4-BE49-F238E27FC236}">
                <a16:creationId xmlns:a16="http://schemas.microsoft.com/office/drawing/2014/main" id="{2668DCA0-8AB4-D2FD-573A-55742A5949C0}"/>
              </a:ext>
            </a:extLst>
          </p:cNvPr>
          <p:cNvSpPr>
            <a:spLocks noGrp="1"/>
          </p:cNvSpPr>
          <p:nvPr>
            <p:ph type="body" sz="quarter" idx="3"/>
          </p:nvPr>
        </p:nvSpPr>
        <p:spPr>
          <a:xfrm>
            <a:off x="4645025" y="1535113"/>
            <a:ext cx="4041775" cy="639762"/>
          </a:xfrm>
        </p:spPr>
        <p:txBody>
          <a:bodyPr/>
          <a:lstStyle/>
          <a:p>
            <a:pPr algn="ctr"/>
            <a:r>
              <a:rPr lang="en-US" dirty="0"/>
              <a:t>Assignment 2</a:t>
            </a:r>
          </a:p>
        </p:txBody>
      </p:sp>
      <p:sp>
        <p:nvSpPr>
          <p:cNvPr id="13" name="Content Placeholder 5">
            <a:extLst>
              <a:ext uri="{FF2B5EF4-FFF2-40B4-BE49-F238E27FC236}">
                <a16:creationId xmlns:a16="http://schemas.microsoft.com/office/drawing/2014/main" id="{178EB9C7-A887-D341-7B65-8942406A1404}"/>
              </a:ext>
            </a:extLst>
          </p:cNvPr>
          <p:cNvSpPr>
            <a:spLocks noGrp="1"/>
          </p:cNvSpPr>
          <p:nvPr>
            <p:ph sz="quarter" idx="4"/>
          </p:nvPr>
        </p:nvSpPr>
        <p:spPr>
          <a:xfrm>
            <a:off x="4645025" y="2308926"/>
            <a:ext cx="4041775" cy="3280314"/>
          </a:xfrm>
        </p:spPr>
        <p:txBody>
          <a:bodyPr>
            <a:normAutofit fontScale="85000" lnSpcReduction="10000"/>
          </a:bodyPr>
          <a:lstStyle/>
          <a:p>
            <a:pPr>
              <a:tabLst>
                <a:tab pos="2637155" algn="ctr"/>
                <a:tab pos="5274310" algn="r"/>
              </a:tabLst>
            </a:pPr>
            <a:r>
              <a:rPr lang="en-US" sz="1800" dirty="0">
                <a:effectLst/>
                <a:latin typeface="Calibri" panose="020F0502020204030204" pitchFamily="34" charset="0"/>
                <a:ea typeface="Times New Roman" panose="02020603050405020304" pitchFamily="18" charset="0"/>
              </a:rPr>
              <a:t>Prepare a report to your </a:t>
            </a:r>
            <a:r>
              <a:rPr lang="en-US" sz="1800" dirty="0" err="1">
                <a:effectLst/>
                <a:latin typeface="Calibri" panose="020F0502020204030204" pitchFamily="34" charset="0"/>
                <a:ea typeface="Times New Roman" panose="02020603050405020304" pitchFamily="18" charset="0"/>
              </a:rPr>
              <a:t>organisation</a:t>
            </a:r>
            <a:r>
              <a:rPr lang="en-US" sz="1800" dirty="0">
                <a:effectLst/>
                <a:latin typeface="Calibri" panose="020F0502020204030204" pitchFamily="34" charset="0"/>
                <a:ea typeface="Times New Roman" panose="02020603050405020304" pitchFamily="18" charset="0"/>
              </a:rPr>
              <a:t> outlining how the act could have an impact. Your report should include: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 brief introduction and rationale to the act,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Benefits and barriers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The expected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measureable</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output of your proposal</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Implementation plan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Recommendations to the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organisation</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to take the plan forward.</a:t>
            </a:r>
          </a:p>
          <a:p>
            <a:pPr marL="0" lvl="0" indent="0">
              <a:buNone/>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rPr>
              <a:t>Within your work you should a range of credible sources, theory and frameworks from the course materials </a:t>
            </a:r>
            <a:r>
              <a:rPr lang="en-US" sz="1800" dirty="0" err="1">
                <a:effectLst/>
                <a:latin typeface="Calibri" panose="020F0502020204030204" pitchFamily="34" charset="0"/>
                <a:ea typeface="Times New Roman" panose="02020603050405020304" pitchFamily="18" charset="0"/>
              </a:rPr>
              <a:t>aswell</a:t>
            </a:r>
            <a:r>
              <a:rPr lang="en-US" sz="1800" dirty="0">
                <a:effectLst/>
                <a:latin typeface="Calibri" panose="020F0502020204030204" pitchFamily="34" charset="0"/>
                <a:ea typeface="Times New Roman" panose="02020603050405020304" pitchFamily="18" charset="0"/>
              </a:rPr>
              <a:t> as your own independent research.</a:t>
            </a:r>
            <a:endParaRPr lang="en-GB" sz="1800" dirty="0">
              <a:effectLst/>
              <a:latin typeface="Times New Roman" panose="02020603050405020304" pitchFamily="18" charset="0"/>
              <a:ea typeface="Times New Roman" panose="02020603050405020304" pitchFamily="18" charset="0"/>
            </a:endParaRPr>
          </a:p>
          <a:p>
            <a:pPr marL="0" indent="0">
              <a:buNone/>
              <a:tabLst>
                <a:tab pos="2637155" algn="ctr"/>
                <a:tab pos="5274310" algn="r"/>
                <a:tab pos="457200" algn="l"/>
              </a:tabLst>
            </a:pPr>
            <a:endParaRPr lang="en-GB"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F16D1A11-7F46-2AB2-19E0-6AB284F5921F}"/>
              </a:ext>
            </a:extLst>
          </p:cNvPr>
          <p:cNvSpPr txBox="1"/>
          <p:nvPr/>
        </p:nvSpPr>
        <p:spPr>
          <a:xfrm>
            <a:off x="107504" y="2308926"/>
            <a:ext cx="4389883" cy="2818400"/>
          </a:xfrm>
          <a:prstGeom prst="rect">
            <a:avLst/>
          </a:prstGeom>
          <a:noFill/>
        </p:spPr>
        <p:txBody>
          <a:bodyPr wrap="square">
            <a:spAutoFit/>
          </a:bodyPr>
          <a:lstStyle/>
          <a:p>
            <a:pPr>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A portfolio including the following four elements: </a:t>
            </a:r>
            <a:endParaRPr lang="en-GB" sz="1000" dirty="0">
              <a:effectLst/>
              <a:latin typeface="Times New Roman" panose="02020603050405020304" pitchFamily="18" charset="0"/>
              <a:ea typeface="Times New Roman" panose="02020603050405020304" pitchFamily="18" charset="0"/>
            </a:endParaRPr>
          </a:p>
          <a:p>
            <a:pPr>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Critically evaluate the role and impact of the act in Wales.  You should research and discuss examples of implementation and output. </a:t>
            </a:r>
            <a:endParaRPr lang="en-GB" sz="10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Provide a rationale for studying the Act, evidencing its occupational context and its relevance to your developmental needs </a:t>
            </a:r>
            <a:endParaRPr lang="en-GB" sz="10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Create a methodological approach to </a:t>
            </a:r>
            <a:r>
              <a:rPr lang="en-GB" sz="1000" dirty="0">
                <a:latin typeface="Calibri" panose="020F0502020204030204" pitchFamily="34" charset="0"/>
                <a:ea typeface="Times New Roman" panose="02020603050405020304" pitchFamily="18" charset="0"/>
              </a:rPr>
              <a:t>collect data for the appraisal of your organisations engagement with the act.</a:t>
            </a:r>
            <a:endParaRPr lang="en-GB" sz="1000" dirty="0">
              <a:effectLst/>
              <a:latin typeface="Calibri" panose="020F0502020204030204" pitchFamily="34"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Appraise the organisation you work for in terms of its current engagement with the key principles of the act, goals and ways of working.  .</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06589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8D04F-3C0C-DE1B-C246-46B5C1421718}"/>
              </a:ext>
            </a:extLst>
          </p:cNvPr>
          <p:cNvSpPr>
            <a:spLocks noGrp="1"/>
          </p:cNvSpPr>
          <p:nvPr>
            <p:ph type="title"/>
          </p:nvPr>
        </p:nvSpPr>
        <p:spPr/>
        <p:txBody>
          <a:bodyPr/>
          <a:lstStyle/>
          <a:p>
            <a:r>
              <a:rPr lang="en-GB" dirty="0"/>
              <a:t>Sustainable Development Goals</a:t>
            </a:r>
          </a:p>
        </p:txBody>
      </p:sp>
      <p:sp>
        <p:nvSpPr>
          <p:cNvPr id="4" name="Content Placeholder 3">
            <a:extLst>
              <a:ext uri="{FF2B5EF4-FFF2-40B4-BE49-F238E27FC236}">
                <a16:creationId xmlns:a16="http://schemas.microsoft.com/office/drawing/2014/main" id="{A61CF9F5-DFB3-0D68-F50C-4091521A30DC}"/>
              </a:ext>
            </a:extLst>
          </p:cNvPr>
          <p:cNvSpPr>
            <a:spLocks noGrp="1"/>
          </p:cNvSpPr>
          <p:nvPr>
            <p:ph sz="half" idx="2"/>
          </p:nvPr>
        </p:nvSpPr>
        <p:spPr>
          <a:xfrm>
            <a:off x="457200" y="2174875"/>
            <a:ext cx="8229600" cy="3414365"/>
          </a:xfrm>
        </p:spPr>
        <p:txBody>
          <a:bodyPr/>
          <a:lstStyle/>
          <a:p>
            <a:pPr marL="0" indent="0">
              <a:buNone/>
            </a:pPr>
            <a:r>
              <a:rPr lang="en-GB" dirty="0">
                <a:hlinkClick r:id="rId2"/>
              </a:rPr>
              <a:t>Sustainable Development Goals (SDGs) Explained in 10 minutes or less - YouTube</a:t>
            </a:r>
            <a:endParaRPr lang="en-GB" dirty="0"/>
          </a:p>
        </p:txBody>
      </p:sp>
    </p:spTree>
    <p:extLst>
      <p:ext uri="{BB962C8B-B14F-4D97-AF65-F5344CB8AC3E}">
        <p14:creationId xmlns:p14="http://schemas.microsoft.com/office/powerpoint/2010/main" val="324570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6632"/>
            <a:ext cx="8229600" cy="5400601"/>
          </a:xfrm>
        </p:spPr>
        <p:txBody>
          <a:bodyPr>
            <a:normAutofit/>
          </a:bodyPr>
          <a:lstStyle/>
          <a:p>
            <a:pPr marL="0" indent="0">
              <a:buNone/>
            </a:pPr>
            <a:endParaRPr lang="en-GB" sz="2400" dirty="0"/>
          </a:p>
          <a:p>
            <a:pPr marL="0" indent="0">
              <a:buNone/>
            </a:pPr>
            <a:r>
              <a:rPr lang="en-GB" sz="2400" dirty="0"/>
              <a:t>The Well-being of Future Generations (Wales) Act is about improving the social, economic, environmental and cultural well-being of Wales.</a:t>
            </a:r>
          </a:p>
          <a:p>
            <a:pPr marL="0" indent="0">
              <a:buNone/>
            </a:pPr>
            <a:r>
              <a:rPr lang="en-GB" sz="2400" dirty="0"/>
              <a:t>It will make the public bodies listed in the Act think more about the long-term, work better, with people and communities and each other, look to prevent problems and take a more joined-up approach.</a:t>
            </a:r>
          </a:p>
          <a:p>
            <a:pPr marL="0" indent="0">
              <a:buNone/>
            </a:pPr>
            <a:r>
              <a:rPr lang="en-GB" sz="2400" dirty="0"/>
              <a:t>This will help us to create a Wales that we all want to live in, now and in the future.</a:t>
            </a:r>
          </a:p>
          <a:p>
            <a:pPr marL="0" indent="0">
              <a:buNone/>
            </a:pPr>
            <a:r>
              <a:rPr lang="en-GB" sz="2400" dirty="0"/>
              <a:t>To make sure we are all working towards the same vision, the Act puts in place seven well-being goals. </a:t>
            </a:r>
          </a:p>
          <a:p>
            <a:pPr marL="0" indent="0">
              <a:buNone/>
            </a:pPr>
            <a:r>
              <a:rPr lang="en-GB" sz="1400" b="1" dirty="0">
                <a:latin typeface="Abadi" panose="020B0604020104020204" pitchFamily="34" charset="0"/>
                <a:hlinkClick r:id="rId3">
                  <a:extLst>
                    <a:ext uri="{A12FA001-AC4F-418D-AE19-62706E023703}">
                      <ahyp:hlinkClr xmlns:ahyp="http://schemas.microsoft.com/office/drawing/2018/hyperlinkcolor" val="tx"/>
                    </a:ext>
                  </a:extLst>
                </a:hlinkClick>
              </a:rPr>
              <a:t>Activity – Lets watch the video below.  Take notes and summarise the key intentions of the act.</a:t>
            </a:r>
          </a:p>
          <a:p>
            <a:pPr marL="0" indent="0">
              <a:buNone/>
            </a:pPr>
            <a:r>
              <a:rPr lang="en-GB" sz="1400" dirty="0">
                <a:solidFill>
                  <a:srgbClr val="0000FF"/>
                </a:solidFill>
                <a:hlinkClick r:id="rId3">
                  <a:extLst>
                    <a:ext uri="{A12FA001-AC4F-418D-AE19-62706E023703}">
                      <ahyp:hlinkClr xmlns:ahyp="http://schemas.microsoft.com/office/drawing/2018/hyperlinkcolor" val="tx"/>
                    </a:ext>
                  </a:extLst>
                </a:hlinkClick>
              </a:rPr>
              <a:t>Wellbeing for Future Generations - YouTube</a:t>
            </a:r>
            <a:endParaRPr lang="en-GB" sz="2400" dirty="0"/>
          </a:p>
        </p:txBody>
      </p:sp>
    </p:spTree>
    <p:extLst>
      <p:ext uri="{BB962C8B-B14F-4D97-AF65-F5344CB8AC3E}">
        <p14:creationId xmlns:p14="http://schemas.microsoft.com/office/powerpoint/2010/main" val="204571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68C62-7AF2-0108-DA5C-A0E4539252D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1C1AE43F-6C35-5D71-E0EF-46E658920BFB}"/>
              </a:ext>
            </a:extLst>
          </p:cNvPr>
          <p:cNvSpPr>
            <a:spLocks noGrp="1"/>
          </p:cNvSpPr>
          <p:nvPr>
            <p:ph idx="1"/>
          </p:nvPr>
        </p:nvSpPr>
        <p:spPr/>
        <p:txBody>
          <a:bodyPr/>
          <a:lstStyle/>
          <a:p>
            <a:pPr marL="0" indent="0">
              <a:buNone/>
            </a:pPr>
            <a:r>
              <a:rPr lang="en-GB" dirty="0"/>
              <a:t>The act was created based upon the SDGs and the needs of the people of Wales.</a:t>
            </a:r>
          </a:p>
          <a:p>
            <a:pPr marL="0" indent="0">
              <a:buNone/>
            </a:pPr>
            <a:r>
              <a:rPr lang="en-GB" dirty="0"/>
              <a:t>How far do you agree that the needs of Welsh people are different from </a:t>
            </a:r>
            <a:r>
              <a:rPr lang="en-GB"/>
              <a:t>the intention of the SDGs?</a:t>
            </a:r>
          </a:p>
        </p:txBody>
      </p:sp>
    </p:spTree>
    <p:extLst>
      <p:ext uri="{BB962C8B-B14F-4D97-AF65-F5344CB8AC3E}">
        <p14:creationId xmlns:p14="http://schemas.microsoft.com/office/powerpoint/2010/main" val="283072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E2A7-98CB-4973-84F3-3D71B63986DD}"/>
              </a:ext>
            </a:extLst>
          </p:cNvPr>
          <p:cNvSpPr>
            <a:spLocks noGrp="1"/>
          </p:cNvSpPr>
          <p:nvPr>
            <p:ph type="title"/>
          </p:nvPr>
        </p:nvSpPr>
        <p:spPr/>
        <p:txBody>
          <a:bodyPr/>
          <a:lstStyle/>
          <a:p>
            <a:r>
              <a:rPr lang="en-GB" dirty="0"/>
              <a:t>Why have the act?</a:t>
            </a:r>
          </a:p>
        </p:txBody>
      </p:sp>
      <p:sp>
        <p:nvSpPr>
          <p:cNvPr id="3" name="Content Placeholder 2">
            <a:extLst>
              <a:ext uri="{FF2B5EF4-FFF2-40B4-BE49-F238E27FC236}">
                <a16:creationId xmlns:a16="http://schemas.microsoft.com/office/drawing/2014/main" id="{21E8C796-492D-4AB1-B8A9-8EB78D0BF550}"/>
              </a:ext>
            </a:extLst>
          </p:cNvPr>
          <p:cNvSpPr>
            <a:spLocks noGrp="1"/>
          </p:cNvSpPr>
          <p:nvPr>
            <p:ph idx="1"/>
          </p:nvPr>
        </p:nvSpPr>
        <p:spPr/>
        <p:txBody>
          <a:bodyPr>
            <a:normAutofit fontScale="77500" lnSpcReduction="20000"/>
          </a:bodyPr>
          <a:lstStyle/>
          <a:p>
            <a:pPr marL="0" indent="0">
              <a:buNone/>
            </a:pPr>
            <a:r>
              <a:rPr lang="en-GB" dirty="0"/>
              <a:t>Wales face a number of challenges including:</a:t>
            </a:r>
          </a:p>
          <a:p>
            <a:pPr marL="0" indent="0">
              <a:buNone/>
            </a:pPr>
            <a:r>
              <a:rPr lang="en-GB" dirty="0"/>
              <a:t>Climate change</a:t>
            </a:r>
          </a:p>
          <a:p>
            <a:pPr marL="0" indent="0">
              <a:buNone/>
            </a:pPr>
            <a:r>
              <a:rPr lang="en-GB" dirty="0"/>
              <a:t>Poverty</a:t>
            </a:r>
          </a:p>
          <a:p>
            <a:pPr marL="0" indent="0">
              <a:buNone/>
            </a:pPr>
            <a:r>
              <a:rPr lang="en-GB" dirty="0"/>
              <a:t>Health Inequality</a:t>
            </a:r>
          </a:p>
          <a:p>
            <a:pPr marL="0" indent="0">
              <a:buNone/>
            </a:pPr>
            <a:r>
              <a:rPr lang="en-GB" dirty="0"/>
              <a:t>Job Market</a:t>
            </a:r>
          </a:p>
          <a:p>
            <a:pPr marL="0" indent="0">
              <a:buNone/>
            </a:pPr>
            <a:r>
              <a:rPr lang="en-GB" dirty="0"/>
              <a:t>Economic Growth</a:t>
            </a:r>
          </a:p>
          <a:p>
            <a:pPr marL="0" indent="0">
              <a:buNone/>
            </a:pPr>
            <a:r>
              <a:rPr lang="en-GB" dirty="0"/>
              <a:t>Loss of Language</a:t>
            </a:r>
          </a:p>
          <a:p>
            <a:pPr marL="0" indent="0">
              <a:buNone/>
            </a:pPr>
            <a:r>
              <a:rPr lang="en-GB" dirty="0"/>
              <a:t>Cost of Living Crisis</a:t>
            </a:r>
          </a:p>
          <a:p>
            <a:pPr marL="0" indent="0">
              <a:buNone/>
            </a:pPr>
            <a:r>
              <a:rPr lang="en-GB" dirty="0"/>
              <a:t>Loss of Industry</a:t>
            </a:r>
          </a:p>
          <a:p>
            <a:pPr marL="0" indent="0">
              <a:buNone/>
            </a:pPr>
            <a:r>
              <a:rPr lang="en-GB" dirty="0"/>
              <a:t>Can you think of any others?.......</a:t>
            </a:r>
          </a:p>
        </p:txBody>
      </p:sp>
    </p:spTree>
    <p:extLst>
      <p:ext uri="{BB962C8B-B14F-4D97-AF65-F5344CB8AC3E}">
        <p14:creationId xmlns:p14="http://schemas.microsoft.com/office/powerpoint/2010/main" val="3841155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A88DEB82-184C-4B35-BC50-7EA8A07F2545}"/>
              </a:ext>
            </a:extLst>
          </p:cNvPr>
          <p:cNvPicPr>
            <a:picLocks noGrp="1" noChangeAspect="1"/>
          </p:cNvPicPr>
          <p:nvPr>
            <p:ph idx="1"/>
          </p:nvPr>
        </p:nvPicPr>
        <p:blipFill>
          <a:blip r:embed="rId3"/>
          <a:stretch>
            <a:fillRect/>
          </a:stretch>
        </p:blipFill>
        <p:spPr>
          <a:xfrm>
            <a:off x="1025048" y="68263"/>
            <a:ext cx="7093905" cy="6721475"/>
          </a:xfrm>
          <a:noFill/>
        </p:spPr>
      </p:pic>
    </p:spTree>
    <p:extLst>
      <p:ext uri="{BB962C8B-B14F-4D97-AF65-F5344CB8AC3E}">
        <p14:creationId xmlns:p14="http://schemas.microsoft.com/office/powerpoint/2010/main" val="2345132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1E46D09-2388-4A31-99B7-EF646E72DD14}"/>
              </a:ext>
            </a:extLst>
          </p:cNvPr>
          <p:cNvPicPr>
            <a:picLocks noGrp="1" noChangeAspect="1"/>
          </p:cNvPicPr>
          <p:nvPr>
            <p:ph idx="1"/>
          </p:nvPr>
        </p:nvPicPr>
        <p:blipFill>
          <a:blip r:embed="rId2"/>
          <a:stretch>
            <a:fillRect/>
          </a:stretch>
        </p:blipFill>
        <p:spPr>
          <a:xfrm>
            <a:off x="1379300" y="68263"/>
            <a:ext cx="6385400" cy="6721475"/>
          </a:xfrm>
          <a:noFill/>
        </p:spPr>
      </p:pic>
    </p:spTree>
    <p:extLst>
      <p:ext uri="{BB962C8B-B14F-4D97-AF65-F5344CB8AC3E}">
        <p14:creationId xmlns:p14="http://schemas.microsoft.com/office/powerpoint/2010/main" val="2383577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8C7EB-5D4E-E389-59D8-9A2DF02B078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B583DEA-8946-8CC3-3A6B-3388BAF92062}"/>
              </a:ext>
            </a:extLst>
          </p:cNvPr>
          <p:cNvSpPr>
            <a:spLocks noGrp="1"/>
          </p:cNvSpPr>
          <p:nvPr>
            <p:ph idx="1"/>
          </p:nvPr>
        </p:nvSpPr>
        <p:spPr/>
        <p:txBody>
          <a:bodyPr/>
          <a:lstStyle/>
          <a:p>
            <a:pPr marL="0" indent="0">
              <a:buNone/>
            </a:pPr>
            <a:r>
              <a:rPr lang="en-GB" dirty="0"/>
              <a:t>Can you think of 2 examples of initiatives we have in Wales that support the achievement of each of the Well-being goals.</a:t>
            </a:r>
          </a:p>
          <a:p>
            <a:pPr marL="0" indent="0">
              <a:buNone/>
            </a:pPr>
            <a:r>
              <a:rPr lang="en-GB" dirty="0"/>
              <a:t>Note them down and we shall then discuss.</a:t>
            </a:r>
          </a:p>
        </p:txBody>
      </p:sp>
    </p:spTree>
    <p:extLst>
      <p:ext uri="{BB962C8B-B14F-4D97-AF65-F5344CB8AC3E}">
        <p14:creationId xmlns:p14="http://schemas.microsoft.com/office/powerpoint/2010/main" val="1718586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647C07-1558-45B5-A53E-82A798563D65}"/>
              </a:ext>
            </a:extLst>
          </p:cNvPr>
          <p:cNvPicPr>
            <a:picLocks noChangeAspect="1"/>
          </p:cNvPicPr>
          <p:nvPr/>
        </p:nvPicPr>
        <p:blipFill>
          <a:blip r:embed="rId3"/>
          <a:stretch>
            <a:fillRect/>
          </a:stretch>
        </p:blipFill>
        <p:spPr>
          <a:xfrm>
            <a:off x="822555" y="0"/>
            <a:ext cx="7878470" cy="6858000"/>
          </a:xfrm>
          <a:prstGeom prst="rect">
            <a:avLst/>
          </a:prstGeom>
        </p:spPr>
      </p:pic>
    </p:spTree>
    <p:extLst>
      <p:ext uri="{BB962C8B-B14F-4D97-AF65-F5344CB8AC3E}">
        <p14:creationId xmlns:p14="http://schemas.microsoft.com/office/powerpoint/2010/main" val="3523241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70266-E2B9-4E97-A8BD-D73E36AF850F}"/>
              </a:ext>
            </a:extLst>
          </p:cNvPr>
          <p:cNvSpPr>
            <a:spLocks noGrp="1"/>
          </p:cNvSpPr>
          <p:nvPr>
            <p:ph type="title"/>
          </p:nvPr>
        </p:nvSpPr>
        <p:spPr/>
        <p:txBody>
          <a:bodyPr>
            <a:normAutofit fontScale="90000"/>
          </a:bodyPr>
          <a:lstStyle/>
          <a:p>
            <a:r>
              <a:rPr lang="en-GB" dirty="0"/>
              <a:t>Which Public Bodies does the Act include?</a:t>
            </a:r>
          </a:p>
        </p:txBody>
      </p:sp>
      <p:sp>
        <p:nvSpPr>
          <p:cNvPr id="3" name="Content Placeholder 2">
            <a:extLst>
              <a:ext uri="{FF2B5EF4-FFF2-40B4-BE49-F238E27FC236}">
                <a16:creationId xmlns:a16="http://schemas.microsoft.com/office/drawing/2014/main" id="{8C446324-C985-433D-946A-619C0AA9EC8D}"/>
              </a:ext>
            </a:extLst>
          </p:cNvPr>
          <p:cNvSpPr>
            <a:spLocks noGrp="1"/>
          </p:cNvSpPr>
          <p:nvPr>
            <p:ph idx="1"/>
          </p:nvPr>
        </p:nvSpPr>
        <p:spPr/>
        <p:txBody>
          <a:bodyPr>
            <a:normAutofit fontScale="55000" lnSpcReduction="20000"/>
          </a:bodyPr>
          <a:lstStyle/>
          <a:p>
            <a:pPr marL="0" indent="0">
              <a:buNone/>
            </a:pPr>
            <a:r>
              <a:rPr lang="en-GB" dirty="0"/>
              <a:t>• Welsh Ministers.</a:t>
            </a:r>
          </a:p>
          <a:p>
            <a:pPr marL="0" indent="0">
              <a:buNone/>
            </a:pPr>
            <a:r>
              <a:rPr lang="en-GB" dirty="0"/>
              <a:t>• Local Authorities.</a:t>
            </a:r>
          </a:p>
          <a:p>
            <a:pPr marL="0" indent="0">
              <a:buNone/>
            </a:pPr>
            <a:r>
              <a:rPr lang="en-GB" dirty="0"/>
              <a:t>• Local Health Boards.</a:t>
            </a:r>
          </a:p>
          <a:p>
            <a:pPr marL="0" indent="0">
              <a:buNone/>
            </a:pPr>
            <a:r>
              <a:rPr lang="en-GB" dirty="0"/>
              <a:t>• Public Health Wales NHS Trust.</a:t>
            </a:r>
          </a:p>
          <a:p>
            <a:pPr marL="0" indent="0">
              <a:buNone/>
            </a:pPr>
            <a:r>
              <a:rPr lang="en-GB" dirty="0"/>
              <a:t>• </a:t>
            </a:r>
            <a:r>
              <a:rPr lang="en-GB" dirty="0" err="1"/>
              <a:t>Velindre</a:t>
            </a:r>
            <a:r>
              <a:rPr lang="en-GB" dirty="0"/>
              <a:t> NHS Trust.</a:t>
            </a:r>
          </a:p>
          <a:p>
            <a:pPr marL="0" indent="0">
              <a:buNone/>
            </a:pPr>
            <a:r>
              <a:rPr lang="en-GB" dirty="0"/>
              <a:t>• National Park Authorities.</a:t>
            </a:r>
          </a:p>
          <a:p>
            <a:pPr marL="0" indent="0">
              <a:buNone/>
            </a:pPr>
            <a:r>
              <a:rPr lang="en-GB" dirty="0"/>
              <a:t>• Fire and Rescue Authorities.</a:t>
            </a:r>
          </a:p>
          <a:p>
            <a:pPr marL="0" indent="0">
              <a:buNone/>
            </a:pPr>
            <a:r>
              <a:rPr lang="en-GB" dirty="0"/>
              <a:t>• Natural Resources Wales.</a:t>
            </a:r>
          </a:p>
          <a:p>
            <a:pPr marL="0" indent="0">
              <a:buNone/>
            </a:pPr>
            <a:r>
              <a:rPr lang="en-GB" dirty="0"/>
              <a:t>• The Higher Education Funding Council for Wales.</a:t>
            </a:r>
          </a:p>
          <a:p>
            <a:pPr marL="0" indent="0">
              <a:buNone/>
            </a:pPr>
            <a:r>
              <a:rPr lang="en-GB" dirty="0"/>
              <a:t>• The Arts Council of Wales.</a:t>
            </a:r>
          </a:p>
          <a:p>
            <a:pPr marL="0" indent="0">
              <a:buNone/>
            </a:pPr>
            <a:r>
              <a:rPr lang="en-GB" dirty="0"/>
              <a:t>• Sports Council of Wales.</a:t>
            </a:r>
          </a:p>
          <a:p>
            <a:pPr marL="0" indent="0">
              <a:buNone/>
            </a:pPr>
            <a:r>
              <a:rPr lang="en-GB" dirty="0"/>
              <a:t>• National Library of Wales.</a:t>
            </a:r>
          </a:p>
          <a:p>
            <a:pPr marL="0" indent="0">
              <a:buNone/>
            </a:pPr>
            <a:r>
              <a:rPr lang="en-GB" dirty="0"/>
              <a:t>• National Museum of Wales.</a:t>
            </a:r>
          </a:p>
        </p:txBody>
      </p:sp>
    </p:spTree>
    <p:extLst>
      <p:ext uri="{BB962C8B-B14F-4D97-AF65-F5344CB8AC3E}">
        <p14:creationId xmlns:p14="http://schemas.microsoft.com/office/powerpoint/2010/main" val="3096537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B359-F97C-410E-8C8F-C8F61C7834F6}"/>
              </a:ext>
            </a:extLst>
          </p:cNvPr>
          <p:cNvSpPr>
            <a:spLocks noGrp="1"/>
          </p:cNvSpPr>
          <p:nvPr>
            <p:ph type="title"/>
          </p:nvPr>
        </p:nvSpPr>
        <p:spPr/>
        <p:txBody>
          <a:bodyPr>
            <a:normAutofit fontScale="90000"/>
          </a:bodyPr>
          <a:lstStyle/>
          <a:p>
            <a:r>
              <a:rPr lang="en-GB" dirty="0"/>
              <a:t>Activity</a:t>
            </a:r>
            <a:br>
              <a:rPr lang="en-GB" dirty="0"/>
            </a:br>
            <a:r>
              <a:rPr lang="en-GB" dirty="0"/>
              <a:t>(individually or as a group)</a:t>
            </a:r>
          </a:p>
        </p:txBody>
      </p:sp>
      <p:sp>
        <p:nvSpPr>
          <p:cNvPr id="3" name="Content Placeholder 2">
            <a:extLst>
              <a:ext uri="{FF2B5EF4-FFF2-40B4-BE49-F238E27FC236}">
                <a16:creationId xmlns:a16="http://schemas.microsoft.com/office/drawing/2014/main" id="{FBA1D34A-9AD1-483E-A836-4B6E60A837C6}"/>
              </a:ext>
            </a:extLst>
          </p:cNvPr>
          <p:cNvSpPr>
            <a:spLocks noGrp="1"/>
          </p:cNvSpPr>
          <p:nvPr>
            <p:ph idx="1"/>
          </p:nvPr>
        </p:nvSpPr>
        <p:spPr/>
        <p:txBody>
          <a:bodyPr>
            <a:normAutofit/>
          </a:bodyPr>
          <a:lstStyle/>
          <a:p>
            <a:r>
              <a:rPr lang="en-GB" dirty="0"/>
              <a:t>Start thinking about why this act is important to both yourself and your workplace. Capture your thoughts.</a:t>
            </a:r>
          </a:p>
          <a:p>
            <a:r>
              <a:rPr lang="en-GB" dirty="0"/>
              <a:t>Create a plan for how you intend to collect the data required for your workplace appraisal.</a:t>
            </a:r>
          </a:p>
          <a:p>
            <a:pPr marL="0" indent="0">
              <a:buNone/>
            </a:pPr>
            <a:endParaRPr lang="en-GB" dirty="0"/>
          </a:p>
        </p:txBody>
      </p:sp>
    </p:spTree>
    <p:extLst>
      <p:ext uri="{BB962C8B-B14F-4D97-AF65-F5344CB8AC3E}">
        <p14:creationId xmlns:p14="http://schemas.microsoft.com/office/powerpoint/2010/main" val="2554472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99F4A-B4DD-4471-8317-63B150F0B27F}"/>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6D2119D6-B63E-481C-8125-5D2EFCCF1AF2}"/>
              </a:ext>
            </a:extLst>
          </p:cNvPr>
          <p:cNvSpPr>
            <a:spLocks noGrp="1"/>
          </p:cNvSpPr>
          <p:nvPr>
            <p:ph idx="1"/>
          </p:nvPr>
        </p:nvSpPr>
        <p:spPr/>
        <p:txBody>
          <a:bodyPr>
            <a:normAutofit fontScale="85000" lnSpcReduction="20000"/>
          </a:bodyPr>
          <a:lstStyle/>
          <a:p>
            <a:pPr marL="0" indent="0">
              <a:buNone/>
            </a:pPr>
            <a:r>
              <a:rPr lang="en-GB" dirty="0"/>
              <a:t>1. Expand on your ‘thoughts’ from this today’s session</a:t>
            </a:r>
          </a:p>
          <a:p>
            <a:pPr marL="0" indent="0">
              <a:buNone/>
            </a:pPr>
            <a:r>
              <a:rPr lang="en-GB" dirty="0"/>
              <a:t>2. Research the act; what’s available in your workplace and in the public domain? Refine your plan and start working on it.</a:t>
            </a:r>
          </a:p>
          <a:p>
            <a:pPr marL="0" indent="0">
              <a:buNone/>
            </a:pPr>
            <a:r>
              <a:rPr lang="en-GB" dirty="0"/>
              <a:t>3. What the video below:</a:t>
            </a:r>
          </a:p>
          <a:p>
            <a:pPr marL="0" indent="0">
              <a:buNone/>
            </a:pPr>
            <a:r>
              <a:rPr lang="en-GB" dirty="0">
                <a:hlinkClick r:id="rId2"/>
              </a:rPr>
              <a:t>Impact of the Act: Going beyond recycling and future-proofing our waste – YouTube</a:t>
            </a:r>
            <a:endParaRPr lang="en-GB" dirty="0"/>
          </a:p>
          <a:p>
            <a:pPr marL="0" indent="0">
              <a:buNone/>
            </a:pPr>
            <a:r>
              <a:rPr lang="en-GB" dirty="0"/>
              <a:t>Consider other examples of initiatives that have been instigated from the act in your workplace.</a:t>
            </a:r>
          </a:p>
          <a:p>
            <a:pPr marL="0" indent="0">
              <a:buNone/>
            </a:pPr>
            <a:endParaRPr lang="en-GB" dirty="0"/>
          </a:p>
        </p:txBody>
      </p:sp>
    </p:spTree>
    <p:extLst>
      <p:ext uri="{BB962C8B-B14F-4D97-AF65-F5344CB8AC3E}">
        <p14:creationId xmlns:p14="http://schemas.microsoft.com/office/powerpoint/2010/main" val="9465194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211</TotalTime>
  <Words>970</Words>
  <Application>Microsoft Office PowerPoint</Application>
  <PresentationFormat>On-screen Show (4:3)</PresentationFormat>
  <Paragraphs>100</Paragraphs>
  <Slides>17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Abadi</vt:lpstr>
      <vt:lpstr>Arial</vt:lpstr>
      <vt:lpstr>Calibri</vt:lpstr>
      <vt:lpstr>Myriad Pro</vt:lpstr>
      <vt:lpstr>Times New Roman</vt:lpstr>
      <vt:lpstr>20140311PresentationUWTSDTemplate</vt:lpstr>
      <vt:lpstr> </vt:lpstr>
      <vt:lpstr>Introductions</vt:lpstr>
      <vt:lpstr>Welcome to BMFP7324D</vt:lpstr>
      <vt:lpstr>Why study the Well-being act?</vt:lpstr>
      <vt:lpstr>Aims and Objectives</vt:lpstr>
      <vt:lpstr>Assignments Due date 15th January 2025</vt:lpstr>
      <vt:lpstr>Sustainable Development Goals</vt:lpstr>
      <vt:lpstr>PowerPoint Presentation</vt:lpstr>
      <vt:lpstr>Discussion</vt:lpstr>
      <vt:lpstr>Why have the act?</vt:lpstr>
      <vt:lpstr>PowerPoint Presentation</vt:lpstr>
      <vt:lpstr>PowerPoint Presentation</vt:lpstr>
      <vt:lpstr>Activity</vt:lpstr>
      <vt:lpstr>PowerPoint Presentation</vt:lpstr>
      <vt:lpstr>Which Public Bodies does the Act include?</vt:lpstr>
      <vt:lpstr>Activity (individually or as a group)</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Nicholas</dc:creator>
  <cp:lastModifiedBy>Jessica Shore</cp:lastModifiedBy>
  <cp:revision>3</cp:revision>
  <dcterms:created xsi:type="dcterms:W3CDTF">2021-03-12T13:36:20Z</dcterms:created>
  <dcterms:modified xsi:type="dcterms:W3CDTF">2024-10-01T22:18:15Z</dcterms:modified>
</cp:coreProperties>
</file>