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2"/>
  </p:notesMasterIdLst>
  <p:sldIdLst>
    <p:sldId id="256" r:id="rId2"/>
    <p:sldId id="277" r:id="rId3"/>
    <p:sldId id="259" r:id="rId4"/>
    <p:sldId id="262" r:id="rId5"/>
    <p:sldId id="261" r:id="rId6"/>
    <p:sldId id="279" r:id="rId7"/>
    <p:sldId id="280" r:id="rId8"/>
    <p:sldId id="260" r:id="rId9"/>
    <p:sldId id="278" r:id="rId10"/>
    <p:sldId id="281" r:id="rId11"/>
  </p:sldIdLst>
  <p:sldSz cx="9144000" cy="5143500" type="screen16x9"/>
  <p:notesSz cx="6858000" cy="9144000"/>
  <p:embeddedFontLst>
    <p:embeddedFont>
      <p:font typeface="Actor" panose="020B0604020202020204"/>
      <p:regular r:id="rId13"/>
    </p:embeddedFont>
    <p:embeddedFont>
      <p:font typeface="Lexend Deca"/>
      <p:regular r:id="rId14"/>
      <p:bold r:id="rId15"/>
    </p:embeddedFont>
    <p:embeddedFont>
      <p:font typeface="Raleway"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D636340-BF0C-499D-9D3B-31C392B0033E}">
  <a:tblStyle styleId="{6D636340-BF0C-499D-9D3B-31C392B0033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FA08B6A-9DB0-44FA-A476-BECDA387F091}"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843" autoAdjust="0"/>
  </p:normalViewPr>
  <p:slideViewPr>
    <p:cSldViewPr>
      <p:cViewPr>
        <p:scale>
          <a:sx n="100" d="100"/>
          <a:sy n="100" d="100"/>
        </p:scale>
        <p:origin x="-946" y="-163"/>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1.fntdata" /><Relationship Id="rId18" Type="http://schemas.openxmlformats.org/officeDocument/2006/relationships/font" Target="fonts/font6.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font" Target="fonts/font5.fntdata" /><Relationship Id="rId2" Type="http://schemas.openxmlformats.org/officeDocument/2006/relationships/slide" Target="slides/slide1.xml" /><Relationship Id="rId16" Type="http://schemas.openxmlformats.org/officeDocument/2006/relationships/font" Target="fonts/font4.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font" Target="fonts/font3.fntdata"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7.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2.fntdata"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37353479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0a3ae21fea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20a3ae21fea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Employee engagement is very important to improve the performance of the housekeeping team. Employee engagement is a theory used to elicit performance from employees. First, a researcher named William Kahn discovered employee engagement theory in 1990. According to William Kahn's theory, some important principles of employee engagement are physical, cognitive and emotional </a:t>
            </a:r>
            <a:r>
              <a:rPr lang="en-US" sz="1100" b="0" dirty="0"/>
              <a:t>(</a:t>
            </a:r>
            <a:r>
              <a:rPr lang="en-US" sz="1100" b="0" dirty="0" err="1"/>
              <a:t>Zainol</a:t>
            </a:r>
            <a:r>
              <a:rPr lang="en-US" sz="1100" b="0" dirty="0"/>
              <a:t> et al., 2016)</a:t>
            </a:r>
            <a:r>
              <a:rPr lang="en-US" dirty="0"/>
              <a:t>. That is, physical, cognitive and emotional responsibilities must be performed towards employees to ensure employee engagement. Employee engagement theory principles can be followed to increase engagement among housekeeping team members (Lee &amp; Ok, 2016). Management of Hampton by Hilton must perform physical, cognitive and emotional duties on housekeeping team members to increase engagement among them.</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21258269c9b_0_1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1258269c9b_0_1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Several strategies can be adopted to increase engagement among housekeeping team members. Rewarding is one of the strategies to increase employee engagement. When the management of Hampton by Hilton implements a reward system for the members of the housekeeping team, the engagement among the employees increases </a:t>
            </a:r>
            <a:r>
              <a:rPr lang="en-US" sz="1100" dirty="0"/>
              <a:t>(Ali et al., 2021))</a:t>
            </a:r>
            <a:r>
              <a:rPr lang="en-US" dirty="0"/>
              <a:t>. Management should appreciate the good work of the staff to increase the engagement among the members of the housekeeping team. When the management appreciates the good work of the employees, the employees pay more attention to the work and the engagement among them increases. A third important strategy for increasing employee engagement is career development. An important responsibility of the management of Hampton by Hilton is to ensure the career development of the members of the housekeeping team. Engagement improves when housekeeping team members are assured of rewards, appreciation and career development from management.</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21258269c9b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21258269c9b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Members of the housekeeping team must acquire knowledge of how to ensure the health and safety of guests. The important responsibility of the housekeeping team is to ensure the security of the arriving guests and to ensure the safety of the guests </a:t>
            </a:r>
            <a:r>
              <a:rPr lang="en-US" sz="1100" dirty="0"/>
              <a:t>(</a:t>
            </a:r>
            <a:r>
              <a:rPr lang="en-US" sz="1100" dirty="0" err="1"/>
              <a:t>Aktar</a:t>
            </a:r>
            <a:r>
              <a:rPr lang="en-US" sz="1100" dirty="0"/>
              <a:t> &amp; </a:t>
            </a:r>
            <a:r>
              <a:rPr lang="en-US" sz="1100" dirty="0" err="1"/>
              <a:t>Pangil</a:t>
            </a:r>
            <a:r>
              <a:rPr lang="en-US" sz="1100" dirty="0"/>
              <a:t>, 2018)</a:t>
            </a:r>
            <a:r>
              <a:rPr lang="en-US" dirty="0"/>
              <a:t>. Housekeeping team members need to know a number of skills to ensure guest health and safety procedures. Members of the housekeeping team should acquire adequate knowledge of fire safety. When an accident like a fire occurs within the hotel, the housekeeping team members have an important responsibility to ensure the safety of the guests. Members of the housekeeping team should acquire knowledge on how to protect guests from fire damage. In order to ensure health and safety procedures for hotel guests, members of the housekeeping team must have knowledge of where the emergency services are located in the event of an accident. Housekeeping team members must acquire knowledge and practice PPE to ensure guest health and safety. PPE stands for Personal Protective Equipment. Important parts of PPE are globes, gowns, shoe covers, head covers, masks, eye protection, respiration, </a:t>
            </a:r>
            <a:r>
              <a:rPr lang="en-US" dirty="0" err="1"/>
              <a:t>googles</a:t>
            </a:r>
            <a:r>
              <a:rPr lang="en-US" dirty="0"/>
              <a:t> and face shield. Housekeeping team members must be knowledgeable in using them and teaching guests how to use them.</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21258269c9b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21258269c9b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members of Hampton by Hilton's housekeeping team will be required to improve the practice of several housekeeping related activities in order to achieve proficiency. An important best practice for housekeeping team members is to place more emphasis on housekeeping activities </a:t>
            </a:r>
            <a:r>
              <a:rPr lang="en-US" sz="1100" dirty="0"/>
              <a:t>(</a:t>
            </a:r>
            <a:r>
              <a:rPr lang="en-US" sz="1100" dirty="0" err="1"/>
              <a:t>Daskalaki</a:t>
            </a:r>
            <a:r>
              <a:rPr lang="en-US" sz="1100" dirty="0"/>
              <a:t>, 2020)</a:t>
            </a:r>
            <a:r>
              <a:rPr lang="en-US" dirty="0"/>
              <a:t>. Housekeeping team members are required to effectively clean hotel rooms, apartments, dining, gyms and other areas on a daily basis. Members are required to keep various areas of the hotel clean in such a way that the guests are satisfied. A second important housekeeping team best practice is managing security operations. The housekeeping team has some security related responsibilities within the hotel. Housekeeping team members should perform such security related duties ethically and practice more. The third most important best practice of the housekeeping team is "No Spills, Slips and Falls" throughout the hotel. Housekeeping team members should conduct cleaning activities in such a way that accidents such as slips or falls occur.</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21258269c9b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21258269c9b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Another important best practice for the housekeeping team is to acquire knowledge about the various technological devices used in conducting housekeeping activities. There are several technological devices used in housekeeping team operations that make the housekeeper's job much easier. An important practice for a housekeeper is to use these types of cleaning machines more and improve their skills </a:t>
            </a:r>
            <a:r>
              <a:rPr lang="en-US" sz="1100" dirty="0"/>
              <a:t>(Rauch et al., 2016) </a:t>
            </a:r>
            <a:r>
              <a:rPr lang="en-US" dirty="0"/>
              <a:t>. Box Sweeper is a technological tool used in housekeeping. To increase the effectiveness of the housekeeping team must know the skills of using box sweepers. Vacuum Cleaner is another technological device used for keeping. Every member should know the proper use of "Vacuum Cleaner" to be a perfect member of housekeeping team. "Polishing Machine" and Vapor Cleaning" are two important technical machines that make housekeeping work much easier. To improve the efficiency of the housekeeping team, every member must know and practice more and more how to use these two machines.</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Steps will be taken to increase employee engagement among members of Hampton by Hilton's housekeeping team</a:t>
            </a:r>
            <a:r>
              <a:rPr lang="en-US" sz="1100" dirty="0">
                <a:solidFill>
                  <a:schemeClr val="dk1"/>
                </a:solidFill>
              </a:rPr>
              <a:t>(</a:t>
            </a:r>
            <a:r>
              <a:rPr lang="en-US" sz="1100" dirty="0" err="1">
                <a:solidFill>
                  <a:schemeClr val="dk1"/>
                </a:solidFill>
              </a:rPr>
              <a:t>Aroul</a:t>
            </a:r>
            <a:r>
              <a:rPr lang="en-US" sz="1100" dirty="0">
                <a:solidFill>
                  <a:schemeClr val="dk1"/>
                </a:solidFill>
              </a:rPr>
              <a:t> et al, 2023)</a:t>
            </a:r>
            <a:r>
              <a:rPr lang="en-US" dirty="0"/>
              <a:t>. In addition, training will be undertaken to improve the skills of the housekeeping team of this company where they will be introduced to several best practices. Employee engagement and adopting best practices will play an important role in raising Hampton by Hamilton's brand standards (</a:t>
            </a:r>
            <a:r>
              <a:rPr lang="en-US" dirty="0" err="1"/>
              <a:t>Hultman</a:t>
            </a:r>
            <a:r>
              <a:rPr lang="en-US" baseline="0" dirty="0"/>
              <a:t> et al., 2021)</a:t>
            </a:r>
            <a:r>
              <a:rPr lang="en-US" dirty="0"/>
              <a:t>. Achieving guest satisfaction is important to enhance brand standards. Engagement among housekeeping team members and proper implementation of best practices will automatically lead to guest satisfaction which will also help raise their brand standards.</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5.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309550" y="1357275"/>
            <a:ext cx="4524900" cy="17829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200"/>
              <a:buNone/>
              <a:defRPr sz="54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92500" y="3176250"/>
            <a:ext cx="4359000" cy="409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pic>
        <p:nvPicPr>
          <p:cNvPr id="11" name="Google Shape;11;p2"/>
          <p:cNvPicPr preferRelativeResize="0"/>
          <p:nvPr/>
        </p:nvPicPr>
        <p:blipFill>
          <a:blip r:embed="rId2">
            <a:alphaModFix/>
          </a:blip>
          <a:stretch>
            <a:fillRect/>
          </a:stretch>
        </p:blipFill>
        <p:spPr>
          <a:xfrm flipH="1">
            <a:off x="-9265" y="-199727"/>
            <a:ext cx="827450" cy="3357174"/>
          </a:xfrm>
          <a:prstGeom prst="rect">
            <a:avLst/>
          </a:prstGeom>
          <a:noFill/>
          <a:ln>
            <a:noFill/>
          </a:ln>
        </p:spPr>
      </p:pic>
      <p:pic>
        <p:nvPicPr>
          <p:cNvPr id="12" name="Google Shape;12;p2"/>
          <p:cNvPicPr preferRelativeResize="0"/>
          <p:nvPr/>
        </p:nvPicPr>
        <p:blipFill>
          <a:blip r:embed="rId3">
            <a:alphaModFix/>
          </a:blip>
          <a:stretch>
            <a:fillRect/>
          </a:stretch>
        </p:blipFill>
        <p:spPr>
          <a:xfrm>
            <a:off x="7445577" y="-481701"/>
            <a:ext cx="1576101" cy="1576101"/>
          </a:xfrm>
          <a:prstGeom prst="rect">
            <a:avLst/>
          </a:prstGeom>
          <a:noFill/>
          <a:ln>
            <a:noFill/>
          </a:ln>
        </p:spPr>
      </p:pic>
      <p:pic>
        <p:nvPicPr>
          <p:cNvPr id="13" name="Google Shape;13;p2"/>
          <p:cNvPicPr preferRelativeResize="0"/>
          <p:nvPr/>
        </p:nvPicPr>
        <p:blipFill>
          <a:blip r:embed="rId4">
            <a:alphaModFix/>
          </a:blip>
          <a:stretch>
            <a:fillRect/>
          </a:stretch>
        </p:blipFill>
        <p:spPr>
          <a:xfrm>
            <a:off x="5263242" y="3395996"/>
            <a:ext cx="3905249" cy="17829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5363650" y="2270200"/>
            <a:ext cx="3065400" cy="1776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5419825" y="1096400"/>
            <a:ext cx="1384800" cy="841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7" name="Google Shape;17;p3"/>
          <p:cNvSpPr>
            <a:spLocks noGrp="1"/>
          </p:cNvSpPr>
          <p:nvPr>
            <p:ph type="pic" idx="3"/>
          </p:nvPr>
        </p:nvSpPr>
        <p:spPr>
          <a:xfrm>
            <a:off x="0" y="290161"/>
            <a:ext cx="5416500" cy="4853400"/>
          </a:xfrm>
          <a:prstGeom prst="rect">
            <a:avLst/>
          </a:prstGeom>
          <a:noFill/>
          <a:ln>
            <a:noFill/>
          </a:ln>
        </p:spPr>
      </p:sp>
      <p:pic>
        <p:nvPicPr>
          <p:cNvPr id="18" name="Google Shape;18;p3"/>
          <p:cNvPicPr preferRelativeResize="0"/>
          <p:nvPr/>
        </p:nvPicPr>
        <p:blipFill>
          <a:blip r:embed="rId2">
            <a:alphaModFix/>
          </a:blip>
          <a:stretch>
            <a:fillRect/>
          </a:stretch>
        </p:blipFill>
        <p:spPr>
          <a:xfrm rot="-2700000">
            <a:off x="8774009" y="2016"/>
            <a:ext cx="861019" cy="29537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 name="Google Shape;26;p5"/>
          <p:cNvSpPr txBox="1">
            <a:spLocks noGrp="1"/>
          </p:cNvSpPr>
          <p:nvPr>
            <p:ph type="subTitle" idx="1"/>
          </p:nvPr>
        </p:nvSpPr>
        <p:spPr>
          <a:xfrm>
            <a:off x="4655354" y="2650350"/>
            <a:ext cx="3102900" cy="123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7" name="Google Shape;27;p5"/>
          <p:cNvSpPr txBox="1">
            <a:spLocks noGrp="1"/>
          </p:cNvSpPr>
          <p:nvPr>
            <p:ph type="subTitle" idx="2"/>
          </p:nvPr>
        </p:nvSpPr>
        <p:spPr>
          <a:xfrm>
            <a:off x="1385727" y="2650350"/>
            <a:ext cx="3102900" cy="123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8" name="Google Shape;28;p5"/>
          <p:cNvSpPr txBox="1">
            <a:spLocks noGrp="1"/>
          </p:cNvSpPr>
          <p:nvPr>
            <p:ph type="subTitle" idx="3"/>
          </p:nvPr>
        </p:nvSpPr>
        <p:spPr>
          <a:xfrm>
            <a:off x="1385741" y="2152900"/>
            <a:ext cx="31029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latin typeface="Lexend Deca"/>
                <a:ea typeface="Lexend Deca"/>
                <a:cs typeface="Lexend Deca"/>
                <a:sym typeface="Lexend Deca"/>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9" name="Google Shape;29;p5"/>
          <p:cNvSpPr txBox="1">
            <a:spLocks noGrp="1"/>
          </p:cNvSpPr>
          <p:nvPr>
            <p:ph type="subTitle" idx="4"/>
          </p:nvPr>
        </p:nvSpPr>
        <p:spPr>
          <a:xfrm>
            <a:off x="4655373" y="2152900"/>
            <a:ext cx="3102900" cy="558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latin typeface="Lexend Deca"/>
                <a:ea typeface="Lexend Deca"/>
                <a:cs typeface="Lexend Deca"/>
                <a:sym typeface="Lexend Deca"/>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pic>
        <p:nvPicPr>
          <p:cNvPr id="30" name="Google Shape;30;p5"/>
          <p:cNvPicPr preferRelativeResize="0"/>
          <p:nvPr/>
        </p:nvPicPr>
        <p:blipFill>
          <a:blip r:embed="rId2">
            <a:alphaModFix/>
          </a:blip>
          <a:stretch>
            <a:fillRect/>
          </a:stretch>
        </p:blipFill>
        <p:spPr>
          <a:xfrm>
            <a:off x="-332225" y="2258775"/>
            <a:ext cx="1154598" cy="1154598"/>
          </a:xfrm>
          <a:prstGeom prst="rect">
            <a:avLst/>
          </a:prstGeom>
          <a:noFill/>
          <a:ln>
            <a:noFill/>
          </a:ln>
        </p:spPr>
      </p:pic>
      <p:pic>
        <p:nvPicPr>
          <p:cNvPr id="31" name="Google Shape;31;p5"/>
          <p:cNvPicPr preferRelativeResize="0"/>
          <p:nvPr/>
        </p:nvPicPr>
        <p:blipFill>
          <a:blip r:embed="rId3">
            <a:alphaModFix/>
          </a:blip>
          <a:stretch>
            <a:fillRect/>
          </a:stretch>
        </p:blipFill>
        <p:spPr>
          <a:xfrm rot="-2700000">
            <a:off x="8755234" y="51491"/>
            <a:ext cx="861019" cy="295370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720000" y="445025"/>
            <a:ext cx="4434900" cy="1102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7" name="Google Shape;37;p7"/>
          <p:cNvSpPr txBox="1">
            <a:spLocks noGrp="1"/>
          </p:cNvSpPr>
          <p:nvPr>
            <p:ph type="body" idx="1"/>
          </p:nvPr>
        </p:nvSpPr>
        <p:spPr>
          <a:xfrm>
            <a:off x="720000" y="2028475"/>
            <a:ext cx="3735900" cy="17625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a:solidFill>
                  <a:srgbClr val="434343"/>
                </a:solidFill>
              </a:defRPr>
            </a:lvl1pPr>
            <a:lvl2pPr marL="914400" lvl="1" indent="-304800" rtl="0">
              <a:lnSpc>
                <a:spcPct val="115000"/>
              </a:lnSpc>
              <a:spcBef>
                <a:spcPts val="0"/>
              </a:spcBef>
              <a:spcAft>
                <a:spcPts val="0"/>
              </a:spcAft>
              <a:buSzPts val="1200"/>
              <a:buChar char="○"/>
              <a:defRPr>
                <a:solidFill>
                  <a:srgbClr val="434343"/>
                </a:solidFill>
              </a:defRPr>
            </a:lvl2pPr>
            <a:lvl3pPr marL="1371600" lvl="2" indent="-304800" rtl="0">
              <a:lnSpc>
                <a:spcPct val="115000"/>
              </a:lnSpc>
              <a:spcBef>
                <a:spcPts val="0"/>
              </a:spcBef>
              <a:spcAft>
                <a:spcPts val="0"/>
              </a:spcAft>
              <a:buSzPts val="1200"/>
              <a:buChar char="■"/>
              <a:defRPr>
                <a:solidFill>
                  <a:srgbClr val="434343"/>
                </a:solidFill>
              </a:defRPr>
            </a:lvl3pPr>
            <a:lvl4pPr marL="1828800" lvl="3" indent="-304800" rtl="0">
              <a:lnSpc>
                <a:spcPct val="115000"/>
              </a:lnSpc>
              <a:spcBef>
                <a:spcPts val="0"/>
              </a:spcBef>
              <a:spcAft>
                <a:spcPts val="0"/>
              </a:spcAft>
              <a:buSzPts val="1200"/>
              <a:buChar char="●"/>
              <a:defRPr>
                <a:solidFill>
                  <a:srgbClr val="434343"/>
                </a:solidFill>
              </a:defRPr>
            </a:lvl4pPr>
            <a:lvl5pPr marL="2286000" lvl="4" indent="-304800" rtl="0">
              <a:lnSpc>
                <a:spcPct val="115000"/>
              </a:lnSpc>
              <a:spcBef>
                <a:spcPts val="0"/>
              </a:spcBef>
              <a:spcAft>
                <a:spcPts val="0"/>
              </a:spcAft>
              <a:buSzPts val="1200"/>
              <a:buChar char="○"/>
              <a:defRPr>
                <a:solidFill>
                  <a:srgbClr val="434343"/>
                </a:solidFill>
              </a:defRPr>
            </a:lvl5pPr>
            <a:lvl6pPr marL="2743200" lvl="5" indent="-304800" rtl="0">
              <a:lnSpc>
                <a:spcPct val="115000"/>
              </a:lnSpc>
              <a:spcBef>
                <a:spcPts val="0"/>
              </a:spcBef>
              <a:spcAft>
                <a:spcPts val="0"/>
              </a:spcAft>
              <a:buSzPts val="1200"/>
              <a:buChar char="■"/>
              <a:defRPr>
                <a:solidFill>
                  <a:srgbClr val="434343"/>
                </a:solidFill>
              </a:defRPr>
            </a:lvl6pPr>
            <a:lvl7pPr marL="3200400" lvl="6" indent="-304800" rtl="0">
              <a:lnSpc>
                <a:spcPct val="115000"/>
              </a:lnSpc>
              <a:spcBef>
                <a:spcPts val="0"/>
              </a:spcBef>
              <a:spcAft>
                <a:spcPts val="0"/>
              </a:spcAft>
              <a:buSzPts val="1200"/>
              <a:buChar char="●"/>
              <a:defRPr>
                <a:solidFill>
                  <a:srgbClr val="434343"/>
                </a:solidFill>
              </a:defRPr>
            </a:lvl7pPr>
            <a:lvl8pPr marL="3657600" lvl="7" indent="-304800" rtl="0">
              <a:lnSpc>
                <a:spcPct val="115000"/>
              </a:lnSpc>
              <a:spcBef>
                <a:spcPts val="0"/>
              </a:spcBef>
              <a:spcAft>
                <a:spcPts val="0"/>
              </a:spcAft>
              <a:buSzPts val="1200"/>
              <a:buChar char="○"/>
              <a:defRPr>
                <a:solidFill>
                  <a:srgbClr val="434343"/>
                </a:solidFill>
              </a:defRPr>
            </a:lvl8pPr>
            <a:lvl9pPr marL="4114800" lvl="8" indent="-304800" rtl="0">
              <a:lnSpc>
                <a:spcPct val="115000"/>
              </a:lnSpc>
              <a:spcBef>
                <a:spcPts val="0"/>
              </a:spcBef>
              <a:spcAft>
                <a:spcPts val="0"/>
              </a:spcAft>
              <a:buSzPts val="1200"/>
              <a:buChar char="■"/>
              <a:defRPr>
                <a:solidFill>
                  <a:srgbClr val="434343"/>
                </a:solidFill>
              </a:defRPr>
            </a:lvl9pPr>
          </a:lstStyle>
          <a:p>
            <a:endParaRPr/>
          </a:p>
        </p:txBody>
      </p:sp>
      <p:sp>
        <p:nvSpPr>
          <p:cNvPr id="38" name="Google Shape;38;p7"/>
          <p:cNvSpPr>
            <a:spLocks noGrp="1"/>
          </p:cNvSpPr>
          <p:nvPr>
            <p:ph type="pic" idx="2"/>
          </p:nvPr>
        </p:nvSpPr>
        <p:spPr>
          <a:xfrm flipH="1">
            <a:off x="5136553" y="-50"/>
            <a:ext cx="4007400" cy="5143500"/>
          </a:xfrm>
          <a:prstGeom prst="round1Rect">
            <a:avLst>
              <a:gd name="adj" fmla="val 16667"/>
            </a:avLst>
          </a:prstGeom>
          <a:noFill/>
          <a:ln>
            <a:noFill/>
          </a:ln>
        </p:spPr>
      </p:sp>
      <p:pic>
        <p:nvPicPr>
          <p:cNvPr id="39" name="Google Shape;39;p7"/>
          <p:cNvPicPr preferRelativeResize="0"/>
          <p:nvPr/>
        </p:nvPicPr>
        <p:blipFill>
          <a:blip r:embed="rId2">
            <a:alphaModFix/>
          </a:blip>
          <a:stretch>
            <a:fillRect/>
          </a:stretch>
        </p:blipFill>
        <p:spPr>
          <a:xfrm rot="-1799996">
            <a:off x="746804" y="3806559"/>
            <a:ext cx="516932" cy="277867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0"/>
        <p:cNvGrpSpPr/>
        <p:nvPr/>
      </p:nvGrpSpPr>
      <p:grpSpPr>
        <a:xfrm>
          <a:off x="0" y="0"/>
          <a:ext cx="0" cy="0"/>
          <a:chOff x="0" y="0"/>
          <a:chExt cx="0" cy="0"/>
        </a:xfrm>
      </p:grpSpPr>
      <p:sp>
        <p:nvSpPr>
          <p:cNvPr id="41" name="Google Shape;41;p8"/>
          <p:cNvSpPr txBox="1">
            <a:spLocks noGrp="1"/>
          </p:cNvSpPr>
          <p:nvPr>
            <p:ph type="title"/>
          </p:nvPr>
        </p:nvSpPr>
        <p:spPr>
          <a:xfrm>
            <a:off x="2724150" y="1307100"/>
            <a:ext cx="36957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pic>
        <p:nvPicPr>
          <p:cNvPr id="42" name="Google Shape;42;p8"/>
          <p:cNvPicPr preferRelativeResize="0"/>
          <p:nvPr/>
        </p:nvPicPr>
        <p:blipFill>
          <a:blip r:embed="rId2">
            <a:alphaModFix/>
          </a:blip>
          <a:stretch>
            <a:fillRect/>
          </a:stretch>
        </p:blipFill>
        <p:spPr>
          <a:xfrm>
            <a:off x="-332225" y="2258775"/>
            <a:ext cx="1154598" cy="1154598"/>
          </a:xfrm>
          <a:prstGeom prst="rect">
            <a:avLst/>
          </a:prstGeom>
          <a:noFill/>
          <a:ln>
            <a:noFill/>
          </a:ln>
        </p:spPr>
      </p:pic>
      <p:pic>
        <p:nvPicPr>
          <p:cNvPr id="43" name="Google Shape;43;p8"/>
          <p:cNvPicPr preferRelativeResize="0"/>
          <p:nvPr/>
        </p:nvPicPr>
        <p:blipFill>
          <a:blip r:embed="rId3">
            <a:alphaModFix/>
          </a:blip>
          <a:stretch>
            <a:fillRect/>
          </a:stretch>
        </p:blipFill>
        <p:spPr>
          <a:xfrm>
            <a:off x="5536249" y="3496929"/>
            <a:ext cx="3679549" cy="167987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txBox="1">
            <a:spLocks noGrp="1"/>
          </p:cNvSpPr>
          <p:nvPr>
            <p:ph type="title"/>
          </p:nvPr>
        </p:nvSpPr>
        <p:spPr>
          <a:xfrm>
            <a:off x="2201850" y="1584874"/>
            <a:ext cx="47403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6" name="Google Shape;46;p9"/>
          <p:cNvSpPr txBox="1">
            <a:spLocks noGrp="1"/>
          </p:cNvSpPr>
          <p:nvPr>
            <p:ph type="subTitle" idx="1"/>
          </p:nvPr>
        </p:nvSpPr>
        <p:spPr>
          <a:xfrm>
            <a:off x="2201925" y="2427926"/>
            <a:ext cx="4740300" cy="113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pic>
        <p:nvPicPr>
          <p:cNvPr id="47" name="Google Shape;47;p9"/>
          <p:cNvPicPr preferRelativeResize="0"/>
          <p:nvPr/>
        </p:nvPicPr>
        <p:blipFill>
          <a:blip r:embed="rId2">
            <a:alphaModFix/>
          </a:blip>
          <a:stretch>
            <a:fillRect/>
          </a:stretch>
        </p:blipFill>
        <p:spPr>
          <a:xfrm flipH="1">
            <a:off x="-27426" y="3930476"/>
            <a:ext cx="2710636" cy="1237524"/>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a:spLocks noGrp="1"/>
          </p:cNvSpPr>
          <p:nvPr>
            <p:ph type="pic" idx="2"/>
          </p:nvPr>
        </p:nvSpPr>
        <p:spPr>
          <a:xfrm>
            <a:off x="-6875" y="0"/>
            <a:ext cx="9144000" cy="5157300"/>
          </a:xfrm>
          <a:prstGeom prst="rect">
            <a:avLst/>
          </a:prstGeom>
          <a:noFill/>
          <a:ln>
            <a:noFill/>
          </a:ln>
        </p:spPr>
      </p:sp>
      <p:sp>
        <p:nvSpPr>
          <p:cNvPr id="50" name="Google Shape;50;p10"/>
          <p:cNvSpPr txBox="1">
            <a:spLocks noGrp="1"/>
          </p:cNvSpPr>
          <p:nvPr>
            <p:ph type="title"/>
          </p:nvPr>
        </p:nvSpPr>
        <p:spPr>
          <a:xfrm>
            <a:off x="720000" y="4038000"/>
            <a:ext cx="7704000" cy="5727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57"/>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1" name="Google Shape;101;p18"/>
          <p:cNvSpPr txBox="1">
            <a:spLocks noGrp="1"/>
          </p:cNvSpPr>
          <p:nvPr>
            <p:ph type="subTitle" idx="1"/>
          </p:nvPr>
        </p:nvSpPr>
        <p:spPr>
          <a:xfrm>
            <a:off x="937625" y="2653376"/>
            <a:ext cx="2175300" cy="19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2" name="Google Shape;102;p18"/>
          <p:cNvSpPr txBox="1">
            <a:spLocks noGrp="1"/>
          </p:cNvSpPr>
          <p:nvPr>
            <p:ph type="subTitle" idx="2"/>
          </p:nvPr>
        </p:nvSpPr>
        <p:spPr>
          <a:xfrm>
            <a:off x="3484347" y="2653376"/>
            <a:ext cx="2175300" cy="19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3" name="Google Shape;103;p18"/>
          <p:cNvSpPr txBox="1">
            <a:spLocks noGrp="1"/>
          </p:cNvSpPr>
          <p:nvPr>
            <p:ph type="subTitle" idx="3"/>
          </p:nvPr>
        </p:nvSpPr>
        <p:spPr>
          <a:xfrm>
            <a:off x="6031075" y="2653376"/>
            <a:ext cx="2175300" cy="19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4" name="Google Shape;104;p18"/>
          <p:cNvSpPr txBox="1">
            <a:spLocks noGrp="1"/>
          </p:cNvSpPr>
          <p:nvPr>
            <p:ph type="subTitle" idx="4"/>
          </p:nvPr>
        </p:nvSpPr>
        <p:spPr>
          <a:xfrm>
            <a:off x="937625" y="2169554"/>
            <a:ext cx="2175300" cy="527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latin typeface="Lexend Deca"/>
                <a:ea typeface="Lexend Deca"/>
                <a:cs typeface="Lexend Deca"/>
                <a:sym typeface="Lexend Deca"/>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05" name="Google Shape;105;p18"/>
          <p:cNvSpPr txBox="1">
            <a:spLocks noGrp="1"/>
          </p:cNvSpPr>
          <p:nvPr>
            <p:ph type="subTitle" idx="5"/>
          </p:nvPr>
        </p:nvSpPr>
        <p:spPr>
          <a:xfrm>
            <a:off x="3484350" y="2169554"/>
            <a:ext cx="2175300" cy="527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latin typeface="Lexend Deca"/>
                <a:ea typeface="Lexend Deca"/>
                <a:cs typeface="Lexend Deca"/>
                <a:sym typeface="Lexend Deca"/>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sp>
        <p:nvSpPr>
          <p:cNvPr id="106" name="Google Shape;106;p18"/>
          <p:cNvSpPr txBox="1">
            <a:spLocks noGrp="1"/>
          </p:cNvSpPr>
          <p:nvPr>
            <p:ph type="subTitle" idx="6"/>
          </p:nvPr>
        </p:nvSpPr>
        <p:spPr>
          <a:xfrm>
            <a:off x="6031075" y="2169554"/>
            <a:ext cx="2175300" cy="527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1800" b="1">
                <a:solidFill>
                  <a:schemeClr val="dk1"/>
                </a:solidFill>
                <a:latin typeface="Lexend Deca"/>
                <a:ea typeface="Lexend Deca"/>
                <a:cs typeface="Lexend Deca"/>
                <a:sym typeface="Lexend Deca"/>
              </a:defRPr>
            </a:lvl1pPr>
            <a:lvl2pPr lvl="1" algn="ctr" rtl="0">
              <a:lnSpc>
                <a:spcPct val="100000"/>
              </a:lnSpc>
              <a:spcBef>
                <a:spcPts val="0"/>
              </a:spcBef>
              <a:spcAft>
                <a:spcPts val="0"/>
              </a:spcAft>
              <a:buSzPts val="2400"/>
              <a:buFont typeface="Raleway"/>
              <a:buNone/>
              <a:defRPr sz="2400">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a:latin typeface="Raleway"/>
                <a:ea typeface="Raleway"/>
                <a:cs typeface="Raleway"/>
                <a:sym typeface="Raleway"/>
              </a:defRPr>
            </a:lvl9pPr>
          </a:lstStyle>
          <a:p>
            <a:endParaRPr/>
          </a:p>
        </p:txBody>
      </p:sp>
      <p:pic>
        <p:nvPicPr>
          <p:cNvPr id="107" name="Google Shape;107;p18"/>
          <p:cNvPicPr preferRelativeResize="0"/>
          <p:nvPr/>
        </p:nvPicPr>
        <p:blipFill>
          <a:blip r:embed="rId2">
            <a:alphaModFix/>
          </a:blip>
          <a:stretch>
            <a:fillRect/>
          </a:stretch>
        </p:blipFill>
        <p:spPr>
          <a:xfrm rot="10800000">
            <a:off x="0" y="2601674"/>
            <a:ext cx="648100" cy="2629501"/>
          </a:xfrm>
          <a:prstGeom prst="rect">
            <a:avLst/>
          </a:prstGeom>
          <a:noFill/>
          <a:ln>
            <a:noFill/>
          </a:ln>
        </p:spPr>
      </p:pic>
      <p:pic>
        <p:nvPicPr>
          <p:cNvPr id="108" name="Google Shape;108;p18"/>
          <p:cNvPicPr preferRelativeResize="0"/>
          <p:nvPr/>
        </p:nvPicPr>
        <p:blipFill>
          <a:blip r:embed="rId3">
            <a:alphaModFix/>
          </a:blip>
          <a:stretch>
            <a:fillRect/>
          </a:stretch>
        </p:blipFill>
        <p:spPr>
          <a:xfrm rot="-5400000">
            <a:off x="7388950" y="590374"/>
            <a:ext cx="2432302" cy="1110450"/>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47"/>
        <p:cNvGrpSpPr/>
        <p:nvPr/>
      </p:nvGrpSpPr>
      <p:grpSpPr>
        <a:xfrm>
          <a:off x="0" y="0"/>
          <a:ext cx="0" cy="0"/>
          <a:chOff x="0" y="0"/>
          <a:chExt cx="0" cy="0"/>
        </a:xfrm>
      </p:grpSpPr>
      <p:pic>
        <p:nvPicPr>
          <p:cNvPr id="148" name="Google Shape;148;p22"/>
          <p:cNvPicPr preferRelativeResize="0"/>
          <p:nvPr/>
        </p:nvPicPr>
        <p:blipFill>
          <a:blip r:embed="rId2">
            <a:alphaModFix/>
          </a:blip>
          <a:stretch>
            <a:fillRect/>
          </a:stretch>
        </p:blipFill>
        <p:spPr>
          <a:xfrm>
            <a:off x="236500" y="0"/>
            <a:ext cx="1733301" cy="1733301"/>
          </a:xfrm>
          <a:prstGeom prst="rect">
            <a:avLst/>
          </a:prstGeom>
          <a:noFill/>
          <a:ln>
            <a:noFill/>
          </a:ln>
        </p:spPr>
      </p:pic>
      <p:pic>
        <p:nvPicPr>
          <p:cNvPr id="149" name="Google Shape;149;p22"/>
          <p:cNvPicPr preferRelativeResize="0"/>
          <p:nvPr/>
        </p:nvPicPr>
        <p:blipFill>
          <a:blip r:embed="rId3">
            <a:alphaModFix/>
          </a:blip>
          <a:stretch>
            <a:fillRect/>
          </a:stretch>
        </p:blipFill>
        <p:spPr>
          <a:xfrm rot="-2700000">
            <a:off x="8648609" y="2726266"/>
            <a:ext cx="861019" cy="2953700"/>
          </a:xfrm>
          <a:prstGeom prst="rect">
            <a:avLst/>
          </a:prstGeom>
          <a:noFill/>
          <a:ln>
            <a:noFill/>
          </a:ln>
        </p:spPr>
      </p:pic>
      <p:pic>
        <p:nvPicPr>
          <p:cNvPr id="150" name="Google Shape;150;p22"/>
          <p:cNvPicPr preferRelativeResize="0"/>
          <p:nvPr/>
        </p:nvPicPr>
        <p:blipFill>
          <a:blip r:embed="rId4">
            <a:alphaModFix/>
          </a:blip>
          <a:stretch>
            <a:fillRect/>
          </a:stretch>
        </p:blipFill>
        <p:spPr>
          <a:xfrm flipH="1">
            <a:off x="-27426" y="3930476"/>
            <a:ext cx="2710636" cy="1237524"/>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51"/>
        <p:cNvGrpSpPr/>
        <p:nvPr/>
      </p:nvGrpSpPr>
      <p:grpSpPr>
        <a:xfrm>
          <a:off x="0" y="0"/>
          <a:ext cx="0" cy="0"/>
          <a:chOff x="0" y="0"/>
          <a:chExt cx="0" cy="0"/>
        </a:xfrm>
      </p:grpSpPr>
      <p:pic>
        <p:nvPicPr>
          <p:cNvPr id="152" name="Google Shape;152;p23"/>
          <p:cNvPicPr preferRelativeResize="0"/>
          <p:nvPr/>
        </p:nvPicPr>
        <p:blipFill>
          <a:blip r:embed="rId2">
            <a:alphaModFix/>
          </a:blip>
          <a:stretch>
            <a:fillRect/>
          </a:stretch>
        </p:blipFill>
        <p:spPr>
          <a:xfrm flipH="1">
            <a:off x="-9265" y="-199727"/>
            <a:ext cx="827450" cy="3357174"/>
          </a:xfrm>
          <a:prstGeom prst="rect">
            <a:avLst/>
          </a:prstGeom>
          <a:noFill/>
          <a:ln>
            <a:noFill/>
          </a:ln>
        </p:spPr>
      </p:pic>
      <p:pic>
        <p:nvPicPr>
          <p:cNvPr id="153" name="Google Shape;153;p23"/>
          <p:cNvPicPr preferRelativeResize="0"/>
          <p:nvPr/>
        </p:nvPicPr>
        <p:blipFill>
          <a:blip r:embed="rId3">
            <a:alphaModFix/>
          </a:blip>
          <a:stretch>
            <a:fillRect/>
          </a:stretch>
        </p:blipFill>
        <p:spPr>
          <a:xfrm>
            <a:off x="7445577" y="-481701"/>
            <a:ext cx="1576101" cy="1576101"/>
          </a:xfrm>
          <a:prstGeom prst="rect">
            <a:avLst/>
          </a:prstGeom>
          <a:noFill/>
          <a:ln>
            <a:noFill/>
          </a:ln>
        </p:spPr>
      </p:pic>
      <p:pic>
        <p:nvPicPr>
          <p:cNvPr id="154" name="Google Shape;154;p23"/>
          <p:cNvPicPr preferRelativeResize="0"/>
          <p:nvPr/>
        </p:nvPicPr>
        <p:blipFill>
          <a:blip r:embed="rId4">
            <a:alphaModFix/>
          </a:blip>
          <a:stretch>
            <a:fillRect/>
          </a:stretch>
        </p:blipFill>
        <p:spPr>
          <a:xfrm flipH="1">
            <a:off x="6899901" y="3859878"/>
            <a:ext cx="1775224" cy="1775224"/>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1pPr>
            <a:lvl2pPr lvl="1"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2pPr>
            <a:lvl3pPr lvl="2"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3pPr>
            <a:lvl4pPr lvl="3"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4pPr>
            <a:lvl5pPr lvl="4"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5pPr>
            <a:lvl6pPr lvl="5"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6pPr>
            <a:lvl7pPr lvl="6"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7pPr>
            <a:lvl8pPr lvl="7"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8pPr>
            <a:lvl9pPr lvl="8" rtl="0">
              <a:spcBef>
                <a:spcPts val="0"/>
              </a:spcBef>
              <a:spcAft>
                <a:spcPts val="0"/>
              </a:spcAft>
              <a:buClr>
                <a:schemeClr val="dk1"/>
              </a:buClr>
              <a:buSzPts val="3500"/>
              <a:buFont typeface="Lexend Deca"/>
              <a:buNone/>
              <a:defRPr sz="3500">
                <a:solidFill>
                  <a:schemeClr val="dk1"/>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1pPr>
            <a:lvl2pPr marL="914400" lvl="1"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2pPr>
            <a:lvl3pPr marL="1371600" lvl="2"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3pPr>
            <a:lvl4pPr marL="1828800" lvl="3"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4pPr>
            <a:lvl5pPr marL="2286000" lvl="4"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5pPr>
            <a:lvl6pPr marL="2743200" lvl="5"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6pPr>
            <a:lvl7pPr marL="3200400" lvl="6"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7pPr>
            <a:lvl8pPr marL="3657600" lvl="7"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8pPr>
            <a:lvl9pPr marL="4114800" lvl="8"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64" r:id="rId9"/>
    <p:sldLayoutId id="2147483668" r:id="rId10"/>
    <p:sldLayoutId id="214748366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8.png" /><Relationship Id="rId4" Type="http://schemas.openxmlformats.org/officeDocument/2006/relationships/image" Target="../media/image7.png"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1.xml" /><Relationship Id="rId5" Type="http://schemas.openxmlformats.org/officeDocument/2006/relationships/image" Target="../media/image9.jpeg" /><Relationship Id="rId4" Type="http://schemas.openxmlformats.org/officeDocument/2006/relationships/image" Target="../media/image7.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 Id="rId5" Type="http://schemas.openxmlformats.org/officeDocument/2006/relationships/image" Target="../media/image10.png" /><Relationship Id="rId4" Type="http://schemas.openxmlformats.org/officeDocument/2006/relationships/image" Target="../media/image1.png"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9.xml" /><Relationship Id="rId6" Type="http://schemas.openxmlformats.org/officeDocument/2006/relationships/image" Target="../media/image13.jpg" /><Relationship Id="rId5" Type="http://schemas.openxmlformats.org/officeDocument/2006/relationships/image" Target="../media/image12.png" /><Relationship Id="rId4" Type="http://schemas.openxmlformats.org/officeDocument/2006/relationships/image" Target="../media/image11.png"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16.png" /><Relationship Id="rId2" Type="http://schemas.openxmlformats.org/officeDocument/2006/relationships/notesSlide" Target="../notesSlides/notesSlide5.xml" /><Relationship Id="rId1" Type="http://schemas.openxmlformats.org/officeDocument/2006/relationships/slideLayout" Target="../slideLayouts/slideLayout3.xml" /><Relationship Id="rId6" Type="http://schemas.openxmlformats.org/officeDocument/2006/relationships/image" Target="../media/image15.jpeg" /><Relationship Id="rId5" Type="http://schemas.openxmlformats.org/officeDocument/2006/relationships/image" Target="../media/image14.png" /><Relationship Id="rId4" Type="http://schemas.openxmlformats.org/officeDocument/2006/relationships/image" Target="../media/image1.png"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18.jpg" /><Relationship Id="rId2" Type="http://schemas.openxmlformats.org/officeDocument/2006/relationships/notesSlide" Target="../notesSlides/notesSlide6.xml" /><Relationship Id="rId1" Type="http://schemas.openxmlformats.org/officeDocument/2006/relationships/slideLayout" Target="../slideLayouts/slideLayout3.xml" /><Relationship Id="rId6" Type="http://schemas.openxmlformats.org/officeDocument/2006/relationships/image" Target="../media/image17.jpeg" /><Relationship Id="rId5" Type="http://schemas.openxmlformats.org/officeDocument/2006/relationships/image" Target="../media/image9.jpeg" /><Relationship Id="rId4" Type="http://schemas.openxmlformats.org/officeDocument/2006/relationships/image" Target="../media/image1.png" /></Relationships>
</file>

<file path=ppt/slides/_rels/slide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7.xml" /><Relationship Id="rId1" Type="http://schemas.openxmlformats.org/officeDocument/2006/relationships/slideLayout" Target="../slideLayouts/slideLayout3.xml" /><Relationship Id="rId5" Type="http://schemas.openxmlformats.org/officeDocument/2006/relationships/image" Target="../media/image19.jpeg" /><Relationship Id="rId4" Type="http://schemas.openxmlformats.org/officeDocument/2006/relationships/image" Target="../media/image1.png"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image" Target="../media/image20.jpeg"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9.xml" /><Relationship Id="rId1" Type="http://schemas.openxmlformats.org/officeDocument/2006/relationships/slideLayout" Target="../slideLayouts/slideLayout1.xml" /><Relationship Id="rId5" Type="http://schemas.openxmlformats.org/officeDocument/2006/relationships/image" Target="../media/image9.jpeg" /><Relationship Id="rId4" Type="http://schemas.openxmlformats.org/officeDocument/2006/relationships/image" Target="../media/image7.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7"/>
          <p:cNvSpPr txBox="1">
            <a:spLocks noGrp="1"/>
          </p:cNvSpPr>
          <p:nvPr>
            <p:ph type="ctrTitle"/>
          </p:nvPr>
        </p:nvSpPr>
        <p:spPr>
          <a:xfrm>
            <a:off x="2133600" y="590550"/>
            <a:ext cx="6019799" cy="178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Operating Hotel Facilities</a:t>
            </a:r>
            <a:endParaRPr dirty="0"/>
          </a:p>
        </p:txBody>
      </p:sp>
      <p:sp>
        <p:nvSpPr>
          <p:cNvPr id="166" name="Google Shape;166;p27"/>
          <p:cNvSpPr txBox="1">
            <a:spLocks noGrp="1"/>
          </p:cNvSpPr>
          <p:nvPr>
            <p:ph type="subTitle" idx="1"/>
          </p:nvPr>
        </p:nvSpPr>
        <p:spPr>
          <a:xfrm>
            <a:off x="2685143" y="2770051"/>
            <a:ext cx="3158004" cy="159574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Student Name:</a:t>
            </a:r>
            <a:r>
              <a:rPr lang="en-GB" dirty="0"/>
              <a:t>Ayesha </a:t>
            </a:r>
            <a:r>
              <a:rPr lang="en-GB" dirty="0" err="1"/>
              <a:t>Siddiqua</a:t>
            </a:r>
            <a:r>
              <a:rPr lang="en-GB" dirty="0"/>
              <a:t> </a:t>
            </a:r>
            <a:endParaRPr lang="en" dirty="0"/>
          </a:p>
          <a:p>
            <a:pPr marL="0" lvl="0" indent="0" algn="l" rtl="0">
              <a:spcBef>
                <a:spcPts val="0"/>
              </a:spcBef>
              <a:spcAft>
                <a:spcPts val="0"/>
              </a:spcAft>
              <a:buNone/>
            </a:pPr>
            <a:r>
              <a:rPr lang="en" dirty="0"/>
              <a:t>Student ID:</a:t>
            </a:r>
            <a:endParaRPr dirty="0"/>
          </a:p>
        </p:txBody>
      </p:sp>
      <p:pic>
        <p:nvPicPr>
          <p:cNvPr id="167" name="Google Shape;167;p27"/>
          <p:cNvPicPr preferRelativeResize="0"/>
          <p:nvPr/>
        </p:nvPicPr>
        <p:blipFill>
          <a:blip r:embed="rId3">
            <a:alphaModFix/>
          </a:blip>
          <a:stretch>
            <a:fillRect/>
          </a:stretch>
        </p:blipFill>
        <p:spPr>
          <a:xfrm>
            <a:off x="93657" y="3626567"/>
            <a:ext cx="2039943" cy="1657362"/>
          </a:xfrm>
          <a:prstGeom prst="rect">
            <a:avLst/>
          </a:prstGeom>
          <a:noFill/>
          <a:ln>
            <a:noFill/>
          </a:ln>
        </p:spPr>
      </p:pic>
      <p:pic>
        <p:nvPicPr>
          <p:cNvPr id="168" name="Google Shape;168;p27"/>
          <p:cNvPicPr preferRelativeResize="0"/>
          <p:nvPr/>
        </p:nvPicPr>
        <p:blipFill rotWithShape="1">
          <a:blip r:embed="rId4">
            <a:alphaModFix/>
          </a:blip>
          <a:srcRect r="12403"/>
          <a:stretch/>
        </p:blipFill>
        <p:spPr>
          <a:xfrm rot="-8099989" flipH="1">
            <a:off x="1821773" y="-1764650"/>
            <a:ext cx="1131580" cy="3757903"/>
          </a:xfrm>
          <a:prstGeom prst="rect">
            <a:avLst/>
          </a:prstGeom>
          <a:noFill/>
          <a:ln>
            <a:noFill/>
          </a:ln>
        </p:spPr>
      </p:pic>
      <p:pic>
        <p:nvPicPr>
          <p:cNvPr id="4098" name="Picture 2" descr="Hampton by Hilton - Wiki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70981" y="4019550"/>
            <a:ext cx="1873019" cy="121434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F90AC3D-A5AD-FFBC-266A-46AC8BE94A5F}"/>
              </a:ext>
            </a:extLst>
          </p:cNvPr>
          <p:cNvSpPr txBox="1"/>
          <p:nvPr/>
        </p:nvSpPr>
        <p:spPr>
          <a:xfrm>
            <a:off x="3830370" y="3119239"/>
            <a:ext cx="1743841" cy="307777"/>
          </a:xfrm>
          <a:prstGeom prst="rect">
            <a:avLst/>
          </a:prstGeom>
          <a:noFill/>
        </p:spPr>
        <p:txBody>
          <a:bodyPr wrap="square" rtlCol="0">
            <a:spAutoFit/>
          </a:bodyPr>
          <a:lstStyle/>
          <a:p>
            <a:pPr algn="l"/>
            <a:r>
              <a:rPr lang="en-GB" dirty="0"/>
              <a:t>2233548</a:t>
            </a:r>
            <a:endParaRPr lang="en-US" dirty="0"/>
          </a:p>
        </p:txBody>
      </p:sp>
      <p:sp>
        <p:nvSpPr>
          <p:cNvPr id="3" name="TextBox 2">
            <a:extLst>
              <a:ext uri="{FF2B5EF4-FFF2-40B4-BE49-F238E27FC236}">
                <a16:creationId xmlns:a16="http://schemas.microsoft.com/office/drawing/2014/main" id="{B4305F47-5F76-B85E-CD9B-3B9E1385D2D6}"/>
              </a:ext>
            </a:extLst>
          </p:cNvPr>
          <p:cNvSpPr txBox="1"/>
          <p:nvPr/>
        </p:nvSpPr>
        <p:spPr>
          <a:xfrm>
            <a:off x="3663647" y="1468362"/>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20CF1F88-7B07-893F-B932-0C35D2BF52AA}"/>
              </a:ext>
            </a:extLst>
          </p:cNvPr>
          <p:cNvSpPr txBox="1"/>
          <p:nvPr/>
        </p:nvSpPr>
        <p:spPr>
          <a:xfrm>
            <a:off x="3663647" y="893838"/>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7"/>
          <p:cNvSpPr txBox="1">
            <a:spLocks noGrp="1"/>
          </p:cNvSpPr>
          <p:nvPr>
            <p:ph type="ctrTitle"/>
          </p:nvPr>
        </p:nvSpPr>
        <p:spPr>
          <a:xfrm>
            <a:off x="2286000" y="209550"/>
            <a:ext cx="5234250" cy="102562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Introduction</a:t>
            </a:r>
            <a:endParaRPr dirty="0"/>
          </a:p>
        </p:txBody>
      </p:sp>
      <p:sp>
        <p:nvSpPr>
          <p:cNvPr id="166" name="Google Shape;166;p27"/>
          <p:cNvSpPr txBox="1">
            <a:spLocks noGrp="1"/>
          </p:cNvSpPr>
          <p:nvPr>
            <p:ph type="subTitle" idx="1"/>
          </p:nvPr>
        </p:nvSpPr>
        <p:spPr>
          <a:xfrm>
            <a:off x="838200" y="1235176"/>
            <a:ext cx="4267200" cy="2509510"/>
          </a:xfrm>
          <a:prstGeom prst="rect">
            <a:avLst/>
          </a:prstGeom>
        </p:spPr>
        <p:txBody>
          <a:bodyPr spcFirstLastPara="1" wrap="square" lIns="91425" tIns="91425" rIns="91425" bIns="91425" anchor="t" anchorCtr="0">
            <a:noAutofit/>
          </a:bodyPr>
          <a:lstStyle/>
          <a:p>
            <a:pPr marL="0" lvl="0" indent="0" algn="just"/>
            <a:r>
              <a:rPr lang="en-US" dirty="0"/>
              <a:t>This presentation presents how to improve the performance of the Hampton by Hilton housekeeping team. I have been appointed as the </a:t>
            </a:r>
            <a:r>
              <a:rPr lang="en-GB" dirty="0"/>
              <a:t>team member </a:t>
            </a:r>
            <a:r>
              <a:rPr lang="en-US" dirty="0"/>
              <a:t>of the housekeeping team of the Hampton by Hilton company and am responsible for ensuring the improvement of the team (</a:t>
            </a:r>
            <a:r>
              <a:rPr lang="en-US" dirty="0" err="1"/>
              <a:t>Hasnat</a:t>
            </a:r>
            <a:r>
              <a:rPr lang="en-US" dirty="0"/>
              <a:t>, 2021). Employee engagement strategies to achieve housekeeping team improvement and best practices in housekeeping operations are discussed in this presentation.</a:t>
            </a:r>
            <a:endParaRPr dirty="0"/>
          </a:p>
        </p:txBody>
      </p:sp>
      <p:pic>
        <p:nvPicPr>
          <p:cNvPr id="167" name="Google Shape;167;p27"/>
          <p:cNvPicPr preferRelativeResize="0"/>
          <p:nvPr/>
        </p:nvPicPr>
        <p:blipFill>
          <a:blip r:embed="rId3">
            <a:alphaModFix/>
          </a:blip>
          <a:stretch>
            <a:fillRect/>
          </a:stretch>
        </p:blipFill>
        <p:spPr>
          <a:xfrm>
            <a:off x="-304800" y="3864580"/>
            <a:ext cx="1576100" cy="1576100"/>
          </a:xfrm>
          <a:prstGeom prst="rect">
            <a:avLst/>
          </a:prstGeom>
          <a:noFill/>
          <a:ln>
            <a:noFill/>
          </a:ln>
        </p:spPr>
      </p:pic>
      <p:pic>
        <p:nvPicPr>
          <p:cNvPr id="168" name="Google Shape;168;p27"/>
          <p:cNvPicPr preferRelativeResize="0"/>
          <p:nvPr/>
        </p:nvPicPr>
        <p:blipFill rotWithShape="1">
          <a:blip r:embed="rId4">
            <a:alphaModFix/>
          </a:blip>
          <a:srcRect r="12403"/>
          <a:stretch/>
        </p:blipFill>
        <p:spPr>
          <a:xfrm rot="-8099989" flipH="1">
            <a:off x="1391505" y="-2150511"/>
            <a:ext cx="1131580" cy="3757903"/>
          </a:xfrm>
          <a:prstGeom prst="rect">
            <a:avLst/>
          </a:prstGeom>
          <a:noFill/>
          <a:ln>
            <a:noFill/>
          </a:ln>
        </p:spPr>
      </p:pic>
      <p:pic>
        <p:nvPicPr>
          <p:cNvPr id="3074" name="Picture 2" descr="Premium Vector | Housekeeping team workers cleaning house with equipment  to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18760" y="1657350"/>
            <a:ext cx="3825240" cy="3138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689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7" name="Google Shape;207;p30"/>
          <p:cNvSpPr/>
          <p:nvPr/>
        </p:nvSpPr>
        <p:spPr>
          <a:xfrm rot="-2700000">
            <a:off x="-250465" y="3769085"/>
            <a:ext cx="1366130" cy="1366130"/>
          </a:xfrm>
          <a:prstGeom prst="ellipse">
            <a:avLst/>
          </a:prstGeom>
          <a:gradFill>
            <a:gsLst>
              <a:gs pos="0">
                <a:schemeClr val="lt2"/>
              </a:gs>
              <a:gs pos="50000">
                <a:schemeClr val="dk2"/>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0"/>
          <p:cNvSpPr txBox="1">
            <a:spLocks noGrp="1"/>
          </p:cNvSpPr>
          <p:nvPr>
            <p:ph type="title"/>
          </p:nvPr>
        </p:nvSpPr>
        <p:spPr>
          <a:xfrm>
            <a:off x="827453" y="1123950"/>
            <a:ext cx="2830147" cy="3551826"/>
          </a:xfrm>
          <a:prstGeom prst="rect">
            <a:avLst/>
          </a:prstGeom>
        </p:spPr>
        <p:txBody>
          <a:bodyPr spcFirstLastPara="1" wrap="square" lIns="91425" tIns="91425" rIns="91425" bIns="91425" anchor="t" anchorCtr="0">
            <a:noAutofit/>
          </a:bodyPr>
          <a:lstStyle/>
          <a:p>
            <a:pPr lvl="0" algn="just"/>
            <a:r>
              <a:rPr lang="en-US" sz="1800" b="0" dirty="0"/>
              <a:t>The concept of Employee Engagement Theory was published by William Kahn. Employee engagement theory was published in 1990. William Kahn's main concept was Physical, Cognitive and Emotional (</a:t>
            </a:r>
            <a:r>
              <a:rPr lang="en-US" sz="1800" b="0" dirty="0" err="1"/>
              <a:t>Zainol</a:t>
            </a:r>
            <a:r>
              <a:rPr lang="en-US" sz="1800" b="0" dirty="0"/>
              <a:t> et al., 2016).</a:t>
            </a:r>
            <a:endParaRPr sz="1800" b="0" dirty="0"/>
          </a:p>
        </p:txBody>
      </p:sp>
      <p:sp>
        <p:nvSpPr>
          <p:cNvPr id="209" name="Google Shape;209;p30"/>
          <p:cNvSpPr txBox="1">
            <a:spLocks noGrp="1"/>
          </p:cNvSpPr>
          <p:nvPr>
            <p:ph type="title" idx="2"/>
          </p:nvPr>
        </p:nvSpPr>
        <p:spPr>
          <a:xfrm>
            <a:off x="1143000" y="209550"/>
            <a:ext cx="6629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200" b="0" dirty="0"/>
              <a:t>Employee Engagement Theory</a:t>
            </a:r>
            <a:endParaRPr sz="3200" b="0" dirty="0"/>
          </a:p>
        </p:txBody>
      </p:sp>
      <p:pic>
        <p:nvPicPr>
          <p:cNvPr id="210" name="Google Shape;210;p30"/>
          <p:cNvPicPr preferRelativeResize="0"/>
          <p:nvPr/>
        </p:nvPicPr>
        <p:blipFill>
          <a:blip r:embed="rId3">
            <a:alphaModFix/>
          </a:blip>
          <a:stretch>
            <a:fillRect/>
          </a:stretch>
        </p:blipFill>
        <p:spPr>
          <a:xfrm>
            <a:off x="7848600" y="4016224"/>
            <a:ext cx="1127276" cy="1127276"/>
          </a:xfrm>
          <a:prstGeom prst="rect">
            <a:avLst/>
          </a:prstGeom>
          <a:noFill/>
          <a:ln>
            <a:noFill/>
          </a:ln>
        </p:spPr>
      </p:pic>
      <p:pic>
        <p:nvPicPr>
          <p:cNvPr id="211" name="Google Shape;211;p30"/>
          <p:cNvPicPr preferRelativeResize="0"/>
          <p:nvPr/>
        </p:nvPicPr>
        <p:blipFill>
          <a:blip r:embed="rId4">
            <a:alphaModFix/>
          </a:blip>
          <a:stretch>
            <a:fillRect/>
          </a:stretch>
        </p:blipFill>
        <p:spPr>
          <a:xfrm flipH="1">
            <a:off x="3" y="-199727"/>
            <a:ext cx="827450" cy="3357174"/>
          </a:xfrm>
          <a:prstGeom prst="rect">
            <a:avLst/>
          </a:prstGeom>
          <a:noFill/>
          <a:ln>
            <a:noFill/>
          </a:ln>
        </p:spPr>
      </p:pic>
      <p:pic>
        <p:nvPicPr>
          <p:cNvPr id="10" name="Picture 2" descr="Hierarchy Of Needs Applied To Employee Engagement - Proactive  InsightsProactive Insigh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20145" y="1200150"/>
            <a:ext cx="5393119" cy="39315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33"/>
          <p:cNvPicPr preferRelativeResize="0"/>
          <p:nvPr/>
        </p:nvPicPr>
        <p:blipFill>
          <a:blip r:embed="rId3">
            <a:alphaModFix/>
          </a:blip>
          <a:stretch>
            <a:fillRect/>
          </a:stretch>
        </p:blipFill>
        <p:spPr>
          <a:xfrm>
            <a:off x="1153723" y="1399094"/>
            <a:ext cx="827477" cy="827449"/>
          </a:xfrm>
          <a:prstGeom prst="rect">
            <a:avLst/>
          </a:prstGeom>
          <a:noFill/>
          <a:ln>
            <a:noFill/>
          </a:ln>
        </p:spPr>
      </p:pic>
      <p:pic>
        <p:nvPicPr>
          <p:cNvPr id="243" name="Google Shape;243;p33"/>
          <p:cNvPicPr preferRelativeResize="0"/>
          <p:nvPr/>
        </p:nvPicPr>
        <p:blipFill>
          <a:blip r:embed="rId3">
            <a:alphaModFix/>
          </a:blip>
          <a:stretch>
            <a:fillRect/>
          </a:stretch>
        </p:blipFill>
        <p:spPr>
          <a:xfrm>
            <a:off x="3973123" y="1399094"/>
            <a:ext cx="827477" cy="827449"/>
          </a:xfrm>
          <a:prstGeom prst="rect">
            <a:avLst/>
          </a:prstGeom>
          <a:noFill/>
          <a:ln>
            <a:noFill/>
          </a:ln>
        </p:spPr>
      </p:pic>
      <p:pic>
        <p:nvPicPr>
          <p:cNvPr id="244" name="Google Shape;244;p33"/>
          <p:cNvPicPr preferRelativeResize="0"/>
          <p:nvPr/>
        </p:nvPicPr>
        <p:blipFill>
          <a:blip r:embed="rId3">
            <a:alphaModFix/>
          </a:blip>
          <a:stretch>
            <a:fillRect/>
          </a:stretch>
        </p:blipFill>
        <p:spPr>
          <a:xfrm>
            <a:off x="6640123" y="1399094"/>
            <a:ext cx="827477" cy="827449"/>
          </a:xfrm>
          <a:prstGeom prst="rect">
            <a:avLst/>
          </a:prstGeom>
          <a:noFill/>
          <a:ln>
            <a:noFill/>
          </a:ln>
        </p:spPr>
      </p:pic>
      <p:sp>
        <p:nvSpPr>
          <p:cNvPr id="245" name="Google Shape;245;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Strategies of Employee Engagement</a:t>
            </a:r>
            <a:endParaRPr dirty="0"/>
          </a:p>
        </p:txBody>
      </p:sp>
      <p:sp>
        <p:nvSpPr>
          <p:cNvPr id="247" name="Google Shape;247;p33"/>
          <p:cNvSpPr txBox="1">
            <a:spLocks noGrp="1"/>
          </p:cNvSpPr>
          <p:nvPr>
            <p:ph type="subTitle" idx="5"/>
          </p:nvPr>
        </p:nvSpPr>
        <p:spPr>
          <a:xfrm>
            <a:off x="3387300" y="2169554"/>
            <a:ext cx="21753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Appreciation</a:t>
            </a:r>
            <a:endParaRPr dirty="0"/>
          </a:p>
        </p:txBody>
      </p:sp>
      <p:sp>
        <p:nvSpPr>
          <p:cNvPr id="251" name="Google Shape;251;p33"/>
          <p:cNvSpPr txBox="1">
            <a:spLocks noGrp="1"/>
          </p:cNvSpPr>
          <p:nvPr>
            <p:ph type="subTitle" idx="6"/>
          </p:nvPr>
        </p:nvSpPr>
        <p:spPr>
          <a:xfrm>
            <a:off x="5638800" y="2169554"/>
            <a:ext cx="2895600" cy="527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Career Development</a:t>
            </a:r>
            <a:endParaRPr dirty="0"/>
          </a:p>
        </p:txBody>
      </p:sp>
      <p:sp>
        <p:nvSpPr>
          <p:cNvPr id="252" name="Google Shape;252;p33"/>
          <p:cNvSpPr/>
          <p:nvPr/>
        </p:nvSpPr>
        <p:spPr>
          <a:xfrm>
            <a:off x="4188912" y="1686656"/>
            <a:ext cx="383088" cy="286472"/>
          </a:xfrm>
          <a:custGeom>
            <a:avLst/>
            <a:gdLst/>
            <a:ahLst/>
            <a:cxnLst/>
            <a:rect l="l" t="t" r="r" b="b"/>
            <a:pathLst>
              <a:path w="12026" h="8993" extrusionOk="0">
                <a:moveTo>
                  <a:pt x="3929" y="0"/>
                </a:moveTo>
                <a:cubicBezTo>
                  <a:pt x="1691" y="0"/>
                  <a:pt x="0" y="2322"/>
                  <a:pt x="1167" y="4763"/>
                </a:cubicBezTo>
                <a:lnTo>
                  <a:pt x="453" y="4763"/>
                </a:lnTo>
                <a:cubicBezTo>
                  <a:pt x="369" y="4763"/>
                  <a:pt x="298" y="4834"/>
                  <a:pt x="298" y="4929"/>
                </a:cubicBezTo>
                <a:cubicBezTo>
                  <a:pt x="298" y="5013"/>
                  <a:pt x="369" y="5096"/>
                  <a:pt x="453" y="5096"/>
                </a:cubicBezTo>
                <a:lnTo>
                  <a:pt x="1346" y="5096"/>
                </a:lnTo>
                <a:cubicBezTo>
                  <a:pt x="2334" y="6727"/>
                  <a:pt x="4382" y="7918"/>
                  <a:pt x="5977" y="8965"/>
                </a:cubicBezTo>
                <a:cubicBezTo>
                  <a:pt x="6007" y="8983"/>
                  <a:pt x="6040" y="8992"/>
                  <a:pt x="6071" y="8992"/>
                </a:cubicBezTo>
                <a:cubicBezTo>
                  <a:pt x="6102" y="8992"/>
                  <a:pt x="6132" y="8983"/>
                  <a:pt x="6156" y="8965"/>
                </a:cubicBezTo>
                <a:cubicBezTo>
                  <a:pt x="7751" y="7930"/>
                  <a:pt x="9799" y="6739"/>
                  <a:pt x="10787" y="5096"/>
                </a:cubicBezTo>
                <a:lnTo>
                  <a:pt x="11680" y="5096"/>
                </a:lnTo>
                <a:cubicBezTo>
                  <a:pt x="11764" y="5096"/>
                  <a:pt x="11847" y="5013"/>
                  <a:pt x="11847" y="4929"/>
                </a:cubicBezTo>
                <a:cubicBezTo>
                  <a:pt x="11883" y="4774"/>
                  <a:pt x="11811" y="4703"/>
                  <a:pt x="11704" y="4703"/>
                </a:cubicBezTo>
                <a:lnTo>
                  <a:pt x="10990" y="4703"/>
                </a:lnTo>
                <a:cubicBezTo>
                  <a:pt x="12025" y="2572"/>
                  <a:pt x="10859" y="452"/>
                  <a:pt x="8930" y="12"/>
                </a:cubicBezTo>
                <a:cubicBezTo>
                  <a:pt x="8922" y="11"/>
                  <a:pt x="8914" y="10"/>
                  <a:pt x="8906" y="10"/>
                </a:cubicBezTo>
                <a:cubicBezTo>
                  <a:pt x="8821" y="10"/>
                  <a:pt x="8748" y="68"/>
                  <a:pt x="8716" y="155"/>
                </a:cubicBezTo>
                <a:cubicBezTo>
                  <a:pt x="8704" y="238"/>
                  <a:pt x="8763" y="333"/>
                  <a:pt x="8847" y="357"/>
                </a:cubicBezTo>
                <a:cubicBezTo>
                  <a:pt x="10609" y="762"/>
                  <a:pt x="11668" y="2738"/>
                  <a:pt x="10621" y="4715"/>
                </a:cubicBezTo>
                <a:lnTo>
                  <a:pt x="10001" y="4715"/>
                </a:lnTo>
                <a:lnTo>
                  <a:pt x="9418" y="3548"/>
                </a:lnTo>
                <a:cubicBezTo>
                  <a:pt x="9385" y="3483"/>
                  <a:pt x="9325" y="3452"/>
                  <a:pt x="9266" y="3452"/>
                </a:cubicBezTo>
                <a:cubicBezTo>
                  <a:pt x="9196" y="3452"/>
                  <a:pt x="9128" y="3495"/>
                  <a:pt x="9108" y="3572"/>
                </a:cubicBezTo>
                <a:lnTo>
                  <a:pt x="8573" y="5251"/>
                </a:lnTo>
                <a:lnTo>
                  <a:pt x="7954" y="3870"/>
                </a:lnTo>
                <a:cubicBezTo>
                  <a:pt x="7927" y="3808"/>
                  <a:pt x="7868" y="3772"/>
                  <a:pt x="7806" y="3772"/>
                </a:cubicBezTo>
                <a:cubicBezTo>
                  <a:pt x="7784" y="3772"/>
                  <a:pt x="7761" y="3777"/>
                  <a:pt x="7739" y="3786"/>
                </a:cubicBezTo>
                <a:cubicBezTo>
                  <a:pt x="7644" y="3822"/>
                  <a:pt x="7620" y="3917"/>
                  <a:pt x="7644" y="4001"/>
                </a:cubicBezTo>
                <a:lnTo>
                  <a:pt x="8430" y="5810"/>
                </a:lnTo>
                <a:cubicBezTo>
                  <a:pt x="8458" y="5877"/>
                  <a:pt x="8520" y="5910"/>
                  <a:pt x="8583" y="5910"/>
                </a:cubicBezTo>
                <a:cubicBezTo>
                  <a:pt x="8654" y="5910"/>
                  <a:pt x="8726" y="5869"/>
                  <a:pt x="8751" y="5786"/>
                </a:cubicBezTo>
                <a:lnTo>
                  <a:pt x="9299" y="4084"/>
                </a:lnTo>
                <a:lnTo>
                  <a:pt x="9739" y="4989"/>
                </a:lnTo>
                <a:cubicBezTo>
                  <a:pt x="9775" y="5048"/>
                  <a:pt x="9835" y="5072"/>
                  <a:pt x="9894" y="5072"/>
                </a:cubicBezTo>
                <a:lnTo>
                  <a:pt x="10418" y="5072"/>
                </a:lnTo>
                <a:cubicBezTo>
                  <a:pt x="9323" y="6715"/>
                  <a:pt x="6989" y="7965"/>
                  <a:pt x="6084" y="8584"/>
                </a:cubicBezTo>
                <a:cubicBezTo>
                  <a:pt x="4644" y="7656"/>
                  <a:pt x="2715" y="6537"/>
                  <a:pt x="1750" y="5072"/>
                </a:cubicBezTo>
                <a:lnTo>
                  <a:pt x="2572" y="5072"/>
                </a:lnTo>
                <a:cubicBezTo>
                  <a:pt x="2631" y="5072"/>
                  <a:pt x="2691" y="5036"/>
                  <a:pt x="2715" y="4989"/>
                </a:cubicBezTo>
                <a:lnTo>
                  <a:pt x="3453" y="3500"/>
                </a:lnTo>
                <a:lnTo>
                  <a:pt x="4358" y="6167"/>
                </a:lnTo>
                <a:cubicBezTo>
                  <a:pt x="4387" y="6243"/>
                  <a:pt x="4456" y="6279"/>
                  <a:pt x="4523" y="6279"/>
                </a:cubicBezTo>
                <a:cubicBezTo>
                  <a:pt x="4593" y="6279"/>
                  <a:pt x="4661" y="6240"/>
                  <a:pt x="4679" y="6167"/>
                </a:cubicBezTo>
                <a:lnTo>
                  <a:pt x="5394" y="3739"/>
                </a:lnTo>
                <a:lnTo>
                  <a:pt x="6049" y="4822"/>
                </a:lnTo>
                <a:cubicBezTo>
                  <a:pt x="6087" y="4877"/>
                  <a:pt x="6146" y="4904"/>
                  <a:pt x="6202" y="4904"/>
                </a:cubicBezTo>
                <a:cubicBezTo>
                  <a:pt x="6267" y="4904"/>
                  <a:pt x="6327" y="4868"/>
                  <a:pt x="6346" y="4798"/>
                </a:cubicBezTo>
                <a:lnTo>
                  <a:pt x="7120" y="2893"/>
                </a:lnTo>
                <a:lnTo>
                  <a:pt x="7358" y="3429"/>
                </a:lnTo>
                <a:cubicBezTo>
                  <a:pt x="7393" y="3491"/>
                  <a:pt x="7455" y="3526"/>
                  <a:pt x="7518" y="3526"/>
                </a:cubicBezTo>
                <a:cubicBezTo>
                  <a:pt x="7540" y="3526"/>
                  <a:pt x="7563" y="3522"/>
                  <a:pt x="7584" y="3512"/>
                </a:cubicBezTo>
                <a:cubicBezTo>
                  <a:pt x="7680" y="3465"/>
                  <a:pt x="7704" y="3381"/>
                  <a:pt x="7680" y="3286"/>
                </a:cubicBezTo>
                <a:lnTo>
                  <a:pt x="7287" y="2393"/>
                </a:lnTo>
                <a:cubicBezTo>
                  <a:pt x="7257" y="2328"/>
                  <a:pt x="7195" y="2295"/>
                  <a:pt x="7132" y="2295"/>
                </a:cubicBezTo>
                <a:cubicBezTo>
                  <a:pt x="7070" y="2295"/>
                  <a:pt x="7007" y="2328"/>
                  <a:pt x="6977" y="2393"/>
                </a:cubicBezTo>
                <a:lnTo>
                  <a:pt x="6168" y="4358"/>
                </a:lnTo>
                <a:lnTo>
                  <a:pt x="5501" y="3227"/>
                </a:lnTo>
                <a:cubicBezTo>
                  <a:pt x="5470" y="3171"/>
                  <a:pt x="5419" y="3145"/>
                  <a:pt x="5365" y="3145"/>
                </a:cubicBezTo>
                <a:cubicBezTo>
                  <a:pt x="5293" y="3145"/>
                  <a:pt x="5219" y="3192"/>
                  <a:pt x="5191" y="3274"/>
                </a:cubicBezTo>
                <a:lnTo>
                  <a:pt x="4501" y="5572"/>
                </a:lnTo>
                <a:lnTo>
                  <a:pt x="3643" y="3024"/>
                </a:lnTo>
                <a:cubicBezTo>
                  <a:pt x="3618" y="2942"/>
                  <a:pt x="3550" y="2900"/>
                  <a:pt x="3482" y="2900"/>
                </a:cubicBezTo>
                <a:cubicBezTo>
                  <a:pt x="3421" y="2900"/>
                  <a:pt x="3362" y="2933"/>
                  <a:pt x="3334" y="3000"/>
                </a:cubicBezTo>
                <a:lnTo>
                  <a:pt x="2465" y="4774"/>
                </a:lnTo>
                <a:lnTo>
                  <a:pt x="1548" y="4774"/>
                </a:lnTo>
                <a:cubicBezTo>
                  <a:pt x="357" y="2548"/>
                  <a:pt x="1869" y="345"/>
                  <a:pt x="3929" y="345"/>
                </a:cubicBezTo>
                <a:cubicBezTo>
                  <a:pt x="4703" y="345"/>
                  <a:pt x="5418" y="655"/>
                  <a:pt x="5953" y="1203"/>
                </a:cubicBezTo>
                <a:cubicBezTo>
                  <a:pt x="5989" y="1238"/>
                  <a:pt x="6034" y="1256"/>
                  <a:pt x="6078" y="1256"/>
                </a:cubicBezTo>
                <a:cubicBezTo>
                  <a:pt x="6123" y="1256"/>
                  <a:pt x="6168" y="1238"/>
                  <a:pt x="6203" y="1203"/>
                </a:cubicBezTo>
                <a:cubicBezTo>
                  <a:pt x="6668" y="714"/>
                  <a:pt x="7287" y="417"/>
                  <a:pt x="7954" y="357"/>
                </a:cubicBezTo>
                <a:cubicBezTo>
                  <a:pt x="8049" y="345"/>
                  <a:pt x="8120" y="262"/>
                  <a:pt x="8108" y="167"/>
                </a:cubicBezTo>
                <a:cubicBezTo>
                  <a:pt x="8097" y="78"/>
                  <a:pt x="8025" y="11"/>
                  <a:pt x="7939" y="11"/>
                </a:cubicBezTo>
                <a:cubicBezTo>
                  <a:pt x="7932" y="11"/>
                  <a:pt x="7925" y="11"/>
                  <a:pt x="7918" y="12"/>
                </a:cubicBezTo>
                <a:cubicBezTo>
                  <a:pt x="7215" y="83"/>
                  <a:pt x="6572" y="369"/>
                  <a:pt x="6072" y="845"/>
                </a:cubicBezTo>
                <a:cubicBezTo>
                  <a:pt x="5489" y="298"/>
                  <a:pt x="4727" y="0"/>
                  <a:pt x="39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3" name="Google Shape;253;p33"/>
          <p:cNvGrpSpPr/>
          <p:nvPr/>
        </p:nvGrpSpPr>
        <p:grpSpPr>
          <a:xfrm>
            <a:off x="1377093" y="1606134"/>
            <a:ext cx="375507" cy="367925"/>
            <a:chOff x="6657194" y="2434073"/>
            <a:chExt cx="375507" cy="367925"/>
          </a:xfrm>
        </p:grpSpPr>
        <p:sp>
          <p:nvSpPr>
            <p:cNvPr id="254" name="Google Shape;254;p33"/>
            <p:cNvSpPr/>
            <p:nvPr/>
          </p:nvSpPr>
          <p:spPr>
            <a:xfrm>
              <a:off x="6657194" y="2434073"/>
              <a:ext cx="190780" cy="367925"/>
            </a:xfrm>
            <a:custGeom>
              <a:avLst/>
              <a:gdLst/>
              <a:ahLst/>
              <a:cxnLst/>
              <a:rect l="l" t="t" r="r" b="b"/>
              <a:pathLst>
                <a:path w="5989" h="11550" extrusionOk="0">
                  <a:moveTo>
                    <a:pt x="3024" y="346"/>
                  </a:moveTo>
                  <a:cubicBezTo>
                    <a:pt x="4465" y="346"/>
                    <a:pt x="5644" y="1524"/>
                    <a:pt x="5644" y="2965"/>
                  </a:cubicBezTo>
                  <a:lnTo>
                    <a:pt x="5644" y="5596"/>
                  </a:lnTo>
                  <a:lnTo>
                    <a:pt x="2977" y="5596"/>
                  </a:lnTo>
                  <a:cubicBezTo>
                    <a:pt x="2893" y="5596"/>
                    <a:pt x="2810" y="5668"/>
                    <a:pt x="2810" y="5763"/>
                  </a:cubicBezTo>
                  <a:cubicBezTo>
                    <a:pt x="2810" y="5846"/>
                    <a:pt x="2893" y="5930"/>
                    <a:pt x="2977" y="5930"/>
                  </a:cubicBezTo>
                  <a:lnTo>
                    <a:pt x="5644" y="5930"/>
                  </a:lnTo>
                  <a:lnTo>
                    <a:pt x="5644" y="8561"/>
                  </a:lnTo>
                  <a:cubicBezTo>
                    <a:pt x="5644" y="10002"/>
                    <a:pt x="4465" y="11180"/>
                    <a:pt x="3024" y="11180"/>
                  </a:cubicBezTo>
                  <a:lnTo>
                    <a:pt x="2965" y="11180"/>
                  </a:lnTo>
                  <a:cubicBezTo>
                    <a:pt x="1524" y="11180"/>
                    <a:pt x="345" y="10002"/>
                    <a:pt x="345" y="8561"/>
                  </a:cubicBezTo>
                  <a:lnTo>
                    <a:pt x="345" y="5930"/>
                  </a:lnTo>
                  <a:lnTo>
                    <a:pt x="2119" y="5930"/>
                  </a:lnTo>
                  <a:cubicBezTo>
                    <a:pt x="2203" y="5930"/>
                    <a:pt x="2274" y="5846"/>
                    <a:pt x="2274" y="5763"/>
                  </a:cubicBezTo>
                  <a:cubicBezTo>
                    <a:pt x="2274" y="5668"/>
                    <a:pt x="2203" y="5596"/>
                    <a:pt x="2119" y="5596"/>
                  </a:cubicBezTo>
                  <a:lnTo>
                    <a:pt x="345" y="5596"/>
                  </a:lnTo>
                  <a:lnTo>
                    <a:pt x="345" y="2965"/>
                  </a:lnTo>
                  <a:cubicBezTo>
                    <a:pt x="345" y="1524"/>
                    <a:pt x="1524" y="346"/>
                    <a:pt x="2965" y="346"/>
                  </a:cubicBezTo>
                  <a:close/>
                  <a:moveTo>
                    <a:pt x="2965" y="0"/>
                  </a:moveTo>
                  <a:cubicBezTo>
                    <a:pt x="1322" y="0"/>
                    <a:pt x="0" y="1322"/>
                    <a:pt x="0" y="2965"/>
                  </a:cubicBezTo>
                  <a:lnTo>
                    <a:pt x="0" y="8585"/>
                  </a:lnTo>
                  <a:cubicBezTo>
                    <a:pt x="0" y="10228"/>
                    <a:pt x="1322" y="11550"/>
                    <a:pt x="2965" y="11550"/>
                  </a:cubicBezTo>
                  <a:lnTo>
                    <a:pt x="3024" y="11550"/>
                  </a:lnTo>
                  <a:cubicBezTo>
                    <a:pt x="4655" y="11550"/>
                    <a:pt x="5989" y="10228"/>
                    <a:pt x="5989" y="8585"/>
                  </a:cubicBezTo>
                  <a:lnTo>
                    <a:pt x="5989" y="2953"/>
                  </a:lnTo>
                  <a:cubicBezTo>
                    <a:pt x="5965" y="1322"/>
                    <a:pt x="4644" y="0"/>
                    <a:pt x="30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3"/>
            <p:cNvSpPr/>
            <p:nvPr/>
          </p:nvSpPr>
          <p:spPr>
            <a:xfrm>
              <a:off x="6854409" y="2464399"/>
              <a:ext cx="178292" cy="162365"/>
            </a:xfrm>
            <a:custGeom>
              <a:avLst/>
              <a:gdLst/>
              <a:ahLst/>
              <a:cxnLst/>
              <a:rect l="l" t="t" r="r" b="b"/>
              <a:pathLst>
                <a:path w="5597" h="5097" extrusionOk="0">
                  <a:moveTo>
                    <a:pt x="2807" y="346"/>
                  </a:moveTo>
                  <a:cubicBezTo>
                    <a:pt x="3371" y="346"/>
                    <a:pt x="3933" y="564"/>
                    <a:pt x="4358" y="1001"/>
                  </a:cubicBezTo>
                  <a:cubicBezTo>
                    <a:pt x="5180" y="1835"/>
                    <a:pt x="5227" y="3132"/>
                    <a:pt x="4477" y="3990"/>
                  </a:cubicBezTo>
                  <a:lnTo>
                    <a:pt x="3441" y="2954"/>
                  </a:lnTo>
                  <a:cubicBezTo>
                    <a:pt x="3411" y="2924"/>
                    <a:pt x="3367" y="2909"/>
                    <a:pt x="3322" y="2909"/>
                  </a:cubicBezTo>
                  <a:cubicBezTo>
                    <a:pt x="3278" y="2909"/>
                    <a:pt x="3233" y="2924"/>
                    <a:pt x="3203" y="2954"/>
                  </a:cubicBezTo>
                  <a:cubicBezTo>
                    <a:pt x="3144" y="3013"/>
                    <a:pt x="3144" y="3132"/>
                    <a:pt x="3203" y="3192"/>
                  </a:cubicBezTo>
                  <a:lnTo>
                    <a:pt x="4239" y="4228"/>
                  </a:lnTo>
                  <a:cubicBezTo>
                    <a:pt x="3831" y="4584"/>
                    <a:pt x="3321" y="4763"/>
                    <a:pt x="2810" y="4763"/>
                  </a:cubicBezTo>
                  <a:cubicBezTo>
                    <a:pt x="2246" y="4763"/>
                    <a:pt x="1681" y="4546"/>
                    <a:pt x="1250" y="4109"/>
                  </a:cubicBezTo>
                  <a:cubicBezTo>
                    <a:pt x="417" y="3287"/>
                    <a:pt x="393" y="1977"/>
                    <a:pt x="1131" y="1120"/>
                  </a:cubicBezTo>
                  <a:lnTo>
                    <a:pt x="1131" y="1120"/>
                  </a:lnTo>
                  <a:lnTo>
                    <a:pt x="2679" y="2668"/>
                  </a:lnTo>
                  <a:cubicBezTo>
                    <a:pt x="2709" y="2698"/>
                    <a:pt x="2754" y="2713"/>
                    <a:pt x="2798" y="2713"/>
                  </a:cubicBezTo>
                  <a:cubicBezTo>
                    <a:pt x="2843" y="2713"/>
                    <a:pt x="2888" y="2698"/>
                    <a:pt x="2917" y="2668"/>
                  </a:cubicBezTo>
                  <a:cubicBezTo>
                    <a:pt x="2977" y="2608"/>
                    <a:pt x="2977" y="2489"/>
                    <a:pt x="2917" y="2430"/>
                  </a:cubicBezTo>
                  <a:lnTo>
                    <a:pt x="1370" y="882"/>
                  </a:lnTo>
                  <a:cubicBezTo>
                    <a:pt x="1783" y="525"/>
                    <a:pt x="2296" y="346"/>
                    <a:pt x="2807" y="346"/>
                  </a:cubicBezTo>
                  <a:close/>
                  <a:moveTo>
                    <a:pt x="2803" y="1"/>
                  </a:moveTo>
                  <a:cubicBezTo>
                    <a:pt x="2152" y="1"/>
                    <a:pt x="1501" y="251"/>
                    <a:pt x="1000" y="751"/>
                  </a:cubicBezTo>
                  <a:cubicBezTo>
                    <a:pt x="0" y="1739"/>
                    <a:pt x="0" y="3347"/>
                    <a:pt x="1000" y="4347"/>
                  </a:cubicBezTo>
                  <a:cubicBezTo>
                    <a:pt x="1501" y="4847"/>
                    <a:pt x="2152" y="5097"/>
                    <a:pt x="2803" y="5097"/>
                  </a:cubicBezTo>
                  <a:cubicBezTo>
                    <a:pt x="3453" y="5097"/>
                    <a:pt x="4102" y="4847"/>
                    <a:pt x="4596" y="4347"/>
                  </a:cubicBezTo>
                  <a:cubicBezTo>
                    <a:pt x="5596" y="3347"/>
                    <a:pt x="5596" y="1739"/>
                    <a:pt x="4596" y="751"/>
                  </a:cubicBezTo>
                  <a:cubicBezTo>
                    <a:pt x="4102" y="251"/>
                    <a:pt x="3453" y="1"/>
                    <a:pt x="2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3"/>
            <p:cNvSpPr/>
            <p:nvPr/>
          </p:nvSpPr>
          <p:spPr>
            <a:xfrm>
              <a:off x="6854409" y="2631288"/>
              <a:ext cx="177528" cy="162365"/>
            </a:xfrm>
            <a:custGeom>
              <a:avLst/>
              <a:gdLst/>
              <a:ahLst/>
              <a:cxnLst/>
              <a:rect l="l" t="t" r="r" b="b"/>
              <a:pathLst>
                <a:path w="5573" h="5097" extrusionOk="0">
                  <a:moveTo>
                    <a:pt x="2805" y="338"/>
                  </a:moveTo>
                  <a:cubicBezTo>
                    <a:pt x="3314" y="338"/>
                    <a:pt x="3821" y="515"/>
                    <a:pt x="4227" y="870"/>
                  </a:cubicBezTo>
                  <a:lnTo>
                    <a:pt x="1120" y="3977"/>
                  </a:lnTo>
                  <a:cubicBezTo>
                    <a:pt x="393" y="3108"/>
                    <a:pt x="417" y="1799"/>
                    <a:pt x="1239" y="989"/>
                  </a:cubicBezTo>
                  <a:cubicBezTo>
                    <a:pt x="1671" y="556"/>
                    <a:pt x="2239" y="338"/>
                    <a:pt x="2805" y="338"/>
                  </a:cubicBezTo>
                  <a:close/>
                  <a:moveTo>
                    <a:pt x="2803" y="1"/>
                  </a:moveTo>
                  <a:cubicBezTo>
                    <a:pt x="2152" y="1"/>
                    <a:pt x="1501" y="251"/>
                    <a:pt x="1000" y="751"/>
                  </a:cubicBezTo>
                  <a:cubicBezTo>
                    <a:pt x="0" y="1739"/>
                    <a:pt x="0" y="3346"/>
                    <a:pt x="1000" y="4346"/>
                  </a:cubicBezTo>
                  <a:cubicBezTo>
                    <a:pt x="1501" y="4847"/>
                    <a:pt x="2152" y="5097"/>
                    <a:pt x="2803" y="5097"/>
                  </a:cubicBezTo>
                  <a:cubicBezTo>
                    <a:pt x="3453" y="5097"/>
                    <a:pt x="4102" y="4847"/>
                    <a:pt x="4596" y="4346"/>
                  </a:cubicBezTo>
                  <a:cubicBezTo>
                    <a:pt x="4656" y="4287"/>
                    <a:pt x="4656" y="4168"/>
                    <a:pt x="4596" y="4108"/>
                  </a:cubicBezTo>
                  <a:cubicBezTo>
                    <a:pt x="4566" y="4079"/>
                    <a:pt x="4522" y="4064"/>
                    <a:pt x="4477" y="4064"/>
                  </a:cubicBezTo>
                  <a:cubicBezTo>
                    <a:pt x="4432" y="4064"/>
                    <a:pt x="4388" y="4079"/>
                    <a:pt x="4358" y="4108"/>
                  </a:cubicBezTo>
                  <a:cubicBezTo>
                    <a:pt x="3933" y="4540"/>
                    <a:pt x="3370" y="4754"/>
                    <a:pt x="2806" y="4754"/>
                  </a:cubicBezTo>
                  <a:cubicBezTo>
                    <a:pt x="2295" y="4754"/>
                    <a:pt x="1783" y="4578"/>
                    <a:pt x="1370" y="4227"/>
                  </a:cubicBezTo>
                  <a:lnTo>
                    <a:pt x="2417" y="3180"/>
                  </a:lnTo>
                  <a:lnTo>
                    <a:pt x="4477" y="1120"/>
                  </a:lnTo>
                  <a:cubicBezTo>
                    <a:pt x="5060" y="1799"/>
                    <a:pt x="5180" y="2775"/>
                    <a:pt x="4763" y="3573"/>
                  </a:cubicBezTo>
                  <a:cubicBezTo>
                    <a:pt x="4715" y="3668"/>
                    <a:pt x="4751" y="3751"/>
                    <a:pt x="4834" y="3799"/>
                  </a:cubicBezTo>
                  <a:cubicBezTo>
                    <a:pt x="4863" y="3813"/>
                    <a:pt x="4890" y="3820"/>
                    <a:pt x="4916" y="3820"/>
                  </a:cubicBezTo>
                  <a:cubicBezTo>
                    <a:pt x="4976" y="3820"/>
                    <a:pt x="5027" y="3782"/>
                    <a:pt x="5060" y="3715"/>
                  </a:cubicBezTo>
                  <a:cubicBezTo>
                    <a:pt x="5572" y="2739"/>
                    <a:pt x="5406" y="1537"/>
                    <a:pt x="4596" y="751"/>
                  </a:cubicBezTo>
                  <a:cubicBezTo>
                    <a:pt x="4102" y="251"/>
                    <a:pt x="3453" y="1"/>
                    <a:pt x="2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7" name="Google Shape;257;p33"/>
          <p:cNvGrpSpPr/>
          <p:nvPr/>
        </p:nvGrpSpPr>
        <p:grpSpPr>
          <a:xfrm>
            <a:off x="6865373" y="1606134"/>
            <a:ext cx="373627" cy="367925"/>
            <a:chOff x="7964906" y="2434073"/>
            <a:chExt cx="373627" cy="367925"/>
          </a:xfrm>
        </p:grpSpPr>
        <p:sp>
          <p:nvSpPr>
            <p:cNvPr id="258" name="Google Shape;258;p33"/>
            <p:cNvSpPr/>
            <p:nvPr/>
          </p:nvSpPr>
          <p:spPr>
            <a:xfrm>
              <a:off x="8252397" y="2622942"/>
              <a:ext cx="46699" cy="46317"/>
            </a:xfrm>
            <a:custGeom>
              <a:avLst/>
              <a:gdLst/>
              <a:ahLst/>
              <a:cxnLst/>
              <a:rect l="l" t="t" r="r" b="b"/>
              <a:pathLst>
                <a:path w="1466" h="1454" extrusionOk="0">
                  <a:moveTo>
                    <a:pt x="715" y="334"/>
                  </a:moveTo>
                  <a:cubicBezTo>
                    <a:pt x="941" y="358"/>
                    <a:pt x="1108" y="513"/>
                    <a:pt x="1108" y="727"/>
                  </a:cubicBezTo>
                  <a:cubicBezTo>
                    <a:pt x="1108" y="929"/>
                    <a:pt x="929" y="1108"/>
                    <a:pt x="715" y="1108"/>
                  </a:cubicBezTo>
                  <a:cubicBezTo>
                    <a:pt x="513" y="1108"/>
                    <a:pt x="334" y="929"/>
                    <a:pt x="334" y="727"/>
                  </a:cubicBezTo>
                  <a:cubicBezTo>
                    <a:pt x="334" y="513"/>
                    <a:pt x="513" y="334"/>
                    <a:pt x="715" y="334"/>
                  </a:cubicBezTo>
                  <a:close/>
                  <a:moveTo>
                    <a:pt x="739" y="1"/>
                  </a:moveTo>
                  <a:cubicBezTo>
                    <a:pt x="334" y="13"/>
                    <a:pt x="1" y="334"/>
                    <a:pt x="1" y="727"/>
                  </a:cubicBezTo>
                  <a:cubicBezTo>
                    <a:pt x="1" y="1132"/>
                    <a:pt x="334" y="1453"/>
                    <a:pt x="739" y="1453"/>
                  </a:cubicBezTo>
                  <a:cubicBezTo>
                    <a:pt x="1132" y="1453"/>
                    <a:pt x="1465" y="1132"/>
                    <a:pt x="1465" y="727"/>
                  </a:cubicBezTo>
                  <a:cubicBezTo>
                    <a:pt x="1465" y="322"/>
                    <a:pt x="1132" y="1"/>
                    <a:pt x="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3"/>
            <p:cNvSpPr/>
            <p:nvPr/>
          </p:nvSpPr>
          <p:spPr>
            <a:xfrm>
              <a:off x="7964906" y="2434073"/>
              <a:ext cx="373627" cy="367925"/>
            </a:xfrm>
            <a:custGeom>
              <a:avLst/>
              <a:gdLst/>
              <a:ahLst/>
              <a:cxnLst/>
              <a:rect l="l" t="t" r="r" b="b"/>
              <a:pathLst>
                <a:path w="11729" h="11550" extrusionOk="0">
                  <a:moveTo>
                    <a:pt x="2525" y="358"/>
                  </a:moveTo>
                  <a:cubicBezTo>
                    <a:pt x="2835" y="358"/>
                    <a:pt x="3096" y="608"/>
                    <a:pt x="3096" y="929"/>
                  </a:cubicBezTo>
                  <a:lnTo>
                    <a:pt x="3096" y="941"/>
                  </a:lnTo>
                  <a:cubicBezTo>
                    <a:pt x="3096" y="1251"/>
                    <a:pt x="2835" y="1501"/>
                    <a:pt x="2525" y="1501"/>
                  </a:cubicBezTo>
                  <a:lnTo>
                    <a:pt x="2299" y="1501"/>
                  </a:lnTo>
                  <a:cubicBezTo>
                    <a:pt x="2227" y="1501"/>
                    <a:pt x="2168" y="1441"/>
                    <a:pt x="2168" y="1370"/>
                  </a:cubicBezTo>
                  <a:lnTo>
                    <a:pt x="2168" y="489"/>
                  </a:lnTo>
                  <a:cubicBezTo>
                    <a:pt x="2168" y="417"/>
                    <a:pt x="2227" y="358"/>
                    <a:pt x="2299" y="358"/>
                  </a:cubicBezTo>
                  <a:close/>
                  <a:moveTo>
                    <a:pt x="5704" y="358"/>
                  </a:moveTo>
                  <a:cubicBezTo>
                    <a:pt x="5787" y="358"/>
                    <a:pt x="5847" y="417"/>
                    <a:pt x="5847" y="512"/>
                  </a:cubicBezTo>
                  <a:lnTo>
                    <a:pt x="5847" y="1358"/>
                  </a:lnTo>
                  <a:cubicBezTo>
                    <a:pt x="5847" y="1429"/>
                    <a:pt x="5787" y="1501"/>
                    <a:pt x="5704" y="1501"/>
                  </a:cubicBezTo>
                  <a:lnTo>
                    <a:pt x="5490" y="1501"/>
                  </a:lnTo>
                  <a:cubicBezTo>
                    <a:pt x="5180" y="1501"/>
                    <a:pt x="4918" y="1251"/>
                    <a:pt x="4918" y="941"/>
                  </a:cubicBezTo>
                  <a:lnTo>
                    <a:pt x="4918" y="929"/>
                  </a:lnTo>
                  <a:cubicBezTo>
                    <a:pt x="4918" y="608"/>
                    <a:pt x="5180" y="358"/>
                    <a:pt x="5490" y="358"/>
                  </a:cubicBezTo>
                  <a:close/>
                  <a:moveTo>
                    <a:pt x="5478" y="0"/>
                  </a:moveTo>
                  <a:cubicBezTo>
                    <a:pt x="4966" y="0"/>
                    <a:pt x="4561" y="405"/>
                    <a:pt x="4561" y="905"/>
                  </a:cubicBezTo>
                  <a:lnTo>
                    <a:pt x="4561" y="929"/>
                  </a:lnTo>
                  <a:cubicBezTo>
                    <a:pt x="4561" y="1429"/>
                    <a:pt x="4966" y="1834"/>
                    <a:pt x="5478" y="1834"/>
                  </a:cubicBezTo>
                  <a:lnTo>
                    <a:pt x="5692" y="1834"/>
                  </a:lnTo>
                  <a:cubicBezTo>
                    <a:pt x="5966" y="1834"/>
                    <a:pt x="6168" y="1620"/>
                    <a:pt x="6168" y="1358"/>
                  </a:cubicBezTo>
                  <a:lnTo>
                    <a:pt x="6168" y="1084"/>
                  </a:lnTo>
                  <a:lnTo>
                    <a:pt x="6561" y="1084"/>
                  </a:lnTo>
                  <a:cubicBezTo>
                    <a:pt x="6930" y="1084"/>
                    <a:pt x="7228" y="1382"/>
                    <a:pt x="7228" y="1763"/>
                  </a:cubicBezTo>
                  <a:lnTo>
                    <a:pt x="7228" y="2667"/>
                  </a:lnTo>
                  <a:cubicBezTo>
                    <a:pt x="6966" y="2715"/>
                    <a:pt x="6740" y="2918"/>
                    <a:pt x="6692" y="3215"/>
                  </a:cubicBezTo>
                  <a:lnTo>
                    <a:pt x="6466" y="4953"/>
                  </a:lnTo>
                  <a:cubicBezTo>
                    <a:pt x="6383" y="5668"/>
                    <a:pt x="5775" y="6204"/>
                    <a:pt x="5061" y="6204"/>
                  </a:cubicBezTo>
                  <a:lnTo>
                    <a:pt x="4323" y="6204"/>
                  </a:lnTo>
                  <a:cubicBezTo>
                    <a:pt x="4239" y="6204"/>
                    <a:pt x="4168" y="6287"/>
                    <a:pt x="4168" y="6370"/>
                  </a:cubicBezTo>
                  <a:cubicBezTo>
                    <a:pt x="4168" y="6466"/>
                    <a:pt x="4239" y="6537"/>
                    <a:pt x="4323" y="6537"/>
                  </a:cubicBezTo>
                  <a:lnTo>
                    <a:pt x="5061" y="6537"/>
                  </a:lnTo>
                  <a:cubicBezTo>
                    <a:pt x="5954" y="6537"/>
                    <a:pt x="6704" y="5870"/>
                    <a:pt x="6811" y="4989"/>
                  </a:cubicBezTo>
                  <a:lnTo>
                    <a:pt x="7037" y="3251"/>
                  </a:lnTo>
                  <a:cubicBezTo>
                    <a:pt x="7049" y="3093"/>
                    <a:pt x="7189" y="2988"/>
                    <a:pt x="7335" y="2988"/>
                  </a:cubicBezTo>
                  <a:cubicBezTo>
                    <a:pt x="7343" y="2988"/>
                    <a:pt x="7351" y="2988"/>
                    <a:pt x="7359" y="2989"/>
                  </a:cubicBezTo>
                  <a:cubicBezTo>
                    <a:pt x="7526" y="3013"/>
                    <a:pt x="7633" y="3156"/>
                    <a:pt x="7621" y="3322"/>
                  </a:cubicBezTo>
                  <a:lnTo>
                    <a:pt x="7395" y="5061"/>
                  </a:lnTo>
                  <a:cubicBezTo>
                    <a:pt x="7240" y="6239"/>
                    <a:pt x="6252" y="7120"/>
                    <a:pt x="5061" y="7120"/>
                  </a:cubicBezTo>
                  <a:lnTo>
                    <a:pt x="4442" y="7120"/>
                  </a:lnTo>
                  <a:cubicBezTo>
                    <a:pt x="4359" y="7120"/>
                    <a:pt x="4287" y="7192"/>
                    <a:pt x="4287" y="7275"/>
                  </a:cubicBezTo>
                  <a:lnTo>
                    <a:pt x="4287" y="8156"/>
                  </a:lnTo>
                  <a:cubicBezTo>
                    <a:pt x="4287" y="8323"/>
                    <a:pt x="4144" y="8454"/>
                    <a:pt x="3989" y="8454"/>
                  </a:cubicBezTo>
                  <a:cubicBezTo>
                    <a:pt x="3823" y="8454"/>
                    <a:pt x="3692" y="8323"/>
                    <a:pt x="3692" y="8156"/>
                  </a:cubicBezTo>
                  <a:lnTo>
                    <a:pt x="3692" y="7275"/>
                  </a:lnTo>
                  <a:cubicBezTo>
                    <a:pt x="3692" y="7192"/>
                    <a:pt x="3608" y="7120"/>
                    <a:pt x="3525" y="7120"/>
                  </a:cubicBezTo>
                  <a:lnTo>
                    <a:pt x="2918" y="7120"/>
                  </a:lnTo>
                  <a:cubicBezTo>
                    <a:pt x="1727" y="7120"/>
                    <a:pt x="727" y="6227"/>
                    <a:pt x="572" y="5061"/>
                  </a:cubicBezTo>
                  <a:lnTo>
                    <a:pt x="358" y="3322"/>
                  </a:lnTo>
                  <a:cubicBezTo>
                    <a:pt x="334" y="3156"/>
                    <a:pt x="441" y="3013"/>
                    <a:pt x="608" y="2989"/>
                  </a:cubicBezTo>
                  <a:cubicBezTo>
                    <a:pt x="616" y="2988"/>
                    <a:pt x="625" y="2988"/>
                    <a:pt x="633" y="2988"/>
                  </a:cubicBezTo>
                  <a:cubicBezTo>
                    <a:pt x="789" y="2988"/>
                    <a:pt x="918" y="3093"/>
                    <a:pt x="930" y="3251"/>
                  </a:cubicBezTo>
                  <a:lnTo>
                    <a:pt x="1156" y="4989"/>
                  </a:lnTo>
                  <a:cubicBezTo>
                    <a:pt x="1263" y="5882"/>
                    <a:pt x="2025" y="6537"/>
                    <a:pt x="2918" y="6537"/>
                  </a:cubicBezTo>
                  <a:lnTo>
                    <a:pt x="3644" y="6537"/>
                  </a:lnTo>
                  <a:cubicBezTo>
                    <a:pt x="3727" y="6537"/>
                    <a:pt x="3811" y="6466"/>
                    <a:pt x="3811" y="6370"/>
                  </a:cubicBezTo>
                  <a:cubicBezTo>
                    <a:pt x="3811" y="6287"/>
                    <a:pt x="3727" y="6204"/>
                    <a:pt x="3644" y="6204"/>
                  </a:cubicBezTo>
                  <a:lnTo>
                    <a:pt x="2918" y="6204"/>
                  </a:lnTo>
                  <a:cubicBezTo>
                    <a:pt x="2203" y="6204"/>
                    <a:pt x="1584" y="5668"/>
                    <a:pt x="1501" y="4953"/>
                  </a:cubicBezTo>
                  <a:lnTo>
                    <a:pt x="1275" y="3215"/>
                  </a:lnTo>
                  <a:cubicBezTo>
                    <a:pt x="1251" y="2929"/>
                    <a:pt x="1025" y="2727"/>
                    <a:pt x="775" y="2679"/>
                  </a:cubicBezTo>
                  <a:lnTo>
                    <a:pt x="775" y="1775"/>
                  </a:lnTo>
                  <a:cubicBezTo>
                    <a:pt x="775" y="1405"/>
                    <a:pt x="1072" y="1108"/>
                    <a:pt x="1441" y="1108"/>
                  </a:cubicBezTo>
                  <a:lnTo>
                    <a:pt x="1822" y="1108"/>
                  </a:lnTo>
                  <a:lnTo>
                    <a:pt x="1822" y="1370"/>
                  </a:lnTo>
                  <a:cubicBezTo>
                    <a:pt x="1822" y="1644"/>
                    <a:pt x="2037" y="1846"/>
                    <a:pt x="2299" y="1846"/>
                  </a:cubicBezTo>
                  <a:lnTo>
                    <a:pt x="2525" y="1846"/>
                  </a:lnTo>
                  <a:cubicBezTo>
                    <a:pt x="3037" y="1846"/>
                    <a:pt x="3430" y="1441"/>
                    <a:pt x="3430" y="941"/>
                  </a:cubicBezTo>
                  <a:lnTo>
                    <a:pt x="3430" y="929"/>
                  </a:lnTo>
                  <a:cubicBezTo>
                    <a:pt x="3430" y="417"/>
                    <a:pt x="3037" y="12"/>
                    <a:pt x="2525" y="12"/>
                  </a:cubicBezTo>
                  <a:lnTo>
                    <a:pt x="2299" y="12"/>
                  </a:lnTo>
                  <a:cubicBezTo>
                    <a:pt x="2037" y="12"/>
                    <a:pt x="1822" y="227"/>
                    <a:pt x="1822" y="489"/>
                  </a:cubicBezTo>
                  <a:lnTo>
                    <a:pt x="1822" y="762"/>
                  </a:lnTo>
                  <a:lnTo>
                    <a:pt x="1441" y="762"/>
                  </a:lnTo>
                  <a:cubicBezTo>
                    <a:pt x="870" y="762"/>
                    <a:pt x="429" y="1227"/>
                    <a:pt x="429" y="1775"/>
                  </a:cubicBezTo>
                  <a:lnTo>
                    <a:pt x="429" y="2715"/>
                  </a:lnTo>
                  <a:cubicBezTo>
                    <a:pt x="156" y="2810"/>
                    <a:pt x="1" y="3084"/>
                    <a:pt x="25" y="3382"/>
                  </a:cubicBezTo>
                  <a:lnTo>
                    <a:pt x="251" y="5120"/>
                  </a:lnTo>
                  <a:cubicBezTo>
                    <a:pt x="418" y="6466"/>
                    <a:pt x="1561" y="7478"/>
                    <a:pt x="2918" y="7478"/>
                  </a:cubicBezTo>
                  <a:lnTo>
                    <a:pt x="3358" y="7478"/>
                  </a:lnTo>
                  <a:lnTo>
                    <a:pt x="3358" y="8192"/>
                  </a:lnTo>
                  <a:cubicBezTo>
                    <a:pt x="3358" y="8466"/>
                    <a:pt x="3549" y="8728"/>
                    <a:pt x="3823" y="8799"/>
                  </a:cubicBezTo>
                  <a:lnTo>
                    <a:pt x="3823" y="9418"/>
                  </a:lnTo>
                  <a:cubicBezTo>
                    <a:pt x="3823" y="10597"/>
                    <a:pt x="4775" y="11550"/>
                    <a:pt x="5954" y="11550"/>
                  </a:cubicBezTo>
                  <a:lnTo>
                    <a:pt x="7799" y="11550"/>
                  </a:lnTo>
                  <a:cubicBezTo>
                    <a:pt x="8966" y="11550"/>
                    <a:pt x="9919" y="10597"/>
                    <a:pt x="9919" y="9418"/>
                  </a:cubicBezTo>
                  <a:lnTo>
                    <a:pt x="9919" y="8454"/>
                  </a:lnTo>
                  <a:cubicBezTo>
                    <a:pt x="10335" y="8430"/>
                    <a:pt x="10740" y="8252"/>
                    <a:pt x="11038" y="7930"/>
                  </a:cubicBezTo>
                  <a:cubicBezTo>
                    <a:pt x="11633" y="7335"/>
                    <a:pt x="11728" y="6382"/>
                    <a:pt x="11264" y="5668"/>
                  </a:cubicBezTo>
                  <a:cubicBezTo>
                    <a:pt x="11235" y="5624"/>
                    <a:pt x="11184" y="5598"/>
                    <a:pt x="11129" y="5598"/>
                  </a:cubicBezTo>
                  <a:cubicBezTo>
                    <a:pt x="11095" y="5598"/>
                    <a:pt x="11058" y="5609"/>
                    <a:pt x="11026" y="5632"/>
                  </a:cubicBezTo>
                  <a:cubicBezTo>
                    <a:pt x="10955" y="5668"/>
                    <a:pt x="10919" y="5775"/>
                    <a:pt x="10978" y="5870"/>
                  </a:cubicBezTo>
                  <a:cubicBezTo>
                    <a:pt x="11609" y="6799"/>
                    <a:pt x="10966" y="8109"/>
                    <a:pt x="9740" y="8109"/>
                  </a:cubicBezTo>
                  <a:cubicBezTo>
                    <a:pt x="8478" y="8109"/>
                    <a:pt x="7823" y="6549"/>
                    <a:pt x="8728" y="5632"/>
                  </a:cubicBezTo>
                  <a:cubicBezTo>
                    <a:pt x="9013" y="5347"/>
                    <a:pt x="9379" y="5201"/>
                    <a:pt x="9749" y="5201"/>
                  </a:cubicBezTo>
                  <a:cubicBezTo>
                    <a:pt x="10029" y="5201"/>
                    <a:pt x="10311" y="5285"/>
                    <a:pt x="10562" y="5454"/>
                  </a:cubicBezTo>
                  <a:cubicBezTo>
                    <a:pt x="10587" y="5466"/>
                    <a:pt x="10618" y="5473"/>
                    <a:pt x="10649" y="5473"/>
                  </a:cubicBezTo>
                  <a:cubicBezTo>
                    <a:pt x="10704" y="5473"/>
                    <a:pt x="10762" y="5452"/>
                    <a:pt x="10800" y="5406"/>
                  </a:cubicBezTo>
                  <a:cubicBezTo>
                    <a:pt x="10847" y="5334"/>
                    <a:pt x="10836" y="5227"/>
                    <a:pt x="10752" y="5168"/>
                  </a:cubicBezTo>
                  <a:cubicBezTo>
                    <a:pt x="10439" y="4961"/>
                    <a:pt x="10099" y="4867"/>
                    <a:pt x="9768" y="4867"/>
                  </a:cubicBezTo>
                  <a:cubicBezTo>
                    <a:pt x="8839" y="4867"/>
                    <a:pt x="7978" y="5606"/>
                    <a:pt x="7978" y="6668"/>
                  </a:cubicBezTo>
                  <a:cubicBezTo>
                    <a:pt x="7978" y="7609"/>
                    <a:pt x="8692" y="8371"/>
                    <a:pt x="9585" y="8454"/>
                  </a:cubicBezTo>
                  <a:lnTo>
                    <a:pt x="9585" y="9406"/>
                  </a:lnTo>
                  <a:cubicBezTo>
                    <a:pt x="9585" y="10395"/>
                    <a:pt x="8776" y="11192"/>
                    <a:pt x="7799" y="11192"/>
                  </a:cubicBezTo>
                  <a:lnTo>
                    <a:pt x="5954" y="11192"/>
                  </a:lnTo>
                  <a:cubicBezTo>
                    <a:pt x="4966" y="11192"/>
                    <a:pt x="4168" y="10395"/>
                    <a:pt x="4168" y="9406"/>
                  </a:cubicBezTo>
                  <a:lnTo>
                    <a:pt x="4168" y="8787"/>
                  </a:lnTo>
                  <a:cubicBezTo>
                    <a:pt x="4430" y="8704"/>
                    <a:pt x="4620" y="8466"/>
                    <a:pt x="4620" y="8168"/>
                  </a:cubicBezTo>
                  <a:lnTo>
                    <a:pt x="4620" y="7478"/>
                  </a:lnTo>
                  <a:lnTo>
                    <a:pt x="5073" y="7478"/>
                  </a:lnTo>
                  <a:cubicBezTo>
                    <a:pt x="6418" y="7478"/>
                    <a:pt x="7573" y="6466"/>
                    <a:pt x="7740" y="5120"/>
                  </a:cubicBezTo>
                  <a:lnTo>
                    <a:pt x="7954" y="3382"/>
                  </a:lnTo>
                  <a:cubicBezTo>
                    <a:pt x="7990" y="3096"/>
                    <a:pt x="7823" y="2834"/>
                    <a:pt x="7573" y="2727"/>
                  </a:cubicBezTo>
                  <a:lnTo>
                    <a:pt x="7573" y="1763"/>
                  </a:lnTo>
                  <a:cubicBezTo>
                    <a:pt x="7573" y="1191"/>
                    <a:pt x="7109" y="751"/>
                    <a:pt x="6561" y="751"/>
                  </a:cubicBezTo>
                  <a:lnTo>
                    <a:pt x="6168" y="751"/>
                  </a:lnTo>
                  <a:lnTo>
                    <a:pt x="6168" y="477"/>
                  </a:lnTo>
                  <a:cubicBezTo>
                    <a:pt x="6168" y="215"/>
                    <a:pt x="5966" y="0"/>
                    <a:pt x="56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Subtitle 2"/>
          <p:cNvSpPr>
            <a:spLocks noGrp="1"/>
          </p:cNvSpPr>
          <p:nvPr>
            <p:ph type="subTitle" idx="4"/>
          </p:nvPr>
        </p:nvSpPr>
        <p:spPr>
          <a:xfrm>
            <a:off x="762000" y="2169554"/>
            <a:ext cx="1600200" cy="527700"/>
          </a:xfrm>
        </p:spPr>
        <p:txBody>
          <a:bodyPr/>
          <a:lstStyle/>
          <a:p>
            <a:pPr algn="ctr"/>
            <a:r>
              <a:rPr lang="en-US" dirty="0"/>
              <a:t>Rewards</a:t>
            </a:r>
          </a:p>
          <a:p>
            <a:pPr algn="ctr"/>
            <a:r>
              <a:rPr lang="en-US" sz="900" dirty="0"/>
              <a:t>(Ali et al., 2021))</a:t>
            </a:r>
          </a:p>
        </p:txBody>
      </p:sp>
      <p:pic>
        <p:nvPicPr>
          <p:cNvPr id="1026" name="Picture 2" descr="Reward your clients for their loyalty with Timely's newest feature! | Timel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028950"/>
            <a:ext cx="2881838"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30 Best Ways To Celebrate Employee Appreciation Day In 202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1838" y="3028950"/>
            <a:ext cx="3048000" cy="198120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6" descr="Planning for career development"/>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AutoShape 2" descr="Career Development Training in Bangladesh| Global Skills Development Agency"/>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35023" y="3028950"/>
            <a:ext cx="3101163" cy="19812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pic>
        <p:nvPicPr>
          <p:cNvPr id="224" name="Google Shape;224;p32"/>
          <p:cNvPicPr preferRelativeResize="0"/>
          <p:nvPr/>
        </p:nvPicPr>
        <p:blipFill>
          <a:blip r:embed="rId3">
            <a:alphaModFix/>
          </a:blip>
          <a:stretch>
            <a:fillRect/>
          </a:stretch>
        </p:blipFill>
        <p:spPr>
          <a:xfrm>
            <a:off x="1295400" y="1420313"/>
            <a:ext cx="827477" cy="827449"/>
          </a:xfrm>
          <a:prstGeom prst="rect">
            <a:avLst/>
          </a:prstGeom>
          <a:noFill/>
          <a:ln>
            <a:noFill/>
          </a:ln>
        </p:spPr>
      </p:pic>
      <p:pic>
        <p:nvPicPr>
          <p:cNvPr id="225" name="Google Shape;225;p32"/>
          <p:cNvPicPr preferRelativeResize="0"/>
          <p:nvPr/>
        </p:nvPicPr>
        <p:blipFill>
          <a:blip r:embed="rId3">
            <a:alphaModFix/>
          </a:blip>
          <a:stretch>
            <a:fillRect/>
          </a:stretch>
        </p:blipFill>
        <p:spPr>
          <a:xfrm>
            <a:off x="6487723" y="1420313"/>
            <a:ext cx="827477" cy="827449"/>
          </a:xfrm>
          <a:prstGeom prst="rect">
            <a:avLst/>
          </a:prstGeom>
          <a:noFill/>
          <a:ln>
            <a:noFill/>
          </a:ln>
        </p:spPr>
      </p:pic>
      <p:sp>
        <p:nvSpPr>
          <p:cNvPr id="226" name="Google Shape;226;p32"/>
          <p:cNvSpPr txBox="1">
            <a:spLocks noGrp="1"/>
          </p:cNvSpPr>
          <p:nvPr>
            <p:ph type="subTitle" idx="4"/>
          </p:nvPr>
        </p:nvSpPr>
        <p:spPr>
          <a:xfrm>
            <a:off x="5834661" y="2269800"/>
            <a:ext cx="2237250"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PPE</a:t>
            </a:r>
          </a:p>
          <a:p>
            <a:pPr marL="0" lvl="0" indent="0" algn="ctr" rtl="0">
              <a:spcBef>
                <a:spcPts val="0"/>
              </a:spcBef>
              <a:spcAft>
                <a:spcPts val="0"/>
              </a:spcAft>
              <a:buNone/>
            </a:pPr>
            <a:r>
              <a:rPr lang="en" sz="900" dirty="0"/>
              <a:t>(Aktar &amp; Pangil, 2018)</a:t>
            </a:r>
            <a:endParaRPr sz="900" dirty="0"/>
          </a:p>
        </p:txBody>
      </p:sp>
      <p:sp>
        <p:nvSpPr>
          <p:cNvPr id="227" name="Google Shape;227;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Health and Safety Procedures</a:t>
            </a:r>
            <a:endParaRPr dirty="0"/>
          </a:p>
        </p:txBody>
      </p:sp>
      <p:sp>
        <p:nvSpPr>
          <p:cNvPr id="230" name="Google Shape;230;p32"/>
          <p:cNvSpPr txBox="1">
            <a:spLocks noGrp="1"/>
          </p:cNvSpPr>
          <p:nvPr>
            <p:ph type="subTitle" idx="3"/>
          </p:nvPr>
        </p:nvSpPr>
        <p:spPr>
          <a:xfrm>
            <a:off x="916108" y="2285520"/>
            <a:ext cx="1586059" cy="558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Fire Safety</a:t>
            </a:r>
            <a:endParaRPr dirty="0"/>
          </a:p>
        </p:txBody>
      </p:sp>
      <p:pic>
        <p:nvPicPr>
          <p:cNvPr id="231" name="Google Shape;231;p32"/>
          <p:cNvPicPr preferRelativeResize="0"/>
          <p:nvPr/>
        </p:nvPicPr>
        <p:blipFill>
          <a:blip r:embed="rId4">
            <a:alphaModFix/>
          </a:blip>
          <a:stretch>
            <a:fillRect/>
          </a:stretch>
        </p:blipFill>
        <p:spPr>
          <a:xfrm rot="5400000">
            <a:off x="7091903" y="3067526"/>
            <a:ext cx="827450" cy="3357174"/>
          </a:xfrm>
          <a:prstGeom prst="rect">
            <a:avLst/>
          </a:prstGeom>
          <a:noFill/>
          <a:ln>
            <a:noFill/>
          </a:ln>
        </p:spPr>
      </p:pic>
      <p:grpSp>
        <p:nvGrpSpPr>
          <p:cNvPr id="235" name="Google Shape;235;p32"/>
          <p:cNvGrpSpPr/>
          <p:nvPr/>
        </p:nvGrpSpPr>
        <p:grpSpPr>
          <a:xfrm>
            <a:off x="1524000" y="1653812"/>
            <a:ext cx="369837" cy="360471"/>
            <a:chOff x="6194086" y="2437737"/>
            <a:chExt cx="369837" cy="360471"/>
          </a:xfrm>
        </p:grpSpPr>
        <p:sp>
          <p:nvSpPr>
            <p:cNvPr id="236"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6" name="Google Shape;224;p32"/>
          <p:cNvPicPr preferRelativeResize="0"/>
          <p:nvPr/>
        </p:nvPicPr>
        <p:blipFill>
          <a:blip r:embed="rId3">
            <a:alphaModFix/>
          </a:blip>
          <a:stretch>
            <a:fillRect/>
          </a:stretch>
        </p:blipFill>
        <p:spPr>
          <a:xfrm>
            <a:off x="4049323" y="1458071"/>
            <a:ext cx="827477" cy="827449"/>
          </a:xfrm>
          <a:prstGeom prst="rect">
            <a:avLst/>
          </a:prstGeom>
          <a:noFill/>
          <a:ln>
            <a:noFill/>
          </a:ln>
        </p:spPr>
      </p:pic>
      <p:grpSp>
        <p:nvGrpSpPr>
          <p:cNvPr id="17" name="Google Shape;235;p32"/>
          <p:cNvGrpSpPr/>
          <p:nvPr/>
        </p:nvGrpSpPr>
        <p:grpSpPr>
          <a:xfrm>
            <a:off x="4278363" y="1708035"/>
            <a:ext cx="369837" cy="360471"/>
            <a:chOff x="6194086" y="2437737"/>
            <a:chExt cx="369837" cy="360471"/>
          </a:xfrm>
        </p:grpSpPr>
        <p:sp>
          <p:nvSpPr>
            <p:cNvPr id="18"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35;p32"/>
          <p:cNvGrpSpPr/>
          <p:nvPr/>
        </p:nvGrpSpPr>
        <p:grpSpPr>
          <a:xfrm>
            <a:off x="6716763" y="1708034"/>
            <a:ext cx="369837" cy="360471"/>
            <a:chOff x="6194086" y="2437737"/>
            <a:chExt cx="369837" cy="360471"/>
          </a:xfrm>
        </p:grpSpPr>
        <p:sp>
          <p:nvSpPr>
            <p:cNvPr id="21"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30;p32"/>
          <p:cNvSpPr txBox="1">
            <a:spLocks noGrp="1"/>
          </p:cNvSpPr>
          <p:nvPr>
            <p:ph type="subTitle" idx="3"/>
          </p:nvPr>
        </p:nvSpPr>
        <p:spPr>
          <a:xfrm>
            <a:off x="2895600" y="2647950"/>
            <a:ext cx="3211123"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Knowing about Emergency Existence</a:t>
            </a:r>
            <a:endParaRPr dirty="0"/>
          </a:p>
        </p:txBody>
      </p:sp>
      <p:pic>
        <p:nvPicPr>
          <p:cNvPr id="5122" name="Picture 2" descr="Fire Prevention and Safety | Institute for Childhood Preparedne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 y="3258784"/>
            <a:ext cx="2667000" cy="1884715"/>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Emergency lif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6" name="Picture 6" descr="Emergency Exist Sign in Lagos Island (Eko) - Safetywear &amp; Equipment,  Precyjewel Exclusive Precious | Jiji.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38450" y="3258785"/>
            <a:ext cx="2952750" cy="1901053"/>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Personal Protective Equipment: What Sanctions are what they are fo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27041" y="3181350"/>
            <a:ext cx="3205975" cy="19621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pic>
        <p:nvPicPr>
          <p:cNvPr id="224" name="Google Shape;224;p32"/>
          <p:cNvPicPr preferRelativeResize="0"/>
          <p:nvPr/>
        </p:nvPicPr>
        <p:blipFill>
          <a:blip r:embed="rId3">
            <a:alphaModFix/>
          </a:blip>
          <a:stretch>
            <a:fillRect/>
          </a:stretch>
        </p:blipFill>
        <p:spPr>
          <a:xfrm>
            <a:off x="1423988" y="1420313"/>
            <a:ext cx="827477" cy="827449"/>
          </a:xfrm>
          <a:prstGeom prst="rect">
            <a:avLst/>
          </a:prstGeom>
          <a:noFill/>
          <a:ln>
            <a:noFill/>
          </a:ln>
        </p:spPr>
      </p:pic>
      <p:pic>
        <p:nvPicPr>
          <p:cNvPr id="225" name="Google Shape;225;p32"/>
          <p:cNvPicPr preferRelativeResize="0"/>
          <p:nvPr/>
        </p:nvPicPr>
        <p:blipFill>
          <a:blip r:embed="rId3">
            <a:alphaModFix/>
          </a:blip>
          <a:stretch>
            <a:fillRect/>
          </a:stretch>
        </p:blipFill>
        <p:spPr>
          <a:xfrm>
            <a:off x="6792523" y="1420313"/>
            <a:ext cx="827477" cy="827449"/>
          </a:xfrm>
          <a:prstGeom prst="rect">
            <a:avLst/>
          </a:prstGeom>
          <a:noFill/>
          <a:ln>
            <a:noFill/>
          </a:ln>
        </p:spPr>
      </p:pic>
      <p:sp>
        <p:nvSpPr>
          <p:cNvPr id="226" name="Google Shape;226;p32"/>
          <p:cNvSpPr txBox="1">
            <a:spLocks noGrp="1"/>
          </p:cNvSpPr>
          <p:nvPr>
            <p:ph type="subTitle" idx="4"/>
          </p:nvPr>
        </p:nvSpPr>
        <p:spPr>
          <a:xfrm>
            <a:off x="6050140" y="2470050"/>
            <a:ext cx="2636659"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Ensuring No Spills, Slips and Falls</a:t>
            </a:r>
            <a:endParaRPr dirty="0"/>
          </a:p>
        </p:txBody>
      </p:sp>
      <p:sp>
        <p:nvSpPr>
          <p:cNvPr id="227" name="Google Shape;227;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Best Practices of Housekeeping Team</a:t>
            </a:r>
            <a:endParaRPr dirty="0"/>
          </a:p>
        </p:txBody>
      </p:sp>
      <p:sp>
        <p:nvSpPr>
          <p:cNvPr id="230" name="Google Shape;230;p32"/>
          <p:cNvSpPr txBox="1">
            <a:spLocks noGrp="1"/>
          </p:cNvSpPr>
          <p:nvPr>
            <p:ph type="subTitle" idx="3"/>
          </p:nvPr>
        </p:nvSpPr>
        <p:spPr>
          <a:xfrm>
            <a:off x="618913" y="2254560"/>
            <a:ext cx="2362200" cy="558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Cleaning Activities</a:t>
            </a:r>
          </a:p>
          <a:p>
            <a:pPr marL="0" lvl="0" indent="0" algn="ctr" rtl="0">
              <a:spcBef>
                <a:spcPts val="0"/>
              </a:spcBef>
              <a:spcAft>
                <a:spcPts val="0"/>
              </a:spcAft>
              <a:buNone/>
            </a:pPr>
            <a:r>
              <a:rPr lang="en-US" sz="900" dirty="0"/>
              <a:t>(</a:t>
            </a:r>
            <a:r>
              <a:rPr lang="en-US" sz="900" dirty="0" err="1"/>
              <a:t>Daskalaki</a:t>
            </a:r>
            <a:r>
              <a:rPr lang="en-US" sz="900" dirty="0"/>
              <a:t>, 2020)</a:t>
            </a:r>
            <a:endParaRPr sz="900" dirty="0"/>
          </a:p>
        </p:txBody>
      </p:sp>
      <p:pic>
        <p:nvPicPr>
          <p:cNvPr id="231" name="Google Shape;231;p32"/>
          <p:cNvPicPr preferRelativeResize="0"/>
          <p:nvPr/>
        </p:nvPicPr>
        <p:blipFill>
          <a:blip r:embed="rId4">
            <a:alphaModFix/>
          </a:blip>
          <a:stretch>
            <a:fillRect/>
          </a:stretch>
        </p:blipFill>
        <p:spPr>
          <a:xfrm rot="5400000">
            <a:off x="7091903" y="3067526"/>
            <a:ext cx="827450" cy="3357174"/>
          </a:xfrm>
          <a:prstGeom prst="rect">
            <a:avLst/>
          </a:prstGeom>
          <a:noFill/>
          <a:ln>
            <a:noFill/>
          </a:ln>
        </p:spPr>
      </p:pic>
      <p:grpSp>
        <p:nvGrpSpPr>
          <p:cNvPr id="235" name="Google Shape;235;p32"/>
          <p:cNvGrpSpPr/>
          <p:nvPr/>
        </p:nvGrpSpPr>
        <p:grpSpPr>
          <a:xfrm>
            <a:off x="1652811" y="1653812"/>
            <a:ext cx="369837" cy="360471"/>
            <a:chOff x="6194086" y="2437737"/>
            <a:chExt cx="369837" cy="360471"/>
          </a:xfrm>
        </p:grpSpPr>
        <p:sp>
          <p:nvSpPr>
            <p:cNvPr id="236"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6" name="Google Shape;224;p32"/>
          <p:cNvPicPr preferRelativeResize="0"/>
          <p:nvPr/>
        </p:nvPicPr>
        <p:blipFill>
          <a:blip r:embed="rId3">
            <a:alphaModFix/>
          </a:blip>
          <a:stretch>
            <a:fillRect/>
          </a:stretch>
        </p:blipFill>
        <p:spPr>
          <a:xfrm>
            <a:off x="4114800" y="1458071"/>
            <a:ext cx="827477" cy="827449"/>
          </a:xfrm>
          <a:prstGeom prst="rect">
            <a:avLst/>
          </a:prstGeom>
          <a:noFill/>
          <a:ln>
            <a:noFill/>
          </a:ln>
        </p:spPr>
      </p:pic>
      <p:grpSp>
        <p:nvGrpSpPr>
          <p:cNvPr id="17" name="Google Shape;235;p32"/>
          <p:cNvGrpSpPr/>
          <p:nvPr/>
        </p:nvGrpSpPr>
        <p:grpSpPr>
          <a:xfrm>
            <a:off x="4354563" y="1708035"/>
            <a:ext cx="369837" cy="360471"/>
            <a:chOff x="6194086" y="2437737"/>
            <a:chExt cx="369837" cy="360471"/>
          </a:xfrm>
        </p:grpSpPr>
        <p:sp>
          <p:nvSpPr>
            <p:cNvPr id="18"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35;p32"/>
          <p:cNvGrpSpPr/>
          <p:nvPr/>
        </p:nvGrpSpPr>
        <p:grpSpPr>
          <a:xfrm>
            <a:off x="7021563" y="1708034"/>
            <a:ext cx="369837" cy="360471"/>
            <a:chOff x="6194086" y="2437737"/>
            <a:chExt cx="369837" cy="360471"/>
          </a:xfrm>
        </p:grpSpPr>
        <p:sp>
          <p:nvSpPr>
            <p:cNvPr id="21"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30;p32"/>
          <p:cNvSpPr txBox="1">
            <a:spLocks noGrp="1"/>
          </p:cNvSpPr>
          <p:nvPr>
            <p:ph type="subTitle" idx="3"/>
          </p:nvPr>
        </p:nvSpPr>
        <p:spPr>
          <a:xfrm>
            <a:off x="2857500" y="2317650"/>
            <a:ext cx="3211123"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Security Activities</a:t>
            </a:r>
            <a:endParaRPr dirty="0"/>
          </a:p>
        </p:txBody>
      </p:sp>
      <p:pic>
        <p:nvPicPr>
          <p:cNvPr id="23" name="Picture 2" descr="Premium Vector | Housekeeping team workers cleaning house with equipment  to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361" y="2952750"/>
            <a:ext cx="2495305" cy="204700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Red tape or enablers of change? 5 ways to upswing the perception of cyber  security in your organisation - Australian Cyber Security Magazin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94739" y="2936362"/>
            <a:ext cx="2632302" cy="206339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19800" y="2963676"/>
            <a:ext cx="2819400" cy="2070372"/>
          </a:xfrm>
          <a:prstGeom prst="rect">
            <a:avLst/>
          </a:prstGeom>
        </p:spPr>
      </p:pic>
    </p:spTree>
    <p:extLst>
      <p:ext uri="{BB962C8B-B14F-4D97-AF65-F5344CB8AC3E}">
        <p14:creationId xmlns:p14="http://schemas.microsoft.com/office/powerpoint/2010/main" val="173253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pic>
        <p:nvPicPr>
          <p:cNvPr id="224" name="Google Shape;224;p32"/>
          <p:cNvPicPr preferRelativeResize="0"/>
          <p:nvPr/>
        </p:nvPicPr>
        <p:blipFill>
          <a:blip r:embed="rId3">
            <a:alphaModFix/>
          </a:blip>
          <a:stretch>
            <a:fillRect/>
          </a:stretch>
        </p:blipFill>
        <p:spPr>
          <a:xfrm>
            <a:off x="457200" y="1214387"/>
            <a:ext cx="827477" cy="827449"/>
          </a:xfrm>
          <a:prstGeom prst="rect">
            <a:avLst/>
          </a:prstGeom>
          <a:noFill/>
          <a:ln>
            <a:noFill/>
          </a:ln>
        </p:spPr>
      </p:pic>
      <p:pic>
        <p:nvPicPr>
          <p:cNvPr id="225" name="Google Shape;225;p32"/>
          <p:cNvPicPr preferRelativeResize="0"/>
          <p:nvPr/>
        </p:nvPicPr>
        <p:blipFill>
          <a:blip r:embed="rId3">
            <a:alphaModFix/>
          </a:blip>
          <a:stretch>
            <a:fillRect/>
          </a:stretch>
        </p:blipFill>
        <p:spPr>
          <a:xfrm>
            <a:off x="990600" y="3344501"/>
            <a:ext cx="827477" cy="827449"/>
          </a:xfrm>
          <a:prstGeom prst="rect">
            <a:avLst/>
          </a:prstGeom>
          <a:noFill/>
          <a:ln>
            <a:noFill/>
          </a:ln>
        </p:spPr>
      </p:pic>
      <p:sp>
        <p:nvSpPr>
          <p:cNvPr id="226" name="Google Shape;226;p32"/>
          <p:cNvSpPr txBox="1">
            <a:spLocks noGrp="1"/>
          </p:cNvSpPr>
          <p:nvPr>
            <p:ph type="subTitle" idx="4"/>
          </p:nvPr>
        </p:nvSpPr>
        <p:spPr>
          <a:xfrm>
            <a:off x="1752600" y="3308250"/>
            <a:ext cx="2636659"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Polishing Machine</a:t>
            </a:r>
            <a:endParaRPr dirty="0"/>
          </a:p>
        </p:txBody>
      </p:sp>
      <p:sp>
        <p:nvSpPr>
          <p:cNvPr id="227" name="Google Shape;227;p3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Best Practices of Housekeeping Team</a:t>
            </a:r>
            <a:endParaRPr dirty="0"/>
          </a:p>
        </p:txBody>
      </p:sp>
      <p:sp>
        <p:nvSpPr>
          <p:cNvPr id="230" name="Google Shape;230;p32"/>
          <p:cNvSpPr txBox="1">
            <a:spLocks noGrp="1"/>
          </p:cNvSpPr>
          <p:nvPr>
            <p:ph type="subTitle" idx="3"/>
          </p:nvPr>
        </p:nvSpPr>
        <p:spPr>
          <a:xfrm>
            <a:off x="1295400" y="1312895"/>
            <a:ext cx="1752600" cy="558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Box Sweeper</a:t>
            </a:r>
          </a:p>
          <a:p>
            <a:pPr marL="0" lvl="0" indent="0" algn="l" rtl="0">
              <a:spcBef>
                <a:spcPts val="0"/>
              </a:spcBef>
              <a:spcAft>
                <a:spcPts val="0"/>
              </a:spcAft>
              <a:buNone/>
            </a:pPr>
            <a:r>
              <a:rPr lang="en-US" sz="900" dirty="0"/>
              <a:t>(Rauch et al., 2016) </a:t>
            </a:r>
            <a:endParaRPr sz="900" dirty="0"/>
          </a:p>
        </p:txBody>
      </p:sp>
      <p:pic>
        <p:nvPicPr>
          <p:cNvPr id="231" name="Google Shape;231;p32"/>
          <p:cNvPicPr preferRelativeResize="0"/>
          <p:nvPr/>
        </p:nvPicPr>
        <p:blipFill>
          <a:blip r:embed="rId4">
            <a:alphaModFix/>
          </a:blip>
          <a:stretch>
            <a:fillRect/>
          </a:stretch>
        </p:blipFill>
        <p:spPr>
          <a:xfrm rot="5400000">
            <a:off x="7091903" y="3067526"/>
            <a:ext cx="827450" cy="3357174"/>
          </a:xfrm>
          <a:prstGeom prst="rect">
            <a:avLst/>
          </a:prstGeom>
          <a:noFill/>
          <a:ln>
            <a:noFill/>
          </a:ln>
        </p:spPr>
      </p:pic>
      <p:grpSp>
        <p:nvGrpSpPr>
          <p:cNvPr id="235" name="Google Shape;235;p32"/>
          <p:cNvGrpSpPr/>
          <p:nvPr/>
        </p:nvGrpSpPr>
        <p:grpSpPr>
          <a:xfrm>
            <a:off x="686019" y="1458071"/>
            <a:ext cx="369837" cy="360471"/>
            <a:chOff x="6194086" y="2437737"/>
            <a:chExt cx="369837" cy="360471"/>
          </a:xfrm>
        </p:grpSpPr>
        <p:sp>
          <p:nvSpPr>
            <p:cNvPr id="236"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6" name="Google Shape;224;p32"/>
          <p:cNvPicPr preferRelativeResize="0"/>
          <p:nvPr/>
        </p:nvPicPr>
        <p:blipFill>
          <a:blip r:embed="rId3">
            <a:alphaModFix/>
          </a:blip>
          <a:stretch>
            <a:fillRect/>
          </a:stretch>
        </p:blipFill>
        <p:spPr>
          <a:xfrm>
            <a:off x="990600" y="2266950"/>
            <a:ext cx="827477" cy="827449"/>
          </a:xfrm>
          <a:prstGeom prst="rect">
            <a:avLst/>
          </a:prstGeom>
          <a:noFill/>
          <a:ln>
            <a:noFill/>
          </a:ln>
        </p:spPr>
      </p:pic>
      <p:grpSp>
        <p:nvGrpSpPr>
          <p:cNvPr id="17" name="Google Shape;235;p32"/>
          <p:cNvGrpSpPr/>
          <p:nvPr/>
        </p:nvGrpSpPr>
        <p:grpSpPr>
          <a:xfrm>
            <a:off x="1219419" y="2495550"/>
            <a:ext cx="369837" cy="360471"/>
            <a:chOff x="6194086" y="2437737"/>
            <a:chExt cx="369837" cy="360471"/>
          </a:xfrm>
        </p:grpSpPr>
        <p:sp>
          <p:nvSpPr>
            <p:cNvPr id="18"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35;p32"/>
          <p:cNvGrpSpPr/>
          <p:nvPr/>
        </p:nvGrpSpPr>
        <p:grpSpPr>
          <a:xfrm>
            <a:off x="1219200" y="3582879"/>
            <a:ext cx="369837" cy="360471"/>
            <a:chOff x="6194086" y="2437737"/>
            <a:chExt cx="369837" cy="360471"/>
          </a:xfrm>
        </p:grpSpPr>
        <p:sp>
          <p:nvSpPr>
            <p:cNvPr id="21"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30;p32"/>
          <p:cNvSpPr txBox="1">
            <a:spLocks noGrp="1"/>
          </p:cNvSpPr>
          <p:nvPr>
            <p:ph type="subTitle" idx="3"/>
          </p:nvPr>
        </p:nvSpPr>
        <p:spPr>
          <a:xfrm>
            <a:off x="1676400" y="2343150"/>
            <a:ext cx="2438400" cy="558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Vacuum Cleaner</a:t>
            </a:r>
            <a:endParaRPr dirty="0"/>
          </a:p>
        </p:txBody>
      </p:sp>
      <p:pic>
        <p:nvPicPr>
          <p:cNvPr id="1026" name="Picture 2" descr="Types of manual and mechanical equipment used in | PP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91000" y="1132733"/>
            <a:ext cx="4267200" cy="3200401"/>
          </a:xfrm>
          <a:prstGeom prst="rect">
            <a:avLst/>
          </a:prstGeom>
          <a:noFill/>
          <a:extLst>
            <a:ext uri="{909E8E84-426E-40DD-AFC4-6F175D3DCCD1}">
              <a14:hiddenFill xmlns:a14="http://schemas.microsoft.com/office/drawing/2010/main">
                <a:solidFill>
                  <a:srgbClr val="FFFFFF"/>
                </a:solidFill>
              </a14:hiddenFill>
            </a:ext>
          </a:extLst>
        </p:spPr>
      </p:pic>
      <p:pic>
        <p:nvPicPr>
          <p:cNvPr id="23" name="Google Shape;225;p32"/>
          <p:cNvPicPr preferRelativeResize="0"/>
          <p:nvPr/>
        </p:nvPicPr>
        <p:blipFill>
          <a:blip r:embed="rId3">
            <a:alphaModFix/>
          </a:blip>
          <a:stretch>
            <a:fillRect/>
          </a:stretch>
        </p:blipFill>
        <p:spPr>
          <a:xfrm>
            <a:off x="391942" y="4245879"/>
            <a:ext cx="827477" cy="827449"/>
          </a:xfrm>
          <a:prstGeom prst="rect">
            <a:avLst/>
          </a:prstGeom>
          <a:noFill/>
          <a:ln>
            <a:noFill/>
          </a:ln>
        </p:spPr>
      </p:pic>
      <p:grpSp>
        <p:nvGrpSpPr>
          <p:cNvPr id="24" name="Google Shape;235;p32"/>
          <p:cNvGrpSpPr/>
          <p:nvPr/>
        </p:nvGrpSpPr>
        <p:grpSpPr>
          <a:xfrm>
            <a:off x="648303" y="4479367"/>
            <a:ext cx="369837" cy="360471"/>
            <a:chOff x="6194086" y="2437737"/>
            <a:chExt cx="369837" cy="360471"/>
          </a:xfrm>
        </p:grpSpPr>
        <p:sp>
          <p:nvSpPr>
            <p:cNvPr id="25" name="Google Shape;236;p32"/>
            <p:cNvSpPr/>
            <p:nvPr/>
          </p:nvSpPr>
          <p:spPr>
            <a:xfrm>
              <a:off x="6194086" y="2437737"/>
              <a:ext cx="369837" cy="360471"/>
            </a:xfrm>
            <a:custGeom>
              <a:avLst/>
              <a:gdLst/>
              <a:ahLst/>
              <a:cxnLst/>
              <a:rect l="l" t="t" r="r" b="b"/>
              <a:pathLst>
                <a:path w="11610" h="11316" extrusionOk="0">
                  <a:moveTo>
                    <a:pt x="630" y="321"/>
                  </a:moveTo>
                  <a:cubicBezTo>
                    <a:pt x="672" y="321"/>
                    <a:pt x="714" y="334"/>
                    <a:pt x="751" y="362"/>
                  </a:cubicBezTo>
                  <a:lnTo>
                    <a:pt x="1286" y="731"/>
                  </a:lnTo>
                  <a:cubicBezTo>
                    <a:pt x="1251" y="790"/>
                    <a:pt x="1096" y="1028"/>
                    <a:pt x="1036" y="1112"/>
                  </a:cubicBezTo>
                  <a:cubicBezTo>
                    <a:pt x="573" y="774"/>
                    <a:pt x="509" y="732"/>
                    <a:pt x="505" y="732"/>
                  </a:cubicBezTo>
                  <a:lnTo>
                    <a:pt x="505" y="732"/>
                  </a:lnTo>
                  <a:cubicBezTo>
                    <a:pt x="503" y="732"/>
                    <a:pt x="509" y="736"/>
                    <a:pt x="508" y="736"/>
                  </a:cubicBezTo>
                  <a:cubicBezTo>
                    <a:pt x="508" y="736"/>
                    <a:pt x="506" y="735"/>
                    <a:pt x="501" y="731"/>
                  </a:cubicBezTo>
                  <a:cubicBezTo>
                    <a:pt x="405" y="659"/>
                    <a:pt x="370" y="528"/>
                    <a:pt x="441" y="421"/>
                  </a:cubicBezTo>
                  <a:cubicBezTo>
                    <a:pt x="492" y="355"/>
                    <a:pt x="562" y="321"/>
                    <a:pt x="630" y="321"/>
                  </a:cubicBezTo>
                  <a:close/>
                  <a:moveTo>
                    <a:pt x="9192" y="2493"/>
                  </a:moveTo>
                  <a:cubicBezTo>
                    <a:pt x="9347" y="2493"/>
                    <a:pt x="9466" y="2612"/>
                    <a:pt x="9466" y="2755"/>
                  </a:cubicBezTo>
                  <a:lnTo>
                    <a:pt x="9466" y="2779"/>
                  </a:lnTo>
                  <a:cubicBezTo>
                    <a:pt x="9466" y="2922"/>
                    <a:pt x="9347" y="3041"/>
                    <a:pt x="9192" y="3041"/>
                  </a:cubicBezTo>
                  <a:lnTo>
                    <a:pt x="7799" y="3041"/>
                  </a:lnTo>
                  <a:lnTo>
                    <a:pt x="7799" y="2493"/>
                  </a:lnTo>
                  <a:close/>
                  <a:moveTo>
                    <a:pt x="6513" y="2933"/>
                  </a:moveTo>
                  <a:lnTo>
                    <a:pt x="6513" y="3743"/>
                  </a:lnTo>
                  <a:lnTo>
                    <a:pt x="2084" y="3743"/>
                  </a:lnTo>
                  <a:lnTo>
                    <a:pt x="2084" y="2933"/>
                  </a:lnTo>
                  <a:close/>
                  <a:moveTo>
                    <a:pt x="3180" y="5422"/>
                  </a:moveTo>
                  <a:cubicBezTo>
                    <a:pt x="4727" y="5422"/>
                    <a:pt x="5966" y="6672"/>
                    <a:pt x="5966" y="8196"/>
                  </a:cubicBezTo>
                  <a:cubicBezTo>
                    <a:pt x="5954" y="9744"/>
                    <a:pt x="4715" y="10970"/>
                    <a:pt x="3180" y="10970"/>
                  </a:cubicBezTo>
                  <a:cubicBezTo>
                    <a:pt x="1656" y="10970"/>
                    <a:pt x="417" y="9720"/>
                    <a:pt x="417" y="8196"/>
                  </a:cubicBezTo>
                  <a:cubicBezTo>
                    <a:pt x="417" y="6660"/>
                    <a:pt x="1667" y="5422"/>
                    <a:pt x="3180" y="5422"/>
                  </a:cubicBezTo>
                  <a:close/>
                  <a:moveTo>
                    <a:pt x="9240" y="8827"/>
                  </a:moveTo>
                  <a:cubicBezTo>
                    <a:pt x="9823" y="8827"/>
                    <a:pt x="10311" y="9327"/>
                    <a:pt x="10311" y="9899"/>
                  </a:cubicBezTo>
                  <a:cubicBezTo>
                    <a:pt x="10311" y="10494"/>
                    <a:pt x="9835" y="10970"/>
                    <a:pt x="9240" y="10970"/>
                  </a:cubicBezTo>
                  <a:cubicBezTo>
                    <a:pt x="8644" y="10970"/>
                    <a:pt x="8168" y="10482"/>
                    <a:pt x="8168" y="9899"/>
                  </a:cubicBezTo>
                  <a:cubicBezTo>
                    <a:pt x="8168" y="9303"/>
                    <a:pt x="8656" y="8827"/>
                    <a:pt x="9240" y="8827"/>
                  </a:cubicBezTo>
                  <a:close/>
                  <a:moveTo>
                    <a:pt x="651" y="1"/>
                  </a:moveTo>
                  <a:cubicBezTo>
                    <a:pt x="471" y="1"/>
                    <a:pt x="290" y="87"/>
                    <a:pt x="179" y="243"/>
                  </a:cubicBezTo>
                  <a:cubicBezTo>
                    <a:pt x="1" y="493"/>
                    <a:pt x="72" y="850"/>
                    <a:pt x="322" y="1017"/>
                  </a:cubicBezTo>
                  <a:cubicBezTo>
                    <a:pt x="911" y="1399"/>
                    <a:pt x="989" y="1512"/>
                    <a:pt x="1077" y="1512"/>
                  </a:cubicBezTo>
                  <a:cubicBezTo>
                    <a:pt x="1090" y="1512"/>
                    <a:pt x="1104" y="1509"/>
                    <a:pt x="1120" y="1505"/>
                  </a:cubicBezTo>
                  <a:cubicBezTo>
                    <a:pt x="1215" y="1493"/>
                    <a:pt x="1239" y="1386"/>
                    <a:pt x="1322" y="1290"/>
                  </a:cubicBezTo>
                  <a:lnTo>
                    <a:pt x="1739" y="1564"/>
                  </a:lnTo>
                  <a:lnTo>
                    <a:pt x="1739" y="5458"/>
                  </a:lnTo>
                  <a:cubicBezTo>
                    <a:pt x="763" y="5970"/>
                    <a:pt x="72" y="7017"/>
                    <a:pt x="72" y="8208"/>
                  </a:cubicBezTo>
                  <a:cubicBezTo>
                    <a:pt x="72" y="9922"/>
                    <a:pt x="1477" y="11315"/>
                    <a:pt x="3180" y="11315"/>
                  </a:cubicBezTo>
                  <a:cubicBezTo>
                    <a:pt x="5049" y="11315"/>
                    <a:pt x="6501" y="9684"/>
                    <a:pt x="6275" y="7815"/>
                  </a:cubicBezTo>
                  <a:lnTo>
                    <a:pt x="9073" y="7815"/>
                  </a:lnTo>
                  <a:lnTo>
                    <a:pt x="9073" y="8506"/>
                  </a:lnTo>
                  <a:cubicBezTo>
                    <a:pt x="8383" y="8589"/>
                    <a:pt x="7823" y="9184"/>
                    <a:pt x="7823" y="9899"/>
                  </a:cubicBezTo>
                  <a:cubicBezTo>
                    <a:pt x="7823" y="10673"/>
                    <a:pt x="8466" y="11315"/>
                    <a:pt x="9240" y="11315"/>
                  </a:cubicBezTo>
                  <a:cubicBezTo>
                    <a:pt x="9966" y="11315"/>
                    <a:pt x="10561" y="10768"/>
                    <a:pt x="10645" y="10065"/>
                  </a:cubicBezTo>
                  <a:lnTo>
                    <a:pt x="11431" y="10065"/>
                  </a:lnTo>
                  <a:cubicBezTo>
                    <a:pt x="11514" y="10065"/>
                    <a:pt x="11597" y="9994"/>
                    <a:pt x="11597" y="9899"/>
                  </a:cubicBezTo>
                  <a:cubicBezTo>
                    <a:pt x="11609" y="9815"/>
                    <a:pt x="11538" y="9720"/>
                    <a:pt x="11431" y="9720"/>
                  </a:cubicBezTo>
                  <a:lnTo>
                    <a:pt x="10645" y="9720"/>
                  </a:lnTo>
                  <a:cubicBezTo>
                    <a:pt x="10561" y="9089"/>
                    <a:pt x="10049" y="8565"/>
                    <a:pt x="9406" y="8494"/>
                  </a:cubicBezTo>
                  <a:lnTo>
                    <a:pt x="9406" y="6922"/>
                  </a:lnTo>
                  <a:cubicBezTo>
                    <a:pt x="9406" y="6839"/>
                    <a:pt x="9335" y="6767"/>
                    <a:pt x="9240" y="6767"/>
                  </a:cubicBezTo>
                  <a:cubicBezTo>
                    <a:pt x="9156" y="6767"/>
                    <a:pt x="9073" y="6839"/>
                    <a:pt x="9073" y="6922"/>
                  </a:cubicBezTo>
                  <a:lnTo>
                    <a:pt x="9073" y="7482"/>
                  </a:lnTo>
                  <a:lnTo>
                    <a:pt x="6216" y="7482"/>
                  </a:lnTo>
                  <a:cubicBezTo>
                    <a:pt x="5875" y="6064"/>
                    <a:pt x="4598" y="5082"/>
                    <a:pt x="3192" y="5082"/>
                  </a:cubicBezTo>
                  <a:cubicBezTo>
                    <a:pt x="2827" y="5082"/>
                    <a:pt x="2453" y="5148"/>
                    <a:pt x="2084" y="5291"/>
                  </a:cubicBezTo>
                  <a:lnTo>
                    <a:pt x="2084" y="4088"/>
                  </a:lnTo>
                  <a:lnTo>
                    <a:pt x="6859" y="4088"/>
                  </a:lnTo>
                  <a:cubicBezTo>
                    <a:pt x="8037" y="4088"/>
                    <a:pt x="9002" y="5005"/>
                    <a:pt x="9073" y="6184"/>
                  </a:cubicBezTo>
                  <a:cubicBezTo>
                    <a:pt x="9073" y="6267"/>
                    <a:pt x="9168" y="6351"/>
                    <a:pt x="9252" y="6351"/>
                  </a:cubicBezTo>
                  <a:cubicBezTo>
                    <a:pt x="9347" y="6351"/>
                    <a:pt x="9418" y="6255"/>
                    <a:pt x="9418" y="6172"/>
                  </a:cubicBezTo>
                  <a:cubicBezTo>
                    <a:pt x="9347" y="4815"/>
                    <a:pt x="8228" y="3755"/>
                    <a:pt x="6870" y="3755"/>
                  </a:cubicBezTo>
                  <a:lnTo>
                    <a:pt x="6870" y="2957"/>
                  </a:lnTo>
                  <a:lnTo>
                    <a:pt x="7490" y="2957"/>
                  </a:lnTo>
                  <a:lnTo>
                    <a:pt x="7490" y="3231"/>
                  </a:lnTo>
                  <a:cubicBezTo>
                    <a:pt x="7490" y="3326"/>
                    <a:pt x="7561" y="3398"/>
                    <a:pt x="7644" y="3398"/>
                  </a:cubicBezTo>
                  <a:lnTo>
                    <a:pt x="9228" y="3398"/>
                  </a:lnTo>
                  <a:cubicBezTo>
                    <a:pt x="9573" y="3398"/>
                    <a:pt x="9835" y="3136"/>
                    <a:pt x="9835" y="2791"/>
                  </a:cubicBezTo>
                  <a:lnTo>
                    <a:pt x="9835" y="2779"/>
                  </a:lnTo>
                  <a:cubicBezTo>
                    <a:pt x="9835" y="2433"/>
                    <a:pt x="9573" y="2160"/>
                    <a:pt x="9228" y="2160"/>
                  </a:cubicBezTo>
                  <a:lnTo>
                    <a:pt x="7644" y="2160"/>
                  </a:lnTo>
                  <a:cubicBezTo>
                    <a:pt x="7561" y="2160"/>
                    <a:pt x="7490" y="2243"/>
                    <a:pt x="7490" y="2326"/>
                  </a:cubicBezTo>
                  <a:lnTo>
                    <a:pt x="7490" y="2612"/>
                  </a:lnTo>
                  <a:lnTo>
                    <a:pt x="2096" y="2612"/>
                  </a:lnTo>
                  <a:lnTo>
                    <a:pt x="2096" y="1481"/>
                  </a:lnTo>
                  <a:cubicBezTo>
                    <a:pt x="2096" y="1421"/>
                    <a:pt x="2072" y="1374"/>
                    <a:pt x="2025" y="1350"/>
                  </a:cubicBezTo>
                  <a:lnTo>
                    <a:pt x="1536" y="1028"/>
                  </a:lnTo>
                  <a:lnTo>
                    <a:pt x="1679" y="814"/>
                  </a:lnTo>
                  <a:cubicBezTo>
                    <a:pt x="1727" y="731"/>
                    <a:pt x="1715" y="636"/>
                    <a:pt x="1632" y="564"/>
                  </a:cubicBezTo>
                  <a:cubicBezTo>
                    <a:pt x="1050" y="153"/>
                    <a:pt x="969" y="96"/>
                    <a:pt x="966" y="96"/>
                  </a:cubicBezTo>
                  <a:lnTo>
                    <a:pt x="966" y="96"/>
                  </a:lnTo>
                  <a:cubicBezTo>
                    <a:pt x="965" y="96"/>
                    <a:pt x="976" y="104"/>
                    <a:pt x="974" y="104"/>
                  </a:cubicBezTo>
                  <a:cubicBezTo>
                    <a:pt x="973" y="104"/>
                    <a:pt x="971" y="103"/>
                    <a:pt x="965" y="100"/>
                  </a:cubicBezTo>
                  <a:cubicBezTo>
                    <a:pt x="871" y="32"/>
                    <a:pt x="761" y="1"/>
                    <a:pt x="6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37;p32"/>
            <p:cNvSpPr/>
            <p:nvPr/>
          </p:nvSpPr>
          <p:spPr>
            <a:xfrm>
              <a:off x="6251362" y="2655721"/>
              <a:ext cx="89927" cy="88621"/>
            </a:xfrm>
            <a:custGeom>
              <a:avLst/>
              <a:gdLst/>
              <a:ahLst/>
              <a:cxnLst/>
              <a:rect l="l" t="t" r="r" b="b"/>
              <a:pathLst>
                <a:path w="2823" h="2782" extrusionOk="0">
                  <a:moveTo>
                    <a:pt x="1032" y="0"/>
                  </a:moveTo>
                  <a:cubicBezTo>
                    <a:pt x="1014" y="0"/>
                    <a:pt x="996" y="3"/>
                    <a:pt x="977" y="8"/>
                  </a:cubicBezTo>
                  <a:cubicBezTo>
                    <a:pt x="381" y="198"/>
                    <a:pt x="0" y="734"/>
                    <a:pt x="0" y="1365"/>
                  </a:cubicBezTo>
                  <a:cubicBezTo>
                    <a:pt x="0" y="2139"/>
                    <a:pt x="643" y="2782"/>
                    <a:pt x="1417" y="2782"/>
                  </a:cubicBezTo>
                  <a:cubicBezTo>
                    <a:pt x="2191" y="2782"/>
                    <a:pt x="2822" y="2139"/>
                    <a:pt x="2822" y="1365"/>
                  </a:cubicBezTo>
                  <a:cubicBezTo>
                    <a:pt x="2798" y="734"/>
                    <a:pt x="2417" y="198"/>
                    <a:pt x="1822" y="8"/>
                  </a:cubicBezTo>
                  <a:cubicBezTo>
                    <a:pt x="1803" y="3"/>
                    <a:pt x="1784" y="0"/>
                    <a:pt x="1767" y="0"/>
                  </a:cubicBezTo>
                  <a:cubicBezTo>
                    <a:pt x="1695" y="0"/>
                    <a:pt x="1636" y="39"/>
                    <a:pt x="1608" y="115"/>
                  </a:cubicBezTo>
                  <a:cubicBezTo>
                    <a:pt x="1572" y="198"/>
                    <a:pt x="1620" y="293"/>
                    <a:pt x="1715" y="317"/>
                  </a:cubicBezTo>
                  <a:cubicBezTo>
                    <a:pt x="2155" y="472"/>
                    <a:pt x="2465" y="865"/>
                    <a:pt x="2465" y="1341"/>
                  </a:cubicBezTo>
                  <a:cubicBezTo>
                    <a:pt x="2465" y="1936"/>
                    <a:pt x="1977" y="2413"/>
                    <a:pt x="1393" y="2413"/>
                  </a:cubicBezTo>
                  <a:cubicBezTo>
                    <a:pt x="822" y="2413"/>
                    <a:pt x="322" y="1925"/>
                    <a:pt x="322" y="1341"/>
                  </a:cubicBezTo>
                  <a:cubicBezTo>
                    <a:pt x="322" y="865"/>
                    <a:pt x="620" y="448"/>
                    <a:pt x="1084" y="317"/>
                  </a:cubicBezTo>
                  <a:cubicBezTo>
                    <a:pt x="1179" y="293"/>
                    <a:pt x="1215" y="198"/>
                    <a:pt x="1191" y="115"/>
                  </a:cubicBezTo>
                  <a:cubicBezTo>
                    <a:pt x="1162" y="39"/>
                    <a:pt x="1103" y="0"/>
                    <a:pt x="1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26;p32"/>
          <p:cNvSpPr txBox="1">
            <a:spLocks noGrp="1"/>
          </p:cNvSpPr>
          <p:nvPr>
            <p:ph type="subTitle" idx="4"/>
          </p:nvPr>
        </p:nvSpPr>
        <p:spPr>
          <a:xfrm>
            <a:off x="1211799" y="4380152"/>
            <a:ext cx="2369601" cy="55890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 dirty="0"/>
              <a:t>Vapor Cleaning</a:t>
            </a:r>
            <a:endParaRPr dirty="0"/>
          </a:p>
        </p:txBody>
      </p:sp>
    </p:spTree>
    <p:extLst>
      <p:ext uri="{BB962C8B-B14F-4D97-AF65-F5344CB8AC3E}">
        <p14:creationId xmlns:p14="http://schemas.microsoft.com/office/powerpoint/2010/main" val="2317662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31"/>
          <p:cNvSpPr txBox="1">
            <a:spLocks noGrp="1"/>
          </p:cNvSpPr>
          <p:nvPr>
            <p:ph type="title"/>
          </p:nvPr>
        </p:nvSpPr>
        <p:spPr>
          <a:xfrm>
            <a:off x="76200" y="133350"/>
            <a:ext cx="4343400" cy="1102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000" dirty="0"/>
              <a:t>Influence of Employee Engagement and Training Strategies on Brand Strandard</a:t>
            </a:r>
            <a:endParaRPr sz="2000" dirty="0"/>
          </a:p>
        </p:txBody>
      </p:sp>
      <p:sp>
        <p:nvSpPr>
          <p:cNvPr id="217" name="Google Shape;217;p31"/>
          <p:cNvSpPr txBox="1">
            <a:spLocks noGrp="1"/>
          </p:cNvSpPr>
          <p:nvPr>
            <p:ph type="body" idx="1"/>
          </p:nvPr>
        </p:nvSpPr>
        <p:spPr>
          <a:xfrm>
            <a:off x="228600" y="1581150"/>
            <a:ext cx="4038600" cy="3200400"/>
          </a:xfrm>
          <a:prstGeom prst="rect">
            <a:avLst/>
          </a:prstGeom>
        </p:spPr>
        <p:txBody>
          <a:bodyPr spcFirstLastPara="1" wrap="square" lIns="91425" tIns="91425" rIns="91425" bIns="91425" anchor="t" anchorCtr="0">
            <a:noAutofit/>
          </a:bodyPr>
          <a:lstStyle/>
          <a:p>
            <a:pPr marL="0" lvl="0" indent="0" algn="just">
              <a:buNone/>
            </a:pPr>
            <a:r>
              <a:rPr lang="en-US" sz="2000" dirty="0">
                <a:solidFill>
                  <a:schemeClr val="dk1"/>
                </a:solidFill>
              </a:rPr>
              <a:t>Proper implementation of employee engagement and training facilities for housekeeping team personnel will play a positive role in improving Hampton by Hilton's band standards (</a:t>
            </a:r>
            <a:r>
              <a:rPr lang="en-US" sz="2000" dirty="0" err="1">
                <a:solidFill>
                  <a:schemeClr val="dk1"/>
                </a:solidFill>
              </a:rPr>
              <a:t>Aroul</a:t>
            </a:r>
            <a:r>
              <a:rPr lang="en-US" sz="2000" dirty="0">
                <a:solidFill>
                  <a:schemeClr val="dk1"/>
                </a:solidFill>
              </a:rPr>
              <a:t> et al, 2023). Proper implementation of best practices by the housekeeping team will be able to achieve guest satisfaction.</a:t>
            </a:r>
            <a:endParaRPr sz="2000" dirty="0">
              <a:solidFill>
                <a:schemeClr val="dk1"/>
              </a:solidFill>
            </a:endParaRPr>
          </a:p>
          <a:p>
            <a:pPr marL="0" lvl="0" indent="0" algn="l" rtl="0">
              <a:spcBef>
                <a:spcPts val="0"/>
              </a:spcBef>
              <a:spcAft>
                <a:spcPts val="0"/>
              </a:spcAft>
              <a:buNone/>
            </a:pPr>
            <a:endParaRPr dirty="0">
              <a:solidFill>
                <a:schemeClr val="dk1"/>
              </a:solidFill>
            </a:endParaRPr>
          </a:p>
          <a:p>
            <a:pPr marL="0" lvl="0" indent="0" algn="l" rtl="0">
              <a:spcBef>
                <a:spcPts val="0"/>
              </a:spcBef>
              <a:spcAft>
                <a:spcPts val="0"/>
              </a:spcAft>
              <a:buNone/>
            </a:pPr>
            <a:endParaRPr dirty="0">
              <a:solidFill>
                <a:schemeClr val="dk1"/>
              </a:solidFill>
            </a:endParaRPr>
          </a:p>
        </p:txBody>
      </p:sp>
      <p:pic>
        <p:nvPicPr>
          <p:cNvPr id="219" name="Google Shape;219;p31"/>
          <p:cNvPicPr preferRelativeResize="0"/>
          <p:nvPr/>
        </p:nvPicPr>
        <p:blipFill>
          <a:blip r:embed="rId3">
            <a:alphaModFix/>
          </a:blip>
          <a:stretch>
            <a:fillRect/>
          </a:stretch>
        </p:blipFill>
        <p:spPr>
          <a:xfrm>
            <a:off x="8567178" y="-199727"/>
            <a:ext cx="827450" cy="3357174"/>
          </a:xfrm>
          <a:prstGeom prst="rect">
            <a:avLst/>
          </a:prstGeom>
          <a:noFill/>
          <a:ln>
            <a:noFill/>
          </a:ln>
        </p:spPr>
      </p:pic>
      <p:pic>
        <p:nvPicPr>
          <p:cNvPr id="1028" name="Picture 4" descr="Setting Standards — Original Impressions | Your Marketing Communications  Partn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0" y="1"/>
            <a:ext cx="43434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7"/>
          <p:cNvSpPr txBox="1">
            <a:spLocks noGrp="1"/>
          </p:cNvSpPr>
          <p:nvPr>
            <p:ph type="ctrTitle"/>
          </p:nvPr>
        </p:nvSpPr>
        <p:spPr>
          <a:xfrm>
            <a:off x="2057400" y="11430"/>
            <a:ext cx="5234250" cy="102562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Conclusion</a:t>
            </a:r>
            <a:endParaRPr dirty="0"/>
          </a:p>
        </p:txBody>
      </p:sp>
      <p:sp>
        <p:nvSpPr>
          <p:cNvPr id="166" name="Google Shape;166;p27"/>
          <p:cNvSpPr txBox="1">
            <a:spLocks noGrp="1"/>
          </p:cNvSpPr>
          <p:nvPr>
            <p:ph type="subTitle" idx="1"/>
          </p:nvPr>
        </p:nvSpPr>
        <p:spPr>
          <a:xfrm>
            <a:off x="1219200" y="971550"/>
            <a:ext cx="4724400" cy="3810000"/>
          </a:xfrm>
          <a:prstGeom prst="rect">
            <a:avLst/>
          </a:prstGeom>
        </p:spPr>
        <p:txBody>
          <a:bodyPr spcFirstLastPara="1" wrap="square" lIns="91425" tIns="91425" rIns="91425" bIns="91425" anchor="t" anchorCtr="0">
            <a:noAutofit/>
          </a:bodyPr>
          <a:lstStyle/>
          <a:p>
            <a:pPr marL="0" lvl="0" indent="0" algn="just"/>
            <a:r>
              <a:rPr lang="en-US" sz="2000" dirty="0"/>
              <a:t>In this presentation, several important strategies for increasing engagement among housekeeping team members are discussed. The author discusses several important practices that play an important role in enhancing the efficiency of the housekeeping team member (Van Nguyen et al., 2021). In order to raise the brand standard of Hampton by Hilton, the above discussed employee engagement strategies and training strategies will play an important role.</a:t>
            </a:r>
            <a:endParaRPr sz="2000" dirty="0"/>
          </a:p>
        </p:txBody>
      </p:sp>
      <p:pic>
        <p:nvPicPr>
          <p:cNvPr id="167" name="Google Shape;167;p27"/>
          <p:cNvPicPr preferRelativeResize="0"/>
          <p:nvPr/>
        </p:nvPicPr>
        <p:blipFill>
          <a:blip r:embed="rId3">
            <a:alphaModFix/>
          </a:blip>
          <a:stretch>
            <a:fillRect/>
          </a:stretch>
        </p:blipFill>
        <p:spPr>
          <a:xfrm>
            <a:off x="-304800" y="3662650"/>
            <a:ext cx="1576100" cy="1576100"/>
          </a:xfrm>
          <a:prstGeom prst="rect">
            <a:avLst/>
          </a:prstGeom>
          <a:noFill/>
          <a:ln>
            <a:noFill/>
          </a:ln>
        </p:spPr>
      </p:pic>
      <p:pic>
        <p:nvPicPr>
          <p:cNvPr id="168" name="Google Shape;168;p27"/>
          <p:cNvPicPr preferRelativeResize="0"/>
          <p:nvPr/>
        </p:nvPicPr>
        <p:blipFill rotWithShape="1">
          <a:blip r:embed="rId4">
            <a:alphaModFix/>
          </a:blip>
          <a:srcRect r="12403"/>
          <a:stretch/>
        </p:blipFill>
        <p:spPr>
          <a:xfrm rot="-8099989" flipH="1">
            <a:off x="1391507" y="-2226711"/>
            <a:ext cx="1131580" cy="3757903"/>
          </a:xfrm>
          <a:prstGeom prst="rect">
            <a:avLst/>
          </a:prstGeom>
          <a:noFill/>
          <a:ln>
            <a:noFill/>
          </a:ln>
        </p:spPr>
      </p:pic>
      <p:pic>
        <p:nvPicPr>
          <p:cNvPr id="6" name="Picture 2" descr="Premium Vector | Housekeeping team workers cleaning house with equipment  too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3600" y="1200150"/>
            <a:ext cx="3048000" cy="3138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621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7"/>
          <p:cNvSpPr txBox="1">
            <a:spLocks noGrp="1"/>
          </p:cNvSpPr>
          <p:nvPr>
            <p:ph type="ctrTitle"/>
          </p:nvPr>
        </p:nvSpPr>
        <p:spPr>
          <a:xfrm>
            <a:off x="2286000" y="133350"/>
            <a:ext cx="5234250" cy="102562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Reference</a:t>
            </a:r>
            <a:endParaRPr dirty="0"/>
          </a:p>
        </p:txBody>
      </p:sp>
      <p:sp>
        <p:nvSpPr>
          <p:cNvPr id="166" name="Google Shape;166;p27"/>
          <p:cNvSpPr txBox="1">
            <a:spLocks noGrp="1"/>
          </p:cNvSpPr>
          <p:nvPr>
            <p:ph type="subTitle" idx="1"/>
          </p:nvPr>
        </p:nvSpPr>
        <p:spPr>
          <a:xfrm>
            <a:off x="838200" y="1123950"/>
            <a:ext cx="8001000" cy="3657600"/>
          </a:xfrm>
          <a:prstGeom prst="rect">
            <a:avLst/>
          </a:prstGeom>
        </p:spPr>
        <p:txBody>
          <a:bodyPr spcFirstLastPara="1" wrap="square" lIns="91425" tIns="91425" rIns="91425" bIns="91425" anchor="t" anchorCtr="0">
            <a:noAutofit/>
          </a:bodyPr>
          <a:lstStyle/>
          <a:p>
            <a:pPr marL="0" lvl="0" indent="0" algn="just"/>
            <a:r>
              <a:rPr lang="en-US" sz="1000" dirty="0" err="1"/>
              <a:t>Hasnat</a:t>
            </a:r>
            <a:r>
              <a:rPr lang="en-US" sz="1000" dirty="0"/>
              <a:t>, Q., (2021). An Exploration of Employee Engagement and Employee Commitment in the London Hotel Sector: The Perspectives of Migrant Housekeeping Workers and Their Managers (Doctoral dissertation, University of Brighton).</a:t>
            </a:r>
          </a:p>
          <a:p>
            <a:pPr marL="0" lvl="0" indent="0" algn="just"/>
            <a:r>
              <a:rPr lang="en-US" sz="1000" dirty="0" err="1"/>
              <a:t>Zainol</a:t>
            </a:r>
            <a:r>
              <a:rPr lang="en-US" sz="1000" dirty="0"/>
              <a:t>, S.S., </a:t>
            </a:r>
            <a:r>
              <a:rPr lang="en-US" sz="1000" dirty="0" err="1"/>
              <a:t>Hussin</a:t>
            </a:r>
            <a:r>
              <a:rPr lang="en-US" sz="1000" dirty="0"/>
              <a:t>, S.B. and Othman, M.S., (2016). Determinants of employee engagement in hotel industry in Malaysia. A theoretical model. International Journal of Academic Research in Accounting, Finance and Management Sciences, 6(3), pp.1-9.</a:t>
            </a:r>
          </a:p>
          <a:p>
            <a:pPr marL="0" lvl="0" indent="0" algn="just"/>
            <a:r>
              <a:rPr lang="en-US" sz="1000" dirty="0"/>
              <a:t>Lee, J. and Ok, C.M., (2016). Hotel employee work engagement and its consequences. Journal of Hospitality Marketing &amp; Management, 25(2), pp.133-166.</a:t>
            </a:r>
          </a:p>
          <a:p>
            <a:pPr marL="0" lvl="0" indent="0" algn="just"/>
            <a:r>
              <a:rPr lang="en-US" sz="1000" dirty="0" err="1"/>
              <a:t>Aktar</a:t>
            </a:r>
            <a:r>
              <a:rPr lang="en-US" sz="1000" dirty="0"/>
              <a:t>, A. and </a:t>
            </a:r>
            <a:r>
              <a:rPr lang="en-US" sz="1000" dirty="0" err="1"/>
              <a:t>Pangil</a:t>
            </a:r>
            <a:r>
              <a:rPr lang="en-US" sz="1000" dirty="0"/>
              <a:t>, F., (2018). Antecedents and consequences of employee engagement: A conceptual study. </a:t>
            </a:r>
            <a:r>
              <a:rPr lang="en-US" sz="1000" dirty="0" err="1"/>
              <a:t>Aktar</a:t>
            </a:r>
            <a:r>
              <a:rPr lang="en-US" sz="1000" dirty="0"/>
              <a:t>, A. &amp; </a:t>
            </a:r>
            <a:r>
              <a:rPr lang="en-US" sz="1000" dirty="0" err="1"/>
              <a:t>Pangil</a:t>
            </a:r>
            <a:r>
              <a:rPr lang="en-US" sz="1000" dirty="0"/>
              <a:t> F.(2017),“Antecedents and Consequences of Employee Engagement: A Conceptual Study” IOSR Journal of Business and Management (IOSR-JBM), 19(6)..</a:t>
            </a:r>
          </a:p>
          <a:p>
            <a:pPr marL="0" lvl="0" indent="0" algn="just"/>
            <a:r>
              <a:rPr lang="en-US" sz="1000" dirty="0"/>
              <a:t>Ali </a:t>
            </a:r>
            <a:r>
              <a:rPr lang="en-US" sz="1000" dirty="0" err="1"/>
              <a:t>Ababneh</a:t>
            </a:r>
            <a:r>
              <a:rPr lang="en-US" sz="1000" dirty="0"/>
              <a:t>, O.M., </a:t>
            </a:r>
            <a:r>
              <a:rPr lang="en-US" sz="1000" dirty="0" err="1"/>
              <a:t>Awwad</a:t>
            </a:r>
            <a:r>
              <a:rPr lang="en-US" sz="1000" dirty="0"/>
              <a:t>, A.S. and Abu-</a:t>
            </a:r>
            <a:r>
              <a:rPr lang="en-US" sz="1000" dirty="0" err="1"/>
              <a:t>Haija</a:t>
            </a:r>
            <a:r>
              <a:rPr lang="en-US" sz="1000" dirty="0"/>
              <a:t>, A., (2021). The association between green human resources practices and employee engagement with environmental initiatives in hotels: The moderation effect of perceived transformational leadership. Journal of Human Resources in Hospitality &amp; Tourism, 20(3), pp.390-416.</a:t>
            </a:r>
          </a:p>
          <a:p>
            <a:pPr marL="0" lvl="0" indent="0" algn="just"/>
            <a:r>
              <a:rPr lang="en-US" sz="1000" dirty="0"/>
              <a:t>Van Nguyen, L.T., Nguyen, P.N.D., Nguyen, T.Q. and Nguyen, K.T., (2021). Employee engagement in brand value co-creation: An empirical study of Vietnamese boutique hotels. Journal of Hospitality and Tourism Management, 48, pp.88-98.</a:t>
            </a:r>
          </a:p>
          <a:p>
            <a:pPr marL="0" lvl="0" indent="0" algn="just"/>
            <a:r>
              <a:rPr lang="en-US" sz="1000" dirty="0" err="1"/>
              <a:t>Aroul</a:t>
            </a:r>
            <a:r>
              <a:rPr lang="en-US" sz="1000" dirty="0"/>
              <a:t>, R.R., </a:t>
            </a:r>
            <a:r>
              <a:rPr lang="en-US" sz="1000" dirty="0" err="1"/>
              <a:t>Hodari</a:t>
            </a:r>
            <a:r>
              <a:rPr lang="en-US" sz="1000" dirty="0"/>
              <a:t>, D., Bianchi, G. and </a:t>
            </a:r>
            <a:r>
              <a:rPr lang="en-US" sz="1000" dirty="0" err="1"/>
              <a:t>Martignoni</a:t>
            </a:r>
            <a:r>
              <a:rPr lang="en-US" sz="1000" dirty="0"/>
              <a:t>, G., (2023). The impact of brand affiliation on asset values: the case of UK hotels. Journal of property research, 40(2), pp.157-187.</a:t>
            </a:r>
          </a:p>
          <a:p>
            <a:pPr marL="0" lvl="0" indent="0" algn="just"/>
            <a:r>
              <a:rPr lang="en-US" sz="1000" dirty="0" err="1"/>
              <a:t>Hultman</a:t>
            </a:r>
            <a:r>
              <a:rPr lang="en-US" sz="1000" dirty="0"/>
              <a:t>, M., </a:t>
            </a:r>
            <a:r>
              <a:rPr lang="en-US" sz="1000" dirty="0" err="1"/>
              <a:t>Papadopoulou</a:t>
            </a:r>
            <a:r>
              <a:rPr lang="en-US" sz="1000" dirty="0"/>
              <a:t>, C., </a:t>
            </a:r>
            <a:r>
              <a:rPr lang="en-US" sz="1000" dirty="0" err="1"/>
              <a:t>Oghazi</a:t>
            </a:r>
            <a:r>
              <a:rPr lang="en-US" sz="1000" dirty="0"/>
              <a:t>, P. and </a:t>
            </a:r>
            <a:r>
              <a:rPr lang="en-US" sz="1000" dirty="0" err="1"/>
              <a:t>Opoku</a:t>
            </a:r>
            <a:r>
              <a:rPr lang="en-US" sz="1000" dirty="0"/>
              <a:t>, R., (2021). Branding the hotel industry: The effect of step-up versus step-down brand extensions. Journal of business research, 124, pp.560-570.</a:t>
            </a:r>
          </a:p>
          <a:p>
            <a:pPr marL="0" lvl="0" indent="0" algn="just"/>
            <a:r>
              <a:rPr lang="en-US" sz="1000" dirty="0" err="1"/>
              <a:t>Daskalaki</a:t>
            </a:r>
            <a:r>
              <a:rPr lang="en-US" sz="1000" dirty="0"/>
              <a:t>, E., (2020). Cultural Diversity and Indicated Intercultural Implications in the Hotel Working Environment in the United Kingdom: Underpinning the Employee’s Perspective. The Market: International Journal of Business, 1, pp.91-107.</a:t>
            </a:r>
          </a:p>
          <a:p>
            <a:pPr marL="0" lvl="0" indent="0" algn="just"/>
            <a:r>
              <a:rPr lang="en-US" sz="1000" dirty="0"/>
              <a:t>Rauch, E., Damian, A., </a:t>
            </a:r>
            <a:r>
              <a:rPr lang="en-US" sz="1000" dirty="0" err="1"/>
              <a:t>Holzner</a:t>
            </a:r>
            <a:r>
              <a:rPr lang="en-US" sz="1000" dirty="0"/>
              <a:t>, P. and Matt, D.T., (2016). Lean Hospitality-Application of Lean Management methods in the hotel sector. </a:t>
            </a:r>
            <a:r>
              <a:rPr lang="en-US" sz="1000" dirty="0" err="1"/>
              <a:t>Procedia</a:t>
            </a:r>
            <a:r>
              <a:rPr lang="en-US" sz="1000" dirty="0"/>
              <a:t> CIRP, 41, pp.614-619.</a:t>
            </a:r>
            <a:endParaRPr sz="1000" dirty="0"/>
          </a:p>
        </p:txBody>
      </p:sp>
    </p:spTree>
    <p:extLst>
      <p:ext uri="{BB962C8B-B14F-4D97-AF65-F5344CB8AC3E}">
        <p14:creationId xmlns:p14="http://schemas.microsoft.com/office/powerpoint/2010/main" val="2833167871"/>
      </p:ext>
    </p:extLst>
  </p:cSld>
  <p:clrMapOvr>
    <a:masterClrMapping/>
  </p:clrMapOvr>
</p:sld>
</file>

<file path=ppt/theme/theme1.xml><?xml version="1.0" encoding="utf-8"?>
<a:theme xmlns:a="http://schemas.openxmlformats.org/drawingml/2006/main" name="Nosocomial Infections by Slidesgo">
  <a:themeElements>
    <a:clrScheme name="Simple Light">
      <a:dk1>
        <a:srgbClr val="6D6D6D"/>
      </a:dk1>
      <a:lt1>
        <a:srgbClr val="FFFFFF"/>
      </a:lt1>
      <a:dk2>
        <a:srgbClr val="FFE667"/>
      </a:dk2>
      <a:lt2>
        <a:srgbClr val="B3E195"/>
      </a:lt2>
      <a:accent1>
        <a:srgbClr val="69DDB4"/>
      </a:accent1>
      <a:accent2>
        <a:srgbClr val="FFFFFF"/>
      </a:accent2>
      <a:accent3>
        <a:srgbClr val="FFFFFF"/>
      </a:accent3>
      <a:accent4>
        <a:srgbClr val="FFFFFF"/>
      </a:accent4>
      <a:accent5>
        <a:srgbClr val="FFFFFF"/>
      </a:accent5>
      <a:accent6>
        <a:srgbClr val="FFFFFF"/>
      </a:accent6>
      <a:hlink>
        <a:srgbClr val="6D6D6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231</TotalTime>
  <Words>1726</Words>
  <Application>Microsoft Office PowerPoint</Application>
  <PresentationFormat>On-screen Show (16:9)</PresentationFormat>
  <Paragraphs>49</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Nosocomial Infections by Slidesgo</vt:lpstr>
      <vt:lpstr>Operating Hotel Facilities</vt:lpstr>
      <vt:lpstr>Introduction</vt:lpstr>
      <vt:lpstr>The concept of Employee Engagement Theory was published by William Kahn. Employee engagement theory was published in 1990. William Kahn's main concept was Physical, Cognitive and Emotional (Zainol et al., 2016).</vt:lpstr>
      <vt:lpstr>Strategies of Employee Engagement</vt:lpstr>
      <vt:lpstr>Health and Safety Procedures</vt:lpstr>
      <vt:lpstr>Best Practices of Housekeeping Team</vt:lpstr>
      <vt:lpstr>Best Practices of Housekeeping Team</vt:lpstr>
      <vt:lpstr>Influence of Employee Engagement and Training Strategies on Brand Strandard</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Nosocomial Infections</dc:title>
  <dc:creator>mark-1 technology</dc:creator>
  <cp:lastModifiedBy>rasel ahmed</cp:lastModifiedBy>
  <cp:revision>18</cp:revision>
  <dcterms:modified xsi:type="dcterms:W3CDTF">2023-11-12T02:39:43Z</dcterms:modified>
</cp:coreProperties>
</file>