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8" r:id="rId3"/>
    <p:sldId id="261" r:id="rId4"/>
    <p:sldId id="269" r:id="rId5"/>
    <p:sldId id="260" r:id="rId6"/>
    <p:sldId id="304" r:id="rId7"/>
    <p:sldId id="305" r:id="rId8"/>
    <p:sldId id="265" r:id="rId9"/>
    <p:sldId id="309" r:id="rId10"/>
    <p:sldId id="308" r:id="rId11"/>
    <p:sldId id="307" r:id="rId12"/>
    <p:sldId id="302" r:id="rId13"/>
    <p:sldId id="311" r:id="rId14"/>
    <p:sldId id="312" r:id="rId15"/>
    <p:sldId id="313" r:id="rId16"/>
    <p:sldId id="31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Parvej Khan" userId="0808e295290afa18" providerId="LiveId" clId="{45F19048-652A-4965-9851-07A6C5BA8C35}"/>
    <pc:docChg chg="custSel modSld">
      <pc:chgData name="Md Parvej Khan" userId="0808e295290afa18" providerId="LiveId" clId="{45F19048-652A-4965-9851-07A6C5BA8C35}" dt="2023-05-25T22:24:26.722" v="0" actId="313"/>
      <pc:docMkLst>
        <pc:docMk/>
      </pc:docMkLst>
      <pc:sldChg chg="modSp mod">
        <pc:chgData name="Md Parvej Khan" userId="0808e295290afa18" providerId="LiveId" clId="{45F19048-652A-4965-9851-07A6C5BA8C35}" dt="2023-05-25T22:24:26.722" v="0" actId="313"/>
        <pc:sldMkLst>
          <pc:docMk/>
          <pc:sldMk cId="128308222" sldId="257"/>
        </pc:sldMkLst>
        <pc:spChg chg="mod">
          <ac:chgData name="Md Parvej Khan" userId="0808e295290afa18" providerId="LiveId" clId="{45F19048-652A-4965-9851-07A6C5BA8C35}" dt="2023-05-25T22:24:26.722" v="0" actId="313"/>
          <ac:spMkLst>
            <pc:docMk/>
            <pc:sldMk cId="128308222" sldId="257"/>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901F29-0851-4B7C-BBF4-9E3C8B97A87B}" type="datetimeFigureOut">
              <a:rPr lang="en-GB" smtClean="0"/>
              <a:t>25/05/2023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DA2192-2913-4BBC-BC86-3805A4C5D038}" type="slidenum">
              <a:rPr lang="en-GB" smtClean="0"/>
              <a:t>‹#›</a:t>
            </a:fld>
            <a:endParaRPr lang="en-GB"/>
          </a:p>
        </p:txBody>
      </p:sp>
    </p:spTree>
    <p:extLst>
      <p:ext uri="{BB962C8B-B14F-4D97-AF65-F5344CB8AC3E}">
        <p14:creationId xmlns:p14="http://schemas.microsoft.com/office/powerpoint/2010/main" val="179174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DA2192-2913-4BBC-BC86-3805A4C5D038}" type="slidenum">
              <a:rPr lang="en-GB" smtClean="0"/>
              <a:t>2</a:t>
            </a:fld>
            <a:endParaRPr lang="en-GB"/>
          </a:p>
        </p:txBody>
      </p:sp>
    </p:spTree>
    <p:extLst>
      <p:ext uri="{BB962C8B-B14F-4D97-AF65-F5344CB8AC3E}">
        <p14:creationId xmlns:p14="http://schemas.microsoft.com/office/powerpoint/2010/main" val="394855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latin typeface="Bookman Old Style" panose="02050604050505020204" pitchFamily="18" charset="0"/>
              </a:rPr>
              <a:t>Background of Hilton Hotel</a:t>
            </a:r>
          </a:p>
          <a:p>
            <a:r>
              <a:rPr lang="en-US" dirty="0"/>
              <a:t>Hilton Hotel is a popular hotel company. This company was established on 31st May 1919. Conrad Hilton founded this company almost 103 years ago today. Hilton Hotel is headquartered in </a:t>
            </a:r>
            <a:r>
              <a:rPr lang="en-US" dirty="0" err="1"/>
              <a:t>Tysons</a:t>
            </a:r>
            <a:r>
              <a:rPr lang="en-US" dirty="0"/>
              <a:t>, Virginia, United States. This is the central office of Hilton Hotel (</a:t>
            </a:r>
            <a:r>
              <a:rPr lang="en-US" dirty="0" err="1"/>
              <a:t>Reidhead</a:t>
            </a:r>
            <a:r>
              <a:rPr lang="en-US" dirty="0"/>
              <a:t> et al. 2020). Hilton Hotels manages all other branch operations from this central office. The total branch or location of Hilton Hotel is 7165. Jonathan D. Gray is the Chairman of Hilton Hotel. He coordinates the overall activities of this company and takes measures to enhance the reputation.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latin typeface="Baskerville Old Face" panose="02020602080505020303" pitchFamily="18" charset="0"/>
              </a:rPr>
              <a:t>Consumer of Hilton Hotel</a:t>
            </a:r>
          </a:p>
          <a:p>
            <a:r>
              <a:rPr lang="en-US" dirty="0"/>
              <a:t>Potential guests of Hilton Hotel are considered as consumers here. That is, the ideas of those who can be guests of Hilton Hotel or receive services from this hotel are given here. The potential consumers of Hilton Hotel are students, businessmen, sports people, movie media people, tourists and common people. Students and businessmen can stay at the hotel when they come to the United States to complete work (</a:t>
            </a:r>
            <a:r>
              <a:rPr lang="en-US" dirty="0" err="1"/>
              <a:t>Dardeer</a:t>
            </a:r>
            <a:r>
              <a:rPr lang="en-US" baseline="0" dirty="0"/>
              <a:t> et al. 2017)</a:t>
            </a:r>
            <a:r>
              <a:rPr lang="en-US" dirty="0"/>
              <a:t>. People from the sports and cinema world staying in the US to conduct their activities can be potential customers of Hilton hotels. Those who come to travel to the United States can also avail services at Hilton hotels. Common people are also potential consumers of this company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 sz="1200" b="1" dirty="0">
                <a:latin typeface="Baskerville Old Face" panose="02020602080505020303" pitchFamily="18" charset="0"/>
              </a:rPr>
              <a:t>Nature and Scope of Guest Service</a:t>
            </a:r>
            <a:endParaRPr lang="en-US" sz="1200" b="1" dirty="0">
              <a:latin typeface="Baskerville Old Face" panose="02020602080505020303" pitchFamily="18" charset="0"/>
            </a:endParaRPr>
          </a:p>
          <a:p>
            <a:r>
              <a:rPr lang="en-US" dirty="0"/>
              <a:t>Hilton Hotel Company's activities are not limited only to companies in the hotel sector. Hilton Hotel Company has to take help from other sectors to ensure overall service to the guests. Hilton Hotel provides modern and delicious food to the guests with the help of Food and Beverage sector (Landers et al. 2016). Travel and tourism sector provides travel arrangements for Hilton Hotel guests.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 sz="1200" b="1" dirty="0">
                <a:latin typeface="Baskerville Old Face" panose="02020602080505020303" pitchFamily="18" charset="0"/>
              </a:rPr>
              <a:t>Role of Guest Service</a:t>
            </a:r>
            <a:endParaRPr lang="en-US" sz="1200" b="1" dirty="0">
              <a:latin typeface="Baskerville Old Face" panose="02020602080505020303" pitchFamily="18" charset="0"/>
            </a:endParaRPr>
          </a:p>
          <a:p>
            <a:r>
              <a:rPr lang="en-US" dirty="0"/>
              <a:t>Hilton Hotel is a hotel sector organization responsible for providing overall guest services. The function of this hotel is to ensure accommodation, food, security, entertainment and other services to the incoming guests (</a:t>
            </a:r>
            <a:r>
              <a:rPr lang="en-US" dirty="0" err="1"/>
              <a:t>Moise</a:t>
            </a:r>
            <a:r>
              <a:rPr lang="en-US" dirty="0"/>
              <a:t> et al. 2021). Proper implementation of guest service plays an important role in the success of Hilton hotels. When Hilton hotels fully implement their guest service program, their success automatically increases.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latin typeface="Baskerville Old Face" panose="02020602080505020303" pitchFamily="18" charset="0"/>
              </a:rPr>
              <a:t>Advantages of Guest Service</a:t>
            </a:r>
          </a:p>
          <a:p>
            <a:r>
              <a:rPr lang="en-US" dirty="0"/>
              <a:t>Proper confirmation of guest service operations creates many benefits for Hilton Hotels. The implementation of guest services enhances the reputation of Hilton hotels, sets good brand standards around the world and improves the ranking within the hotel sector. The reputation of Hilton Hotels improves when guests receive good service at Hilton hotels and provide good reviews of the company (Cetin et al. 2019). When the hotel industry can measure that guest reviews of Hilton hotels are good, the industry improves the ranking of Hilton hotels. Proper implementation of guest service enhances the brand standard of Hilton Hotels around the world.</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latin typeface="Baskerville Old Face" panose="02020602080505020303" pitchFamily="18" charset="0"/>
              </a:rPr>
              <a:t>Advantages of Guest Service</a:t>
            </a:r>
          </a:p>
          <a:p>
            <a:r>
              <a:rPr lang="en-US" dirty="0"/>
              <a:t>Proper implementation of guest service improves guest satisfaction with Hilton hotels. When the guests get good service at Hilton Hotel, the satisfaction among the guests is created for this company. Proper implementation of guest service is able to create loyalty in the mind of guests. Positive impact on Hilton Hotel's annual revenue due to proper implementation of guest services (</a:t>
            </a:r>
            <a:r>
              <a:rPr lang="en-US" dirty="0" err="1"/>
              <a:t>Mohsin</a:t>
            </a:r>
            <a:r>
              <a:rPr lang="en-US" baseline="0" dirty="0"/>
              <a:t> et al. 2019)</a:t>
            </a:r>
            <a:r>
              <a:rPr lang="en-US" dirty="0"/>
              <a:t>. Guest service improves Hilton hotel bookings enough to increase annual revenue.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latin typeface="Baskerville Old Face" panose="02020602080505020303" pitchFamily="18" charset="0"/>
              </a:rPr>
              <a:t>Functions of Guest Services</a:t>
            </a:r>
          </a:p>
          <a:p>
            <a:r>
              <a:rPr lang="en-US" dirty="0"/>
              <a:t>Hilton Hotel implements certain functions to ensure guest service. Check in and check out process is an important function of Hilton hotels. The management of the hotel company has to implement the check in process when the guest enters and check out process when the guest leaves (</a:t>
            </a:r>
            <a:r>
              <a:rPr lang="en-US" dirty="0" err="1"/>
              <a:t>Kopuz</a:t>
            </a:r>
            <a:r>
              <a:rPr lang="en-US" baseline="0" dirty="0"/>
              <a:t> et al. 2023)</a:t>
            </a:r>
            <a:r>
              <a:rPr lang="en-US" dirty="0"/>
              <a:t>. Hilton Hotel provides car parking for guests and doctor arrangements at all times. Guests can access the doctor anytime through a phone call. Spa service is one of the most sought-after functions of Hilton Hotel.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dirty="0">
                <a:latin typeface="Baskerville Old Face" panose="02020602080505020303" pitchFamily="18" charset="0"/>
              </a:rPr>
              <a:t>Functions of Guest Services</a:t>
            </a:r>
          </a:p>
          <a:p>
            <a:r>
              <a:rPr lang="en-US" dirty="0"/>
              <a:t>The main responsibility of Hilton hotels is to ensure accommodation for guests. The company has created digital rooms for guests to stay where all modern services are available. Hilton Hotel provides delicious and healthy dishes from popular restaurants (</a:t>
            </a:r>
            <a:r>
              <a:rPr lang="en-US" dirty="0" err="1"/>
              <a:t>Mekhruza</a:t>
            </a:r>
            <a:r>
              <a:rPr lang="en-US" dirty="0"/>
              <a:t> et</a:t>
            </a:r>
            <a:r>
              <a:rPr lang="en-US" baseline="0" dirty="0"/>
              <a:t> al. 2022)</a:t>
            </a:r>
            <a:r>
              <a:rPr lang="en-US" dirty="0"/>
              <a:t>. This company arranges some </a:t>
            </a:r>
            <a:r>
              <a:rPr lang="en-US" dirty="0" err="1"/>
              <a:t>diss</a:t>
            </a:r>
            <a:r>
              <a:rPr lang="en-US" dirty="0"/>
              <a:t> which has created a lot of popularity among the guests. Hilton Hotel ensures the overall security of the guests so that the guests do not face any accidents while staying at this hotel. This company takes the help of defense forces to ensure the safety of Guest.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Importance of Hospitality on Hilton Hotel </a:t>
            </a:r>
          </a:p>
          <a:p>
            <a:r>
              <a:rPr lang="en-US" dirty="0"/>
              <a:t>Hospitality advises Hilton Hotel on how to ensure overall guest service. Hospitality is a subject that refers to how to provide overall service to guests. Hilton Hotel guests can find suggestions or ways to ensure overall cleanliness through Hospitality. So it is clear that hospitality is very important for Hilton Hotel.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How to exceed Guest Expectation</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Guests always expect technology-rich services and good behavior from staff in hotels </a:t>
            </a:r>
            <a:r>
              <a:rPr lang="en-US" sz="1200" b="0" dirty="0"/>
              <a:t>(</a:t>
            </a:r>
            <a:r>
              <a:rPr lang="en-US" sz="1200" b="0" dirty="0" err="1"/>
              <a:t>Preziosi</a:t>
            </a:r>
            <a:r>
              <a:rPr lang="en-US" sz="1200" b="0" dirty="0"/>
              <a:t> et al. 2022)</a:t>
            </a:r>
            <a:r>
              <a:rPr lang="en-US" dirty="0"/>
              <a:t>. So Hilton hotel management can use digital technology to meet guest expectations and provide staff training. Hilton Hotel authorities should create digital rooms where all modern and latest services are available. This company should train all staff on how to meet guest expectations.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BFF0FC-8354-4EEA-8D0D-ED12E88069C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423E3-8711-4493-AC20-BAEBB6A754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AECE353-ECDC-4944-9123-AD3619BFC8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0F52480-B3D0-4617-B155-18DF21128EDC}"/>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5" name="Footer Placeholder 4">
            <a:extLst>
              <a:ext uri="{FF2B5EF4-FFF2-40B4-BE49-F238E27FC236}">
                <a16:creationId xmlns:a16="http://schemas.microsoft.com/office/drawing/2014/main" id="{60394777-4B65-47D8-AD71-95314387C5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77F4E7-BCEB-464A-BB56-6157C78C8CFB}"/>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860653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F8110-696F-4057-9776-03229DAFC6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383409-C72F-4BC2-89F3-843CDA5EA8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162769-C69B-4D1C-A8A2-2284668AC45E}"/>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5" name="Footer Placeholder 4">
            <a:extLst>
              <a:ext uri="{FF2B5EF4-FFF2-40B4-BE49-F238E27FC236}">
                <a16:creationId xmlns:a16="http://schemas.microsoft.com/office/drawing/2014/main" id="{07790E0D-4988-46CF-BBE6-225B936F7D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42C6BF-2EDE-447A-A25B-CF9219CE6D7C}"/>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4274883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E5A36-4C36-4756-A81F-71349E64D3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848EF30-EDC2-4E6C-BA06-DBEAE17296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DDABF6-8D8B-4D61-96C2-237F7E613295}"/>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5" name="Footer Placeholder 4">
            <a:extLst>
              <a:ext uri="{FF2B5EF4-FFF2-40B4-BE49-F238E27FC236}">
                <a16:creationId xmlns:a16="http://schemas.microsoft.com/office/drawing/2014/main" id="{3DDA13DA-5DE9-4AA7-B0B1-6FCFEF7C73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6BE73D-EDF7-43E5-9D23-6EA659EF1E91}"/>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4200105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222E2-431A-4CDB-8694-8FA8F595FC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DE2B7C9-1ED3-40FF-AD27-E4DA37F806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5DA3EF-A481-47E5-965C-74996FEBBA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84555ED-DA75-42AB-BA9D-3089C6E32CC1}"/>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6" name="Footer Placeholder 5">
            <a:extLst>
              <a:ext uri="{FF2B5EF4-FFF2-40B4-BE49-F238E27FC236}">
                <a16:creationId xmlns:a16="http://schemas.microsoft.com/office/drawing/2014/main" id="{019D2F6F-E453-4C8A-B59B-28BEC19705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06D732-F6B6-4B79-A760-FF40F1A79139}"/>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3761174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0835-64B1-42B0-98EC-8FD482710B4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EE637BD-A579-468B-ACD4-41CCB108A5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E02718-2393-428E-9D04-C539333459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4247A0-CF0A-411B-90BB-67835DEE75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01C5B1-6A0C-4419-9F01-8D85F34B0D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AE411A9-4C0F-4C41-9C7C-5DB1EB72931D}"/>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8" name="Footer Placeholder 7">
            <a:extLst>
              <a:ext uri="{FF2B5EF4-FFF2-40B4-BE49-F238E27FC236}">
                <a16:creationId xmlns:a16="http://schemas.microsoft.com/office/drawing/2014/main" id="{5CF8AEDA-B51B-4395-A267-D6C42725CE6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5810D3-0FC0-449B-AFF3-2C3FC4F8D24D}"/>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276951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47E5E-8749-4A73-ABCE-371E7CA5FB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05567BB-66A3-4931-A3ED-8F180AA7421C}"/>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4" name="Footer Placeholder 3">
            <a:extLst>
              <a:ext uri="{FF2B5EF4-FFF2-40B4-BE49-F238E27FC236}">
                <a16:creationId xmlns:a16="http://schemas.microsoft.com/office/drawing/2014/main" id="{CE4C72AC-33AA-48E5-907A-9F2AB4F0655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01C681-1DA2-4385-897F-8F839E668BE7}"/>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862245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454EE-E7D1-4667-A550-54424124B1D6}"/>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3" name="Footer Placeholder 2">
            <a:extLst>
              <a:ext uri="{FF2B5EF4-FFF2-40B4-BE49-F238E27FC236}">
                <a16:creationId xmlns:a16="http://schemas.microsoft.com/office/drawing/2014/main" id="{C6FCA83A-CB8F-4C2E-AB72-3A63159B9B0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D5EC42-19FB-443B-A478-4CF2A0E45820}"/>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646820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6AF66-2775-41D6-B1CB-BC2F93FAD2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7BBFA07-0B22-4A77-A253-17BF8DAC4D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D59E4A-0A34-4BC9-B389-082E8B26AE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D4CA82-4F44-4B5D-AD90-E93B16C478E6}"/>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6" name="Footer Placeholder 5">
            <a:extLst>
              <a:ext uri="{FF2B5EF4-FFF2-40B4-BE49-F238E27FC236}">
                <a16:creationId xmlns:a16="http://schemas.microsoft.com/office/drawing/2014/main" id="{DB4775B0-4152-4F00-8C08-50C7C7694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3F2034-F91A-4207-BBC0-5761C5E0F7F3}"/>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4185547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79E3-25BF-4C29-8B89-72F6F5DA5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A21886-6EB7-4FA2-B8BE-1EFFA6366F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6D2643-5824-4A02-9388-5F26922B21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660B73-B4AC-4DF4-A2C9-716DC610B0E0}"/>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6" name="Footer Placeholder 5">
            <a:extLst>
              <a:ext uri="{FF2B5EF4-FFF2-40B4-BE49-F238E27FC236}">
                <a16:creationId xmlns:a16="http://schemas.microsoft.com/office/drawing/2014/main" id="{62873647-CA8B-43E7-A24A-F2D0D987F8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33D5DA-0C4B-4AC9-99DF-067E7628CB90}"/>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75545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C152A-A60D-424C-B702-E0B0E6AD24D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CB6A60F-392B-45EF-A531-154682AA08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5C6C40-1805-4356-B8B5-2A2921EE93CA}"/>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5" name="Footer Placeholder 4">
            <a:extLst>
              <a:ext uri="{FF2B5EF4-FFF2-40B4-BE49-F238E27FC236}">
                <a16:creationId xmlns:a16="http://schemas.microsoft.com/office/drawing/2014/main" id="{4D57E417-49E2-4618-8D73-CA5521A8CF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6C832-48FC-4074-98C5-8AF674986924}"/>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2344414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26D8B8-CE44-402D-8B86-0D256C2BF8D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6576944-2D6F-4C49-BD8B-D7D765202F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1481C6-EF3B-45C0-ACF0-D677DFAD1980}"/>
              </a:ext>
            </a:extLst>
          </p:cNvPr>
          <p:cNvSpPr>
            <a:spLocks noGrp="1"/>
          </p:cNvSpPr>
          <p:nvPr>
            <p:ph type="dt" sz="half" idx="10"/>
          </p:nvPr>
        </p:nvSpPr>
        <p:spPr/>
        <p:txBody>
          <a:bodyPr/>
          <a:lstStyle/>
          <a:p>
            <a:fld id="{3D538880-B082-4D38-B3A7-7B82125BE3EE}" type="datetimeFigureOut">
              <a:rPr lang="en-US" smtClean="0"/>
              <a:pPr/>
              <a:t>5/25/2023</a:t>
            </a:fld>
            <a:endParaRPr lang="en-US"/>
          </a:p>
        </p:txBody>
      </p:sp>
      <p:sp>
        <p:nvSpPr>
          <p:cNvPr id="5" name="Footer Placeholder 4">
            <a:extLst>
              <a:ext uri="{FF2B5EF4-FFF2-40B4-BE49-F238E27FC236}">
                <a16:creationId xmlns:a16="http://schemas.microsoft.com/office/drawing/2014/main" id="{96EBDAE3-6954-43D8-8F3D-7ED4CD9A7A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5D8608-684B-4894-9512-AEA18DFA03F0}"/>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478288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79593B-8EDB-4480-A97F-C6AB09DCD4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9349DE0-4F41-4D4D-81FF-6C85F862D6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304238-3574-457F-AD21-1071A58BFF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538880-B082-4D38-B3A7-7B82125BE3EE}" type="datetimeFigureOut">
              <a:rPr lang="en-US" smtClean="0"/>
              <a:pPr/>
              <a:t>5/25/2023</a:t>
            </a:fld>
            <a:endParaRPr lang="en-US"/>
          </a:p>
        </p:txBody>
      </p:sp>
      <p:sp>
        <p:nvSpPr>
          <p:cNvPr id="5" name="Footer Placeholder 4">
            <a:extLst>
              <a:ext uri="{FF2B5EF4-FFF2-40B4-BE49-F238E27FC236}">
                <a16:creationId xmlns:a16="http://schemas.microsoft.com/office/drawing/2014/main" id="{5CA698E0-48A6-4E06-A9F6-6F33CCE43A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787C840-98CF-4FEA-B803-477F9694E7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6E58E1-6364-4D96-9D8F-4EF510DBE773}" type="slidenum">
              <a:rPr lang="en-US" smtClean="0"/>
              <a:pPr/>
              <a:t>‹#›</a:t>
            </a:fld>
            <a:endParaRPr lang="en-US"/>
          </a:p>
        </p:txBody>
      </p:sp>
    </p:spTree>
    <p:extLst>
      <p:ext uri="{BB962C8B-B14F-4D97-AF65-F5344CB8AC3E}">
        <p14:creationId xmlns:p14="http://schemas.microsoft.com/office/powerpoint/2010/main" val="14449817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BCC155B-3F67-4BC3-AACD-48EA767853E5}"/>
              </a:ext>
            </a:extLst>
          </p:cNvPr>
          <p:cNvGrpSpPr/>
          <p:nvPr/>
        </p:nvGrpSpPr>
        <p:grpSpPr>
          <a:xfrm>
            <a:off x="515257" y="0"/>
            <a:ext cx="11161486" cy="6858000"/>
            <a:chOff x="515257" y="0"/>
            <a:chExt cx="11161486" cy="6858000"/>
          </a:xfrm>
        </p:grpSpPr>
        <p:sp>
          <p:nvSpPr>
            <p:cNvPr id="14" name="Rectangle 13">
              <a:extLst>
                <a:ext uri="{FF2B5EF4-FFF2-40B4-BE49-F238E27FC236}">
                  <a16:creationId xmlns:a16="http://schemas.microsoft.com/office/drawing/2014/main" id="{5D330D21-3EDE-422D-A42C-DB830A5CE90E}"/>
                </a:ext>
              </a:extLst>
            </p:cNvPr>
            <p:cNvSpPr/>
            <p:nvPr/>
          </p:nvSpPr>
          <p:spPr>
            <a:xfrm>
              <a:off x="515257" y="1980437"/>
              <a:ext cx="11161486" cy="2897126"/>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A3233D89-90F2-4868-B0EF-56E75DCDA484}"/>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96ADEB00-6406-420C-9B19-3B172DA40D9F}"/>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9BC6F2DC-C732-4C79-B38C-23AD7A469607}"/>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ectangle 6">
              <a:extLst>
                <a:ext uri="{FF2B5EF4-FFF2-40B4-BE49-F238E27FC236}">
                  <a16:creationId xmlns:a16="http://schemas.microsoft.com/office/drawing/2014/main" id="{AA4CCD04-7B4C-4F80-8CFA-BE5C7364046D}"/>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Oval 7">
              <a:extLst>
                <a:ext uri="{FF2B5EF4-FFF2-40B4-BE49-F238E27FC236}">
                  <a16:creationId xmlns:a16="http://schemas.microsoft.com/office/drawing/2014/main" id="{CE593621-A497-47FC-BA14-E00C47B7D246}"/>
                </a:ext>
              </a:extLst>
            </p:cNvPr>
            <p:cNvSpPr/>
            <p:nvPr/>
          </p:nvSpPr>
          <p:spPr>
            <a:xfrm>
              <a:off x="1016000" y="2107581"/>
              <a:ext cx="2642839" cy="264283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1" name="Oval 10">
              <a:extLst>
                <a:ext uri="{FF2B5EF4-FFF2-40B4-BE49-F238E27FC236}">
                  <a16:creationId xmlns:a16="http://schemas.microsoft.com/office/drawing/2014/main" id="{25F50EF7-671F-424E-967A-9319A0041554}"/>
                </a:ext>
              </a:extLst>
            </p:cNvPr>
            <p:cNvSpPr/>
            <p:nvPr/>
          </p:nvSpPr>
          <p:spPr>
            <a:xfrm>
              <a:off x="939801" y="2037731"/>
              <a:ext cx="2782538" cy="2782538"/>
            </a:xfrm>
            <a:prstGeom prst="ellipse">
              <a:avLst/>
            </a:prstGeom>
            <a:noFill/>
            <a:ln w="38100">
              <a:solidFill>
                <a:srgbClr val="35A97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12" name="TextBox 11">
            <a:extLst>
              <a:ext uri="{FF2B5EF4-FFF2-40B4-BE49-F238E27FC236}">
                <a16:creationId xmlns:a16="http://schemas.microsoft.com/office/drawing/2014/main" id="{4E798056-60F0-486A-BBBF-BFAB5A2205E8}"/>
              </a:ext>
            </a:extLst>
          </p:cNvPr>
          <p:cNvSpPr txBox="1"/>
          <p:nvPr/>
        </p:nvSpPr>
        <p:spPr>
          <a:xfrm rot="10800000" flipH="1" flipV="1">
            <a:off x="1250067" y="2515919"/>
            <a:ext cx="2436936"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0"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Hilton</a:t>
            </a:r>
          </a:p>
        </p:txBody>
      </p:sp>
      <p:sp>
        <p:nvSpPr>
          <p:cNvPr id="13" name="TextBox 12">
            <a:extLst>
              <a:ext uri="{FF2B5EF4-FFF2-40B4-BE49-F238E27FC236}">
                <a16:creationId xmlns:a16="http://schemas.microsoft.com/office/drawing/2014/main" id="{619F92CD-56CD-4180-AF84-F0E04C943044}"/>
              </a:ext>
            </a:extLst>
          </p:cNvPr>
          <p:cNvSpPr txBox="1"/>
          <p:nvPr/>
        </p:nvSpPr>
        <p:spPr>
          <a:xfrm rot="10800000" flipH="1" flipV="1">
            <a:off x="1795443" y="3519511"/>
            <a:ext cx="104035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Hotel</a:t>
            </a:r>
          </a:p>
        </p:txBody>
      </p:sp>
      <p:pic>
        <p:nvPicPr>
          <p:cNvPr id="15" name="Picture 2" descr="Hilton Hotels &amp; Resorts Logo PNG Vector (EPS) Free Download"/>
          <p:cNvPicPr>
            <a:picLocks noChangeAspect="1" noChangeArrowheads="1"/>
          </p:cNvPicPr>
          <p:nvPr/>
        </p:nvPicPr>
        <p:blipFill>
          <a:blip r:embed="rId2" cstate="print"/>
          <a:srcRect/>
          <a:stretch>
            <a:fillRect/>
          </a:stretch>
        </p:blipFill>
        <p:spPr bwMode="auto">
          <a:xfrm>
            <a:off x="10767741" y="0"/>
            <a:ext cx="1424259" cy="1414764"/>
          </a:xfrm>
          <a:prstGeom prst="rect">
            <a:avLst/>
          </a:prstGeom>
          <a:noFill/>
        </p:spPr>
      </p:pic>
      <p:sp>
        <p:nvSpPr>
          <p:cNvPr id="16" name="TextBox 15"/>
          <p:cNvSpPr txBox="1"/>
          <p:nvPr/>
        </p:nvSpPr>
        <p:spPr>
          <a:xfrm>
            <a:off x="3808071" y="2199189"/>
            <a:ext cx="6910086" cy="113877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Module Name: BMIH4003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Hospitality and Guest Service</a:t>
            </a:r>
          </a:p>
        </p:txBody>
      </p:sp>
      <p:sp>
        <p:nvSpPr>
          <p:cNvPr id="17" name="TextBox 16"/>
          <p:cNvSpPr txBox="1"/>
          <p:nvPr/>
        </p:nvSpPr>
        <p:spPr>
          <a:xfrm>
            <a:off x="3622876" y="4118915"/>
            <a:ext cx="476877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Student Name: MD PARVEJ ALOM KHAN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Student ID:2234582</a:t>
            </a:r>
          </a:p>
        </p:txBody>
      </p:sp>
    </p:spTree>
    <p:extLst>
      <p:ext uri="{BB962C8B-B14F-4D97-AF65-F5344CB8AC3E}">
        <p14:creationId xmlns:p14="http://schemas.microsoft.com/office/powerpoint/2010/main" val="128308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0" name="TextBox 9">
            <a:extLst>
              <a:ext uri="{FF2B5EF4-FFF2-40B4-BE49-F238E27FC236}">
                <a16:creationId xmlns:a16="http://schemas.microsoft.com/office/drawing/2014/main" id="{436D0B65-DDAB-4794-B38E-42B6ED3DFB3B}"/>
              </a:ext>
            </a:extLst>
          </p:cNvPr>
          <p:cNvSpPr txBox="1"/>
          <p:nvPr/>
        </p:nvSpPr>
        <p:spPr>
          <a:xfrm>
            <a:off x="3483979" y="1"/>
            <a:ext cx="7292051"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 sz="80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Table of Content</a:t>
            </a:r>
            <a:endParaRPr kumimoji="0" lang="en-US" sz="80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1863525" y="2627453"/>
            <a:ext cx="7581254" cy="2059525"/>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5200"/>
              <a:buFont typeface="Wingdings" pitchFamily="2" charset="2"/>
              <a:buChar char="q"/>
              <a:tabLst/>
              <a:defRPr/>
            </a:pPr>
            <a:endParaRPr kumimoji="0" lang="en-US" sz="1600" b="0" i="0" u="none" strike="noStrike" kern="1200" cap="none" spc="0" normalizeH="0" baseline="0" noProof="0" dirty="0">
              <a:ln>
                <a:noFill/>
              </a:ln>
              <a:solidFill>
                <a:prstClr val="black"/>
              </a:solidFill>
              <a:effectLst/>
              <a:uLnTx/>
              <a:uFillTx/>
              <a:latin typeface="Century" panose="02040604050505020304" pitchFamily="18" charset="0"/>
              <a:sym typeface="Hammersmith One"/>
            </a:endParaRPr>
          </a:p>
        </p:txBody>
      </p:sp>
      <p:sp>
        <p:nvSpPr>
          <p:cNvPr id="9" name="TextBox 8"/>
          <p:cNvSpPr txBox="1"/>
          <p:nvPr/>
        </p:nvSpPr>
        <p:spPr>
          <a:xfrm>
            <a:off x="937550" y="1471910"/>
            <a:ext cx="9572263" cy="538609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Introduction</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Background of Hilton Hotel</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Consumers of Hilton Hotel</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Nature and Scope of Guest Service</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Role of Guest Service</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Advantages of Guest Service</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Functions of Guest Service</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Importance of Hospitality on Hilton Hotel</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How to exceed guest expectation</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Conclusion</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Reference</a:t>
            </a: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Wingdings" pitchFamily="2" charset="2"/>
              <a:buChar char="q"/>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12"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pic>
        <p:nvPicPr>
          <p:cNvPr id="13" name="Picture 2" descr="The Hot List: New Hilton Hotels Opening In 2023, And How To Get To Them -  Travel Radar"/>
          <p:cNvPicPr>
            <a:picLocks noChangeAspect="1" noChangeArrowheads="1"/>
          </p:cNvPicPr>
          <p:nvPr/>
        </p:nvPicPr>
        <p:blipFill>
          <a:blip r:embed="rId4" cstate="print"/>
          <a:srcRect/>
          <a:stretch>
            <a:fillRect/>
          </a:stretch>
        </p:blipFill>
        <p:spPr bwMode="auto">
          <a:xfrm>
            <a:off x="8900932" y="4407543"/>
            <a:ext cx="3291068" cy="2056918"/>
          </a:xfrm>
          <a:prstGeom prst="rect">
            <a:avLst/>
          </a:prstGeom>
          <a:noFill/>
        </p:spPr>
      </p:pic>
    </p:spTree>
    <p:extLst>
      <p:ext uri="{BB962C8B-B14F-4D97-AF65-F5344CB8AC3E}">
        <p14:creationId xmlns:p14="http://schemas.microsoft.com/office/powerpoint/2010/main" val="304809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DA2ED1-A3C8-44F7-9324-CF10CA0A2F9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AC31A6E0-2D15-4621-9523-18F88CB13415}"/>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A6A95204-0E59-4FE6-AE4B-5DF8789A6A65}"/>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C3046E55-8E6B-4A42-8BDE-30957E73FD92}"/>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DBC6E438-2778-4327-BCE4-6D75BDAB826A}"/>
              </a:ext>
            </a:extLst>
          </p:cNvPr>
          <p:cNvSpPr/>
          <p:nvPr/>
        </p:nvSpPr>
        <p:spPr>
          <a:xfrm>
            <a:off x="0" y="1381399"/>
            <a:ext cx="12191999" cy="4325257"/>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7" name="TextBox 6">
            <a:extLst>
              <a:ext uri="{FF2B5EF4-FFF2-40B4-BE49-F238E27FC236}">
                <a16:creationId xmlns:a16="http://schemas.microsoft.com/office/drawing/2014/main" id="{14D47B43-2A48-4060-860B-9110024FC0BE}"/>
              </a:ext>
            </a:extLst>
          </p:cNvPr>
          <p:cNvSpPr txBox="1"/>
          <p:nvPr/>
        </p:nvSpPr>
        <p:spPr>
          <a:xfrm>
            <a:off x="2944377" y="310739"/>
            <a:ext cx="679324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Introduction</a:t>
            </a:r>
          </a:p>
        </p:txBody>
      </p:sp>
      <p:sp>
        <p:nvSpPr>
          <p:cNvPr id="8" name="Google Shape;1321;p54">
            <a:extLst>
              <a:ext uri="{FF2B5EF4-FFF2-40B4-BE49-F238E27FC236}">
                <a16:creationId xmlns:a16="http://schemas.microsoft.com/office/drawing/2014/main" id="{149E76F0-BDA9-4DAE-AC86-0DD0801BEE00}"/>
              </a:ext>
            </a:extLst>
          </p:cNvPr>
          <p:cNvSpPr txBox="1">
            <a:spLocks noGrp="1"/>
          </p:cNvSpPr>
          <p:nvPr/>
        </p:nvSpPr>
        <p:spPr>
          <a:xfrm>
            <a:off x="682906" y="1879332"/>
            <a:ext cx="11076972" cy="344502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ctr" rtl="0">
              <a:lnSpc>
                <a:spcPct val="100000"/>
              </a:lnSpc>
              <a:spcBef>
                <a:spcPts val="0"/>
              </a:spcBef>
              <a:spcAft>
                <a:spcPts val="0"/>
              </a:spcAft>
              <a:buClr>
                <a:schemeClr val="accent2"/>
              </a:buClr>
              <a:buSzPts val="2800"/>
              <a:buFont typeface="Manjari"/>
              <a:buNone/>
              <a:defRPr sz="1500" b="0" i="0" u="none" strike="noStrike" cap="none">
                <a:solidFill>
                  <a:schemeClr val="accent2"/>
                </a:solidFill>
                <a:latin typeface="Manjari"/>
                <a:ea typeface="Manjari"/>
                <a:cs typeface="Manjari"/>
                <a:sym typeface="Manjari"/>
              </a:defRPr>
            </a:lvl1pPr>
            <a:lvl2pPr marL="914400" marR="0" lvl="1"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2pPr>
            <a:lvl3pPr marL="1371600" marR="0" lvl="2"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3pPr>
            <a:lvl4pPr marL="1828800" marR="0" lvl="3"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4pPr>
            <a:lvl5pPr marL="2286000" marR="0" lvl="4"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5pPr>
            <a:lvl6pPr marL="2743200" marR="0" lvl="5"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6pPr>
            <a:lvl7pPr marL="3200400" marR="0" lvl="6"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7pPr>
            <a:lvl8pPr marL="3657600" marR="0" lvl="7"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8pPr>
            <a:lvl9pPr marL="4114800" marR="0" lvl="8"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9pPr>
          </a:lstStyle>
          <a:p>
            <a:pPr marL="0" marR="0" lvl="0" indent="0" algn="just" defTabSz="914400" rtl="0" eaLnBrk="1" fontAlgn="auto" latinLnBrk="0" hangingPunct="1">
              <a:lnSpc>
                <a:spcPct val="100000"/>
              </a:lnSpc>
              <a:spcBef>
                <a:spcPts val="0"/>
              </a:spcBef>
              <a:spcAft>
                <a:spcPts val="0"/>
              </a:spcAft>
              <a:buClr>
                <a:prstClr val="black"/>
              </a:buClr>
              <a:buSzPts val="1100"/>
              <a:buFont typeface="Manjari"/>
              <a:buNone/>
              <a:tabLst/>
              <a:defRPr/>
            </a:pPr>
            <a:r>
              <a:rPr kumimoji="0" lang="en-US" sz="2800" b="0" i="0" u="none" strike="noStrike" kern="1200" cap="none" spc="0" normalizeH="0" baseline="0" noProof="0" dirty="0">
                <a:ln>
                  <a:noFill/>
                </a:ln>
                <a:solidFill>
                  <a:prstClr val="white"/>
                </a:solidFill>
                <a:effectLst/>
                <a:uLnTx/>
                <a:uFillTx/>
                <a:latin typeface="Times New Roman" pitchFamily="18" charset="0"/>
                <a:cs typeface="Times New Roman" pitchFamily="18" charset="0"/>
                <a:sym typeface="Manjari"/>
              </a:rPr>
              <a:t>The main objective of this presentation is to evaluate guest service and highlight the importance of guest service on hotel success. This presentation has selected Hilton Hotel Company as the organization (Chang et al. 2019). In this presentation, the author provides background information about Hilton Hotels and provides potential business ideas for Hilton Hotels. Then the author evaluates the importance of guest service on Hilton hotels.</a:t>
            </a:r>
            <a:endParaRPr kumimoji="0" sz="2800" b="0" i="0" u="none" strike="noStrike" kern="1200" cap="none" spc="0" normalizeH="0" baseline="0" noProof="0" dirty="0">
              <a:ln>
                <a:noFill/>
              </a:ln>
              <a:solidFill>
                <a:prstClr val="white"/>
              </a:solidFill>
              <a:effectLst/>
              <a:uLnTx/>
              <a:uFillTx/>
              <a:latin typeface="Times New Roman" pitchFamily="18" charset="0"/>
              <a:cs typeface="Times New Roman" pitchFamily="18" charset="0"/>
              <a:sym typeface="Manjari"/>
            </a:endParaRPr>
          </a:p>
        </p:txBody>
      </p:sp>
      <p:pic>
        <p:nvPicPr>
          <p:cNvPr id="27650" name="Picture 2" descr="Hilton Istanbul Bosphorus, İstanbul | 2023 Updated Prices, Deals"/>
          <p:cNvPicPr>
            <a:picLocks noChangeAspect="1" noChangeArrowheads="1"/>
          </p:cNvPicPr>
          <p:nvPr/>
        </p:nvPicPr>
        <p:blipFill>
          <a:blip r:embed="rId3" cstate="print"/>
          <a:srcRect/>
          <a:stretch>
            <a:fillRect/>
          </a:stretch>
        </p:blipFill>
        <p:spPr bwMode="auto">
          <a:xfrm>
            <a:off x="4641448" y="4648991"/>
            <a:ext cx="3316752" cy="2209009"/>
          </a:xfrm>
          <a:prstGeom prst="rect">
            <a:avLst/>
          </a:prstGeom>
          <a:noFill/>
        </p:spPr>
      </p:pic>
      <p:pic>
        <p:nvPicPr>
          <p:cNvPr id="10" name="Picture 2" descr="Hilton Hotels &amp; Resorts Logo PNG Vector (EPS) Free Download"/>
          <p:cNvPicPr>
            <a:picLocks noChangeAspect="1" noChangeArrowheads="1"/>
          </p:cNvPicPr>
          <p:nvPr/>
        </p:nvPicPr>
        <p:blipFill>
          <a:blip r:embed="rId4" cstate="print"/>
          <a:srcRect/>
          <a:stretch>
            <a:fillRect/>
          </a:stretch>
        </p:blipFill>
        <p:spPr bwMode="auto">
          <a:xfrm>
            <a:off x="10767741" y="0"/>
            <a:ext cx="1424259" cy="1414764"/>
          </a:xfrm>
          <a:prstGeom prst="rect">
            <a:avLst/>
          </a:prstGeom>
          <a:noFill/>
        </p:spPr>
      </p:pic>
    </p:spTree>
    <p:extLst>
      <p:ext uri="{BB962C8B-B14F-4D97-AF65-F5344CB8AC3E}">
        <p14:creationId xmlns:p14="http://schemas.microsoft.com/office/powerpoint/2010/main" val="590219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8C56A2-8CDB-448F-820C-68A4F5083BE3}"/>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8AF86DAF-9A5E-4D94-91F2-F7A88319C1B0}"/>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706F2CE5-7AC2-45B2-921A-1B4EC1974B83}"/>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C890279B-B285-4B72-9944-D49220AA4CD1}"/>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471B8926-E618-4FFD-B495-30EE5582A00B}"/>
              </a:ext>
            </a:extLst>
          </p:cNvPr>
          <p:cNvSpPr/>
          <p:nvPr/>
        </p:nvSpPr>
        <p:spPr>
          <a:xfrm>
            <a:off x="0" y="2046736"/>
            <a:ext cx="12191999" cy="4325257"/>
          </a:xfrm>
          <a:prstGeom prst="rect">
            <a:avLst/>
          </a:prstGeom>
          <a:solidFill>
            <a:schemeClr val="tx1">
              <a:lumMod val="65000"/>
              <a:lumOff val="35000"/>
            </a:schemeClr>
          </a:solidFill>
          <a:ln>
            <a:solidFill>
              <a:srgbClr val="50C8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7" name="Google Shape;1341;p56">
            <a:hlinkClick r:id="" action="ppaction://noaction"/>
            <a:extLst>
              <a:ext uri="{FF2B5EF4-FFF2-40B4-BE49-F238E27FC236}">
                <a16:creationId xmlns:a16="http://schemas.microsoft.com/office/drawing/2014/main" id="{60FBBBF2-E05C-457B-91EE-6834D31D53F7}"/>
              </a:ext>
            </a:extLst>
          </p:cNvPr>
          <p:cNvSpPr txBox="1">
            <a:spLocks noGrp="1"/>
          </p:cNvSpPr>
          <p:nvPr/>
        </p:nvSpPr>
        <p:spPr>
          <a:xfrm>
            <a:off x="7763651" y="3817748"/>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rPr>
              <a:t>05</a:t>
            </a:r>
            <a:endParaRPr kumimoji="0"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endParaRPr>
          </a:p>
        </p:txBody>
      </p:sp>
      <p:sp>
        <p:nvSpPr>
          <p:cNvPr id="8" name="Flowchart: Connector 7">
            <a:extLst>
              <a:ext uri="{FF2B5EF4-FFF2-40B4-BE49-F238E27FC236}">
                <a16:creationId xmlns:a16="http://schemas.microsoft.com/office/drawing/2014/main" id="{DDE04C2C-6DA9-4BAC-9563-1B7885B7B2CE}"/>
              </a:ext>
            </a:extLst>
          </p:cNvPr>
          <p:cNvSpPr/>
          <p:nvPr/>
        </p:nvSpPr>
        <p:spPr>
          <a:xfrm>
            <a:off x="12455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9" name="Straight Connector 8">
            <a:extLst>
              <a:ext uri="{FF2B5EF4-FFF2-40B4-BE49-F238E27FC236}">
                <a16:creationId xmlns:a16="http://schemas.microsoft.com/office/drawing/2014/main" id="{B1FED423-7CCB-460E-9194-DA663E025639}"/>
              </a:ext>
            </a:extLst>
          </p:cNvPr>
          <p:cNvCxnSpPr>
            <a:stCxn id="8" idx="6"/>
            <a:endCxn id="14" idx="2"/>
          </p:cNvCxnSpPr>
          <p:nvPr/>
        </p:nvCxnSpPr>
        <p:spPr>
          <a:xfrm>
            <a:off x="2107277" y="4209365"/>
            <a:ext cx="13099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10" name="Google Shape;1341;p56">
            <a:hlinkClick r:id="" action="ppaction://noaction"/>
            <a:extLst>
              <a:ext uri="{FF2B5EF4-FFF2-40B4-BE49-F238E27FC236}">
                <a16:creationId xmlns:a16="http://schemas.microsoft.com/office/drawing/2014/main" id="{023802DC-C219-4A01-95AD-1750A412855C}"/>
              </a:ext>
            </a:extLst>
          </p:cNvPr>
          <p:cNvSpPr txBox="1">
            <a:spLocks noGrp="1"/>
          </p:cNvSpPr>
          <p:nvPr/>
        </p:nvSpPr>
        <p:spPr>
          <a:xfrm>
            <a:off x="1174468" y="380338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rPr>
              <a:t>01</a:t>
            </a:r>
            <a:endParaRPr kumimoji="0"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endParaRPr>
          </a:p>
        </p:txBody>
      </p:sp>
      <p:sp>
        <p:nvSpPr>
          <p:cNvPr id="11" name="Google Shape;1335;p56">
            <a:hlinkClick r:id="" action="ppaction://noaction"/>
            <a:extLst>
              <a:ext uri="{FF2B5EF4-FFF2-40B4-BE49-F238E27FC236}">
                <a16:creationId xmlns:a16="http://schemas.microsoft.com/office/drawing/2014/main" id="{92D5FEE3-8EAF-4065-B96C-18F975377746}"/>
              </a:ext>
            </a:extLst>
          </p:cNvPr>
          <p:cNvSpPr txBox="1">
            <a:spLocks noGrp="1"/>
          </p:cNvSpPr>
          <p:nvPr/>
        </p:nvSpPr>
        <p:spPr>
          <a:xfrm>
            <a:off x="632065" y="4768830"/>
            <a:ext cx="2484425"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US"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rPr>
              <a:t>Conrad Hilton</a:t>
            </a:r>
            <a:endParaRPr kumimoji="0"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endParaRPr>
          </a:p>
        </p:txBody>
      </p:sp>
      <p:sp>
        <p:nvSpPr>
          <p:cNvPr id="12" name="TextBox 11">
            <a:extLst>
              <a:ext uri="{FF2B5EF4-FFF2-40B4-BE49-F238E27FC236}">
                <a16:creationId xmlns:a16="http://schemas.microsoft.com/office/drawing/2014/main" id="{6511A14C-B643-4F7E-BF63-A5A45C3B013B}"/>
              </a:ext>
            </a:extLst>
          </p:cNvPr>
          <p:cNvSpPr txBox="1"/>
          <p:nvPr/>
        </p:nvSpPr>
        <p:spPr>
          <a:xfrm>
            <a:off x="706056" y="2873333"/>
            <a:ext cx="1956122"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Century" panose="02040604050505020304" pitchFamily="18" charset="0"/>
                <a:ea typeface="+mn-ea"/>
                <a:cs typeface="+mn-cs"/>
              </a:rPr>
              <a:t>Conrad Hilton founded this company</a:t>
            </a:r>
          </a:p>
        </p:txBody>
      </p:sp>
      <p:sp>
        <p:nvSpPr>
          <p:cNvPr id="13" name="TextBox 12">
            <a:extLst>
              <a:ext uri="{FF2B5EF4-FFF2-40B4-BE49-F238E27FC236}">
                <a16:creationId xmlns:a16="http://schemas.microsoft.com/office/drawing/2014/main" id="{088DFEDE-F3C3-49A3-9E28-D15D619C9042}"/>
              </a:ext>
            </a:extLst>
          </p:cNvPr>
          <p:cNvSpPr txBox="1"/>
          <p:nvPr/>
        </p:nvSpPr>
        <p:spPr>
          <a:xfrm>
            <a:off x="2571484" y="2720380"/>
            <a:ext cx="2342693"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entury" panose="02040604050505020304" pitchFamily="18" charset="0"/>
                <a:ea typeface="+mn-ea"/>
                <a:cs typeface="+mn-cs"/>
              </a:rPr>
              <a:t>Hilton was founded in 31 May 1919</a:t>
            </a:r>
          </a:p>
        </p:txBody>
      </p:sp>
      <p:sp>
        <p:nvSpPr>
          <p:cNvPr id="14" name="Flowchart: Connector 13">
            <a:extLst>
              <a:ext uri="{FF2B5EF4-FFF2-40B4-BE49-F238E27FC236}">
                <a16:creationId xmlns:a16="http://schemas.microsoft.com/office/drawing/2014/main" id="{0B682D0A-A56F-4E1E-80A8-54AE2F1F50CD}"/>
              </a:ext>
            </a:extLst>
          </p:cNvPr>
          <p:cNvSpPr/>
          <p:nvPr/>
        </p:nvSpPr>
        <p:spPr>
          <a:xfrm>
            <a:off x="34172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Google Shape;1341;p56">
            <a:hlinkClick r:id="" action="ppaction://noaction"/>
            <a:extLst>
              <a:ext uri="{FF2B5EF4-FFF2-40B4-BE49-F238E27FC236}">
                <a16:creationId xmlns:a16="http://schemas.microsoft.com/office/drawing/2014/main" id="{DEDCC758-0095-4211-B11D-07CC813E5F5E}"/>
              </a:ext>
            </a:extLst>
          </p:cNvPr>
          <p:cNvSpPr txBox="1">
            <a:spLocks noGrp="1"/>
          </p:cNvSpPr>
          <p:nvPr/>
        </p:nvSpPr>
        <p:spPr>
          <a:xfrm>
            <a:off x="3337024" y="3806859"/>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rPr>
              <a:t>03</a:t>
            </a:r>
            <a:endParaRPr kumimoji="0"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endParaRPr>
          </a:p>
        </p:txBody>
      </p:sp>
      <p:sp>
        <p:nvSpPr>
          <p:cNvPr id="16" name="Google Shape;1335;p56">
            <a:hlinkClick r:id="" action="ppaction://noaction"/>
            <a:extLst>
              <a:ext uri="{FF2B5EF4-FFF2-40B4-BE49-F238E27FC236}">
                <a16:creationId xmlns:a16="http://schemas.microsoft.com/office/drawing/2014/main" id="{152D7B3D-3DF6-4B65-BA19-7715FF0EB019}"/>
              </a:ext>
            </a:extLst>
          </p:cNvPr>
          <p:cNvSpPr txBox="1">
            <a:spLocks noGrp="1"/>
          </p:cNvSpPr>
          <p:nvPr/>
        </p:nvSpPr>
        <p:spPr>
          <a:xfrm>
            <a:off x="2777925" y="4744372"/>
            <a:ext cx="2965650"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rPr>
              <a:t>31 May 1919</a:t>
            </a:r>
            <a:endParaRPr kumimoji="0"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endParaRPr>
          </a:p>
        </p:txBody>
      </p:sp>
      <p:cxnSp>
        <p:nvCxnSpPr>
          <p:cNvPr id="17" name="Straight Connector 16">
            <a:extLst>
              <a:ext uri="{FF2B5EF4-FFF2-40B4-BE49-F238E27FC236}">
                <a16:creationId xmlns:a16="http://schemas.microsoft.com/office/drawing/2014/main" id="{8221CBA4-C15C-4BC1-9422-28FF0750905D}"/>
              </a:ext>
            </a:extLst>
          </p:cNvPr>
          <p:cNvCxnSpPr>
            <a:cxnSpLocks/>
          </p:cNvCxnSpPr>
          <p:nvPr/>
        </p:nvCxnSpPr>
        <p:spPr>
          <a:xfrm>
            <a:off x="4278977" y="4209365"/>
            <a:ext cx="13861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AF9A28C7-5F0E-4C3B-B72C-04E44A26C750}"/>
              </a:ext>
            </a:extLst>
          </p:cNvPr>
          <p:cNvSpPr txBox="1"/>
          <p:nvPr/>
        </p:nvSpPr>
        <p:spPr>
          <a:xfrm>
            <a:off x="4855203" y="2457537"/>
            <a:ext cx="2342693"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entury" panose="02040604050505020304" pitchFamily="18" charset="0"/>
                <a:ea typeface="+mn-ea"/>
                <a:cs typeface="+mn-cs"/>
              </a:rPr>
              <a:t>The headquarter of Hilton is located in </a:t>
            </a:r>
            <a:r>
              <a:rPr kumimoji="0" lang="en-US" sz="2000" b="1" i="0" u="none" strike="noStrike" kern="1200" cap="none" spc="0" normalizeH="0" baseline="0" noProof="0" dirty="0" err="1">
                <a:ln>
                  <a:noFill/>
                </a:ln>
                <a:solidFill>
                  <a:prstClr val="white"/>
                </a:solidFill>
                <a:effectLst/>
                <a:uLnTx/>
                <a:uFillTx/>
                <a:latin typeface="Century" panose="02040604050505020304" pitchFamily="18" charset="0"/>
                <a:ea typeface="+mn-ea"/>
                <a:cs typeface="+mn-cs"/>
              </a:rPr>
              <a:t>Tysons</a:t>
            </a:r>
            <a:r>
              <a:rPr kumimoji="0" lang="en-US" sz="2000" b="1" i="0" u="none" strike="noStrike" kern="1200" cap="none" spc="0" normalizeH="0" baseline="0" noProof="0" dirty="0">
                <a:ln>
                  <a:noFill/>
                </a:ln>
                <a:solidFill>
                  <a:prstClr val="white"/>
                </a:solidFill>
                <a:effectLst/>
                <a:uLnTx/>
                <a:uFillTx/>
                <a:latin typeface="Century" panose="02040604050505020304" pitchFamily="18" charset="0"/>
                <a:ea typeface="+mn-ea"/>
                <a:cs typeface="+mn-cs"/>
              </a:rPr>
              <a:t>, Virginia, US</a:t>
            </a:r>
          </a:p>
        </p:txBody>
      </p:sp>
      <p:sp>
        <p:nvSpPr>
          <p:cNvPr id="19" name="Google Shape;1341;p56">
            <a:hlinkClick r:id="" action="ppaction://noaction"/>
            <a:extLst>
              <a:ext uri="{FF2B5EF4-FFF2-40B4-BE49-F238E27FC236}">
                <a16:creationId xmlns:a16="http://schemas.microsoft.com/office/drawing/2014/main" id="{E95529FB-8923-4B40-8C84-89D126BE5C41}"/>
              </a:ext>
            </a:extLst>
          </p:cNvPr>
          <p:cNvSpPr txBox="1">
            <a:spLocks noGrp="1"/>
          </p:cNvSpPr>
          <p:nvPr/>
        </p:nvSpPr>
        <p:spPr>
          <a:xfrm>
            <a:off x="5584923" y="3772029"/>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rPr>
              <a:t>04</a:t>
            </a:r>
            <a:endParaRPr kumimoji="0"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endParaRPr>
          </a:p>
        </p:txBody>
      </p:sp>
      <p:sp>
        <p:nvSpPr>
          <p:cNvPr id="20" name="Google Shape;1335;p56">
            <a:hlinkClick r:id="" action="ppaction://noaction"/>
            <a:extLst>
              <a:ext uri="{FF2B5EF4-FFF2-40B4-BE49-F238E27FC236}">
                <a16:creationId xmlns:a16="http://schemas.microsoft.com/office/drawing/2014/main" id="{1B2F306C-69DD-47E5-9B29-DCFACB43CFDC}"/>
              </a:ext>
            </a:extLst>
          </p:cNvPr>
          <p:cNvSpPr txBox="1">
            <a:spLocks noGrp="1"/>
          </p:cNvSpPr>
          <p:nvPr/>
        </p:nvSpPr>
        <p:spPr>
          <a:xfrm>
            <a:off x="4664599" y="4745681"/>
            <a:ext cx="3110478"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rPr>
              <a:t>Tysons, Virginia, US</a:t>
            </a:r>
            <a:endParaRPr kumimoji="0"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endParaRPr>
          </a:p>
        </p:txBody>
      </p:sp>
      <p:cxnSp>
        <p:nvCxnSpPr>
          <p:cNvPr id="21" name="Straight Connector 20">
            <a:extLst>
              <a:ext uri="{FF2B5EF4-FFF2-40B4-BE49-F238E27FC236}">
                <a16:creationId xmlns:a16="http://schemas.microsoft.com/office/drawing/2014/main" id="{C0EE317E-9423-4D1B-BBBB-AE9B07D766B6}"/>
              </a:ext>
            </a:extLst>
          </p:cNvPr>
          <p:cNvCxnSpPr>
            <a:cxnSpLocks/>
            <a:endCxn id="23" idx="2"/>
          </p:cNvCxnSpPr>
          <p:nvPr/>
        </p:nvCxnSpPr>
        <p:spPr>
          <a:xfrm>
            <a:off x="6526877" y="4209365"/>
            <a:ext cx="13099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22" name="TextBox 21">
            <a:extLst>
              <a:ext uri="{FF2B5EF4-FFF2-40B4-BE49-F238E27FC236}">
                <a16:creationId xmlns:a16="http://schemas.microsoft.com/office/drawing/2014/main" id="{97B93738-951D-4F33-93D6-CE92CF5A2BA4}"/>
              </a:ext>
            </a:extLst>
          </p:cNvPr>
          <p:cNvSpPr txBox="1"/>
          <p:nvPr/>
        </p:nvSpPr>
        <p:spPr>
          <a:xfrm>
            <a:off x="7023290" y="2899627"/>
            <a:ext cx="234269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entury" panose="02040604050505020304" pitchFamily="18" charset="0"/>
                <a:ea typeface="+mn-ea"/>
                <a:cs typeface="+mn-cs"/>
              </a:rPr>
              <a:t>The  amount of location is 7,165</a:t>
            </a:r>
          </a:p>
        </p:txBody>
      </p:sp>
      <p:sp>
        <p:nvSpPr>
          <p:cNvPr id="23" name="Flowchart: Connector 22">
            <a:extLst>
              <a:ext uri="{FF2B5EF4-FFF2-40B4-BE49-F238E27FC236}">
                <a16:creationId xmlns:a16="http://schemas.microsoft.com/office/drawing/2014/main" id="{225F79E2-BDA1-4DAF-8B38-D27F1757DF2B}"/>
              </a:ext>
            </a:extLst>
          </p:cNvPr>
          <p:cNvSpPr/>
          <p:nvPr/>
        </p:nvSpPr>
        <p:spPr>
          <a:xfrm>
            <a:off x="78368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4" name="Google Shape;1335;p56">
            <a:hlinkClick r:id="" action="ppaction://noaction"/>
            <a:extLst>
              <a:ext uri="{FF2B5EF4-FFF2-40B4-BE49-F238E27FC236}">
                <a16:creationId xmlns:a16="http://schemas.microsoft.com/office/drawing/2014/main" id="{DA532CA2-7460-4A49-90DB-F63F683CFC39}"/>
              </a:ext>
            </a:extLst>
          </p:cNvPr>
          <p:cNvSpPr txBox="1">
            <a:spLocks noGrp="1"/>
          </p:cNvSpPr>
          <p:nvPr/>
        </p:nvSpPr>
        <p:spPr>
          <a:xfrm>
            <a:off x="7755590" y="4721223"/>
            <a:ext cx="1041168"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rPr>
              <a:t>7,165</a:t>
            </a:r>
            <a:endParaRPr kumimoji="0"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endParaRPr>
          </a:p>
        </p:txBody>
      </p:sp>
      <p:cxnSp>
        <p:nvCxnSpPr>
          <p:cNvPr id="25" name="Straight Connector 24">
            <a:extLst>
              <a:ext uri="{FF2B5EF4-FFF2-40B4-BE49-F238E27FC236}">
                <a16:creationId xmlns:a16="http://schemas.microsoft.com/office/drawing/2014/main" id="{799ADCA7-0515-4EDB-BF81-857DD4DFCF00}"/>
              </a:ext>
            </a:extLst>
          </p:cNvPr>
          <p:cNvCxnSpPr>
            <a:cxnSpLocks/>
          </p:cNvCxnSpPr>
          <p:nvPr/>
        </p:nvCxnSpPr>
        <p:spPr>
          <a:xfrm>
            <a:off x="8698577" y="4209365"/>
            <a:ext cx="13099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26" name="Google Shape;1335;p56">
            <a:hlinkClick r:id="" action="ppaction://noaction"/>
            <a:extLst>
              <a:ext uri="{FF2B5EF4-FFF2-40B4-BE49-F238E27FC236}">
                <a16:creationId xmlns:a16="http://schemas.microsoft.com/office/drawing/2014/main" id="{115D74BE-8A76-4C47-85D4-9E3967FBC8C6}"/>
              </a:ext>
            </a:extLst>
          </p:cNvPr>
          <p:cNvSpPr txBox="1">
            <a:spLocks noGrp="1"/>
          </p:cNvSpPr>
          <p:nvPr/>
        </p:nvSpPr>
        <p:spPr>
          <a:xfrm>
            <a:off x="9201873" y="4721221"/>
            <a:ext cx="2801074"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rPr>
              <a:t>Jonathan D, Gray</a:t>
            </a:r>
            <a:endParaRPr kumimoji="0" sz="2000" b="1" i="0" u="none" strike="noStrike" kern="1200" cap="none" spc="0" normalizeH="0" baseline="0" noProof="0" dirty="0">
              <a:ln>
                <a:noFill/>
              </a:ln>
              <a:solidFill>
                <a:prstClr val="white"/>
              </a:solidFill>
              <a:effectLst/>
              <a:uLnTx/>
              <a:uFillTx/>
              <a:latin typeface="Bookman Old Style" panose="02050604050505020204" pitchFamily="18" charset="0"/>
              <a:sym typeface="Hammersmith One"/>
            </a:endParaRPr>
          </a:p>
        </p:txBody>
      </p:sp>
      <p:sp>
        <p:nvSpPr>
          <p:cNvPr id="27" name="Google Shape;1341;p56">
            <a:hlinkClick r:id="" action="ppaction://noaction"/>
            <a:extLst>
              <a:ext uri="{FF2B5EF4-FFF2-40B4-BE49-F238E27FC236}">
                <a16:creationId xmlns:a16="http://schemas.microsoft.com/office/drawing/2014/main" id="{78C36483-CFD9-417E-AFE8-CB6A45A44952}"/>
              </a:ext>
            </a:extLst>
          </p:cNvPr>
          <p:cNvSpPr txBox="1">
            <a:spLocks noGrp="1"/>
          </p:cNvSpPr>
          <p:nvPr/>
        </p:nvSpPr>
        <p:spPr>
          <a:xfrm>
            <a:off x="9928324" y="379771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rPr>
              <a:t>06</a:t>
            </a:r>
            <a:endParaRPr kumimoji="0" sz="3200" b="1" i="0" u="none" strike="noStrike" kern="1200" cap="none" spc="0" normalizeH="0" baseline="0" noProof="0" dirty="0">
              <a:ln>
                <a:noFill/>
              </a:ln>
              <a:solidFill>
                <a:prstClr val="white"/>
              </a:solidFill>
              <a:effectLst/>
              <a:uLnTx/>
              <a:uFillTx/>
              <a:latin typeface="Bookman Old Style" panose="02050604050505020204" pitchFamily="18" charset="0"/>
              <a:ea typeface="Kozuka Gothic Pro B" panose="020B0800000000000000" pitchFamily="34" charset="-128"/>
              <a:sym typeface="Hammersmith One"/>
            </a:endParaRPr>
          </a:p>
        </p:txBody>
      </p:sp>
      <p:sp>
        <p:nvSpPr>
          <p:cNvPr id="28" name="Flowchart: Connector 27">
            <a:extLst>
              <a:ext uri="{FF2B5EF4-FFF2-40B4-BE49-F238E27FC236}">
                <a16:creationId xmlns:a16="http://schemas.microsoft.com/office/drawing/2014/main" id="{8D391E99-704E-437A-930B-0D0F96612A1E}"/>
              </a:ext>
            </a:extLst>
          </p:cNvPr>
          <p:cNvSpPr/>
          <p:nvPr/>
        </p:nvSpPr>
        <p:spPr>
          <a:xfrm>
            <a:off x="100085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9" name="TextBox 28">
            <a:extLst>
              <a:ext uri="{FF2B5EF4-FFF2-40B4-BE49-F238E27FC236}">
                <a16:creationId xmlns:a16="http://schemas.microsoft.com/office/drawing/2014/main" id="{3D3A6150-7AC9-492B-9231-26F6EB7BB772}"/>
              </a:ext>
            </a:extLst>
          </p:cNvPr>
          <p:cNvSpPr txBox="1"/>
          <p:nvPr/>
        </p:nvSpPr>
        <p:spPr>
          <a:xfrm>
            <a:off x="9212623" y="2899627"/>
            <a:ext cx="2342693"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entury" panose="02040604050505020304" pitchFamily="18" charset="0"/>
                <a:ea typeface="+mn-ea"/>
                <a:cs typeface="+mn-cs"/>
              </a:rPr>
              <a:t>Jonathan D. Gray is the chairman of Hilton Hotel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prstClr val="white"/>
              </a:solidFill>
              <a:effectLst/>
              <a:uLnTx/>
              <a:uFillTx/>
              <a:latin typeface="Century" panose="02040604050505020304" pitchFamily="18" charset="0"/>
              <a:ea typeface="+mn-ea"/>
              <a:cs typeface="+mn-cs"/>
            </a:endParaRPr>
          </a:p>
        </p:txBody>
      </p:sp>
      <p:sp>
        <p:nvSpPr>
          <p:cNvPr id="37" name="Flowchart: Connector 36">
            <a:extLst>
              <a:ext uri="{FF2B5EF4-FFF2-40B4-BE49-F238E27FC236}">
                <a16:creationId xmlns:a16="http://schemas.microsoft.com/office/drawing/2014/main" id="{CAA411F2-62DD-4CB1-9C25-7D42D3EC2D54}"/>
              </a:ext>
            </a:extLst>
          </p:cNvPr>
          <p:cNvSpPr/>
          <p:nvPr/>
        </p:nvSpPr>
        <p:spPr>
          <a:xfrm>
            <a:off x="5674266" y="3765386"/>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8" name="TextBox 37">
            <a:extLst>
              <a:ext uri="{FF2B5EF4-FFF2-40B4-BE49-F238E27FC236}">
                <a16:creationId xmlns:a16="http://schemas.microsoft.com/office/drawing/2014/main" id="{181C3C99-439C-42B4-9A8F-DDE741CED8D1}"/>
              </a:ext>
            </a:extLst>
          </p:cNvPr>
          <p:cNvSpPr txBox="1"/>
          <p:nvPr/>
        </p:nvSpPr>
        <p:spPr>
          <a:xfrm>
            <a:off x="440020" y="567062"/>
            <a:ext cx="12192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Background of Hilton Hotel</a:t>
            </a:r>
          </a:p>
        </p:txBody>
      </p:sp>
      <p:pic>
        <p:nvPicPr>
          <p:cNvPr id="33"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spTree>
    <p:extLst>
      <p:ext uri="{BB962C8B-B14F-4D97-AF65-F5344CB8AC3E}">
        <p14:creationId xmlns:p14="http://schemas.microsoft.com/office/powerpoint/2010/main" val="152566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0882CC6-3A42-4B16-8E7E-E6BDD7FE780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ectangle 6">
            <a:extLst>
              <a:ext uri="{FF2B5EF4-FFF2-40B4-BE49-F238E27FC236}">
                <a16:creationId xmlns:a16="http://schemas.microsoft.com/office/drawing/2014/main" id="{F95E439F-070D-43E5-ACC3-B08C09F47F36}"/>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Rectangle 7">
            <a:extLst>
              <a:ext uri="{FF2B5EF4-FFF2-40B4-BE49-F238E27FC236}">
                <a16:creationId xmlns:a16="http://schemas.microsoft.com/office/drawing/2014/main" id="{D9DDDDF2-450E-4D9D-83EC-D4986A844A1F}"/>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Rectangle 8">
            <a:extLst>
              <a:ext uri="{FF2B5EF4-FFF2-40B4-BE49-F238E27FC236}">
                <a16:creationId xmlns:a16="http://schemas.microsoft.com/office/drawing/2014/main" id="{B323C528-374A-4985-8453-6883046DCABD}"/>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TextBox 3">
            <a:extLst>
              <a:ext uri="{FF2B5EF4-FFF2-40B4-BE49-F238E27FC236}">
                <a16:creationId xmlns:a16="http://schemas.microsoft.com/office/drawing/2014/main" id="{A011A014-A6EF-4B1D-A47B-B2E381C6249B}"/>
              </a:ext>
            </a:extLst>
          </p:cNvPr>
          <p:cNvSpPr txBox="1"/>
          <p:nvPr/>
        </p:nvSpPr>
        <p:spPr>
          <a:xfrm>
            <a:off x="0" y="316444"/>
            <a:ext cx="121920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Consumer of Hilton Hotel</a:t>
            </a:r>
          </a:p>
        </p:txBody>
      </p:sp>
      <p:sp>
        <p:nvSpPr>
          <p:cNvPr id="5" name="Rectangle 4">
            <a:extLst>
              <a:ext uri="{FF2B5EF4-FFF2-40B4-BE49-F238E27FC236}">
                <a16:creationId xmlns:a16="http://schemas.microsoft.com/office/drawing/2014/main" id="{67DACAB2-C951-4784-946B-CFBB0B291B4B}"/>
              </a:ext>
            </a:extLst>
          </p:cNvPr>
          <p:cNvSpPr/>
          <p:nvPr/>
        </p:nvSpPr>
        <p:spPr>
          <a:xfrm>
            <a:off x="0" y="1381399"/>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3" name="Google Shape;1335;p56">
            <a:hlinkClick r:id="" action="ppaction://noaction"/>
            <a:extLst>
              <a:ext uri="{FF2B5EF4-FFF2-40B4-BE49-F238E27FC236}">
                <a16:creationId xmlns:a16="http://schemas.microsoft.com/office/drawing/2014/main" id="{E6069C75-C88D-4F62-A5E0-049A0F03E99C}"/>
              </a:ext>
            </a:extLst>
          </p:cNvPr>
          <p:cNvSpPr txBox="1">
            <a:spLocks noGrp="1"/>
          </p:cNvSpPr>
          <p:nvPr/>
        </p:nvSpPr>
        <p:spPr>
          <a:xfrm>
            <a:off x="9190299" y="1637166"/>
            <a:ext cx="2778673"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rPr>
              <a:t>Sports Person</a:t>
            </a:r>
            <a:endParaRPr kumimoji="0"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endParaRPr>
          </a:p>
        </p:txBody>
      </p:sp>
      <p:sp>
        <p:nvSpPr>
          <p:cNvPr id="16" name="Google Shape;1335;p56">
            <a:hlinkClick r:id="" action="ppaction://noaction"/>
            <a:extLst>
              <a:ext uri="{FF2B5EF4-FFF2-40B4-BE49-F238E27FC236}">
                <a16:creationId xmlns:a16="http://schemas.microsoft.com/office/drawing/2014/main" id="{6AB03A3E-9F03-4981-ACF4-A0D758D88563}"/>
              </a:ext>
            </a:extLst>
          </p:cNvPr>
          <p:cNvSpPr txBox="1">
            <a:spLocks noGrp="1"/>
          </p:cNvSpPr>
          <p:nvPr/>
        </p:nvSpPr>
        <p:spPr>
          <a:xfrm>
            <a:off x="1483546" y="4289828"/>
            <a:ext cx="2484425"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rPr>
              <a:t>Tourists</a:t>
            </a:r>
            <a:endParaRPr kumimoji="0"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endParaRPr>
          </a:p>
        </p:txBody>
      </p:sp>
      <p:sp>
        <p:nvSpPr>
          <p:cNvPr id="19" name="Google Shape;1335;p56">
            <a:hlinkClick r:id="" action="ppaction://noaction"/>
            <a:extLst>
              <a:ext uri="{FF2B5EF4-FFF2-40B4-BE49-F238E27FC236}">
                <a16:creationId xmlns:a16="http://schemas.microsoft.com/office/drawing/2014/main" id="{455944E9-757B-42F3-8648-C797D45A32C3}"/>
              </a:ext>
            </a:extLst>
          </p:cNvPr>
          <p:cNvSpPr txBox="1">
            <a:spLocks noGrp="1"/>
          </p:cNvSpPr>
          <p:nvPr/>
        </p:nvSpPr>
        <p:spPr>
          <a:xfrm>
            <a:off x="1448822" y="1660316"/>
            <a:ext cx="2484425"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rPr>
              <a:t>Students</a:t>
            </a:r>
            <a:endParaRPr kumimoji="0"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endParaRPr>
          </a:p>
        </p:txBody>
      </p:sp>
      <p:sp>
        <p:nvSpPr>
          <p:cNvPr id="21" name="Google Shape;1335;p56">
            <a:hlinkClick r:id="" action="ppaction://noaction"/>
            <a:extLst>
              <a:ext uri="{FF2B5EF4-FFF2-40B4-BE49-F238E27FC236}">
                <a16:creationId xmlns:a16="http://schemas.microsoft.com/office/drawing/2014/main" id="{ABB5DA93-55ED-40D7-81EA-44518E9CDCAE}"/>
              </a:ext>
            </a:extLst>
          </p:cNvPr>
          <p:cNvSpPr txBox="1">
            <a:spLocks noGrp="1"/>
          </p:cNvSpPr>
          <p:nvPr/>
        </p:nvSpPr>
        <p:spPr>
          <a:xfrm>
            <a:off x="5266480" y="1622219"/>
            <a:ext cx="2810203"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rPr>
              <a:t>Businessmen</a:t>
            </a:r>
            <a:endParaRPr kumimoji="0"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endParaRPr>
          </a:p>
        </p:txBody>
      </p:sp>
      <p:sp>
        <p:nvSpPr>
          <p:cNvPr id="24" name="Google Shape;1335;p56">
            <a:hlinkClick r:id="" action="ppaction://noaction"/>
            <a:extLst>
              <a:ext uri="{FF2B5EF4-FFF2-40B4-BE49-F238E27FC236}">
                <a16:creationId xmlns:a16="http://schemas.microsoft.com/office/drawing/2014/main" id="{26F3A70F-15B4-44F0-84BB-32950B775114}"/>
              </a:ext>
            </a:extLst>
          </p:cNvPr>
          <p:cNvSpPr txBox="1">
            <a:spLocks noGrp="1"/>
          </p:cNvSpPr>
          <p:nvPr/>
        </p:nvSpPr>
        <p:spPr>
          <a:xfrm>
            <a:off x="5092861" y="3876689"/>
            <a:ext cx="2953601"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rPr>
              <a:t>Entertainment Media Person</a:t>
            </a:r>
            <a:endParaRPr kumimoji="0"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endParaRPr>
          </a:p>
        </p:txBody>
      </p:sp>
      <p:sp>
        <p:nvSpPr>
          <p:cNvPr id="27" name="Google Shape;1335;p56">
            <a:hlinkClick r:id="" action="ppaction://noaction"/>
            <a:extLst>
              <a:ext uri="{FF2B5EF4-FFF2-40B4-BE49-F238E27FC236}">
                <a16:creationId xmlns:a16="http://schemas.microsoft.com/office/drawing/2014/main" id="{DE1A94EB-E7EF-4997-832A-8C8E1302A272}"/>
              </a:ext>
            </a:extLst>
          </p:cNvPr>
          <p:cNvSpPr txBox="1">
            <a:spLocks noGrp="1"/>
          </p:cNvSpPr>
          <p:nvPr/>
        </p:nvSpPr>
        <p:spPr>
          <a:xfrm>
            <a:off x="9284825" y="4248830"/>
            <a:ext cx="2907175"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marR="0" lvl="0" indent="0" algn="l" defTabSz="914400" rtl="0" eaLnBrk="1" fontAlgn="auto" latinLnBrk="0" hangingPunct="1">
              <a:lnSpc>
                <a:spcPct val="100000"/>
              </a:lnSpc>
              <a:spcBef>
                <a:spcPts val="0"/>
              </a:spcBef>
              <a:spcAft>
                <a:spcPts val="1200"/>
              </a:spcAft>
              <a:buClr>
                <a:srgbClr val="ED7D31"/>
              </a:buClr>
              <a:buSzPts val="2000"/>
              <a:buFont typeface="Hammersmith One"/>
              <a:buNone/>
              <a:tabLst/>
              <a:defRPr/>
            </a:pPr>
            <a:r>
              <a:rPr kumimoji="0" lang="en"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rPr>
              <a:t>Genetal Public</a:t>
            </a:r>
            <a:endParaRPr kumimoji="0" sz="3600" b="1" i="0" u="none" strike="noStrike" kern="1200" cap="none" spc="0" normalizeH="0" baseline="0" noProof="0" dirty="0">
              <a:ln>
                <a:noFill/>
              </a:ln>
              <a:solidFill>
                <a:prstClr val="black"/>
              </a:solidFill>
              <a:effectLst/>
              <a:uLnTx/>
              <a:uFillTx/>
              <a:latin typeface="Baskerville Old Face" panose="02020602080505020303" pitchFamily="18" charset="0"/>
              <a:sym typeface="Hammersmith One"/>
            </a:endParaRPr>
          </a:p>
        </p:txBody>
      </p:sp>
      <p:pic>
        <p:nvPicPr>
          <p:cNvPr id="30"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pic>
        <p:nvPicPr>
          <p:cNvPr id="25602" name="Picture 2" descr="Student Graduate Logo Designs Simple Modern for Education and School Stock  Vector - Illustration of concept, graduation: 200553313"/>
          <p:cNvPicPr>
            <a:picLocks noChangeAspect="1" noChangeArrowheads="1"/>
          </p:cNvPicPr>
          <p:nvPr/>
        </p:nvPicPr>
        <p:blipFill>
          <a:blip r:embed="rId4" cstate="print"/>
          <a:srcRect/>
          <a:stretch>
            <a:fillRect/>
          </a:stretch>
        </p:blipFill>
        <p:spPr bwMode="auto">
          <a:xfrm>
            <a:off x="1613984" y="2326510"/>
            <a:ext cx="1554867" cy="1554867"/>
          </a:xfrm>
          <a:prstGeom prst="rect">
            <a:avLst/>
          </a:prstGeom>
          <a:noFill/>
        </p:spPr>
      </p:pic>
      <p:pic>
        <p:nvPicPr>
          <p:cNvPr id="25604" name="Picture 4" descr="Premium Vector | Businessman logo template design"/>
          <p:cNvPicPr>
            <a:picLocks noChangeAspect="1" noChangeArrowheads="1"/>
          </p:cNvPicPr>
          <p:nvPr/>
        </p:nvPicPr>
        <p:blipFill>
          <a:blip r:embed="rId5" cstate="print"/>
          <a:srcRect/>
          <a:stretch>
            <a:fillRect/>
          </a:stretch>
        </p:blipFill>
        <p:spPr bwMode="auto">
          <a:xfrm>
            <a:off x="5926238" y="2253889"/>
            <a:ext cx="1577332" cy="1577332"/>
          </a:xfrm>
          <a:prstGeom prst="rect">
            <a:avLst/>
          </a:prstGeom>
          <a:noFill/>
        </p:spPr>
      </p:pic>
      <p:pic>
        <p:nvPicPr>
          <p:cNvPr id="25606" name="Picture 6" descr="Sports Logo PNG vector in SVG, PDF, AI, CDR format"/>
          <p:cNvPicPr>
            <a:picLocks noChangeAspect="1" noChangeArrowheads="1"/>
          </p:cNvPicPr>
          <p:nvPr/>
        </p:nvPicPr>
        <p:blipFill>
          <a:blip r:embed="rId6" cstate="print"/>
          <a:srcRect/>
          <a:stretch>
            <a:fillRect/>
          </a:stretch>
        </p:blipFill>
        <p:spPr bwMode="auto">
          <a:xfrm>
            <a:off x="9841511" y="2338087"/>
            <a:ext cx="1865945" cy="1400536"/>
          </a:xfrm>
          <a:prstGeom prst="rect">
            <a:avLst/>
          </a:prstGeom>
          <a:noFill/>
        </p:spPr>
      </p:pic>
      <p:sp>
        <p:nvSpPr>
          <p:cNvPr id="25608" name="AutoShape 8" descr="Tourism Logo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5610" name="AutoShape 10" descr="Tourism Logo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5612" name="Picture 12" descr="551,589 Tourism Logo Images, Stock Photos &amp; Vectors | Shutterstock"/>
          <p:cNvPicPr>
            <a:picLocks noChangeAspect="1" noChangeArrowheads="1"/>
          </p:cNvPicPr>
          <p:nvPr/>
        </p:nvPicPr>
        <p:blipFill>
          <a:blip r:embed="rId7" cstate="print"/>
          <a:srcRect/>
          <a:stretch>
            <a:fillRect/>
          </a:stretch>
        </p:blipFill>
        <p:spPr bwMode="auto">
          <a:xfrm>
            <a:off x="1714096" y="5162310"/>
            <a:ext cx="1438840" cy="1549520"/>
          </a:xfrm>
          <a:prstGeom prst="rect">
            <a:avLst/>
          </a:prstGeom>
          <a:noFill/>
        </p:spPr>
      </p:pic>
      <p:pic>
        <p:nvPicPr>
          <p:cNvPr id="25614" name="Picture 14" descr="Entertainment Logo Ideas: Easily Make Your Own Logo | Looka"/>
          <p:cNvPicPr>
            <a:picLocks noChangeAspect="1" noChangeArrowheads="1"/>
          </p:cNvPicPr>
          <p:nvPr/>
        </p:nvPicPr>
        <p:blipFill>
          <a:blip r:embed="rId8" cstate="print"/>
          <a:srcRect/>
          <a:stretch>
            <a:fillRect/>
          </a:stretch>
        </p:blipFill>
        <p:spPr bwMode="auto">
          <a:xfrm>
            <a:off x="5243331" y="5151916"/>
            <a:ext cx="2262167" cy="1740809"/>
          </a:xfrm>
          <a:prstGeom prst="rect">
            <a:avLst/>
          </a:prstGeom>
          <a:noFill/>
        </p:spPr>
      </p:pic>
      <p:sp>
        <p:nvSpPr>
          <p:cNvPr id="25616" name="AutoShape 16" descr="The General Public - Photos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5618" name="AutoShape 18" descr="The General Public - Photos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25620" name="AutoShape 20" descr="The General Public - Photos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7" name="Picture 36" descr="Untitledmmm.png"/>
          <p:cNvPicPr>
            <a:picLocks noChangeAspect="1"/>
          </p:cNvPicPr>
          <p:nvPr/>
        </p:nvPicPr>
        <p:blipFill>
          <a:blip r:embed="rId9" cstate="print"/>
          <a:stretch>
            <a:fillRect/>
          </a:stretch>
        </p:blipFill>
        <p:spPr>
          <a:xfrm>
            <a:off x="9972795" y="5143500"/>
            <a:ext cx="1714500" cy="1714500"/>
          </a:xfrm>
          <a:prstGeom prst="rect">
            <a:avLst/>
          </a:prstGeom>
        </p:spPr>
      </p:pic>
    </p:spTree>
    <p:extLst>
      <p:ext uri="{BB962C8B-B14F-4D97-AF65-F5344CB8AC3E}">
        <p14:creationId xmlns:p14="http://schemas.microsoft.com/office/powerpoint/2010/main" val="307067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0" name="TextBox 9">
            <a:extLst>
              <a:ext uri="{FF2B5EF4-FFF2-40B4-BE49-F238E27FC236}">
                <a16:creationId xmlns:a16="http://schemas.microsoft.com/office/drawing/2014/main" id="{436D0B65-DDAB-4794-B38E-42B6ED3DFB3B}"/>
              </a:ext>
            </a:extLst>
          </p:cNvPr>
          <p:cNvSpPr txBox="1"/>
          <p:nvPr/>
        </p:nvSpPr>
        <p:spPr>
          <a:xfrm>
            <a:off x="2696901" y="1"/>
            <a:ext cx="9259747"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 sz="48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Nature and Scope of Guest Service</a:t>
            </a:r>
            <a:endParaRPr kumimoji="0" lang="en-US" sz="48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509287" y="1713054"/>
            <a:ext cx="7581254" cy="4177692"/>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marL="0" marR="0" lvl="0" indent="0" algn="just" defTabSz="914400" rtl="0" eaLnBrk="1" fontAlgn="auto" latinLnBrk="0" hangingPunct="1">
              <a:lnSpc>
                <a:spcPct val="100000"/>
              </a:lnSpc>
              <a:spcBef>
                <a:spcPts val="0"/>
              </a:spcBef>
              <a:spcAft>
                <a:spcPts val="0"/>
              </a:spcAft>
              <a:buClr>
                <a:srgbClr val="ED7D31"/>
              </a:buClr>
              <a:buSzPts val="5200"/>
              <a:buFont typeface="Hammersmith One"/>
              <a:buNone/>
              <a:tabLst/>
              <a:defRPr/>
            </a:pPr>
            <a:r>
              <a:rPr kumimoji="0" lang="en-US" sz="3600" b="0" i="0" u="none" strike="noStrike" kern="1200" cap="none" spc="0" normalizeH="0" baseline="0" noProof="0" dirty="0">
                <a:ln>
                  <a:noFill/>
                </a:ln>
                <a:solidFill>
                  <a:prstClr val="black"/>
                </a:solidFill>
                <a:effectLst/>
                <a:uLnTx/>
                <a:uFillTx/>
                <a:latin typeface="Times New Roman" pitchFamily="18" charset="0"/>
                <a:cs typeface="Times New Roman" pitchFamily="18" charset="0"/>
                <a:sym typeface="Hammersmith One"/>
              </a:rPr>
              <a:t>The activities of the hotel sector are not limited to the hotel sector alone. The activities of the hotel sector are divided into five different sectors such as Food and Beverage, Lodging, Recreation, Travel and Tourism, Meetings and Events (Landers et al. 2016).</a:t>
            </a:r>
          </a:p>
        </p:txBody>
      </p:sp>
      <p:pic>
        <p:nvPicPr>
          <p:cNvPr id="9" name="Picture 2" descr="Hilton Hotels &amp; Resorts Logo PNG Vector (EPS) Free Download"/>
          <p:cNvPicPr>
            <a:picLocks noChangeAspect="1" noChangeArrowheads="1"/>
          </p:cNvPicPr>
          <p:nvPr/>
        </p:nvPicPr>
        <p:blipFill>
          <a:blip r:embed="rId3" cstate="print"/>
          <a:srcRect/>
          <a:stretch>
            <a:fillRect/>
          </a:stretch>
        </p:blipFill>
        <p:spPr bwMode="auto">
          <a:xfrm>
            <a:off x="0" y="0"/>
            <a:ext cx="1424259" cy="1414764"/>
          </a:xfrm>
          <a:prstGeom prst="rect">
            <a:avLst/>
          </a:prstGeom>
          <a:noFill/>
        </p:spPr>
      </p:pic>
      <p:pic>
        <p:nvPicPr>
          <p:cNvPr id="24578" name="Picture 2" descr="Epic Logo, Seven Logo, Guest Services Logo - Youtube Logo Light Blue | Full  Size PNG Download | SeekPNG"/>
          <p:cNvPicPr>
            <a:picLocks noChangeAspect="1" noChangeArrowheads="1"/>
          </p:cNvPicPr>
          <p:nvPr/>
        </p:nvPicPr>
        <p:blipFill>
          <a:blip r:embed="rId4" cstate="print"/>
          <a:srcRect/>
          <a:stretch>
            <a:fillRect/>
          </a:stretch>
        </p:blipFill>
        <p:spPr bwMode="auto">
          <a:xfrm>
            <a:off x="8356018" y="2285298"/>
            <a:ext cx="3687238" cy="3687239"/>
          </a:xfrm>
          <a:prstGeom prst="rect">
            <a:avLst/>
          </a:prstGeom>
          <a:noFill/>
        </p:spPr>
      </p:pic>
    </p:spTree>
    <p:extLst>
      <p:ext uri="{BB962C8B-B14F-4D97-AF65-F5344CB8AC3E}">
        <p14:creationId xmlns:p14="http://schemas.microsoft.com/office/powerpoint/2010/main" val="281852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0" name="TextBox 9">
            <a:extLst>
              <a:ext uri="{FF2B5EF4-FFF2-40B4-BE49-F238E27FC236}">
                <a16:creationId xmlns:a16="http://schemas.microsoft.com/office/drawing/2014/main" id="{436D0B65-DDAB-4794-B38E-42B6ED3DFB3B}"/>
              </a:ext>
            </a:extLst>
          </p:cNvPr>
          <p:cNvSpPr txBox="1"/>
          <p:nvPr/>
        </p:nvSpPr>
        <p:spPr>
          <a:xfrm>
            <a:off x="2696901" y="1"/>
            <a:ext cx="9259747"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 sz="48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Role of Guest Service</a:t>
            </a:r>
            <a:endParaRPr kumimoji="0" lang="en-US" sz="48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416689" y="1678329"/>
            <a:ext cx="7581254" cy="4189267"/>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marL="0" marR="0" lvl="0" indent="0" algn="just" defTabSz="914400" rtl="0" eaLnBrk="1" fontAlgn="auto" latinLnBrk="0" hangingPunct="1">
              <a:lnSpc>
                <a:spcPct val="100000"/>
              </a:lnSpc>
              <a:spcBef>
                <a:spcPts val="0"/>
              </a:spcBef>
              <a:spcAft>
                <a:spcPts val="0"/>
              </a:spcAft>
              <a:buClr>
                <a:srgbClr val="ED7D31"/>
              </a:buClr>
              <a:buSzPts val="5200"/>
              <a:buFont typeface="Hammersmith One"/>
              <a:buNone/>
              <a:tabLst/>
              <a:defRPr/>
            </a:pPr>
            <a:r>
              <a:rPr kumimoji="0" lang="en-US" sz="3600" b="0" i="0" u="none" strike="noStrike" kern="1200" cap="none" spc="0" normalizeH="0" baseline="0" noProof="0" dirty="0">
                <a:ln>
                  <a:noFill/>
                </a:ln>
                <a:solidFill>
                  <a:prstClr val="black"/>
                </a:solidFill>
                <a:effectLst/>
                <a:uLnTx/>
                <a:uFillTx/>
                <a:latin typeface="Times New Roman" pitchFamily="18" charset="0"/>
                <a:cs typeface="Times New Roman" pitchFamily="18" charset="0"/>
                <a:sym typeface="Hammersmith One"/>
              </a:rPr>
              <a:t>The main mission of Hilton hotels is to ensure overall service including accommodation and security to all incoming guests (</a:t>
            </a:r>
            <a:r>
              <a:rPr kumimoji="0" lang="en-US" sz="3600" b="0" i="0" u="none" strike="noStrike" kern="1200" cap="none" spc="0" normalizeH="0" baseline="0" noProof="0" dirty="0" err="1">
                <a:ln>
                  <a:noFill/>
                </a:ln>
                <a:solidFill>
                  <a:prstClr val="black"/>
                </a:solidFill>
                <a:effectLst/>
                <a:uLnTx/>
                <a:uFillTx/>
                <a:latin typeface="Times New Roman" pitchFamily="18" charset="0"/>
                <a:cs typeface="Times New Roman" pitchFamily="18" charset="0"/>
                <a:sym typeface="Hammersmith One"/>
              </a:rPr>
              <a:t>Moise</a:t>
            </a:r>
            <a:r>
              <a:rPr kumimoji="0" lang="en-US" sz="3600" b="0" i="0" u="none" strike="noStrike" kern="1200" cap="none" spc="0" normalizeH="0" baseline="0" noProof="0" dirty="0">
                <a:ln>
                  <a:noFill/>
                </a:ln>
                <a:solidFill>
                  <a:prstClr val="black"/>
                </a:solidFill>
                <a:effectLst/>
                <a:uLnTx/>
                <a:uFillTx/>
                <a:latin typeface="Times New Roman" pitchFamily="18" charset="0"/>
                <a:cs typeface="Times New Roman" pitchFamily="18" charset="0"/>
                <a:sym typeface="Hammersmith One"/>
              </a:rPr>
              <a:t> et al. 2021). Guest service is very important to improve the overall success of Hilton hotels.</a:t>
            </a:r>
          </a:p>
        </p:txBody>
      </p:sp>
      <p:pic>
        <p:nvPicPr>
          <p:cNvPr id="9"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pic>
        <p:nvPicPr>
          <p:cNvPr id="12" name="Picture 2" descr="Epic Logo, Seven Logo, Guest Services Logo - Youtube Logo Light Blue | Full  Size PNG Download | SeekPNG"/>
          <p:cNvPicPr>
            <a:picLocks noChangeAspect="1" noChangeArrowheads="1"/>
          </p:cNvPicPr>
          <p:nvPr/>
        </p:nvPicPr>
        <p:blipFill>
          <a:blip r:embed="rId4" cstate="print"/>
          <a:srcRect/>
          <a:stretch>
            <a:fillRect/>
          </a:stretch>
        </p:blipFill>
        <p:spPr bwMode="auto">
          <a:xfrm>
            <a:off x="8356018" y="2285298"/>
            <a:ext cx="3687238" cy="3687239"/>
          </a:xfrm>
          <a:prstGeom prst="rect">
            <a:avLst/>
          </a:prstGeom>
          <a:noFill/>
        </p:spPr>
      </p:pic>
    </p:spTree>
    <p:extLst>
      <p:ext uri="{BB962C8B-B14F-4D97-AF65-F5344CB8AC3E}">
        <p14:creationId xmlns:p14="http://schemas.microsoft.com/office/powerpoint/2010/main" val="4223249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167B18-7704-4994-83EF-918CA82F9A51}"/>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33BBC7D-A8B2-4699-9EA8-7C7D44EB4214}"/>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3298380A-F575-4556-BFCE-6F5341D877FE}"/>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B8CAFDF1-FAD1-4762-83D8-036A7AA7FB34}"/>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262E357C-9D3E-4D65-AA6E-A55A17F68099}"/>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7" name="TextBox 6">
            <a:extLst>
              <a:ext uri="{FF2B5EF4-FFF2-40B4-BE49-F238E27FC236}">
                <a16:creationId xmlns:a16="http://schemas.microsoft.com/office/drawing/2014/main" id="{F6804FEB-8D63-4912-932F-59B38A5C11DA}"/>
              </a:ext>
            </a:extLst>
          </p:cNvPr>
          <p:cNvSpPr txBox="1"/>
          <p:nvPr/>
        </p:nvSpPr>
        <p:spPr>
          <a:xfrm>
            <a:off x="0" y="264729"/>
            <a:ext cx="121920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Advantages of Guest Service</a:t>
            </a:r>
          </a:p>
        </p:txBody>
      </p:sp>
      <p:sp>
        <p:nvSpPr>
          <p:cNvPr id="8" name="TextBox 7">
            <a:extLst>
              <a:ext uri="{FF2B5EF4-FFF2-40B4-BE49-F238E27FC236}">
                <a16:creationId xmlns:a16="http://schemas.microsoft.com/office/drawing/2014/main" id="{1A4E9D9D-4849-458C-B991-142EF9C99F4C}"/>
              </a:ext>
            </a:extLst>
          </p:cNvPr>
          <p:cNvSpPr txBox="1"/>
          <p:nvPr/>
        </p:nvSpPr>
        <p:spPr>
          <a:xfrm>
            <a:off x="1489499" y="3614996"/>
            <a:ext cx="2977657"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Improving Reputation of Hilton Hotel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endParaRPr>
          </a:p>
        </p:txBody>
      </p:sp>
      <p:sp>
        <p:nvSpPr>
          <p:cNvPr id="9" name="Google Shape;1341;p56">
            <a:hlinkClick r:id="" action="ppaction://noaction"/>
            <a:extLst>
              <a:ext uri="{FF2B5EF4-FFF2-40B4-BE49-F238E27FC236}">
                <a16:creationId xmlns:a16="http://schemas.microsoft.com/office/drawing/2014/main" id="{66B0CBCB-3F6E-4F93-A2AD-31432221DD35}"/>
              </a:ext>
            </a:extLst>
          </p:cNvPr>
          <p:cNvSpPr txBox="1">
            <a:spLocks noGrp="1"/>
          </p:cNvSpPr>
          <p:nvPr/>
        </p:nvSpPr>
        <p:spPr>
          <a:xfrm>
            <a:off x="2590741" y="246243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8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01</a:t>
            </a:r>
            <a:endParaRPr kumimoji="0" sz="48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sp>
        <p:nvSpPr>
          <p:cNvPr id="10" name="Google Shape;1341;p56">
            <a:hlinkClick r:id="" action="ppaction://noaction"/>
            <a:extLst>
              <a:ext uri="{FF2B5EF4-FFF2-40B4-BE49-F238E27FC236}">
                <a16:creationId xmlns:a16="http://schemas.microsoft.com/office/drawing/2014/main" id="{CFFDDB15-84E8-4BB8-8320-10B74300FE9E}"/>
              </a:ext>
            </a:extLst>
          </p:cNvPr>
          <p:cNvSpPr txBox="1">
            <a:spLocks noGrp="1"/>
          </p:cNvSpPr>
          <p:nvPr/>
        </p:nvSpPr>
        <p:spPr>
          <a:xfrm>
            <a:off x="8528434" y="245649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03</a:t>
            </a:r>
            <a:endParaRPr kumimoji="0"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sp>
        <p:nvSpPr>
          <p:cNvPr id="11" name="TextBox 10">
            <a:extLst>
              <a:ext uri="{FF2B5EF4-FFF2-40B4-BE49-F238E27FC236}">
                <a16:creationId xmlns:a16="http://schemas.microsoft.com/office/drawing/2014/main" id="{9E082803-B61F-465F-8503-0737D0631564}"/>
              </a:ext>
            </a:extLst>
          </p:cNvPr>
          <p:cNvSpPr txBox="1"/>
          <p:nvPr/>
        </p:nvSpPr>
        <p:spPr>
          <a:xfrm>
            <a:off x="4607169" y="3614996"/>
            <a:ext cx="2977661"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Guest Service increases Brand Standard of Hilton Hotel (Cetin et al. 2019)</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endParaRPr>
          </a:p>
        </p:txBody>
      </p:sp>
      <p:sp>
        <p:nvSpPr>
          <p:cNvPr id="12" name="TextBox 11">
            <a:extLst>
              <a:ext uri="{FF2B5EF4-FFF2-40B4-BE49-F238E27FC236}">
                <a16:creationId xmlns:a16="http://schemas.microsoft.com/office/drawing/2014/main" id="{8034F73F-A324-4639-A6E0-F0A4B09A9BD1}"/>
              </a:ext>
            </a:extLst>
          </p:cNvPr>
          <p:cNvSpPr txBox="1"/>
          <p:nvPr/>
        </p:nvSpPr>
        <p:spPr>
          <a:xfrm>
            <a:off x="7745018" y="3617589"/>
            <a:ext cx="2977664"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Good Guest Service is well for Ranking of Hilton Hotel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endParaRPr>
          </a:p>
        </p:txBody>
      </p:sp>
      <p:sp>
        <p:nvSpPr>
          <p:cNvPr id="13" name="Flowchart: Connector 12">
            <a:extLst>
              <a:ext uri="{FF2B5EF4-FFF2-40B4-BE49-F238E27FC236}">
                <a16:creationId xmlns:a16="http://schemas.microsoft.com/office/drawing/2014/main" id="{9707290B-3AB4-4F85-965B-680886226671}"/>
              </a:ext>
            </a:extLst>
          </p:cNvPr>
          <p:cNvSpPr/>
          <p:nvPr/>
        </p:nvSpPr>
        <p:spPr>
          <a:xfrm>
            <a:off x="2490228"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4" name="Flowchart: Connector 13">
            <a:extLst>
              <a:ext uri="{FF2B5EF4-FFF2-40B4-BE49-F238E27FC236}">
                <a16:creationId xmlns:a16="http://schemas.microsoft.com/office/drawing/2014/main" id="{15854B94-73E1-414E-99AE-2E2A50948C0B}"/>
              </a:ext>
            </a:extLst>
          </p:cNvPr>
          <p:cNvSpPr/>
          <p:nvPr/>
        </p:nvSpPr>
        <p:spPr>
          <a:xfrm>
            <a:off x="8449695" y="2279952"/>
            <a:ext cx="1179631" cy="1132446"/>
          </a:xfrm>
          <a:prstGeom prst="flowChartConnector">
            <a:avLst/>
          </a:prstGeom>
          <a:noFill/>
          <a:ln w="5715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5" name="Flowchart: Connector 14">
            <a:extLst>
              <a:ext uri="{FF2B5EF4-FFF2-40B4-BE49-F238E27FC236}">
                <a16:creationId xmlns:a16="http://schemas.microsoft.com/office/drawing/2014/main" id="{94478A47-D973-4DA2-B934-A7A651621931}"/>
              </a:ext>
            </a:extLst>
          </p:cNvPr>
          <p:cNvSpPr/>
          <p:nvPr/>
        </p:nvSpPr>
        <p:spPr>
          <a:xfrm>
            <a:off x="5469961"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6" name="Google Shape;1341;p56">
            <a:hlinkClick r:id="" action="ppaction://noaction"/>
            <a:extLst>
              <a:ext uri="{FF2B5EF4-FFF2-40B4-BE49-F238E27FC236}">
                <a16:creationId xmlns:a16="http://schemas.microsoft.com/office/drawing/2014/main" id="{CFF94E93-095C-4586-9EEE-7485D111D3F4}"/>
              </a:ext>
            </a:extLst>
          </p:cNvPr>
          <p:cNvSpPr txBox="1">
            <a:spLocks noGrp="1"/>
          </p:cNvSpPr>
          <p:nvPr/>
        </p:nvSpPr>
        <p:spPr>
          <a:xfrm>
            <a:off x="5548700" y="2444621"/>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02</a:t>
            </a:r>
            <a:endParaRPr kumimoji="0"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pic>
        <p:nvPicPr>
          <p:cNvPr id="17"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pic>
        <p:nvPicPr>
          <p:cNvPr id="22530" name="Picture 2" descr="The Hot List: New Hilton Hotels Opening In 2023, And How To Get To Them -  Travel Radar"/>
          <p:cNvPicPr>
            <a:picLocks noChangeAspect="1" noChangeArrowheads="1"/>
          </p:cNvPicPr>
          <p:nvPr/>
        </p:nvPicPr>
        <p:blipFill>
          <a:blip r:embed="rId4" cstate="print"/>
          <a:srcRect/>
          <a:stretch>
            <a:fillRect/>
          </a:stretch>
        </p:blipFill>
        <p:spPr bwMode="auto">
          <a:xfrm>
            <a:off x="4803494" y="4801082"/>
            <a:ext cx="3291068" cy="2056918"/>
          </a:xfrm>
          <a:prstGeom prst="rect">
            <a:avLst/>
          </a:prstGeom>
          <a:noFill/>
        </p:spPr>
      </p:pic>
    </p:spTree>
    <p:extLst>
      <p:ext uri="{BB962C8B-B14F-4D97-AF65-F5344CB8AC3E}">
        <p14:creationId xmlns:p14="http://schemas.microsoft.com/office/powerpoint/2010/main" val="3398545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167B18-7704-4994-83EF-918CA82F9A51}"/>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33BBC7D-A8B2-4699-9EA8-7C7D44EB4214}"/>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3298380A-F575-4556-BFCE-6F5341D877FE}"/>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B8CAFDF1-FAD1-4762-83D8-036A7AA7FB34}"/>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262E357C-9D3E-4D65-AA6E-A55A17F68099}"/>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7" name="TextBox 6">
            <a:extLst>
              <a:ext uri="{FF2B5EF4-FFF2-40B4-BE49-F238E27FC236}">
                <a16:creationId xmlns:a16="http://schemas.microsoft.com/office/drawing/2014/main" id="{F6804FEB-8D63-4912-932F-59B38A5C11DA}"/>
              </a:ext>
            </a:extLst>
          </p:cNvPr>
          <p:cNvSpPr txBox="1"/>
          <p:nvPr/>
        </p:nvSpPr>
        <p:spPr>
          <a:xfrm>
            <a:off x="0" y="264729"/>
            <a:ext cx="121920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Advantages of Guest Service</a:t>
            </a:r>
          </a:p>
        </p:txBody>
      </p:sp>
      <p:sp>
        <p:nvSpPr>
          <p:cNvPr id="8" name="TextBox 7">
            <a:extLst>
              <a:ext uri="{FF2B5EF4-FFF2-40B4-BE49-F238E27FC236}">
                <a16:creationId xmlns:a16="http://schemas.microsoft.com/office/drawing/2014/main" id="{1A4E9D9D-4849-458C-B991-142EF9C99F4C}"/>
              </a:ext>
            </a:extLst>
          </p:cNvPr>
          <p:cNvSpPr txBox="1"/>
          <p:nvPr/>
        </p:nvSpPr>
        <p:spPr>
          <a:xfrm>
            <a:off x="1489499" y="3614996"/>
            <a:ext cx="2977657"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Improving Guest Satisfaction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endParaRPr>
          </a:p>
        </p:txBody>
      </p:sp>
      <p:sp>
        <p:nvSpPr>
          <p:cNvPr id="9" name="Google Shape;1341;p56">
            <a:hlinkClick r:id="" action="ppaction://noaction"/>
            <a:extLst>
              <a:ext uri="{FF2B5EF4-FFF2-40B4-BE49-F238E27FC236}">
                <a16:creationId xmlns:a16="http://schemas.microsoft.com/office/drawing/2014/main" id="{66B0CBCB-3F6E-4F93-A2AD-31432221DD35}"/>
              </a:ext>
            </a:extLst>
          </p:cNvPr>
          <p:cNvSpPr txBox="1">
            <a:spLocks noGrp="1"/>
          </p:cNvSpPr>
          <p:nvPr/>
        </p:nvSpPr>
        <p:spPr>
          <a:xfrm>
            <a:off x="2590741" y="246243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8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04</a:t>
            </a:r>
            <a:endParaRPr kumimoji="0" sz="48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sp>
        <p:nvSpPr>
          <p:cNvPr id="10" name="Google Shape;1341;p56">
            <a:hlinkClick r:id="" action="ppaction://noaction"/>
            <a:extLst>
              <a:ext uri="{FF2B5EF4-FFF2-40B4-BE49-F238E27FC236}">
                <a16:creationId xmlns:a16="http://schemas.microsoft.com/office/drawing/2014/main" id="{CFFDDB15-84E8-4BB8-8320-10B74300FE9E}"/>
              </a:ext>
            </a:extLst>
          </p:cNvPr>
          <p:cNvSpPr txBox="1">
            <a:spLocks noGrp="1"/>
          </p:cNvSpPr>
          <p:nvPr/>
        </p:nvSpPr>
        <p:spPr>
          <a:xfrm>
            <a:off x="8528434" y="245649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06</a:t>
            </a:r>
            <a:endParaRPr kumimoji="0"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sp>
        <p:nvSpPr>
          <p:cNvPr id="11" name="TextBox 10">
            <a:extLst>
              <a:ext uri="{FF2B5EF4-FFF2-40B4-BE49-F238E27FC236}">
                <a16:creationId xmlns:a16="http://schemas.microsoft.com/office/drawing/2014/main" id="{9E082803-B61F-465F-8503-0737D0631564}"/>
              </a:ext>
            </a:extLst>
          </p:cNvPr>
          <p:cNvSpPr txBox="1"/>
          <p:nvPr/>
        </p:nvSpPr>
        <p:spPr>
          <a:xfrm>
            <a:off x="4607169" y="3614996"/>
            <a:ext cx="2977661"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It is good for gaining Guest Loyalty (</a:t>
            </a:r>
            <a:r>
              <a:rPr kumimoji="0" lang="en-US" sz="1800" b="0" i="0" u="none" strike="noStrike" kern="1200" cap="none" spc="0" normalizeH="0" baseline="0" noProof="0" dirty="0" err="1">
                <a:ln>
                  <a:noFill/>
                </a:ln>
                <a:solidFill>
                  <a:prstClr val="black"/>
                </a:solidFill>
                <a:effectLst/>
                <a:uLnTx/>
                <a:uFillTx/>
                <a:latin typeface="Century" panose="02040604050505020304" pitchFamily="18" charset="0"/>
                <a:ea typeface="+mn-ea"/>
                <a:cs typeface="+mn-cs"/>
              </a:rPr>
              <a:t>Mohsin</a:t>
            </a: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 et al. 2019)</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endParaRPr>
          </a:p>
        </p:txBody>
      </p:sp>
      <p:sp>
        <p:nvSpPr>
          <p:cNvPr id="12" name="TextBox 11">
            <a:extLst>
              <a:ext uri="{FF2B5EF4-FFF2-40B4-BE49-F238E27FC236}">
                <a16:creationId xmlns:a16="http://schemas.microsoft.com/office/drawing/2014/main" id="{8034F73F-A324-4639-A6E0-F0A4B09A9BD1}"/>
              </a:ext>
            </a:extLst>
          </p:cNvPr>
          <p:cNvSpPr txBox="1"/>
          <p:nvPr/>
        </p:nvSpPr>
        <p:spPr>
          <a:xfrm>
            <a:off x="7745018" y="3617589"/>
            <a:ext cx="2977664"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Perfect Guest Service enhance Annual Revenue of Hilton Hotel</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endParaRPr>
          </a:p>
        </p:txBody>
      </p:sp>
      <p:sp>
        <p:nvSpPr>
          <p:cNvPr id="13" name="Flowchart: Connector 12">
            <a:extLst>
              <a:ext uri="{FF2B5EF4-FFF2-40B4-BE49-F238E27FC236}">
                <a16:creationId xmlns:a16="http://schemas.microsoft.com/office/drawing/2014/main" id="{9707290B-3AB4-4F85-965B-680886226671}"/>
              </a:ext>
            </a:extLst>
          </p:cNvPr>
          <p:cNvSpPr/>
          <p:nvPr/>
        </p:nvSpPr>
        <p:spPr>
          <a:xfrm>
            <a:off x="2490228"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4" name="Flowchart: Connector 13">
            <a:extLst>
              <a:ext uri="{FF2B5EF4-FFF2-40B4-BE49-F238E27FC236}">
                <a16:creationId xmlns:a16="http://schemas.microsoft.com/office/drawing/2014/main" id="{15854B94-73E1-414E-99AE-2E2A50948C0B}"/>
              </a:ext>
            </a:extLst>
          </p:cNvPr>
          <p:cNvSpPr/>
          <p:nvPr/>
        </p:nvSpPr>
        <p:spPr>
          <a:xfrm>
            <a:off x="8449695" y="2279952"/>
            <a:ext cx="1179631" cy="1132446"/>
          </a:xfrm>
          <a:prstGeom prst="flowChartConnector">
            <a:avLst/>
          </a:prstGeom>
          <a:noFill/>
          <a:ln w="5715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5" name="Flowchart: Connector 14">
            <a:extLst>
              <a:ext uri="{FF2B5EF4-FFF2-40B4-BE49-F238E27FC236}">
                <a16:creationId xmlns:a16="http://schemas.microsoft.com/office/drawing/2014/main" id="{94478A47-D973-4DA2-B934-A7A651621931}"/>
              </a:ext>
            </a:extLst>
          </p:cNvPr>
          <p:cNvSpPr/>
          <p:nvPr/>
        </p:nvSpPr>
        <p:spPr>
          <a:xfrm>
            <a:off x="5469961"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6" name="Google Shape;1341;p56">
            <a:hlinkClick r:id="" action="ppaction://noaction"/>
            <a:extLst>
              <a:ext uri="{FF2B5EF4-FFF2-40B4-BE49-F238E27FC236}">
                <a16:creationId xmlns:a16="http://schemas.microsoft.com/office/drawing/2014/main" id="{CFF94E93-095C-4586-9EEE-7485D111D3F4}"/>
              </a:ext>
            </a:extLst>
          </p:cNvPr>
          <p:cNvSpPr txBox="1">
            <a:spLocks noGrp="1"/>
          </p:cNvSpPr>
          <p:nvPr/>
        </p:nvSpPr>
        <p:spPr>
          <a:xfrm>
            <a:off x="5548700" y="2444621"/>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05</a:t>
            </a:r>
            <a:endParaRPr kumimoji="0"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pic>
        <p:nvPicPr>
          <p:cNvPr id="17"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pic>
        <p:nvPicPr>
          <p:cNvPr id="18" name="Picture 2" descr="The Hot List: New Hilton Hotels Opening In 2023, And How To Get To Them -  Travel Radar"/>
          <p:cNvPicPr>
            <a:picLocks noChangeAspect="1" noChangeArrowheads="1"/>
          </p:cNvPicPr>
          <p:nvPr/>
        </p:nvPicPr>
        <p:blipFill>
          <a:blip r:embed="rId4" cstate="print"/>
          <a:srcRect/>
          <a:stretch>
            <a:fillRect/>
          </a:stretch>
        </p:blipFill>
        <p:spPr bwMode="auto">
          <a:xfrm>
            <a:off x="4803494" y="4801082"/>
            <a:ext cx="3291068" cy="2056918"/>
          </a:xfrm>
          <a:prstGeom prst="rect">
            <a:avLst/>
          </a:prstGeom>
          <a:noFill/>
        </p:spPr>
      </p:pic>
    </p:spTree>
    <p:extLst>
      <p:ext uri="{BB962C8B-B14F-4D97-AF65-F5344CB8AC3E}">
        <p14:creationId xmlns:p14="http://schemas.microsoft.com/office/powerpoint/2010/main" val="14324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167B18-7704-4994-83EF-918CA82F9A51}"/>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33BBC7D-A8B2-4699-9EA8-7C7D44EB4214}"/>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3298380A-F575-4556-BFCE-6F5341D877FE}"/>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B8CAFDF1-FAD1-4762-83D8-036A7AA7FB34}"/>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262E357C-9D3E-4D65-AA6E-A55A17F68099}"/>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7" name="TextBox 6">
            <a:extLst>
              <a:ext uri="{FF2B5EF4-FFF2-40B4-BE49-F238E27FC236}">
                <a16:creationId xmlns:a16="http://schemas.microsoft.com/office/drawing/2014/main" id="{F6804FEB-8D63-4912-932F-59B38A5C11DA}"/>
              </a:ext>
            </a:extLst>
          </p:cNvPr>
          <p:cNvSpPr txBox="1"/>
          <p:nvPr/>
        </p:nvSpPr>
        <p:spPr>
          <a:xfrm>
            <a:off x="0" y="264729"/>
            <a:ext cx="121920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Functions of Guest Services</a:t>
            </a:r>
          </a:p>
        </p:txBody>
      </p:sp>
      <p:sp>
        <p:nvSpPr>
          <p:cNvPr id="8" name="TextBox 7">
            <a:extLst>
              <a:ext uri="{FF2B5EF4-FFF2-40B4-BE49-F238E27FC236}">
                <a16:creationId xmlns:a16="http://schemas.microsoft.com/office/drawing/2014/main" id="{1A4E9D9D-4849-458C-B991-142EF9C99F4C}"/>
              </a:ext>
            </a:extLst>
          </p:cNvPr>
          <p:cNvSpPr txBox="1"/>
          <p:nvPr/>
        </p:nvSpPr>
        <p:spPr>
          <a:xfrm>
            <a:off x="1489499" y="3614996"/>
            <a:ext cx="297765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Check in and Check out process</a:t>
            </a:r>
          </a:p>
        </p:txBody>
      </p:sp>
      <p:sp>
        <p:nvSpPr>
          <p:cNvPr id="9" name="Google Shape;1341;p56">
            <a:hlinkClick r:id="" action="ppaction://noaction"/>
            <a:extLst>
              <a:ext uri="{FF2B5EF4-FFF2-40B4-BE49-F238E27FC236}">
                <a16:creationId xmlns:a16="http://schemas.microsoft.com/office/drawing/2014/main" id="{66B0CBCB-3F6E-4F93-A2AD-31432221DD35}"/>
              </a:ext>
            </a:extLst>
          </p:cNvPr>
          <p:cNvSpPr txBox="1">
            <a:spLocks noGrp="1"/>
          </p:cNvSpPr>
          <p:nvPr/>
        </p:nvSpPr>
        <p:spPr>
          <a:xfrm>
            <a:off x="2590741" y="246243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8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01</a:t>
            </a:r>
            <a:endParaRPr kumimoji="0" sz="48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sp>
        <p:nvSpPr>
          <p:cNvPr id="10" name="Google Shape;1341;p56">
            <a:hlinkClick r:id="" action="ppaction://noaction"/>
            <a:extLst>
              <a:ext uri="{FF2B5EF4-FFF2-40B4-BE49-F238E27FC236}">
                <a16:creationId xmlns:a16="http://schemas.microsoft.com/office/drawing/2014/main" id="{CFFDDB15-84E8-4BB8-8320-10B74300FE9E}"/>
              </a:ext>
            </a:extLst>
          </p:cNvPr>
          <p:cNvSpPr txBox="1">
            <a:spLocks noGrp="1"/>
          </p:cNvSpPr>
          <p:nvPr/>
        </p:nvSpPr>
        <p:spPr>
          <a:xfrm>
            <a:off x="8528434" y="245649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03</a:t>
            </a:r>
            <a:endParaRPr kumimoji="0"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sp>
        <p:nvSpPr>
          <p:cNvPr id="11" name="TextBox 10">
            <a:extLst>
              <a:ext uri="{FF2B5EF4-FFF2-40B4-BE49-F238E27FC236}">
                <a16:creationId xmlns:a16="http://schemas.microsoft.com/office/drawing/2014/main" id="{9E082803-B61F-465F-8503-0737D0631564}"/>
              </a:ext>
            </a:extLst>
          </p:cNvPr>
          <p:cNvSpPr txBox="1"/>
          <p:nvPr/>
        </p:nvSpPr>
        <p:spPr>
          <a:xfrm>
            <a:off x="4607169" y="3614996"/>
            <a:ext cx="2977661"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Car Rental Service and Doctor on Call</a:t>
            </a:r>
          </a:p>
        </p:txBody>
      </p:sp>
      <p:sp>
        <p:nvSpPr>
          <p:cNvPr id="12" name="TextBox 11">
            <a:extLst>
              <a:ext uri="{FF2B5EF4-FFF2-40B4-BE49-F238E27FC236}">
                <a16:creationId xmlns:a16="http://schemas.microsoft.com/office/drawing/2014/main" id="{8034F73F-A324-4639-A6E0-F0A4B09A9BD1}"/>
              </a:ext>
            </a:extLst>
          </p:cNvPr>
          <p:cNvSpPr txBox="1"/>
          <p:nvPr/>
        </p:nvSpPr>
        <p:spPr>
          <a:xfrm>
            <a:off x="7745018" y="3617589"/>
            <a:ext cx="29776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Spa Service (</a:t>
            </a:r>
            <a:r>
              <a:rPr kumimoji="0" lang="en-US" sz="1800" b="0" i="0" u="none" strike="noStrike" kern="1200" cap="none" spc="0" normalizeH="0" baseline="0" noProof="0" dirty="0" err="1">
                <a:ln>
                  <a:noFill/>
                </a:ln>
                <a:solidFill>
                  <a:prstClr val="black"/>
                </a:solidFill>
                <a:effectLst/>
                <a:uLnTx/>
                <a:uFillTx/>
                <a:latin typeface="Century" panose="02040604050505020304" pitchFamily="18" charset="0"/>
                <a:ea typeface="+mn-ea"/>
                <a:cs typeface="+mn-cs"/>
              </a:rPr>
              <a:t>Kopuz</a:t>
            </a: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 et al. 2023)</a:t>
            </a:r>
          </a:p>
        </p:txBody>
      </p:sp>
      <p:sp>
        <p:nvSpPr>
          <p:cNvPr id="13" name="Flowchart: Connector 12">
            <a:extLst>
              <a:ext uri="{FF2B5EF4-FFF2-40B4-BE49-F238E27FC236}">
                <a16:creationId xmlns:a16="http://schemas.microsoft.com/office/drawing/2014/main" id="{9707290B-3AB4-4F85-965B-680886226671}"/>
              </a:ext>
            </a:extLst>
          </p:cNvPr>
          <p:cNvSpPr/>
          <p:nvPr/>
        </p:nvSpPr>
        <p:spPr>
          <a:xfrm>
            <a:off x="2490228"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4" name="Flowchart: Connector 13">
            <a:extLst>
              <a:ext uri="{FF2B5EF4-FFF2-40B4-BE49-F238E27FC236}">
                <a16:creationId xmlns:a16="http://schemas.microsoft.com/office/drawing/2014/main" id="{15854B94-73E1-414E-99AE-2E2A50948C0B}"/>
              </a:ext>
            </a:extLst>
          </p:cNvPr>
          <p:cNvSpPr/>
          <p:nvPr/>
        </p:nvSpPr>
        <p:spPr>
          <a:xfrm>
            <a:off x="8449695" y="2279952"/>
            <a:ext cx="1179631" cy="1132446"/>
          </a:xfrm>
          <a:prstGeom prst="flowChartConnector">
            <a:avLst/>
          </a:prstGeom>
          <a:noFill/>
          <a:ln w="5715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5" name="Flowchart: Connector 14">
            <a:extLst>
              <a:ext uri="{FF2B5EF4-FFF2-40B4-BE49-F238E27FC236}">
                <a16:creationId xmlns:a16="http://schemas.microsoft.com/office/drawing/2014/main" id="{94478A47-D973-4DA2-B934-A7A651621931}"/>
              </a:ext>
            </a:extLst>
          </p:cNvPr>
          <p:cNvSpPr/>
          <p:nvPr/>
        </p:nvSpPr>
        <p:spPr>
          <a:xfrm>
            <a:off x="5469961"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6" name="Google Shape;1341;p56">
            <a:hlinkClick r:id="" action="ppaction://noaction"/>
            <a:extLst>
              <a:ext uri="{FF2B5EF4-FFF2-40B4-BE49-F238E27FC236}">
                <a16:creationId xmlns:a16="http://schemas.microsoft.com/office/drawing/2014/main" id="{CFF94E93-095C-4586-9EEE-7485D111D3F4}"/>
              </a:ext>
            </a:extLst>
          </p:cNvPr>
          <p:cNvSpPr txBox="1">
            <a:spLocks noGrp="1"/>
          </p:cNvSpPr>
          <p:nvPr/>
        </p:nvSpPr>
        <p:spPr>
          <a:xfrm>
            <a:off x="5548700" y="2444621"/>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02</a:t>
            </a:r>
            <a:endParaRPr kumimoji="0"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pic>
        <p:nvPicPr>
          <p:cNvPr id="17"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pic>
        <p:nvPicPr>
          <p:cNvPr id="18" name="Picture 2" descr="The Hot List: New Hilton Hotels Opening In 2023, And How To Get To Them -  Travel Radar"/>
          <p:cNvPicPr>
            <a:picLocks noChangeAspect="1" noChangeArrowheads="1"/>
          </p:cNvPicPr>
          <p:nvPr/>
        </p:nvPicPr>
        <p:blipFill>
          <a:blip r:embed="rId4" cstate="print"/>
          <a:srcRect/>
          <a:stretch>
            <a:fillRect/>
          </a:stretch>
        </p:blipFill>
        <p:spPr bwMode="auto">
          <a:xfrm>
            <a:off x="4803494" y="4801082"/>
            <a:ext cx="3291068" cy="2056918"/>
          </a:xfrm>
          <a:prstGeom prst="rect">
            <a:avLst/>
          </a:prstGeom>
          <a:noFill/>
        </p:spPr>
      </p:pic>
    </p:spTree>
    <p:extLst>
      <p:ext uri="{BB962C8B-B14F-4D97-AF65-F5344CB8AC3E}">
        <p14:creationId xmlns:p14="http://schemas.microsoft.com/office/powerpoint/2010/main" val="3117262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167B18-7704-4994-83EF-918CA82F9A51}"/>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33BBC7D-A8B2-4699-9EA8-7C7D44EB4214}"/>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3298380A-F575-4556-BFCE-6F5341D877FE}"/>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B8CAFDF1-FAD1-4762-83D8-036A7AA7FB34}"/>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262E357C-9D3E-4D65-AA6E-A55A17F68099}"/>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7" name="TextBox 6">
            <a:extLst>
              <a:ext uri="{FF2B5EF4-FFF2-40B4-BE49-F238E27FC236}">
                <a16:creationId xmlns:a16="http://schemas.microsoft.com/office/drawing/2014/main" id="{F6804FEB-8D63-4912-932F-59B38A5C11DA}"/>
              </a:ext>
            </a:extLst>
          </p:cNvPr>
          <p:cNvSpPr txBox="1"/>
          <p:nvPr/>
        </p:nvSpPr>
        <p:spPr>
          <a:xfrm>
            <a:off x="1632029" y="264729"/>
            <a:ext cx="10559969"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Baskerville Old Face" panose="02020602080505020303" pitchFamily="18" charset="0"/>
                <a:ea typeface="+mn-ea"/>
                <a:cs typeface="+mn-cs"/>
              </a:rPr>
              <a:t>Functions of Guest Services</a:t>
            </a:r>
          </a:p>
        </p:txBody>
      </p:sp>
      <p:sp>
        <p:nvSpPr>
          <p:cNvPr id="8" name="TextBox 7">
            <a:extLst>
              <a:ext uri="{FF2B5EF4-FFF2-40B4-BE49-F238E27FC236}">
                <a16:creationId xmlns:a16="http://schemas.microsoft.com/office/drawing/2014/main" id="{1A4E9D9D-4849-458C-B991-142EF9C99F4C}"/>
              </a:ext>
            </a:extLst>
          </p:cNvPr>
          <p:cNvSpPr txBox="1"/>
          <p:nvPr/>
        </p:nvSpPr>
        <p:spPr>
          <a:xfrm>
            <a:off x="1489499" y="3614996"/>
            <a:ext cx="297765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Proper Accommodation</a:t>
            </a:r>
          </a:p>
        </p:txBody>
      </p:sp>
      <p:sp>
        <p:nvSpPr>
          <p:cNvPr id="9" name="Google Shape;1341;p56">
            <a:hlinkClick r:id="" action="ppaction://noaction"/>
            <a:extLst>
              <a:ext uri="{FF2B5EF4-FFF2-40B4-BE49-F238E27FC236}">
                <a16:creationId xmlns:a16="http://schemas.microsoft.com/office/drawing/2014/main" id="{66B0CBCB-3F6E-4F93-A2AD-31432221DD35}"/>
              </a:ext>
            </a:extLst>
          </p:cNvPr>
          <p:cNvSpPr txBox="1">
            <a:spLocks noGrp="1"/>
          </p:cNvSpPr>
          <p:nvPr/>
        </p:nvSpPr>
        <p:spPr>
          <a:xfrm>
            <a:off x="2590741" y="246243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8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04</a:t>
            </a:r>
            <a:endParaRPr kumimoji="0" sz="48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sp>
        <p:nvSpPr>
          <p:cNvPr id="10" name="Google Shape;1341;p56">
            <a:hlinkClick r:id="" action="ppaction://noaction"/>
            <a:extLst>
              <a:ext uri="{FF2B5EF4-FFF2-40B4-BE49-F238E27FC236}">
                <a16:creationId xmlns:a16="http://schemas.microsoft.com/office/drawing/2014/main" id="{CFFDDB15-84E8-4BB8-8320-10B74300FE9E}"/>
              </a:ext>
            </a:extLst>
          </p:cNvPr>
          <p:cNvSpPr txBox="1">
            <a:spLocks noGrp="1"/>
          </p:cNvSpPr>
          <p:nvPr/>
        </p:nvSpPr>
        <p:spPr>
          <a:xfrm>
            <a:off x="8528434" y="245649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06</a:t>
            </a:r>
            <a:endParaRPr kumimoji="0"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sp>
        <p:nvSpPr>
          <p:cNvPr id="11" name="TextBox 10">
            <a:extLst>
              <a:ext uri="{FF2B5EF4-FFF2-40B4-BE49-F238E27FC236}">
                <a16:creationId xmlns:a16="http://schemas.microsoft.com/office/drawing/2014/main" id="{9E082803-B61F-465F-8503-0737D0631564}"/>
              </a:ext>
            </a:extLst>
          </p:cNvPr>
          <p:cNvSpPr txBox="1"/>
          <p:nvPr/>
        </p:nvSpPr>
        <p:spPr>
          <a:xfrm>
            <a:off x="4607169" y="3614996"/>
            <a:ext cx="2977661"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Arrangements of healthy and delicious Food</a:t>
            </a:r>
          </a:p>
        </p:txBody>
      </p:sp>
      <p:sp>
        <p:nvSpPr>
          <p:cNvPr id="12" name="TextBox 11">
            <a:extLst>
              <a:ext uri="{FF2B5EF4-FFF2-40B4-BE49-F238E27FC236}">
                <a16:creationId xmlns:a16="http://schemas.microsoft.com/office/drawing/2014/main" id="{8034F73F-A324-4639-A6E0-F0A4B09A9BD1}"/>
              </a:ext>
            </a:extLst>
          </p:cNvPr>
          <p:cNvSpPr txBox="1"/>
          <p:nvPr/>
        </p:nvSpPr>
        <p:spPr>
          <a:xfrm>
            <a:off x="7745018" y="3617589"/>
            <a:ext cx="297766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Perfect Security (</a:t>
            </a:r>
            <a:r>
              <a:rPr kumimoji="0" lang="en-US" sz="1800" b="0" i="0" u="none" strike="noStrike" kern="1200" cap="none" spc="0" normalizeH="0" baseline="0" noProof="0" dirty="0" err="1">
                <a:ln>
                  <a:noFill/>
                </a:ln>
                <a:solidFill>
                  <a:prstClr val="black"/>
                </a:solidFill>
                <a:effectLst/>
                <a:uLnTx/>
                <a:uFillTx/>
                <a:latin typeface="Century" panose="02040604050505020304" pitchFamily="18" charset="0"/>
                <a:ea typeface="+mn-ea"/>
                <a:cs typeface="+mn-cs"/>
              </a:rPr>
              <a:t>Mekhruza</a:t>
            </a:r>
            <a:r>
              <a:rPr kumimoji="0" lang="en-US" sz="1800" b="0" i="0" u="none" strike="noStrike" kern="1200" cap="none" spc="0" normalizeH="0" baseline="0" noProof="0" dirty="0">
                <a:ln>
                  <a:noFill/>
                </a:ln>
                <a:solidFill>
                  <a:prstClr val="black"/>
                </a:solidFill>
                <a:effectLst/>
                <a:uLnTx/>
                <a:uFillTx/>
                <a:latin typeface="Century" panose="02040604050505020304" pitchFamily="18" charset="0"/>
                <a:ea typeface="+mn-ea"/>
                <a:cs typeface="+mn-cs"/>
              </a:rPr>
              <a:t> et al. 2022)</a:t>
            </a:r>
          </a:p>
        </p:txBody>
      </p:sp>
      <p:sp>
        <p:nvSpPr>
          <p:cNvPr id="13" name="Flowchart: Connector 12">
            <a:extLst>
              <a:ext uri="{FF2B5EF4-FFF2-40B4-BE49-F238E27FC236}">
                <a16:creationId xmlns:a16="http://schemas.microsoft.com/office/drawing/2014/main" id="{9707290B-3AB4-4F85-965B-680886226671}"/>
              </a:ext>
            </a:extLst>
          </p:cNvPr>
          <p:cNvSpPr/>
          <p:nvPr/>
        </p:nvSpPr>
        <p:spPr>
          <a:xfrm>
            <a:off x="2490228"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4" name="Flowchart: Connector 13">
            <a:extLst>
              <a:ext uri="{FF2B5EF4-FFF2-40B4-BE49-F238E27FC236}">
                <a16:creationId xmlns:a16="http://schemas.microsoft.com/office/drawing/2014/main" id="{15854B94-73E1-414E-99AE-2E2A50948C0B}"/>
              </a:ext>
            </a:extLst>
          </p:cNvPr>
          <p:cNvSpPr/>
          <p:nvPr/>
        </p:nvSpPr>
        <p:spPr>
          <a:xfrm>
            <a:off x="8449695" y="2279952"/>
            <a:ext cx="1179631" cy="1132446"/>
          </a:xfrm>
          <a:prstGeom prst="flowChartConnector">
            <a:avLst/>
          </a:prstGeom>
          <a:noFill/>
          <a:ln w="5715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5" name="Flowchart: Connector 14">
            <a:extLst>
              <a:ext uri="{FF2B5EF4-FFF2-40B4-BE49-F238E27FC236}">
                <a16:creationId xmlns:a16="http://schemas.microsoft.com/office/drawing/2014/main" id="{94478A47-D973-4DA2-B934-A7A651621931}"/>
              </a:ext>
            </a:extLst>
          </p:cNvPr>
          <p:cNvSpPr/>
          <p:nvPr/>
        </p:nvSpPr>
        <p:spPr>
          <a:xfrm>
            <a:off x="5469961"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E7E6E6">
                  <a:lumMod val="25000"/>
                </a:srgbClr>
              </a:solidFill>
              <a:effectLst/>
              <a:uLnTx/>
              <a:uFillTx/>
              <a:latin typeface="Calibri"/>
              <a:ea typeface="+mn-ea"/>
              <a:cs typeface="+mn-cs"/>
            </a:endParaRPr>
          </a:p>
        </p:txBody>
      </p:sp>
      <p:sp>
        <p:nvSpPr>
          <p:cNvPr id="16" name="Google Shape;1341;p56">
            <a:hlinkClick r:id="" action="ppaction://noaction"/>
            <a:extLst>
              <a:ext uri="{FF2B5EF4-FFF2-40B4-BE49-F238E27FC236}">
                <a16:creationId xmlns:a16="http://schemas.microsoft.com/office/drawing/2014/main" id="{CFF94E93-095C-4586-9EEE-7485D111D3F4}"/>
              </a:ext>
            </a:extLst>
          </p:cNvPr>
          <p:cNvSpPr txBox="1">
            <a:spLocks noGrp="1"/>
          </p:cNvSpPr>
          <p:nvPr/>
        </p:nvSpPr>
        <p:spPr>
          <a:xfrm>
            <a:off x="5548700" y="2444621"/>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marR="0" lvl="0" indent="0" algn="ctr" defTabSz="914400" rtl="0" eaLnBrk="1" fontAlgn="auto" latinLnBrk="0" hangingPunct="1">
              <a:lnSpc>
                <a:spcPct val="100000"/>
              </a:lnSpc>
              <a:spcBef>
                <a:spcPts val="0"/>
              </a:spcBef>
              <a:spcAft>
                <a:spcPts val="0"/>
              </a:spcAft>
              <a:buClr>
                <a:srgbClr val="ED7D31"/>
              </a:buClr>
              <a:buSzPts val="1800"/>
              <a:buFont typeface="Hammersmith One"/>
              <a:buNone/>
              <a:tabLst/>
              <a:defRPr/>
            </a:pPr>
            <a:r>
              <a:rPr kumimoji="0" lang="en"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rPr>
              <a:t>05</a:t>
            </a:r>
            <a:endParaRPr kumimoji="0" sz="4400" b="1" i="0" u="none" strike="noStrike" kern="1200" cap="none" spc="0" normalizeH="0" baseline="0" noProof="0" dirty="0">
              <a:ln>
                <a:noFill/>
              </a:ln>
              <a:solidFill>
                <a:prstClr val="black"/>
              </a:solidFill>
              <a:effectLst/>
              <a:uLnTx/>
              <a:uFillTx/>
              <a:latin typeface="Baskerville Old Face" panose="02020602080505020303" pitchFamily="18" charset="0"/>
              <a:ea typeface="Kozuka Gothic Pro B" panose="020B0800000000000000" pitchFamily="34" charset="-128"/>
              <a:sym typeface="Hammersmith One"/>
            </a:endParaRPr>
          </a:p>
        </p:txBody>
      </p:sp>
      <p:pic>
        <p:nvPicPr>
          <p:cNvPr id="17"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pic>
        <p:nvPicPr>
          <p:cNvPr id="18" name="Picture 2" descr="The Hot List: New Hilton Hotels Opening In 2023, And How To Get To Them -  Travel Radar"/>
          <p:cNvPicPr>
            <a:picLocks noChangeAspect="1" noChangeArrowheads="1"/>
          </p:cNvPicPr>
          <p:nvPr/>
        </p:nvPicPr>
        <p:blipFill>
          <a:blip r:embed="rId4" cstate="print"/>
          <a:srcRect/>
          <a:stretch>
            <a:fillRect/>
          </a:stretch>
        </p:blipFill>
        <p:spPr bwMode="auto">
          <a:xfrm>
            <a:off x="4803494" y="4801082"/>
            <a:ext cx="3291068" cy="2056918"/>
          </a:xfrm>
          <a:prstGeom prst="rect">
            <a:avLst/>
          </a:prstGeom>
          <a:noFill/>
        </p:spPr>
      </p:pic>
    </p:spTree>
    <p:extLst>
      <p:ext uri="{BB962C8B-B14F-4D97-AF65-F5344CB8AC3E}">
        <p14:creationId xmlns:p14="http://schemas.microsoft.com/office/powerpoint/2010/main" val="1467236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8" name="TextBox 7">
            <a:extLst>
              <a:ext uri="{FF2B5EF4-FFF2-40B4-BE49-F238E27FC236}">
                <a16:creationId xmlns:a16="http://schemas.microsoft.com/office/drawing/2014/main" id="{5DA472A8-EC30-4047-A06F-15F8A02441F2}"/>
              </a:ext>
            </a:extLst>
          </p:cNvPr>
          <p:cNvSpPr txBox="1"/>
          <p:nvPr/>
        </p:nvSpPr>
        <p:spPr>
          <a:xfrm>
            <a:off x="347241" y="1356426"/>
            <a:ext cx="11655706" cy="3170099"/>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Hilton Hotel's main responsibility is to ensure overall guest service. Hospitality is the activity of ensuring service to guests (</a:t>
            </a:r>
            <a:r>
              <a:rPr kumimoji="0" lang="en-US" sz="40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Rutherfood</a:t>
            </a:r>
            <a:r>
              <a:rPr kumimoji="0" lang="en-US" sz="40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et al. 2021). Proper implementation of hospitality is very important for Hilton Hotels.</a:t>
            </a:r>
          </a:p>
        </p:txBody>
      </p:sp>
      <p:sp>
        <p:nvSpPr>
          <p:cNvPr id="9" name="TextBox 8"/>
          <p:cNvSpPr txBox="1"/>
          <p:nvPr/>
        </p:nvSpPr>
        <p:spPr>
          <a:xfrm>
            <a:off x="2905246" y="231494"/>
            <a:ext cx="838007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Importance of Hospitality on Hilton Hotel </a:t>
            </a:r>
          </a:p>
        </p:txBody>
      </p:sp>
      <p:pic>
        <p:nvPicPr>
          <p:cNvPr id="10" name="Picture 2" descr="Hilton Hotels &amp; Resorts Logo PNG Vector (EPS) Free Download"/>
          <p:cNvPicPr>
            <a:picLocks noChangeAspect="1" noChangeArrowheads="1"/>
          </p:cNvPicPr>
          <p:nvPr/>
        </p:nvPicPr>
        <p:blipFill>
          <a:blip r:embed="rId3" cstate="print"/>
          <a:srcRect/>
          <a:stretch>
            <a:fillRect/>
          </a:stretch>
        </p:blipFill>
        <p:spPr bwMode="auto">
          <a:xfrm>
            <a:off x="0" y="0"/>
            <a:ext cx="1424259" cy="1414764"/>
          </a:xfrm>
          <a:prstGeom prst="rect">
            <a:avLst/>
          </a:prstGeom>
          <a:noFill/>
        </p:spPr>
      </p:pic>
      <p:pic>
        <p:nvPicPr>
          <p:cNvPr id="19458" name="Picture 2" descr="Hospitality Industry - F&amp;B | LinkedIn"/>
          <p:cNvPicPr>
            <a:picLocks noChangeAspect="1" noChangeArrowheads="1"/>
          </p:cNvPicPr>
          <p:nvPr/>
        </p:nvPicPr>
        <p:blipFill>
          <a:blip r:embed="rId4" cstate="print"/>
          <a:srcRect/>
          <a:stretch>
            <a:fillRect/>
          </a:stretch>
        </p:blipFill>
        <p:spPr bwMode="auto">
          <a:xfrm>
            <a:off x="5435399" y="4121330"/>
            <a:ext cx="3133725" cy="1457326"/>
          </a:xfrm>
          <a:prstGeom prst="rect">
            <a:avLst/>
          </a:prstGeom>
          <a:noFill/>
        </p:spPr>
      </p:pic>
    </p:spTree>
    <p:extLst>
      <p:ext uri="{BB962C8B-B14F-4D97-AF65-F5344CB8AC3E}">
        <p14:creationId xmlns:p14="http://schemas.microsoft.com/office/powerpoint/2010/main" val="2413981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8" name="TextBox 7">
            <a:extLst>
              <a:ext uri="{FF2B5EF4-FFF2-40B4-BE49-F238E27FC236}">
                <a16:creationId xmlns:a16="http://schemas.microsoft.com/office/drawing/2014/main" id="{5DA472A8-EC30-4047-A06F-15F8A02441F2}"/>
              </a:ext>
            </a:extLst>
          </p:cNvPr>
          <p:cNvSpPr txBox="1"/>
          <p:nvPr/>
        </p:nvSpPr>
        <p:spPr>
          <a:xfrm>
            <a:off x="671331" y="2120355"/>
            <a:ext cx="4385526"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alibri"/>
                <a:ea typeface="+mn-ea"/>
                <a:cs typeface="+mn-cs"/>
              </a:rPr>
              <a:t>Digital Technology</a:t>
            </a:r>
          </a:p>
        </p:txBody>
      </p:sp>
      <p:sp>
        <p:nvSpPr>
          <p:cNvPr id="9" name="TextBox 8"/>
          <p:cNvSpPr txBox="1"/>
          <p:nvPr/>
        </p:nvSpPr>
        <p:spPr>
          <a:xfrm>
            <a:off x="2905246" y="231494"/>
            <a:ext cx="838007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alibri"/>
                <a:ea typeface="+mn-ea"/>
                <a:cs typeface="+mn-cs"/>
              </a:rPr>
              <a:t>How to exceed Guest Expectation</a:t>
            </a:r>
          </a:p>
        </p:txBody>
      </p:sp>
      <p:sp>
        <p:nvSpPr>
          <p:cNvPr id="10" name="TextBox 9"/>
          <p:cNvSpPr txBox="1"/>
          <p:nvPr/>
        </p:nvSpPr>
        <p:spPr>
          <a:xfrm>
            <a:off x="6458675" y="2071866"/>
            <a:ext cx="4398378"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Calibri"/>
                <a:ea typeface="+mn-ea"/>
                <a:cs typeface="+mn-cs"/>
              </a:rPr>
              <a:t>Staff Training </a:t>
            </a:r>
            <a:r>
              <a:rPr kumimoji="0" lang="en-US" sz="1600" b="1" i="0" u="none" strike="noStrike" kern="1200" cap="none" spc="0" normalizeH="0" baseline="0" noProof="0" dirty="0">
                <a:ln>
                  <a:noFill/>
                </a:ln>
                <a:solidFill>
                  <a:prstClr val="black"/>
                </a:solidFill>
                <a:effectLst/>
                <a:uLnTx/>
                <a:uFillTx/>
                <a:latin typeface="Calibri"/>
                <a:ea typeface="+mn-ea"/>
                <a:cs typeface="+mn-cs"/>
              </a:rPr>
              <a:t>(</a:t>
            </a:r>
            <a:r>
              <a:rPr kumimoji="0" lang="en-US" sz="1600" b="1" i="0" u="none" strike="noStrike" kern="1200" cap="none" spc="0" normalizeH="0" baseline="0" noProof="0" dirty="0" err="1">
                <a:ln>
                  <a:noFill/>
                </a:ln>
                <a:solidFill>
                  <a:prstClr val="black"/>
                </a:solidFill>
                <a:effectLst/>
                <a:uLnTx/>
                <a:uFillTx/>
                <a:latin typeface="Calibri"/>
                <a:ea typeface="+mn-ea"/>
                <a:cs typeface="+mn-cs"/>
              </a:rPr>
              <a:t>Preziosi</a:t>
            </a:r>
            <a:r>
              <a:rPr kumimoji="0" lang="en-US" sz="1600" b="1" i="0" u="none" strike="noStrike" kern="1200" cap="none" spc="0" normalizeH="0" baseline="0" noProof="0" dirty="0">
                <a:ln>
                  <a:noFill/>
                </a:ln>
                <a:solidFill>
                  <a:prstClr val="black"/>
                </a:solidFill>
                <a:effectLst/>
                <a:uLnTx/>
                <a:uFillTx/>
                <a:latin typeface="Calibri"/>
                <a:ea typeface="+mn-ea"/>
                <a:cs typeface="+mn-cs"/>
              </a:rPr>
              <a:t> et al. 2022)</a:t>
            </a:r>
          </a:p>
        </p:txBody>
      </p:sp>
      <p:pic>
        <p:nvPicPr>
          <p:cNvPr id="11"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pic>
        <p:nvPicPr>
          <p:cNvPr id="7170" name="Picture 2" descr="Free and customizable technology logo templates | Canva"/>
          <p:cNvPicPr>
            <a:picLocks noChangeAspect="1" noChangeArrowheads="1"/>
          </p:cNvPicPr>
          <p:nvPr/>
        </p:nvPicPr>
        <p:blipFill>
          <a:blip r:embed="rId4" cstate="print"/>
          <a:srcRect/>
          <a:stretch>
            <a:fillRect/>
          </a:stretch>
        </p:blipFill>
        <p:spPr bwMode="auto">
          <a:xfrm>
            <a:off x="1181861" y="2939970"/>
            <a:ext cx="3379808" cy="3379808"/>
          </a:xfrm>
          <a:prstGeom prst="rect">
            <a:avLst/>
          </a:prstGeom>
          <a:noFill/>
        </p:spPr>
      </p:pic>
      <p:pic>
        <p:nvPicPr>
          <p:cNvPr id="7172" name="Picture 4" descr="Staff training icon. Internet button on white background Stock Photo - Alamy"/>
          <p:cNvPicPr>
            <a:picLocks noChangeAspect="1" noChangeArrowheads="1"/>
          </p:cNvPicPr>
          <p:nvPr/>
        </p:nvPicPr>
        <p:blipFill>
          <a:blip r:embed="rId5" cstate="print"/>
          <a:srcRect/>
          <a:stretch>
            <a:fillRect/>
          </a:stretch>
        </p:blipFill>
        <p:spPr bwMode="auto">
          <a:xfrm>
            <a:off x="7164727" y="3078735"/>
            <a:ext cx="3159889" cy="3378651"/>
          </a:xfrm>
          <a:prstGeom prst="rect">
            <a:avLst/>
          </a:prstGeom>
          <a:noFill/>
        </p:spPr>
      </p:pic>
    </p:spTree>
    <p:extLst>
      <p:ext uri="{BB962C8B-B14F-4D97-AF65-F5344CB8AC3E}">
        <p14:creationId xmlns:p14="http://schemas.microsoft.com/office/powerpoint/2010/main" val="92418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9" name="TextBox 8"/>
          <p:cNvSpPr txBox="1"/>
          <p:nvPr/>
        </p:nvSpPr>
        <p:spPr>
          <a:xfrm>
            <a:off x="2905246" y="231494"/>
            <a:ext cx="838007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alibri"/>
                <a:ea typeface="+mn-ea"/>
                <a:cs typeface="+mn-cs"/>
              </a:rPr>
              <a:t>Conclusion</a:t>
            </a:r>
          </a:p>
        </p:txBody>
      </p:sp>
      <p:sp>
        <p:nvSpPr>
          <p:cNvPr id="10" name="TextBox 9"/>
          <p:cNvSpPr txBox="1"/>
          <p:nvPr/>
        </p:nvSpPr>
        <p:spPr>
          <a:xfrm>
            <a:off x="613458" y="1400537"/>
            <a:ext cx="11227443" cy="2862322"/>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The discussion in this presentation shows that the proper implementation of guest service ensures the overall success of Hilton hotels (</a:t>
            </a:r>
            <a:r>
              <a:rPr kumimoji="0" lang="en-US" sz="36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Worsfold</a:t>
            </a:r>
            <a:r>
              <a:rPr kumimoji="0" lang="en-US" sz="36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et al. 2016). Hilton Hotel has taken several steps to ensure guest service which are discussed in this presentation.</a:t>
            </a:r>
          </a:p>
        </p:txBody>
      </p:sp>
      <p:pic>
        <p:nvPicPr>
          <p:cNvPr id="11" name="Picture 2" descr="Hilton Istanbul Bosphorus, İstanbul | 2023 Updated Prices, Deals"/>
          <p:cNvPicPr>
            <a:picLocks noChangeAspect="1" noChangeArrowheads="1"/>
          </p:cNvPicPr>
          <p:nvPr/>
        </p:nvPicPr>
        <p:blipFill>
          <a:blip r:embed="rId3" cstate="print"/>
          <a:srcRect/>
          <a:stretch>
            <a:fillRect/>
          </a:stretch>
        </p:blipFill>
        <p:spPr bwMode="auto">
          <a:xfrm>
            <a:off x="4641448" y="4648991"/>
            <a:ext cx="3316752" cy="2209009"/>
          </a:xfrm>
          <a:prstGeom prst="rect">
            <a:avLst/>
          </a:prstGeom>
          <a:noFill/>
        </p:spPr>
      </p:pic>
      <p:pic>
        <p:nvPicPr>
          <p:cNvPr id="4098" name="Picture 2" descr="Hilton Hotels &amp; Resorts Logo PNG Vector (EPS) Free Download"/>
          <p:cNvPicPr>
            <a:picLocks noChangeAspect="1" noChangeArrowheads="1"/>
          </p:cNvPicPr>
          <p:nvPr/>
        </p:nvPicPr>
        <p:blipFill>
          <a:blip r:embed="rId4" cstate="print"/>
          <a:srcRect/>
          <a:stretch>
            <a:fillRect/>
          </a:stretch>
        </p:blipFill>
        <p:spPr bwMode="auto">
          <a:xfrm>
            <a:off x="10767741" y="0"/>
            <a:ext cx="1424259" cy="1414764"/>
          </a:xfrm>
          <a:prstGeom prst="rect">
            <a:avLst/>
          </a:prstGeom>
          <a:noFill/>
        </p:spPr>
      </p:pic>
    </p:spTree>
    <p:extLst>
      <p:ext uri="{BB962C8B-B14F-4D97-AF65-F5344CB8AC3E}">
        <p14:creationId xmlns:p14="http://schemas.microsoft.com/office/powerpoint/2010/main" val="1411383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538907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9" name="TextBox 8"/>
          <p:cNvSpPr txBox="1"/>
          <p:nvPr/>
        </p:nvSpPr>
        <p:spPr>
          <a:xfrm>
            <a:off x="2905246" y="231494"/>
            <a:ext cx="838007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solidFill>
                <a:effectLst/>
                <a:uLnTx/>
                <a:uFillTx/>
                <a:latin typeface="Calibri"/>
                <a:ea typeface="+mn-ea"/>
                <a:cs typeface="+mn-cs"/>
              </a:rPr>
              <a:t>Reference</a:t>
            </a:r>
          </a:p>
        </p:txBody>
      </p:sp>
      <p:sp>
        <p:nvSpPr>
          <p:cNvPr id="10" name="TextBox 9"/>
          <p:cNvSpPr txBox="1"/>
          <p:nvPr/>
        </p:nvSpPr>
        <p:spPr>
          <a:xfrm>
            <a:off x="671332" y="2164466"/>
            <a:ext cx="11042248" cy="3785652"/>
          </a:xfrm>
          <a:prstGeom prst="rect">
            <a:avLst/>
          </a:prstGeom>
          <a:noFill/>
        </p:spPr>
        <p:txBody>
          <a:bodyPr wrap="square" rtlCol="0">
            <a:spAutoFit/>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Chang, Y.C., Ku, C.H. and Chen, C.H., 2019. Social media analytics: Extracting and visualizing Hilton hotel ratings and reviews from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TripAdvisor</a:t>
            </a:r>
            <a:r>
              <a:rPr kumimoji="0" lang="en-US" sz="1200" b="1" i="0" u="none" strike="noStrike" kern="1200" cap="none" spc="0" normalizeH="0" baseline="0" noProof="0" dirty="0">
                <a:ln>
                  <a:noFill/>
                </a:ln>
                <a:solidFill>
                  <a:prstClr val="black"/>
                </a:solidFill>
                <a:effectLst/>
                <a:uLnTx/>
                <a:uFillTx/>
                <a:latin typeface="Calibri"/>
                <a:ea typeface="+mn-ea"/>
                <a:cs typeface="+mn-cs"/>
              </a:rPr>
              <a:t>. International Journal of Information Management, 48, pp.263-279.</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err="1">
                <a:ln>
                  <a:noFill/>
                </a:ln>
                <a:solidFill>
                  <a:prstClr val="black"/>
                </a:solidFill>
                <a:effectLst/>
                <a:uLnTx/>
                <a:uFillTx/>
                <a:latin typeface="Calibri"/>
                <a:ea typeface="+mn-ea"/>
                <a:cs typeface="+mn-cs"/>
              </a:rPr>
              <a:t>Reidhead</a:t>
            </a:r>
            <a:r>
              <a:rPr kumimoji="0" lang="en-US" sz="1200" b="1" i="0" u="none" strike="noStrike" kern="1200" cap="none" spc="0" normalizeH="0" baseline="0" noProof="0" dirty="0">
                <a:ln>
                  <a:noFill/>
                </a:ln>
                <a:solidFill>
                  <a:prstClr val="black"/>
                </a:solidFill>
                <a:effectLst/>
                <a:uLnTx/>
                <a:uFillTx/>
                <a:latin typeface="Calibri"/>
                <a:ea typeface="+mn-ea"/>
                <a:cs typeface="+mn-cs"/>
              </a:rPr>
              <a:t> C. Impact of organizational culture on employee satisfaction: A case of Hilton hotel, United Kingdom. Journal of Economics and Business. 2020 Mar 30;3(1).</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err="1">
                <a:ln>
                  <a:noFill/>
                </a:ln>
                <a:solidFill>
                  <a:prstClr val="black"/>
                </a:solidFill>
                <a:effectLst/>
                <a:uLnTx/>
                <a:uFillTx/>
                <a:latin typeface="Calibri"/>
                <a:ea typeface="+mn-ea"/>
                <a:cs typeface="+mn-cs"/>
              </a:rPr>
              <a:t>Dardeer</a:t>
            </a:r>
            <a:r>
              <a:rPr kumimoji="0" lang="en-US" sz="1200" b="1" i="0" u="none" strike="noStrike" kern="1200" cap="none" spc="0" normalizeH="0" baseline="0" noProof="0" dirty="0">
                <a:ln>
                  <a:noFill/>
                </a:ln>
                <a:solidFill>
                  <a:prstClr val="black"/>
                </a:solidFill>
                <a:effectLst/>
                <a:uLnTx/>
                <a:uFillTx/>
                <a:latin typeface="Calibri"/>
                <a:ea typeface="+mn-ea"/>
                <a:cs typeface="+mn-cs"/>
              </a:rPr>
              <a:t>, M., Tag-</a:t>
            </a:r>
            <a:r>
              <a:rPr kumimoji="0" lang="en-US" sz="1200" b="1" i="0" u="none" strike="noStrike" kern="1200" cap="none" spc="0" normalizeH="0" baseline="0" noProof="0" dirty="0" err="1">
                <a:ln>
                  <a:noFill/>
                </a:ln>
                <a:solidFill>
                  <a:prstClr val="black"/>
                </a:solidFill>
                <a:effectLst/>
                <a:uLnTx/>
                <a:uFillTx/>
                <a:latin typeface="Calibri"/>
                <a:ea typeface="+mn-ea"/>
                <a:cs typeface="+mn-cs"/>
              </a:rPr>
              <a:t>Eldeen</a:t>
            </a:r>
            <a:r>
              <a:rPr kumimoji="0" lang="en-US" sz="1200" b="1" i="0" u="none" strike="noStrike" kern="1200" cap="none" spc="0" normalizeH="0" baseline="0" noProof="0" dirty="0">
                <a:ln>
                  <a:noFill/>
                </a:ln>
                <a:solidFill>
                  <a:prstClr val="black"/>
                </a:solidFill>
                <a:effectLst/>
                <a:uLnTx/>
                <a:uFillTx/>
                <a:latin typeface="Calibri"/>
                <a:ea typeface="+mn-ea"/>
                <a:cs typeface="+mn-cs"/>
              </a:rPr>
              <a:t>, A. and Salem, I., 2017. The influence of physical work environment on hotel back-of-the-house employees’ satisfaction and productivity: A Case Study on Hilton Hotels. Journal Of Tourism Research, 5(18), pp.45-64.</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Landers, R., 2016. Who bombed the Hilton?.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NewSouth</a:t>
            </a:r>
            <a:r>
              <a:rPr kumimoji="0" lang="en-US" sz="1200" b="1" i="0" u="none" strike="noStrike" kern="1200" cap="none" spc="0" normalizeH="0" baseline="0" noProof="0" dirty="0">
                <a:ln>
                  <a:noFill/>
                </a:ln>
                <a:solidFill>
                  <a:prstClr val="black"/>
                </a:solidFill>
                <a:effectLst/>
                <a:uLnTx/>
                <a:uFillTx/>
                <a:latin typeface="Calibri"/>
                <a:ea typeface="+mn-ea"/>
                <a:cs typeface="+mn-cs"/>
              </a:rPr>
              <a: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err="1">
                <a:ln>
                  <a:noFill/>
                </a:ln>
                <a:solidFill>
                  <a:prstClr val="black"/>
                </a:solidFill>
                <a:effectLst/>
                <a:uLnTx/>
                <a:uFillTx/>
                <a:latin typeface="Calibri"/>
                <a:ea typeface="+mn-ea"/>
                <a:cs typeface="+mn-cs"/>
              </a:rPr>
              <a:t>Çetin</a:t>
            </a:r>
            <a:r>
              <a:rPr kumimoji="0" lang="en-US" sz="1200" b="1" i="0" u="none" strike="noStrike" kern="1200" cap="none" spc="0" normalizeH="0" baseline="0" noProof="0" dirty="0">
                <a:ln>
                  <a:noFill/>
                </a:ln>
                <a:solidFill>
                  <a:prstClr val="black"/>
                </a:solidFill>
                <a:effectLst/>
                <a:uLnTx/>
                <a:uFillTx/>
                <a:latin typeface="Calibri"/>
                <a:ea typeface="+mn-ea"/>
                <a:cs typeface="+mn-cs"/>
              </a:rPr>
              <a:t>, H.A.,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Ultav</a:t>
            </a:r>
            <a:r>
              <a:rPr kumimoji="0" lang="en-US" sz="1200" b="1" i="0" u="none" strike="noStrike" kern="1200" cap="none" spc="0" normalizeH="0" baseline="0" noProof="0" dirty="0">
                <a:ln>
                  <a:noFill/>
                </a:ln>
                <a:solidFill>
                  <a:prstClr val="black"/>
                </a:solidFill>
                <a:effectLst/>
                <a:uLnTx/>
                <a:uFillTx/>
                <a:latin typeface="Calibri"/>
                <a:ea typeface="+mn-ea"/>
                <a:cs typeface="+mn-cs"/>
              </a:rPr>
              <a:t>, Z.T. and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Funda</a:t>
            </a:r>
            <a:r>
              <a:rPr kumimoji="0" lang="en-US" sz="1200" b="1" i="0" u="none" strike="noStrike" kern="1200" cap="none" spc="0" normalizeH="0" baseline="0" noProof="0" dirty="0">
                <a:ln>
                  <a:noFill/>
                </a:ln>
                <a:solidFill>
                  <a:prstClr val="black"/>
                </a:solidFill>
                <a:effectLst/>
                <a:uLnTx/>
                <a:uFillTx/>
                <a:latin typeface="Calibri"/>
                <a:ea typeface="+mn-ea"/>
                <a:cs typeface="+mn-cs"/>
              </a:rPr>
              <a:t>, U.Z., 2019. Reflections of the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İstanbul</a:t>
            </a:r>
            <a:r>
              <a:rPr kumimoji="0" lang="en-US" sz="1200" b="1" i="0" u="none" strike="noStrike" kern="1200" cap="none" spc="0" normalizeH="0" baseline="0" noProof="0" dirty="0">
                <a:ln>
                  <a:noFill/>
                </a:ln>
                <a:solidFill>
                  <a:prstClr val="black"/>
                </a:solidFill>
                <a:effectLst/>
                <a:uLnTx/>
                <a:uFillTx/>
                <a:latin typeface="Calibri"/>
                <a:ea typeface="+mn-ea"/>
                <a:cs typeface="+mn-cs"/>
              </a:rPr>
              <a:t> Hilton Hotel on Mid-century Hotel Buildings in Turkey. Art-</a:t>
            </a:r>
            <a:r>
              <a:rPr kumimoji="0" lang="en-US" sz="1200" b="1" i="0" u="none" strike="noStrike" kern="1200" cap="none" spc="0" normalizeH="0" baseline="0" noProof="0" dirty="0" err="1">
                <a:ln>
                  <a:noFill/>
                </a:ln>
                <a:solidFill>
                  <a:prstClr val="black"/>
                </a:solidFill>
                <a:effectLst/>
                <a:uLnTx/>
                <a:uFillTx/>
                <a:latin typeface="Calibri"/>
                <a:ea typeface="+mn-ea"/>
                <a:cs typeface="+mn-cs"/>
              </a:rPr>
              <a:t>Sanat</a:t>
            </a:r>
            <a:r>
              <a:rPr kumimoji="0" lang="en-US" sz="1200" b="1" i="0" u="none" strike="noStrike" kern="1200" cap="none" spc="0" normalizeH="0" baseline="0" noProof="0" dirty="0">
                <a:ln>
                  <a:noFill/>
                </a:ln>
                <a:solidFill>
                  <a:prstClr val="black"/>
                </a:solidFill>
                <a:effectLst/>
                <a:uLnTx/>
                <a:uFillTx/>
                <a:latin typeface="Calibri"/>
                <a:ea typeface="+mn-ea"/>
                <a:cs typeface="+mn-cs"/>
              </a:rPr>
              <a:t>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Dergisi</a:t>
            </a:r>
            <a:r>
              <a:rPr kumimoji="0" lang="en-US" sz="1200" b="1" i="0" u="none" strike="noStrike" kern="1200" cap="none" spc="0" normalizeH="0" baseline="0" noProof="0" dirty="0">
                <a:ln>
                  <a:noFill/>
                </a:ln>
                <a:solidFill>
                  <a:prstClr val="black"/>
                </a:solidFill>
                <a:effectLst/>
                <a:uLnTx/>
                <a:uFillTx/>
                <a:latin typeface="Calibri"/>
                <a:ea typeface="+mn-ea"/>
                <a:cs typeface="+mn-cs"/>
              </a:rPr>
              <a:t>, (12), pp.57-88.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err="1">
                <a:ln>
                  <a:noFill/>
                </a:ln>
                <a:solidFill>
                  <a:prstClr val="black"/>
                </a:solidFill>
                <a:effectLst/>
                <a:uLnTx/>
                <a:uFillTx/>
                <a:latin typeface="Calibri"/>
                <a:ea typeface="+mn-ea"/>
                <a:cs typeface="+mn-cs"/>
              </a:rPr>
              <a:t>Moise</a:t>
            </a:r>
            <a:r>
              <a:rPr kumimoji="0" lang="en-US" sz="1200" b="1" i="0" u="none" strike="noStrike" kern="1200" cap="none" spc="0" normalizeH="0" baseline="0" noProof="0" dirty="0">
                <a:ln>
                  <a:noFill/>
                </a:ln>
                <a:solidFill>
                  <a:prstClr val="black"/>
                </a:solidFill>
                <a:effectLst/>
                <a:uLnTx/>
                <a:uFillTx/>
                <a:latin typeface="Calibri"/>
                <a:ea typeface="+mn-ea"/>
                <a:cs typeface="+mn-cs"/>
              </a:rPr>
              <a:t>, M.S., Gil-</a:t>
            </a:r>
            <a:r>
              <a:rPr kumimoji="0" lang="en-US" sz="1200" b="1" i="0" u="none" strike="noStrike" kern="1200" cap="none" spc="0" normalizeH="0" baseline="0" noProof="0" dirty="0" err="1">
                <a:ln>
                  <a:noFill/>
                </a:ln>
                <a:solidFill>
                  <a:prstClr val="black"/>
                </a:solidFill>
                <a:effectLst/>
                <a:uLnTx/>
                <a:uFillTx/>
                <a:latin typeface="Calibri"/>
                <a:ea typeface="+mn-ea"/>
                <a:cs typeface="+mn-cs"/>
              </a:rPr>
              <a:t>Saura</a:t>
            </a:r>
            <a:r>
              <a:rPr kumimoji="0" lang="en-US" sz="1200" b="1" i="0" u="none" strike="noStrike" kern="1200" cap="none" spc="0" normalizeH="0" baseline="0" noProof="0" dirty="0">
                <a:ln>
                  <a:noFill/>
                </a:ln>
                <a:solidFill>
                  <a:prstClr val="black"/>
                </a:solidFill>
                <a:effectLst/>
                <a:uLnTx/>
                <a:uFillTx/>
                <a:latin typeface="Calibri"/>
                <a:ea typeface="+mn-ea"/>
                <a:cs typeface="+mn-cs"/>
              </a:rPr>
              <a:t>, I. and Ruiz Molina, M.E., 2021. The importance of green practices for hotel guests: does gender matter?. Economic Research-</a:t>
            </a:r>
            <a:r>
              <a:rPr kumimoji="0" lang="en-US" sz="1200" b="1" i="0" u="none" strike="noStrike" kern="1200" cap="none" spc="0" normalizeH="0" baseline="0" noProof="0" dirty="0" err="1">
                <a:ln>
                  <a:noFill/>
                </a:ln>
                <a:solidFill>
                  <a:prstClr val="black"/>
                </a:solidFill>
                <a:effectLst/>
                <a:uLnTx/>
                <a:uFillTx/>
                <a:latin typeface="Calibri"/>
                <a:ea typeface="+mn-ea"/>
                <a:cs typeface="+mn-cs"/>
              </a:rPr>
              <a:t>Ekonomska</a:t>
            </a:r>
            <a:r>
              <a:rPr kumimoji="0" lang="en-US" sz="1200" b="1" i="0" u="none" strike="noStrike" kern="1200" cap="none" spc="0" normalizeH="0" baseline="0" noProof="0" dirty="0">
                <a:ln>
                  <a:noFill/>
                </a:ln>
                <a:solidFill>
                  <a:prstClr val="black"/>
                </a:solidFill>
                <a:effectLst/>
                <a:uLnTx/>
                <a:uFillTx/>
                <a:latin typeface="Calibri"/>
                <a:ea typeface="+mn-ea"/>
                <a:cs typeface="+mn-cs"/>
              </a:rPr>
              <a:t>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Istraživanja</a:t>
            </a:r>
            <a:r>
              <a:rPr kumimoji="0" lang="en-US" sz="1200" b="1" i="0" u="none" strike="noStrike" kern="1200" cap="none" spc="0" normalizeH="0" baseline="0" noProof="0" dirty="0">
                <a:ln>
                  <a:noFill/>
                </a:ln>
                <a:solidFill>
                  <a:prstClr val="black"/>
                </a:solidFill>
                <a:effectLst/>
                <a:uLnTx/>
                <a:uFillTx/>
                <a:latin typeface="Calibri"/>
                <a:ea typeface="+mn-ea"/>
                <a:cs typeface="+mn-cs"/>
              </a:rPr>
              <a:t>, 34(1), pp.3508-3529.</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err="1">
                <a:ln>
                  <a:noFill/>
                </a:ln>
                <a:solidFill>
                  <a:prstClr val="black"/>
                </a:solidFill>
                <a:effectLst/>
                <a:uLnTx/>
                <a:uFillTx/>
                <a:latin typeface="Calibri"/>
                <a:ea typeface="+mn-ea"/>
                <a:cs typeface="+mn-cs"/>
              </a:rPr>
              <a:t>Mohsin</a:t>
            </a:r>
            <a:r>
              <a:rPr kumimoji="0" lang="en-US" sz="1200" b="1" i="0" u="none" strike="noStrike" kern="1200" cap="none" spc="0" normalizeH="0" baseline="0" noProof="0" dirty="0">
                <a:ln>
                  <a:noFill/>
                </a:ln>
                <a:solidFill>
                  <a:prstClr val="black"/>
                </a:solidFill>
                <a:effectLst/>
                <a:uLnTx/>
                <a:uFillTx/>
                <a:latin typeface="Calibri"/>
                <a:ea typeface="+mn-ea"/>
                <a:cs typeface="+mn-cs"/>
              </a:rPr>
              <a:t>, A.,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Rodrigues</a:t>
            </a:r>
            <a:r>
              <a:rPr kumimoji="0" lang="en-US" sz="1200" b="1" i="0" u="none" strike="noStrike" kern="1200" cap="none" spc="0" normalizeH="0" baseline="0" noProof="0" dirty="0">
                <a:ln>
                  <a:noFill/>
                </a:ln>
                <a:solidFill>
                  <a:prstClr val="black"/>
                </a:solidFill>
                <a:effectLst/>
                <a:uLnTx/>
                <a:uFillTx/>
                <a:latin typeface="Calibri"/>
                <a:ea typeface="+mn-ea"/>
                <a:cs typeface="+mn-cs"/>
              </a:rPr>
              <a:t>, H. and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Brochado</a:t>
            </a:r>
            <a:r>
              <a:rPr kumimoji="0" lang="en-US" sz="1200" b="1" i="0" u="none" strike="noStrike" kern="1200" cap="none" spc="0" normalizeH="0" baseline="0" noProof="0" dirty="0">
                <a:ln>
                  <a:noFill/>
                </a:ln>
                <a:solidFill>
                  <a:prstClr val="black"/>
                </a:solidFill>
                <a:effectLst/>
                <a:uLnTx/>
                <a:uFillTx/>
                <a:latin typeface="Calibri"/>
                <a:ea typeface="+mn-ea"/>
                <a:cs typeface="+mn-cs"/>
              </a:rPr>
              <a:t>, A., 2019. Shine bright like a star: Hotel performance and guests’ expectations based on star ratings. International Journal of Hospitality Management, 83, pp.103-114.</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err="1">
                <a:ln>
                  <a:noFill/>
                </a:ln>
                <a:solidFill>
                  <a:prstClr val="black"/>
                </a:solidFill>
                <a:effectLst/>
                <a:uLnTx/>
                <a:uFillTx/>
                <a:latin typeface="Calibri"/>
                <a:ea typeface="+mn-ea"/>
                <a:cs typeface="+mn-cs"/>
              </a:rPr>
              <a:t>Kopuz</a:t>
            </a:r>
            <a:r>
              <a:rPr kumimoji="0" lang="en-US" sz="1200" b="1" i="0" u="none" strike="noStrike" kern="1200" cap="none" spc="0" normalizeH="0" baseline="0" noProof="0" dirty="0">
                <a:ln>
                  <a:noFill/>
                </a:ln>
                <a:solidFill>
                  <a:prstClr val="black"/>
                </a:solidFill>
                <a:effectLst/>
                <a:uLnTx/>
                <a:uFillTx/>
                <a:latin typeface="Calibri"/>
                <a:ea typeface="+mn-ea"/>
                <a:cs typeface="+mn-cs"/>
              </a:rPr>
              <a:t>, A.D. and Bal, A., 2023. The conservation of modern architectural heritage buildings in Turkey: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İstanbul</a:t>
            </a:r>
            <a:r>
              <a:rPr kumimoji="0" lang="en-US" sz="1200" b="1" i="0" u="none" strike="noStrike" kern="1200" cap="none" spc="0" normalizeH="0" baseline="0" noProof="0" dirty="0">
                <a:ln>
                  <a:noFill/>
                </a:ln>
                <a:solidFill>
                  <a:prstClr val="black"/>
                </a:solidFill>
                <a:effectLst/>
                <a:uLnTx/>
                <a:uFillTx/>
                <a:latin typeface="Calibri"/>
                <a:ea typeface="+mn-ea"/>
                <a:cs typeface="+mn-cs"/>
              </a:rPr>
              <a:t> Hilton and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İstanbul</a:t>
            </a:r>
            <a:r>
              <a:rPr kumimoji="0" lang="en-US" sz="1200" b="1" i="0" u="none" strike="noStrike" kern="1200" cap="none" spc="0" normalizeH="0" baseline="0" noProof="0" dirty="0">
                <a:ln>
                  <a:noFill/>
                </a:ln>
                <a:solidFill>
                  <a:prstClr val="black"/>
                </a:solidFill>
                <a:effectLst/>
                <a:uLnTx/>
                <a:uFillTx/>
                <a:latin typeface="Calibri"/>
                <a:ea typeface="+mn-ea"/>
                <a:cs typeface="+mn-cs"/>
              </a:rPr>
              <a:t>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Çınar</a:t>
            </a:r>
            <a:r>
              <a:rPr kumimoji="0" lang="en-US" sz="1200" b="1" i="0" u="none" strike="noStrike" kern="1200" cap="none" spc="0" normalizeH="0" baseline="0" noProof="0" dirty="0">
                <a:ln>
                  <a:noFill/>
                </a:ln>
                <a:solidFill>
                  <a:prstClr val="black"/>
                </a:solidFill>
                <a:effectLst/>
                <a:uLnTx/>
                <a:uFillTx/>
                <a:latin typeface="Calibri"/>
                <a:ea typeface="+mn-ea"/>
                <a:cs typeface="+mn-cs"/>
              </a:rPr>
              <a:t> Hotel as a case study.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Ain</a:t>
            </a:r>
            <a:r>
              <a:rPr kumimoji="0" lang="en-US" sz="1200" b="1" i="0" u="none" strike="noStrike" kern="1200" cap="none" spc="0" normalizeH="0" baseline="0" noProof="0" dirty="0">
                <a:ln>
                  <a:noFill/>
                </a:ln>
                <a:solidFill>
                  <a:prstClr val="black"/>
                </a:solidFill>
                <a:effectLst/>
                <a:uLnTx/>
                <a:uFillTx/>
                <a:latin typeface="Calibri"/>
                <a:ea typeface="+mn-ea"/>
                <a:cs typeface="+mn-cs"/>
              </a:rPr>
              <a:t> Shams Engineering Journal, 14(4), p.101918.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err="1">
                <a:ln>
                  <a:noFill/>
                </a:ln>
                <a:solidFill>
                  <a:prstClr val="black"/>
                </a:solidFill>
                <a:effectLst/>
                <a:uLnTx/>
                <a:uFillTx/>
                <a:latin typeface="Calibri"/>
                <a:ea typeface="+mn-ea"/>
                <a:cs typeface="+mn-cs"/>
              </a:rPr>
              <a:t>Mekhruza</a:t>
            </a:r>
            <a:r>
              <a:rPr kumimoji="0" lang="en-US" sz="1200" b="1" i="0" u="none" strike="noStrike" kern="1200" cap="none" spc="0" normalizeH="0" baseline="0" noProof="0" dirty="0">
                <a:ln>
                  <a:noFill/>
                </a:ln>
                <a:solidFill>
                  <a:prstClr val="black"/>
                </a:solidFill>
                <a:effectLst/>
                <a:uLnTx/>
                <a:uFillTx/>
                <a:latin typeface="Calibri"/>
                <a:ea typeface="+mn-ea"/>
                <a:cs typeface="+mn-cs"/>
              </a:rPr>
              <a:t>, V.,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Malokhat</a:t>
            </a:r>
            <a:r>
              <a:rPr kumimoji="0" lang="en-US" sz="1200" b="1" i="0" u="none" strike="noStrike" kern="1200" cap="none" spc="0" normalizeH="0" baseline="0" noProof="0" dirty="0">
                <a:ln>
                  <a:noFill/>
                </a:ln>
                <a:solidFill>
                  <a:prstClr val="black"/>
                </a:solidFill>
                <a:effectLst/>
                <a:uLnTx/>
                <a:uFillTx/>
                <a:latin typeface="Calibri"/>
                <a:ea typeface="+mn-ea"/>
                <a:cs typeface="+mn-cs"/>
              </a:rPr>
              <a:t>, S.,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Rustam</a:t>
            </a:r>
            <a:r>
              <a:rPr kumimoji="0" lang="en-US" sz="1200" b="1" i="0" u="none" strike="noStrike" kern="1200" cap="none" spc="0" normalizeH="0" baseline="0" noProof="0" dirty="0">
                <a:ln>
                  <a:noFill/>
                </a:ln>
                <a:solidFill>
                  <a:prstClr val="black"/>
                </a:solidFill>
                <a:effectLst/>
                <a:uLnTx/>
                <a:uFillTx/>
                <a:latin typeface="Calibri"/>
                <a:ea typeface="+mn-ea"/>
                <a:cs typeface="+mn-cs"/>
              </a:rPr>
              <a:t>, T. and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Bakhora</a:t>
            </a:r>
            <a:r>
              <a:rPr kumimoji="0" lang="en-US" sz="1200" b="1" i="0" u="none" strike="noStrike" kern="1200" cap="none" spc="0" normalizeH="0" baseline="0" noProof="0" dirty="0">
                <a:ln>
                  <a:noFill/>
                </a:ln>
                <a:solidFill>
                  <a:prstClr val="black"/>
                </a:solidFill>
                <a:effectLst/>
                <a:uLnTx/>
                <a:uFillTx/>
                <a:latin typeface="Calibri"/>
                <a:ea typeface="+mn-ea"/>
                <a:cs typeface="+mn-cs"/>
              </a:rPr>
              <a:t>, R., 2022. PERFORMANCE OF HILTON: HOW HILTON TACKLES THE EPIDEMIC COVID-19 DISEASE.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Thematics</a:t>
            </a:r>
            <a:r>
              <a:rPr kumimoji="0" lang="en-US" sz="1200" b="1" i="0" u="none" strike="noStrike" kern="1200" cap="none" spc="0" normalizeH="0" baseline="0" noProof="0" dirty="0">
                <a:ln>
                  <a:noFill/>
                </a:ln>
                <a:solidFill>
                  <a:prstClr val="black"/>
                </a:solidFill>
                <a:effectLst/>
                <a:uLnTx/>
                <a:uFillTx/>
                <a:latin typeface="Calibri"/>
                <a:ea typeface="+mn-ea"/>
                <a:cs typeface="+mn-cs"/>
              </a:rPr>
              <a:t> Journal of Business Management, 5(2).</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Calibri"/>
                <a:ea typeface="+mn-ea"/>
                <a:cs typeface="+mn-cs"/>
              </a:rPr>
              <a:t>Rutherford, D.G., 2021. Hotel management and operations.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err="1">
                <a:ln>
                  <a:noFill/>
                </a:ln>
                <a:solidFill>
                  <a:prstClr val="black"/>
                </a:solidFill>
                <a:effectLst/>
                <a:uLnTx/>
                <a:uFillTx/>
                <a:latin typeface="Calibri"/>
                <a:ea typeface="+mn-ea"/>
                <a:cs typeface="+mn-cs"/>
              </a:rPr>
              <a:t>Preziosi</a:t>
            </a:r>
            <a:r>
              <a:rPr kumimoji="0" lang="en-US" sz="1200" b="1" i="0" u="none" strike="noStrike" kern="1200" cap="none" spc="0" normalizeH="0" baseline="0" noProof="0" dirty="0">
                <a:ln>
                  <a:noFill/>
                </a:ln>
                <a:solidFill>
                  <a:prstClr val="black"/>
                </a:solidFill>
                <a:effectLst/>
                <a:uLnTx/>
                <a:uFillTx/>
                <a:latin typeface="Calibri"/>
                <a:ea typeface="+mn-ea"/>
                <a:cs typeface="+mn-cs"/>
              </a:rPr>
              <a:t>, M.,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Acampora</a:t>
            </a:r>
            <a:r>
              <a:rPr kumimoji="0" lang="en-US" sz="1200" b="1" i="0" u="none" strike="noStrike" kern="1200" cap="none" spc="0" normalizeH="0" baseline="0" noProof="0" dirty="0">
                <a:ln>
                  <a:noFill/>
                </a:ln>
                <a:solidFill>
                  <a:prstClr val="black"/>
                </a:solidFill>
                <a:effectLst/>
                <a:uLnTx/>
                <a:uFillTx/>
                <a:latin typeface="Calibri"/>
                <a:ea typeface="+mn-ea"/>
                <a:cs typeface="+mn-cs"/>
              </a:rPr>
              <a:t>, A.,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Lucchetti</a:t>
            </a:r>
            <a:r>
              <a:rPr kumimoji="0" lang="en-US" sz="1200" b="1" i="0" u="none" strike="noStrike" kern="1200" cap="none" spc="0" normalizeH="0" baseline="0" noProof="0" dirty="0">
                <a:ln>
                  <a:noFill/>
                </a:ln>
                <a:solidFill>
                  <a:prstClr val="black"/>
                </a:solidFill>
                <a:effectLst/>
                <a:uLnTx/>
                <a:uFillTx/>
                <a:latin typeface="Calibri"/>
                <a:ea typeface="+mn-ea"/>
                <a:cs typeface="+mn-cs"/>
              </a:rPr>
              <a:t>, M.C. and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Merli</a:t>
            </a:r>
            <a:r>
              <a:rPr kumimoji="0" lang="en-US" sz="1200" b="1" i="0" u="none" strike="noStrike" kern="1200" cap="none" spc="0" normalizeH="0" baseline="0" noProof="0" dirty="0">
                <a:ln>
                  <a:noFill/>
                </a:ln>
                <a:solidFill>
                  <a:prstClr val="black"/>
                </a:solidFill>
                <a:effectLst/>
                <a:uLnTx/>
                <a:uFillTx/>
                <a:latin typeface="Calibri"/>
                <a:ea typeface="+mn-ea"/>
                <a:cs typeface="+mn-cs"/>
              </a:rPr>
              <a:t>, R., 2022. Delighting hotel guests with sustainability: Revamping importance-performance analysis in the light of the three-factor theory of customer satisfaction. Sustainability, 14(6), p.3575.</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err="1">
                <a:ln>
                  <a:noFill/>
                </a:ln>
                <a:solidFill>
                  <a:prstClr val="black"/>
                </a:solidFill>
                <a:effectLst/>
                <a:uLnTx/>
                <a:uFillTx/>
                <a:latin typeface="Calibri"/>
                <a:ea typeface="+mn-ea"/>
                <a:cs typeface="+mn-cs"/>
              </a:rPr>
              <a:t>Worsfold</a:t>
            </a:r>
            <a:r>
              <a:rPr kumimoji="0" lang="en-US" sz="1200" b="1" i="0" u="none" strike="noStrike" kern="1200" cap="none" spc="0" normalizeH="0" baseline="0" noProof="0" dirty="0">
                <a:ln>
                  <a:noFill/>
                </a:ln>
                <a:solidFill>
                  <a:prstClr val="black"/>
                </a:solidFill>
                <a:effectLst/>
                <a:uLnTx/>
                <a:uFillTx/>
                <a:latin typeface="Calibri"/>
                <a:ea typeface="+mn-ea"/>
                <a:cs typeface="+mn-cs"/>
              </a:rPr>
              <a:t>, K., Fisher, R., </a:t>
            </a:r>
            <a:r>
              <a:rPr kumimoji="0" lang="en-US" sz="1200" b="1" i="0" u="none" strike="noStrike" kern="1200" cap="none" spc="0" normalizeH="0" baseline="0" noProof="0" dirty="0" err="1">
                <a:ln>
                  <a:noFill/>
                </a:ln>
                <a:solidFill>
                  <a:prstClr val="black"/>
                </a:solidFill>
                <a:effectLst/>
                <a:uLnTx/>
                <a:uFillTx/>
                <a:latin typeface="Calibri"/>
                <a:ea typeface="+mn-ea"/>
                <a:cs typeface="+mn-cs"/>
              </a:rPr>
              <a:t>McPhail</a:t>
            </a:r>
            <a:r>
              <a:rPr kumimoji="0" lang="en-US" sz="1200" b="1" i="0" u="none" strike="noStrike" kern="1200" cap="none" spc="0" normalizeH="0" baseline="0" noProof="0" dirty="0">
                <a:ln>
                  <a:noFill/>
                </a:ln>
                <a:solidFill>
                  <a:prstClr val="black"/>
                </a:solidFill>
                <a:effectLst/>
                <a:uLnTx/>
                <a:uFillTx/>
                <a:latin typeface="Calibri"/>
                <a:ea typeface="+mn-ea"/>
                <a:cs typeface="+mn-cs"/>
              </a:rPr>
              <a:t>, R., Francis, M. and Thomas, A., 2016. Satisfaction, value and intention to return in hotels. International Journal of Contemporary Hospitality Management.</a:t>
            </a:r>
          </a:p>
        </p:txBody>
      </p:sp>
      <p:pic>
        <p:nvPicPr>
          <p:cNvPr id="11" name="Picture 2" descr="Hilton Hotels &amp; Resorts Logo PNG Vector (EPS) Free Download"/>
          <p:cNvPicPr>
            <a:picLocks noChangeAspect="1" noChangeArrowheads="1"/>
          </p:cNvPicPr>
          <p:nvPr/>
        </p:nvPicPr>
        <p:blipFill>
          <a:blip r:embed="rId3" cstate="print"/>
          <a:srcRect/>
          <a:stretch>
            <a:fillRect/>
          </a:stretch>
        </p:blipFill>
        <p:spPr bwMode="auto">
          <a:xfrm>
            <a:off x="10767741" y="0"/>
            <a:ext cx="1424259" cy="1414764"/>
          </a:xfrm>
          <a:prstGeom prst="rect">
            <a:avLst/>
          </a:prstGeom>
          <a:noFill/>
        </p:spPr>
      </p:pic>
    </p:spTree>
    <p:extLst>
      <p:ext uri="{BB962C8B-B14F-4D97-AF65-F5344CB8AC3E}">
        <p14:creationId xmlns:p14="http://schemas.microsoft.com/office/powerpoint/2010/main" val="3386860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8" name="TextBox 7">
            <a:extLst>
              <a:ext uri="{FF2B5EF4-FFF2-40B4-BE49-F238E27FC236}">
                <a16:creationId xmlns:a16="http://schemas.microsoft.com/office/drawing/2014/main" id="{5DA472A8-EC30-4047-A06F-15F8A02441F2}"/>
              </a:ext>
            </a:extLst>
          </p:cNvPr>
          <p:cNvSpPr txBox="1"/>
          <p:nvPr/>
        </p:nvSpPr>
        <p:spPr>
          <a:xfrm>
            <a:off x="3021542" y="3463019"/>
            <a:ext cx="7290222"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600" b="1"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Thank You</a:t>
            </a:r>
          </a:p>
        </p:txBody>
      </p:sp>
      <p:pic>
        <p:nvPicPr>
          <p:cNvPr id="9" name="Picture 2" descr="Hilton Hotels &amp; Resorts Logo PNG Vector (EPS) Free Download"/>
          <p:cNvPicPr>
            <a:picLocks noChangeAspect="1" noChangeArrowheads="1"/>
          </p:cNvPicPr>
          <p:nvPr/>
        </p:nvPicPr>
        <p:blipFill>
          <a:blip r:embed="rId2" cstate="print"/>
          <a:srcRect/>
          <a:stretch>
            <a:fillRect/>
          </a:stretch>
        </p:blipFill>
        <p:spPr bwMode="auto">
          <a:xfrm>
            <a:off x="10767741" y="0"/>
            <a:ext cx="1424259" cy="1414764"/>
          </a:xfrm>
          <a:prstGeom prst="rect">
            <a:avLst/>
          </a:prstGeom>
          <a:noFill/>
        </p:spPr>
      </p:pic>
    </p:spTree>
    <p:extLst>
      <p:ext uri="{BB962C8B-B14F-4D97-AF65-F5344CB8AC3E}">
        <p14:creationId xmlns:p14="http://schemas.microsoft.com/office/powerpoint/2010/main" val="301821856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1951</Words>
  <Application>Microsoft Office PowerPoint</Application>
  <PresentationFormat>Widescreen</PresentationFormat>
  <Paragraphs>130</Paragraphs>
  <Slides>16</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Arial</vt:lpstr>
      <vt:lpstr>Baskerville Old Face</vt:lpstr>
      <vt:lpstr>Bookman Old Style</vt:lpstr>
      <vt:lpstr>Calibri</vt:lpstr>
      <vt:lpstr>Calibri Light</vt:lpstr>
      <vt:lpstr>Century</vt:lpstr>
      <vt:lpstr>Hammersmith One</vt:lpstr>
      <vt:lpstr>Manjari</vt:lpstr>
      <vt:lpstr>Times New Roman</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Parvej Khan</dc:creator>
  <cp:lastModifiedBy>Md Parvej Khan</cp:lastModifiedBy>
  <cp:revision>1</cp:revision>
  <dcterms:created xsi:type="dcterms:W3CDTF">2023-05-25T22:12:59Z</dcterms:created>
  <dcterms:modified xsi:type="dcterms:W3CDTF">2023-05-25T22:24:36Z</dcterms:modified>
</cp:coreProperties>
</file>