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57" r:id="rId5"/>
    <p:sldId id="258" r:id="rId6"/>
    <p:sldId id="262" r:id="rId7"/>
    <p:sldId id="259"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47FE99-C51B-4E57-D64A-B910A852A61E}" v="1969" dt="2025-03-20T22:49:19.9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uides.himmelfarb.gwu.edu/teamdynamics/handling-conflict"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lavesliderazgoresponsable.blogspot.com/2018/07/6-claves-para-gestionar-conflictos.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courses.lumenlearning.com/wmopen-organizationalbehavior/chapter/conflict-management-2/"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psycnet.apa.org/doi/10.1037/h0022100" TargetMode="External"/><Relationship Id="rId2" Type="http://schemas.openxmlformats.org/officeDocument/2006/relationships/hyperlink" Target="https://doi.org/10.4324/978100328586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7147" y="4994825"/>
            <a:ext cx="9924739" cy="782405"/>
          </a:xfrm>
        </p:spPr>
        <p:txBody>
          <a:bodyPr vert="horz" lIns="91440" tIns="45720" rIns="91440" bIns="45720" rtlCol="0" anchor="b">
            <a:noAutofit/>
          </a:bodyPr>
          <a:lstStyle/>
          <a:p>
            <a:pPr algn="just">
              <a:lnSpc>
                <a:spcPct val="150000"/>
              </a:lnSpc>
              <a:spcBef>
                <a:spcPts val="0"/>
              </a:spcBef>
            </a:pPr>
            <a:r>
              <a:rPr lang="en-GB" sz="2400" b="1" dirty="0"/>
              <a:t>Title: What we have learnt  about effective teams?</a:t>
            </a:r>
            <a:endParaRPr lang="en-US" dirty="0"/>
          </a:p>
        </p:txBody>
      </p:sp>
      <p:sp>
        <p:nvSpPr>
          <p:cNvPr id="3" name="Subtitle 2"/>
          <p:cNvSpPr>
            <a:spLocks noGrp="1"/>
          </p:cNvSpPr>
          <p:nvPr>
            <p:ph type="subTitle" idx="1"/>
          </p:nvPr>
        </p:nvSpPr>
        <p:spPr>
          <a:xfrm>
            <a:off x="537149" y="1740759"/>
            <a:ext cx="10199556" cy="3460830"/>
          </a:xfrm>
        </p:spPr>
        <p:txBody>
          <a:bodyPr vert="horz" lIns="91440" tIns="45720" rIns="91440" bIns="45720" rtlCol="0" anchor="t">
            <a:normAutofit/>
          </a:bodyPr>
          <a:lstStyle/>
          <a:p>
            <a:pPr algn="just">
              <a:lnSpc>
                <a:spcPct val="150000"/>
              </a:lnSpc>
            </a:pPr>
            <a:r>
              <a:rPr lang="en-GB" dirty="0"/>
              <a:t>              </a:t>
            </a:r>
            <a:r>
              <a:rPr lang="en-GB" sz="2800" b="1" dirty="0"/>
              <a:t> Certificate of Higher Education Employability Skills</a:t>
            </a:r>
          </a:p>
          <a:p>
            <a:pPr algn="just">
              <a:lnSpc>
                <a:spcPct val="150000"/>
              </a:lnSpc>
            </a:pPr>
            <a:r>
              <a:rPr lang="en-GB" b="1" dirty="0"/>
              <a:t>Module: </a:t>
            </a:r>
            <a:r>
              <a:rPr lang="en-GB" dirty="0"/>
              <a:t>Effective Team Working and Communication</a:t>
            </a:r>
            <a:endParaRPr lang="en-GB" dirty="0" err="1"/>
          </a:p>
          <a:p>
            <a:pPr algn="just">
              <a:lnSpc>
                <a:spcPct val="150000"/>
              </a:lnSpc>
            </a:pPr>
            <a:r>
              <a:rPr lang="en-GB" b="1" dirty="0"/>
              <a:t>Module Code:</a:t>
            </a:r>
            <a:r>
              <a:rPr lang="en-GB" dirty="0"/>
              <a:t> BMSW4009</a:t>
            </a:r>
          </a:p>
          <a:p>
            <a:pPr algn="just">
              <a:lnSpc>
                <a:spcPct val="150000"/>
              </a:lnSpc>
            </a:pPr>
            <a:r>
              <a:rPr lang="en-GB" b="1" dirty="0"/>
              <a:t>Lecturer Name:</a:t>
            </a:r>
            <a:r>
              <a:rPr lang="en-GB" dirty="0"/>
              <a:t> Melanie Squire</a:t>
            </a:r>
          </a:p>
          <a:p>
            <a:pPr algn="just">
              <a:lnSpc>
                <a:spcPct val="150000"/>
              </a:lnSpc>
            </a:pPr>
            <a:r>
              <a:rPr lang="en-GB" b="1" dirty="0"/>
              <a:t>Student Name and Code:</a:t>
            </a:r>
            <a:r>
              <a:rPr lang="en-GB" dirty="0"/>
              <a:t> Irina Enachi 2409706</a:t>
            </a:r>
          </a:p>
        </p:txBody>
      </p:sp>
      <p:sp>
        <p:nvSpPr>
          <p:cNvPr id="4" name="TextBox 3">
            <a:extLst>
              <a:ext uri="{FF2B5EF4-FFF2-40B4-BE49-F238E27FC236}">
                <a16:creationId xmlns:a16="http://schemas.microsoft.com/office/drawing/2014/main" id="{7D6233D7-7C6E-DD7D-E33E-1F212EF376D5}"/>
              </a:ext>
            </a:extLst>
          </p:cNvPr>
          <p:cNvSpPr txBox="1"/>
          <p:nvPr/>
        </p:nvSpPr>
        <p:spPr>
          <a:xfrm>
            <a:off x="1344480" y="5206967"/>
            <a:ext cx="4842829" cy="11470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endParaRPr lang="en-GB" sz="2400" b="1" dirty="0"/>
          </a:p>
          <a:p>
            <a:pPr algn="just">
              <a:lnSpc>
                <a:spcPct val="150000"/>
              </a:lnSpc>
            </a:pPr>
            <a:r>
              <a:rPr lang="en-GB" sz="2400" b="1" dirty="0"/>
              <a:t>What is a conflict?</a:t>
            </a:r>
            <a:endParaRPr lang="en-US" dirty="0"/>
          </a:p>
        </p:txBody>
      </p:sp>
      <p:pic>
        <p:nvPicPr>
          <p:cNvPr id="5" name="Picture 4" descr="University of Wales Trinity St David | Daily Mail Online">
            <a:extLst>
              <a:ext uri="{FF2B5EF4-FFF2-40B4-BE49-F238E27FC236}">
                <a16:creationId xmlns:a16="http://schemas.microsoft.com/office/drawing/2014/main" id="{0FDAD0C6-DCA5-3253-1CF0-3DB55F533A7A}"/>
              </a:ext>
            </a:extLst>
          </p:cNvPr>
          <p:cNvPicPr>
            <a:picLocks noChangeAspect="1"/>
          </p:cNvPicPr>
          <p:nvPr/>
        </p:nvPicPr>
        <p:blipFill>
          <a:blip r:embed="rId2"/>
          <a:stretch>
            <a:fillRect/>
          </a:stretch>
        </p:blipFill>
        <p:spPr>
          <a:xfrm>
            <a:off x="392706" y="468383"/>
            <a:ext cx="3087046" cy="12493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7DD09-7CA7-A091-CFF8-65A91DF95C68}"/>
              </a:ext>
            </a:extLst>
          </p:cNvPr>
          <p:cNvSpPr>
            <a:spLocks noGrp="1"/>
          </p:cNvSpPr>
          <p:nvPr>
            <p:ph type="title"/>
          </p:nvPr>
        </p:nvSpPr>
        <p:spPr>
          <a:xfrm>
            <a:off x="383459" y="365125"/>
            <a:ext cx="10970341" cy="846239"/>
          </a:xfrm>
        </p:spPr>
        <p:txBody>
          <a:bodyPr>
            <a:normAutofit/>
          </a:bodyPr>
          <a:lstStyle/>
          <a:p>
            <a:pPr algn="just">
              <a:lnSpc>
                <a:spcPct val="150000"/>
              </a:lnSpc>
              <a:spcBef>
                <a:spcPts val="0"/>
              </a:spcBef>
            </a:pPr>
            <a:r>
              <a:rPr lang="en-GB" sz="2800" b="1" dirty="0"/>
              <a:t>What is a conflict? </a:t>
            </a:r>
          </a:p>
        </p:txBody>
      </p:sp>
      <p:sp>
        <p:nvSpPr>
          <p:cNvPr id="3" name="Content Placeholder 2">
            <a:extLst>
              <a:ext uri="{FF2B5EF4-FFF2-40B4-BE49-F238E27FC236}">
                <a16:creationId xmlns:a16="http://schemas.microsoft.com/office/drawing/2014/main" id="{ADADFB88-83E4-FE06-EF0C-D14E96571243}"/>
              </a:ext>
            </a:extLst>
          </p:cNvPr>
          <p:cNvSpPr>
            <a:spLocks noGrp="1"/>
          </p:cNvSpPr>
          <p:nvPr>
            <p:ph idx="1"/>
          </p:nvPr>
        </p:nvSpPr>
        <p:spPr>
          <a:xfrm>
            <a:off x="297426" y="1223400"/>
            <a:ext cx="11056374" cy="4953563"/>
          </a:xfrm>
        </p:spPr>
        <p:txBody>
          <a:bodyPr vert="horz" lIns="91440" tIns="45720" rIns="91440" bIns="45720" rtlCol="0" anchor="t">
            <a:normAutofit/>
          </a:bodyPr>
          <a:lstStyle/>
          <a:p>
            <a:pPr marL="0" indent="0" algn="just">
              <a:lnSpc>
                <a:spcPct val="150000"/>
              </a:lnSpc>
              <a:buNone/>
            </a:pPr>
            <a:r>
              <a:rPr lang="en-GB" sz="2000" dirty="0">
                <a:ea typeface="+mn-lt"/>
                <a:cs typeface="+mn-lt"/>
              </a:rPr>
              <a:t>More interaction with people results to a wider range of different points of view (Altmae, Turk, and Toomet,  2013).</a:t>
            </a:r>
            <a:r>
              <a:rPr lang="en-GB" sz="2000" dirty="0"/>
              <a:t> </a:t>
            </a:r>
            <a:endParaRPr lang="en-GB"/>
          </a:p>
          <a:p>
            <a:pPr marL="0" indent="0" algn="just">
              <a:lnSpc>
                <a:spcPct val="150000"/>
              </a:lnSpc>
              <a:buNone/>
            </a:pPr>
            <a:r>
              <a:rPr lang="en-GB" sz="2000" dirty="0"/>
              <a:t>Accordindg to Putnam and Poole (1987) ''</a:t>
            </a:r>
            <a:r>
              <a:rPr lang="en-GB" sz="2000" b="1" dirty="0"/>
              <a:t>Conflict</a:t>
            </a:r>
            <a:r>
              <a:rPr lang="en-GB" sz="2000" dirty="0"/>
              <a:t>''  is a circumstance where people involved in debate have difference point of views, preferences, or attitudes which leads to tensions and possibly interruption to achieve main goal.</a:t>
            </a:r>
            <a:endParaRPr lang="en-GB" dirty="0"/>
          </a:p>
          <a:p>
            <a:pPr marL="0" indent="0" algn="just">
              <a:lnSpc>
                <a:spcPct val="150000"/>
              </a:lnSpc>
              <a:buNone/>
            </a:pPr>
            <a:r>
              <a:rPr lang="en-GB" sz="2000" dirty="0"/>
              <a:t>Importance of choosing </a:t>
            </a:r>
            <a:r>
              <a:rPr lang="en-GB" sz="2000" dirty="0" err="1"/>
              <a:t>appropiate</a:t>
            </a:r>
            <a:r>
              <a:rPr lang="en-GB" sz="2000" dirty="0"/>
              <a:t> way of handling </a:t>
            </a:r>
          </a:p>
          <a:p>
            <a:pPr marL="0" indent="0" algn="just">
              <a:lnSpc>
                <a:spcPct val="150000"/>
              </a:lnSpc>
              <a:buNone/>
            </a:pPr>
            <a:r>
              <a:rPr lang="en-GB" sz="2000" dirty="0"/>
              <a:t>conflicts has become an essential element of </a:t>
            </a:r>
          </a:p>
          <a:p>
            <a:pPr marL="0" indent="0" algn="just">
              <a:lnSpc>
                <a:spcPct val="150000"/>
              </a:lnSpc>
              <a:buNone/>
            </a:pPr>
            <a:r>
              <a:rPr lang="en-GB" sz="2000" dirty="0"/>
              <a:t>Leadership.</a:t>
            </a:r>
          </a:p>
          <a:p>
            <a:pPr marL="0" indent="0" algn="just">
              <a:lnSpc>
                <a:spcPct val="150000"/>
              </a:lnSpc>
              <a:buNone/>
            </a:pPr>
            <a:endParaRPr lang="en-GB" sz="2000" dirty="0"/>
          </a:p>
        </p:txBody>
      </p:sp>
      <p:pic>
        <p:nvPicPr>
          <p:cNvPr id="4" name="Picture 3" descr="Orange cartoon figures around a table&#10;&#10;AI-generated content may be incorrect.">
            <a:extLst>
              <a:ext uri="{FF2B5EF4-FFF2-40B4-BE49-F238E27FC236}">
                <a16:creationId xmlns:a16="http://schemas.microsoft.com/office/drawing/2014/main" id="{BD7FFA23-F9FB-5C63-B72A-70DA49D4683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38285" y="3405802"/>
            <a:ext cx="4809204" cy="2934622"/>
          </a:xfrm>
          <a:prstGeom prst="rect">
            <a:avLst/>
          </a:prstGeom>
        </p:spPr>
      </p:pic>
    </p:spTree>
    <p:extLst>
      <p:ext uri="{BB962C8B-B14F-4D97-AF65-F5344CB8AC3E}">
        <p14:creationId xmlns:p14="http://schemas.microsoft.com/office/powerpoint/2010/main" val="153488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E5664-4434-65E4-BE2B-1D0B282E694A}"/>
              </a:ext>
            </a:extLst>
          </p:cNvPr>
          <p:cNvSpPr>
            <a:spLocks noGrp="1"/>
          </p:cNvSpPr>
          <p:nvPr>
            <p:ph type="title"/>
          </p:nvPr>
        </p:nvSpPr>
        <p:spPr>
          <a:xfrm>
            <a:off x="235975" y="309818"/>
            <a:ext cx="5857567" cy="1214953"/>
          </a:xfrm>
        </p:spPr>
        <p:txBody>
          <a:bodyPr>
            <a:normAutofit fontScale="90000"/>
          </a:bodyPr>
          <a:lstStyle/>
          <a:p>
            <a:pPr algn="just">
              <a:lnSpc>
                <a:spcPct val="150000"/>
              </a:lnSpc>
              <a:spcBef>
                <a:spcPts val="0"/>
              </a:spcBef>
            </a:pPr>
            <a:br>
              <a:rPr lang="en-GB" sz="2800" b="1" dirty="0"/>
            </a:br>
            <a:r>
              <a:rPr lang="en-GB" sz="2800" b="1" dirty="0"/>
              <a:t>How to manage a conflict? </a:t>
            </a:r>
            <a:br>
              <a:rPr lang="en-GB" sz="2800" b="1" dirty="0"/>
            </a:br>
            <a:endParaRPr lang="en-GB" sz="2800" b="1" dirty="0"/>
          </a:p>
        </p:txBody>
      </p:sp>
      <p:sp>
        <p:nvSpPr>
          <p:cNvPr id="5" name="TextBox 4">
            <a:extLst>
              <a:ext uri="{FF2B5EF4-FFF2-40B4-BE49-F238E27FC236}">
                <a16:creationId xmlns:a16="http://schemas.microsoft.com/office/drawing/2014/main" id="{81A1E341-0A2D-E261-A1F7-D43DD174FCE3}"/>
              </a:ext>
            </a:extLst>
          </p:cNvPr>
          <p:cNvSpPr txBox="1"/>
          <p:nvPr/>
        </p:nvSpPr>
        <p:spPr>
          <a:xfrm>
            <a:off x="8377915" y="5626933"/>
            <a:ext cx="2891084" cy="776179"/>
          </a:xfrm>
          <a:prstGeom prst="rect">
            <a:avLst/>
          </a:prstGeom>
        </p:spPr>
        <p:txBody>
          <a:bodyPr lIns="91440" tIns="45720" rIns="91440" bIns="45720" anchor="t">
            <a:normAutofit/>
          </a:bodyPr>
          <a:lstStyle/>
          <a:p>
            <a:r>
              <a:rPr lang="en-US" dirty="0"/>
              <a:t>.</a:t>
            </a:r>
          </a:p>
        </p:txBody>
      </p:sp>
      <p:sp>
        <p:nvSpPr>
          <p:cNvPr id="9" name="Content Placeholder 8">
            <a:extLst>
              <a:ext uri="{FF2B5EF4-FFF2-40B4-BE49-F238E27FC236}">
                <a16:creationId xmlns:a16="http://schemas.microsoft.com/office/drawing/2014/main" id="{FBB666DF-0070-0407-DA08-CECD64A16BED}"/>
              </a:ext>
            </a:extLst>
          </p:cNvPr>
          <p:cNvSpPr>
            <a:spLocks noGrp="1"/>
          </p:cNvSpPr>
          <p:nvPr>
            <p:ph idx="1"/>
          </p:nvPr>
        </p:nvSpPr>
        <p:spPr>
          <a:xfrm>
            <a:off x="235976" y="1026755"/>
            <a:ext cx="11117824" cy="5150208"/>
          </a:xfrm>
        </p:spPr>
        <p:txBody>
          <a:bodyPr vert="horz" lIns="91440" tIns="45720" rIns="91440" bIns="45720" rtlCol="0" anchor="t">
            <a:normAutofit/>
          </a:bodyPr>
          <a:lstStyle/>
          <a:p>
            <a:pPr algn="just">
              <a:lnSpc>
                <a:spcPct val="150000"/>
              </a:lnSpc>
              <a:buNone/>
            </a:pPr>
            <a:r>
              <a:rPr lang="en-US" sz="2000" dirty="0"/>
              <a:t>Managing a conflict inside a team involves careful management in order to keep efficiency and</a:t>
            </a:r>
          </a:p>
          <a:p>
            <a:pPr algn="just">
              <a:lnSpc>
                <a:spcPct val="150000"/>
              </a:lnSpc>
              <a:buNone/>
            </a:pPr>
            <a:r>
              <a:rPr lang="en-US" sz="2000" dirty="0"/>
              <a:t>Solidarity. Primary methods to keep the team happy includes:</a:t>
            </a:r>
          </a:p>
          <a:p>
            <a:pPr marL="342900" indent="-342900" algn="just">
              <a:lnSpc>
                <a:spcPct val="150000"/>
              </a:lnSpc>
            </a:pPr>
            <a:r>
              <a:rPr lang="en-US" sz="2000" b="1" dirty="0"/>
              <a:t>Open communication: </a:t>
            </a:r>
            <a:r>
              <a:rPr lang="en-US" sz="2000" dirty="0">
                <a:ea typeface="+mn-lt"/>
                <a:cs typeface="+mn-lt"/>
              </a:rPr>
              <a:t>Create an environment in which team members discuss issues and are willing to listen to each other( Petre, 2020).</a:t>
            </a:r>
          </a:p>
          <a:p>
            <a:pPr marL="342900" indent="-342900" algn="just">
              <a:lnSpc>
                <a:spcPct val="150000"/>
              </a:lnSpc>
            </a:pPr>
            <a:r>
              <a:rPr lang="en-US" sz="2000" b="1" dirty="0"/>
              <a:t>Define responsibilities and expectations: </a:t>
            </a:r>
            <a:r>
              <a:rPr lang="en-US" sz="2000" dirty="0"/>
              <a:t>Define clearly the roles and responsibilities inside the team to prevent conflict in the future(Rahim, 2023).</a:t>
            </a:r>
          </a:p>
          <a:p>
            <a:pPr marL="342900" indent="-342900" algn="just">
              <a:lnSpc>
                <a:spcPct val="150000"/>
              </a:lnSpc>
            </a:pPr>
            <a:r>
              <a:rPr lang="en-US" sz="2000" b="1" dirty="0"/>
              <a:t>Set clear goals: </a:t>
            </a:r>
            <a:r>
              <a:rPr lang="en-US" sz="2000" dirty="0"/>
              <a:t>Make sure that the team is focused </a:t>
            </a:r>
          </a:p>
          <a:p>
            <a:pPr marL="0" indent="0" algn="just">
              <a:lnSpc>
                <a:spcPct val="150000"/>
              </a:lnSpc>
              <a:buNone/>
            </a:pPr>
            <a:r>
              <a:rPr lang="en-US" sz="2000" dirty="0"/>
              <a:t> On the same goal, avoiding mistakes and imbalances.</a:t>
            </a:r>
          </a:p>
        </p:txBody>
      </p:sp>
      <p:pic>
        <p:nvPicPr>
          <p:cNvPr id="3" name="Picture 2" descr="A white person holding a red and blue object&#10;&#10;AI-generated content may be incorrect.">
            <a:extLst>
              <a:ext uri="{FF2B5EF4-FFF2-40B4-BE49-F238E27FC236}">
                <a16:creationId xmlns:a16="http://schemas.microsoft.com/office/drawing/2014/main" id="{C3126A26-AB32-9392-B422-4372390632E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793476" y="4189156"/>
            <a:ext cx="4135693" cy="2019300"/>
          </a:xfrm>
          <a:prstGeom prst="rect">
            <a:avLst/>
          </a:prstGeom>
        </p:spPr>
      </p:pic>
    </p:spTree>
    <p:extLst>
      <p:ext uri="{BB962C8B-B14F-4D97-AF65-F5344CB8AC3E}">
        <p14:creationId xmlns:p14="http://schemas.microsoft.com/office/powerpoint/2010/main" val="4001794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A311C-BAEF-EAAE-874E-E6AF016BB0A2}"/>
              </a:ext>
            </a:extLst>
          </p:cNvPr>
          <p:cNvSpPr>
            <a:spLocks noGrp="1"/>
          </p:cNvSpPr>
          <p:nvPr>
            <p:ph type="title"/>
          </p:nvPr>
        </p:nvSpPr>
        <p:spPr/>
        <p:txBody>
          <a:bodyPr>
            <a:normAutofit/>
          </a:bodyPr>
          <a:lstStyle/>
          <a:p>
            <a:pPr algn="just">
              <a:lnSpc>
                <a:spcPct val="150000"/>
              </a:lnSpc>
              <a:spcBef>
                <a:spcPts val="0"/>
              </a:spcBef>
            </a:pPr>
            <a:r>
              <a:rPr lang="en-GB" sz="2400" b="1" dirty="0"/>
              <a:t>The Five Conflict-Handling Modes (Thomas &amp; Kilmann)</a:t>
            </a:r>
          </a:p>
        </p:txBody>
      </p:sp>
      <p:sp>
        <p:nvSpPr>
          <p:cNvPr id="10" name="TextBox 9">
            <a:extLst>
              <a:ext uri="{FF2B5EF4-FFF2-40B4-BE49-F238E27FC236}">
                <a16:creationId xmlns:a16="http://schemas.microsoft.com/office/drawing/2014/main" id="{9F1D8FB1-0008-890D-9124-D2ED6A80508B}"/>
              </a:ext>
            </a:extLst>
          </p:cNvPr>
          <p:cNvSpPr txBox="1"/>
          <p:nvPr/>
        </p:nvSpPr>
        <p:spPr>
          <a:xfrm>
            <a:off x="725129" y="2058629"/>
            <a:ext cx="5112774"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According to Schaubhut(2007) the Thomas- Kilmann Conflict Mode Instrument(TKI) has been widedly use for more than 30 years, by helping people  to understand different types of conflict and how it is affecting the future interaction between members of the team</a:t>
            </a:r>
            <a:r>
              <a:rPr lang="en-GB" dirty="0"/>
              <a:t>.</a:t>
            </a:r>
          </a:p>
        </p:txBody>
      </p:sp>
      <p:sp>
        <p:nvSpPr>
          <p:cNvPr id="11" name="TextBox 10">
            <a:extLst>
              <a:ext uri="{FF2B5EF4-FFF2-40B4-BE49-F238E27FC236}">
                <a16:creationId xmlns:a16="http://schemas.microsoft.com/office/drawing/2014/main" id="{8A9AAE46-0FDC-419F-D83B-A6543899DAF7}"/>
              </a:ext>
            </a:extLst>
          </p:cNvPr>
          <p:cNvSpPr txBox="1"/>
          <p:nvPr/>
        </p:nvSpPr>
        <p:spPr>
          <a:xfrm>
            <a:off x="725129" y="4203290"/>
            <a:ext cx="4805516" cy="15388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000" b="1" dirty="0"/>
              <a:t>Assertiveness:</a:t>
            </a:r>
            <a:r>
              <a:rPr lang="en-GB" dirty="0"/>
              <a:t> It is how much someone try to make their own needs</a:t>
            </a:r>
          </a:p>
          <a:p>
            <a:pPr marL="285750" indent="-285750">
              <a:buFont typeface="Arial"/>
              <a:buChar char="•"/>
            </a:pPr>
            <a:r>
              <a:rPr lang="en-GB" sz="2000" b="1" dirty="0"/>
              <a:t>Cooperativeness:</a:t>
            </a:r>
            <a:r>
              <a:rPr lang="en-GB" dirty="0"/>
              <a:t> it is when someone try to make someone needs happy (Thomas, and Kilmann, 1974, 2007).</a:t>
            </a:r>
          </a:p>
        </p:txBody>
      </p:sp>
      <p:pic>
        <p:nvPicPr>
          <p:cNvPr id="14" name="Content Placeholder 13">
            <a:extLst>
              <a:ext uri="{FF2B5EF4-FFF2-40B4-BE49-F238E27FC236}">
                <a16:creationId xmlns:a16="http://schemas.microsoft.com/office/drawing/2014/main" id="{B6BE44D2-D7D7-EC65-12F0-CAF51A28C4A1}"/>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6736423" y="1837331"/>
            <a:ext cx="4471024" cy="3651959"/>
          </a:xfrm>
        </p:spPr>
      </p:pic>
    </p:spTree>
    <p:extLst>
      <p:ext uri="{BB962C8B-B14F-4D97-AF65-F5344CB8AC3E}">
        <p14:creationId xmlns:p14="http://schemas.microsoft.com/office/powerpoint/2010/main" val="535471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91A8A4-7EE8-376E-2E46-D93095E6903C}"/>
              </a:ext>
            </a:extLst>
          </p:cNvPr>
          <p:cNvSpPr>
            <a:spLocks noGrp="1"/>
          </p:cNvSpPr>
          <p:nvPr>
            <p:ph type="title"/>
          </p:nvPr>
        </p:nvSpPr>
        <p:spPr>
          <a:xfrm>
            <a:off x="640080" y="325369"/>
            <a:ext cx="4368602" cy="1956841"/>
          </a:xfrm>
        </p:spPr>
        <p:txBody>
          <a:bodyPr anchor="b">
            <a:normAutofit/>
          </a:bodyPr>
          <a:lstStyle/>
          <a:p>
            <a:pPr>
              <a:spcBef>
                <a:spcPts val="0"/>
              </a:spcBef>
            </a:pPr>
            <a:r>
              <a:rPr lang="en-GB" sz="4200" b="1"/>
              <a:t>The five stages of team – Tuckman theory</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A1A7EE-5579-D39D-32F2-91D6E6553189}"/>
              </a:ext>
            </a:extLst>
          </p:cNvPr>
          <p:cNvSpPr>
            <a:spLocks noGrp="1"/>
          </p:cNvSpPr>
          <p:nvPr>
            <p:ph idx="1"/>
          </p:nvPr>
        </p:nvSpPr>
        <p:spPr>
          <a:xfrm>
            <a:off x="640080" y="2872899"/>
            <a:ext cx="4243589" cy="3320668"/>
          </a:xfrm>
        </p:spPr>
        <p:txBody>
          <a:bodyPr vert="horz" lIns="91440" tIns="45720" rIns="91440" bIns="45720" rtlCol="0">
            <a:normAutofit/>
          </a:bodyPr>
          <a:lstStyle/>
          <a:p>
            <a:pPr marL="0" indent="0">
              <a:buNone/>
            </a:pPr>
            <a:r>
              <a:rPr lang="en-GB" sz="2200"/>
              <a:t>According to Tuckman (1965, 1977) a team should go over five stages to achieves  the best result in a common goal.</a:t>
            </a:r>
          </a:p>
        </p:txBody>
      </p:sp>
      <p:pic>
        <p:nvPicPr>
          <p:cNvPr id="5" name="Picture 4" descr="A diagram of a group of people&#10;&#10;AI-generated content may be incorrect.">
            <a:extLst>
              <a:ext uri="{FF2B5EF4-FFF2-40B4-BE49-F238E27FC236}">
                <a16:creationId xmlns:a16="http://schemas.microsoft.com/office/drawing/2014/main" id="{EF6B4392-CB12-8177-CDEE-4CDF4BEC1D97}"/>
              </a:ext>
            </a:extLst>
          </p:cNvPr>
          <p:cNvPicPr>
            <a:picLocks noChangeAspect="1"/>
          </p:cNvPicPr>
          <p:nvPr/>
        </p:nvPicPr>
        <p:blipFill>
          <a:blip r:embed="rId2"/>
          <a:srcRect l="2610" r="1350"/>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87890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3BE21-C4D7-9B45-8036-B7F7DCEC751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1A314EB-FBAC-BD51-4753-5D536834E90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92671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D6FA1-4610-6696-9724-7D4FFAF7C15A}"/>
              </a:ext>
            </a:extLst>
          </p:cNvPr>
          <p:cNvSpPr>
            <a:spLocks noGrp="1"/>
          </p:cNvSpPr>
          <p:nvPr>
            <p:ph type="title"/>
          </p:nvPr>
        </p:nvSpPr>
        <p:spPr>
          <a:xfrm>
            <a:off x="838200" y="365125"/>
            <a:ext cx="10515600" cy="47370"/>
          </a:xfrm>
        </p:spPr>
        <p:txBody>
          <a:bodyPr>
            <a:normAutofit fontScale="90000"/>
          </a:bodyPr>
          <a:lstStyle/>
          <a:p>
            <a:endParaRPr lang="en-GB"/>
          </a:p>
        </p:txBody>
      </p:sp>
      <p:sp>
        <p:nvSpPr>
          <p:cNvPr id="3" name="Content Placeholder 2">
            <a:extLst>
              <a:ext uri="{FF2B5EF4-FFF2-40B4-BE49-F238E27FC236}">
                <a16:creationId xmlns:a16="http://schemas.microsoft.com/office/drawing/2014/main" id="{A64B31C9-F1DF-9B0B-1647-330098230BC8}"/>
              </a:ext>
            </a:extLst>
          </p:cNvPr>
          <p:cNvSpPr>
            <a:spLocks noGrp="1"/>
          </p:cNvSpPr>
          <p:nvPr>
            <p:ph idx="1"/>
          </p:nvPr>
        </p:nvSpPr>
        <p:spPr>
          <a:xfrm>
            <a:off x="838200" y="1161948"/>
            <a:ext cx="10515600" cy="5015015"/>
          </a:xfrm>
        </p:spPr>
        <p:txBody>
          <a:bodyPr vert="horz" lIns="91440" tIns="45720" rIns="91440" bIns="45720" rtlCol="0" anchor="t">
            <a:noAutofit/>
          </a:bodyPr>
          <a:lstStyle/>
          <a:p>
            <a:pPr marL="0" indent="0">
              <a:buNone/>
            </a:pPr>
            <a:r>
              <a:rPr lang="en-GB" sz="1600" dirty="0">
                <a:solidFill>
                  <a:srgbClr val="222222"/>
                </a:solidFill>
                <a:latin typeface="Arial"/>
                <a:cs typeface="Arial"/>
              </a:rPr>
              <a:t>Altmäe, S., Türk, K. and Toomet, O.S., 2013. Thomas‐Kilmann's Conflict Management Modes and their relationship to Fiedler's Leadership Styles (basing on Estonian organizations). </a:t>
            </a:r>
            <a:r>
              <a:rPr lang="en-GB" sz="1600" i="1" dirty="0">
                <a:solidFill>
                  <a:srgbClr val="222222"/>
                </a:solidFill>
                <a:latin typeface="Arial"/>
                <a:cs typeface="Arial"/>
              </a:rPr>
              <a:t>Baltic Journal of Management</a:t>
            </a:r>
            <a:r>
              <a:rPr lang="en-GB" sz="1600" dirty="0">
                <a:solidFill>
                  <a:srgbClr val="222222"/>
                </a:solidFill>
                <a:latin typeface="Arial"/>
                <a:cs typeface="Arial"/>
              </a:rPr>
              <a:t>, </a:t>
            </a:r>
            <a:r>
              <a:rPr lang="en-GB" sz="1600" i="1" dirty="0">
                <a:solidFill>
                  <a:srgbClr val="222222"/>
                </a:solidFill>
                <a:latin typeface="Arial"/>
                <a:cs typeface="Arial"/>
              </a:rPr>
              <a:t>8</a:t>
            </a:r>
            <a:r>
              <a:rPr lang="en-GB" sz="1600" dirty="0">
                <a:solidFill>
                  <a:srgbClr val="222222"/>
                </a:solidFill>
                <a:latin typeface="Arial"/>
                <a:cs typeface="Arial"/>
              </a:rPr>
              <a:t>(1), pp.45-65</a:t>
            </a:r>
          </a:p>
          <a:p>
            <a:pPr>
              <a:buNone/>
            </a:pPr>
            <a:r>
              <a:rPr lang="en-GB" sz="1600" dirty="0">
                <a:solidFill>
                  <a:srgbClr val="222222"/>
                </a:solidFill>
                <a:latin typeface="Arial"/>
                <a:cs typeface="Arial"/>
              </a:rPr>
              <a:t>Petre, G.E., 2020. Developing students’ leadership skills through cooperative learning: An action research case study. In </a:t>
            </a:r>
            <a:r>
              <a:rPr lang="en-GB" sz="1600" i="1" dirty="0">
                <a:solidFill>
                  <a:srgbClr val="222222"/>
                </a:solidFill>
                <a:latin typeface="Arial"/>
                <a:cs typeface="Arial"/>
              </a:rPr>
              <a:t>International Forum Journal</a:t>
            </a:r>
            <a:r>
              <a:rPr lang="en-GB" sz="1600" dirty="0">
                <a:solidFill>
                  <a:srgbClr val="222222"/>
                </a:solidFill>
                <a:latin typeface="Arial"/>
                <a:cs typeface="Arial"/>
              </a:rPr>
              <a:t> (Vol. 23, No. 2, pp. 143-162).</a:t>
            </a:r>
          </a:p>
          <a:p>
            <a:pPr>
              <a:buNone/>
            </a:pPr>
            <a:r>
              <a:rPr lang="en-GB" sz="1600" dirty="0">
                <a:solidFill>
                  <a:srgbClr val="222222"/>
                </a:solidFill>
                <a:latin typeface="Aptos"/>
                <a:cs typeface="Arial"/>
              </a:rPr>
              <a:t>Putnam, L.L. and Poole, M.S. (1987), “Conflict and negotiation”, in </a:t>
            </a:r>
            <a:r>
              <a:rPr lang="en-GB" sz="1600" err="1">
                <a:solidFill>
                  <a:srgbClr val="222222"/>
                </a:solidFill>
                <a:latin typeface="Aptos"/>
                <a:cs typeface="Arial"/>
              </a:rPr>
              <a:t>Jablin</a:t>
            </a:r>
            <a:r>
              <a:rPr lang="en-GB" sz="1600" dirty="0">
                <a:solidFill>
                  <a:srgbClr val="222222"/>
                </a:solidFill>
                <a:latin typeface="Aptos"/>
                <a:cs typeface="Arial"/>
              </a:rPr>
              <a:t>, F.M., Putnam, L.L., Roberts, K.H. and Porter, L.W. (Eds), Handbook of Organizational Communication, Sage, Newbury Park, CA, pp. 549-99.</a:t>
            </a:r>
            <a:endParaRPr lang="en-GB" sz="1600"/>
          </a:p>
          <a:p>
            <a:pPr>
              <a:buNone/>
            </a:pPr>
            <a:r>
              <a:rPr lang="en-GB" sz="1600" dirty="0">
                <a:solidFill>
                  <a:srgbClr val="222222"/>
                </a:solidFill>
                <a:latin typeface="Times New Roman"/>
                <a:cs typeface="Times New Roman"/>
              </a:rPr>
              <a:t>Rahim, M. A. (2023). </a:t>
            </a:r>
            <a:r>
              <a:rPr lang="en-GB" sz="1600" i="1" dirty="0">
                <a:solidFill>
                  <a:srgbClr val="222222"/>
                </a:solidFill>
                <a:latin typeface="Times New Roman"/>
                <a:cs typeface="Times New Roman"/>
              </a:rPr>
              <a:t>Managing conflict in organizations</a:t>
            </a:r>
            <a:r>
              <a:rPr lang="en-GB" sz="1600" dirty="0">
                <a:solidFill>
                  <a:srgbClr val="222222"/>
                </a:solidFill>
                <a:latin typeface="Times New Roman"/>
                <a:cs typeface="Times New Roman"/>
              </a:rPr>
              <a:t>. </a:t>
            </a:r>
            <a:r>
              <a:rPr lang="en-GB" sz="1600" dirty="0">
                <a:solidFill>
                  <a:srgbClr val="222222"/>
                </a:solidFill>
                <a:latin typeface="Times New Roman"/>
                <a:cs typeface="Times New Roman"/>
                <a:hlinkClick r:id="rId2"/>
              </a:rPr>
              <a:t>https://doi.org/10.4324/9781003285861</a:t>
            </a:r>
            <a:endParaRPr lang="en-GB" sz="1600"/>
          </a:p>
          <a:p>
            <a:pPr>
              <a:buNone/>
            </a:pPr>
            <a:r>
              <a:rPr lang="en-GB" sz="1600" dirty="0">
                <a:solidFill>
                  <a:srgbClr val="222222"/>
                </a:solidFill>
                <a:latin typeface="Arial"/>
                <a:cs typeface="Arial"/>
              </a:rPr>
              <a:t>Schaubhut, N.A., 2007. Thomas-Kilmann conflict mode instrument. </a:t>
            </a:r>
            <a:r>
              <a:rPr lang="en-GB" sz="1600" i="1" dirty="0">
                <a:solidFill>
                  <a:srgbClr val="222222"/>
                </a:solidFill>
                <a:latin typeface="Arial"/>
                <a:cs typeface="Arial"/>
              </a:rPr>
              <a:t>CPP Research Department</a:t>
            </a:r>
            <a:r>
              <a:rPr lang="en-GB" sz="1600" dirty="0">
                <a:solidFill>
                  <a:srgbClr val="222222"/>
                </a:solidFill>
                <a:latin typeface="Arial"/>
                <a:cs typeface="Arial"/>
              </a:rPr>
              <a:t>.</a:t>
            </a:r>
            <a:endParaRPr lang="en-GB" sz="1600" dirty="0">
              <a:solidFill>
                <a:srgbClr val="222222"/>
              </a:solidFill>
              <a:latin typeface="Times New Roman"/>
              <a:cs typeface="Times New Roman"/>
            </a:endParaRPr>
          </a:p>
          <a:p>
            <a:pPr>
              <a:buNone/>
            </a:pPr>
            <a:r>
              <a:rPr lang="en-GB" sz="1600" dirty="0">
                <a:solidFill>
                  <a:srgbClr val="222222"/>
                </a:solidFill>
                <a:ea typeface="+mn-lt"/>
                <a:cs typeface="+mn-lt"/>
              </a:rPr>
              <a:t>Thomas, K. W., &amp; Kilmann, R. H. (1974, 2007). </a:t>
            </a:r>
            <a:r>
              <a:rPr lang="en-GB" sz="1600" i="1" dirty="0">
                <a:solidFill>
                  <a:srgbClr val="222222"/>
                </a:solidFill>
                <a:ea typeface="+mn-lt"/>
                <a:cs typeface="+mn-lt"/>
              </a:rPr>
              <a:t>Thomas- Kilmann Conflict Mode Instrument. </a:t>
            </a:r>
            <a:r>
              <a:rPr lang="en-GB" sz="1600" dirty="0">
                <a:solidFill>
                  <a:srgbClr val="222222"/>
                </a:solidFill>
                <a:ea typeface="+mn-lt"/>
                <a:cs typeface="+mn-lt"/>
              </a:rPr>
              <a:t>Mountain View, CA: </a:t>
            </a:r>
            <a:r>
              <a:rPr lang="en-GB" sz="1600" err="1">
                <a:solidFill>
                  <a:srgbClr val="222222"/>
                </a:solidFill>
                <a:ea typeface="+mn-lt"/>
                <a:cs typeface="+mn-lt"/>
              </a:rPr>
              <a:t>Xicom</a:t>
            </a:r>
            <a:r>
              <a:rPr lang="en-GB" sz="1600" dirty="0">
                <a:solidFill>
                  <a:srgbClr val="222222"/>
                </a:solidFill>
                <a:ea typeface="+mn-lt"/>
                <a:cs typeface="+mn-lt"/>
              </a:rPr>
              <a:t>, a subsidiary of CPP, Inc.</a:t>
            </a:r>
            <a:endParaRPr lang="en-GB" sz="1600">
              <a:solidFill>
                <a:srgbClr val="222222"/>
              </a:solidFill>
              <a:latin typeface="Arial"/>
              <a:ea typeface="+mn-lt"/>
              <a:cs typeface="Arial"/>
            </a:endParaRPr>
          </a:p>
          <a:p>
            <a:pPr>
              <a:buNone/>
            </a:pPr>
            <a:r>
              <a:rPr lang="en-GB" sz="1600" dirty="0">
                <a:solidFill>
                  <a:srgbClr val="222222"/>
                </a:solidFill>
                <a:latin typeface="Arial"/>
                <a:cs typeface="Arial"/>
              </a:rPr>
              <a:t>Tuckman, B.W., 1965. Developmental sequence in small groups. </a:t>
            </a:r>
            <a:r>
              <a:rPr lang="en-GB" sz="1600" i="1" dirty="0">
                <a:solidFill>
                  <a:srgbClr val="222222"/>
                </a:solidFill>
                <a:latin typeface="Arial"/>
                <a:cs typeface="Arial"/>
              </a:rPr>
              <a:t>Psychological bulletin</a:t>
            </a:r>
            <a:r>
              <a:rPr lang="en-GB" sz="1600" dirty="0">
                <a:solidFill>
                  <a:srgbClr val="222222"/>
                </a:solidFill>
                <a:latin typeface="Arial"/>
                <a:cs typeface="Arial"/>
              </a:rPr>
              <a:t>, </a:t>
            </a:r>
            <a:r>
              <a:rPr lang="en-GB" sz="1600" i="1" dirty="0">
                <a:solidFill>
                  <a:srgbClr val="222222"/>
                </a:solidFill>
                <a:latin typeface="Arial"/>
                <a:cs typeface="Arial"/>
              </a:rPr>
              <a:t>63</a:t>
            </a:r>
            <a:r>
              <a:rPr lang="en-GB" sz="1600" dirty="0">
                <a:solidFill>
                  <a:srgbClr val="222222"/>
                </a:solidFill>
                <a:latin typeface="Arial"/>
                <a:cs typeface="Arial"/>
              </a:rPr>
              <a:t>(6), p.384. </a:t>
            </a:r>
            <a:r>
              <a:rPr lang="en-GB" sz="1600" dirty="0">
                <a:solidFill>
                  <a:srgbClr val="222222"/>
                </a:solidFill>
                <a:ea typeface="+mn-lt"/>
                <a:cs typeface="+mn-lt"/>
                <a:hlinkClick r:id="rId3"/>
              </a:rPr>
              <a:t>https://doi.org/10.1037/h0022100</a:t>
            </a:r>
            <a:endParaRPr lang="en-GB" sz="1600">
              <a:solidFill>
                <a:srgbClr val="222222"/>
              </a:solidFill>
              <a:latin typeface="Aptos" panose="020B0004020202020204"/>
              <a:cs typeface="Arial"/>
            </a:endParaRPr>
          </a:p>
          <a:p>
            <a:pPr>
              <a:buNone/>
            </a:pPr>
            <a:endParaRPr lang="en-GB" sz="1000" dirty="0">
              <a:solidFill>
                <a:srgbClr val="222222"/>
              </a:solidFill>
              <a:latin typeface="Arial"/>
              <a:cs typeface="Arial"/>
            </a:endParaRPr>
          </a:p>
          <a:p>
            <a:pPr marL="0" indent="0">
              <a:buNone/>
            </a:pPr>
            <a:endParaRPr lang="en-GB" sz="1200" dirty="0">
              <a:solidFill>
                <a:srgbClr val="222222"/>
              </a:solidFill>
              <a:latin typeface="Arial"/>
              <a:cs typeface="Arial"/>
            </a:endParaRPr>
          </a:p>
        </p:txBody>
      </p:sp>
    </p:spTree>
    <p:extLst>
      <p:ext uri="{BB962C8B-B14F-4D97-AF65-F5344CB8AC3E}">
        <p14:creationId xmlns:p14="http://schemas.microsoft.com/office/powerpoint/2010/main" val="33822942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Title: What we have learnt  about effective teams?</vt:lpstr>
      <vt:lpstr>What is a conflict? </vt:lpstr>
      <vt:lpstr> How to manage a conflict?  </vt:lpstr>
      <vt:lpstr>The Five Conflict-Handling Modes (Thomas &amp; Kilmann)</vt:lpstr>
      <vt:lpstr>The five stages of team – Tuckman theory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758</cp:revision>
  <dcterms:created xsi:type="dcterms:W3CDTF">2025-03-17T22:06:49Z</dcterms:created>
  <dcterms:modified xsi:type="dcterms:W3CDTF">2025-03-20T22:50:18Z</dcterms:modified>
</cp:coreProperties>
</file>