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2241" autoAdjust="0"/>
  </p:normalViewPr>
  <p:slideViewPr>
    <p:cSldViewPr>
      <p:cViewPr varScale="1">
        <p:scale>
          <a:sx n="62" d="100"/>
          <a:sy n="62" d="100"/>
        </p:scale>
        <p:origin x="-102"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966E1B-61C2-4B5A-ABE5-9F6FEC431376}"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8C1C62-2643-45F0-BB5E-476AE446634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Hotels are required to provide proper safety guidelines to housekeepers for mitigating potential risk factors while cleaning hotel rooms. The presentation will discuss the usefulness of training in managing essential health and safety practices.</a:t>
            </a: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main aim of the training is to provide accurate training to housekeepers about improving their knowledge regarding the use of pepper safety equipment. This is the most effective way that support the entire team while doing cleaning activities in hotel rooms.  Proper safety tools have played the most important role in the case of taking precautions before doing cleaning activities within hotel rooms (</a:t>
            </a:r>
            <a:r>
              <a:rPr lang="en-US" sz="1200" b="0" i="0" u="none" strike="noStrike" kern="1200" dirty="0" err="1" smtClean="0">
                <a:solidFill>
                  <a:schemeClr val="tx1"/>
                </a:solidFill>
                <a:latin typeface="+mn-lt"/>
                <a:ea typeface="+mn-ea"/>
                <a:cs typeface="+mn-cs"/>
              </a:rPr>
              <a:t>Raghuraman</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Tischler</a:t>
            </a:r>
            <a:r>
              <a:rPr lang="en-US" sz="1200" b="0" i="0" u="none" strike="noStrike" kern="1200" dirty="0" smtClean="0">
                <a:solidFill>
                  <a:schemeClr val="tx1"/>
                </a:solidFill>
                <a:latin typeface="+mn-lt"/>
                <a:ea typeface="+mn-ea"/>
                <a:cs typeface="+mn-cs"/>
              </a:rPr>
              <a:t>, 2021). The organizations. Using accurate gloves, shoes, face masks and safety eyeglasses have supported the entire procedure of cleaning and protecting housekeepers from different kinds of infections and chemical reactions. Educating and informing the housekeeping team about using  safety tools properly can manage  a positive environment within the hotel and reduce the tension among housekeepers effectively. According to </a:t>
            </a:r>
            <a:r>
              <a:rPr lang="en-US" sz="1200" b="0" i="0" u="none" strike="noStrike" kern="1200" dirty="0" err="1" smtClean="0">
                <a:solidFill>
                  <a:schemeClr val="tx1"/>
                </a:solidFill>
                <a:latin typeface="+mn-lt"/>
                <a:ea typeface="+mn-ea"/>
                <a:cs typeface="+mn-cs"/>
              </a:rPr>
              <a:t>Sianipar</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Cicilia</a:t>
            </a:r>
            <a:r>
              <a:rPr lang="en-US" sz="1200" b="0" i="0" u="none" strike="noStrike" kern="1200" dirty="0" smtClean="0">
                <a:solidFill>
                  <a:schemeClr val="tx1"/>
                </a:solidFill>
                <a:latin typeface="+mn-lt"/>
                <a:ea typeface="+mn-ea"/>
                <a:cs typeface="+mn-cs"/>
              </a:rPr>
              <a:t> (2023), maintaining cleanliness is the main work which has been done by housekeepers to avoid any kinds of accidents on floors. Effective training can help in increasing awareness of staffs and they will provide more focus while doing </a:t>
            </a:r>
            <a:r>
              <a:rPr lang="en-US" sz="1200" b="0" i="0" u="none" strike="noStrike" kern="1200" dirty="0" err="1" smtClean="0">
                <a:solidFill>
                  <a:schemeClr val="tx1"/>
                </a:solidFill>
                <a:latin typeface="+mn-lt"/>
                <a:ea typeface="+mn-ea"/>
                <a:cs typeface="+mn-cs"/>
              </a:rPr>
              <a:t>thje</a:t>
            </a:r>
            <a:r>
              <a:rPr lang="en-US" sz="1200" b="0" i="0" u="none" strike="noStrike" kern="1200" dirty="0" smtClean="0">
                <a:solidFill>
                  <a:schemeClr val="tx1"/>
                </a:solidFill>
                <a:latin typeface="+mn-lt"/>
                <a:ea typeface="+mn-ea"/>
                <a:cs typeface="+mn-cs"/>
              </a:rPr>
              <a:t> cleaning activities. Using safety tools in a proper way can help them in improving more sufficient development within the workplace (</a:t>
            </a:r>
            <a:r>
              <a:rPr lang="en-US" sz="1200" b="0" i="0" u="none" strike="noStrike" kern="1200" dirty="0" err="1" smtClean="0">
                <a:solidFill>
                  <a:schemeClr val="tx1"/>
                </a:solidFill>
                <a:latin typeface="+mn-lt"/>
                <a:ea typeface="+mn-ea"/>
                <a:cs typeface="+mn-cs"/>
              </a:rPr>
              <a:t>Tra</a:t>
            </a:r>
            <a:r>
              <a:rPr lang="en-US" sz="1200" b="0" i="0" u="none" strike="noStrike" kern="1200" dirty="0" smtClean="0">
                <a:solidFill>
                  <a:schemeClr val="tx1"/>
                </a:solidFill>
                <a:latin typeface="+mn-lt"/>
                <a:ea typeface="+mn-ea"/>
                <a:cs typeface="+mn-cs"/>
              </a:rPr>
              <a:t>, 2020). Poor housekeeping practices can negatively impact guests and reduce the brand reputation of organisations effectively. Proper training can influence housekeepers to maintain a sustainable environment within the entire hotel. </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There are different kinds of ways in which a learner can provide accurate training to each member to </a:t>
            </a:r>
            <a:r>
              <a:rPr lang="en-US" sz="1200" b="0" i="0" u="none" strike="noStrike" kern="1200" dirty="0" smtClean="0">
                <a:solidFill>
                  <a:schemeClr val="tx1"/>
                </a:solidFill>
                <a:latin typeface="+mn-lt"/>
                <a:ea typeface="+mn-ea"/>
                <a:cs typeface="+mn-cs"/>
              </a:rPr>
              <a:t>fulfill </a:t>
            </a:r>
            <a:r>
              <a:rPr lang="en-US" sz="1200" b="0" i="0" u="none" strike="noStrike" kern="1200" dirty="0" smtClean="0">
                <a:solidFill>
                  <a:schemeClr val="tx1"/>
                </a:solidFill>
                <a:latin typeface="+mn-lt"/>
                <a:ea typeface="+mn-ea"/>
                <a:cs typeface="+mn-cs"/>
              </a:rPr>
              <a:t>the aim of educating the housekeeping team regarding the importance of essential health and safety practices (</a:t>
            </a:r>
            <a:r>
              <a:rPr lang="en-US" sz="1200" b="0" i="0" u="none" strike="noStrike" kern="1200" dirty="0" err="1" smtClean="0">
                <a:solidFill>
                  <a:schemeClr val="tx1"/>
                </a:solidFill>
                <a:latin typeface="+mn-lt"/>
                <a:ea typeface="+mn-ea"/>
                <a:cs typeface="+mn-cs"/>
              </a:rPr>
              <a:t>Sugiono</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2020). Face-to-face  training is the most important factor as this can help members in analysing the actual hazards that can be created while not maintaining proper safety activities within the workplace. In this way, leaders are able to provide real-life examples to team members about the improper use of safety tools within the workplace.  This is the most effective way, that can increase awareness among members and influence their positive </a:t>
            </a:r>
            <a:r>
              <a:rPr lang="en-US" sz="1200" b="0" i="0" u="none" strike="noStrike" kern="1200" dirty="0" smtClean="0">
                <a:solidFill>
                  <a:schemeClr val="tx1"/>
                </a:solidFill>
                <a:latin typeface="+mn-lt"/>
                <a:ea typeface="+mn-ea"/>
                <a:cs typeface="+mn-cs"/>
              </a:rPr>
              <a:t>approaches </a:t>
            </a:r>
            <a:r>
              <a:rPr lang="en-US" sz="1200" b="0" i="0" u="none" strike="noStrike" kern="1200" dirty="0" smtClean="0">
                <a:solidFill>
                  <a:schemeClr val="tx1"/>
                </a:solidFill>
                <a:latin typeface="+mn-lt"/>
                <a:ea typeface="+mn-ea"/>
                <a:cs typeface="+mn-cs"/>
              </a:rPr>
              <a:t>towards using safety tools such as clean clothes, soaps, gloves and glasses along with shoes that support a housekeeper’s health properly. Providing video tutorials is also an effective way which can be used by the entire team while doing services in hotel rooms (Abu </a:t>
            </a:r>
            <a:r>
              <a:rPr lang="en-US" sz="1200" b="0" i="0" u="none" strike="noStrike" kern="1200" dirty="0" err="1" smtClean="0">
                <a:solidFill>
                  <a:schemeClr val="tx1"/>
                </a:solidFill>
                <a:latin typeface="+mn-lt"/>
                <a:ea typeface="+mn-ea"/>
                <a:cs typeface="+mn-cs"/>
              </a:rPr>
              <a:t>Aisheh</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2020). Video tutorials will help them in a clear understanding of the uses of effective safety types of equipment. </a:t>
            </a:r>
            <a:endParaRPr lang="en-US" sz="1200" b="0" i="0" u="none" strike="noStrike" kern="1200" dirty="0" smtClean="0">
              <a:solidFill>
                <a:schemeClr val="tx1"/>
              </a:solidFill>
              <a:latin typeface="+mn-lt"/>
              <a:ea typeface="+mn-ea"/>
              <a:cs typeface="+mn-cs"/>
            </a:endParaRPr>
          </a:p>
          <a:p>
            <a:r>
              <a:rPr lang="en-US" sz="1200" b="0" i="0" u="none" strike="noStrike" kern="1200" dirty="0" smtClean="0">
                <a:solidFill>
                  <a:schemeClr val="tx1"/>
                </a:solidFill>
                <a:latin typeface="+mn-lt"/>
                <a:ea typeface="+mn-ea"/>
                <a:cs typeface="+mn-cs"/>
              </a:rPr>
              <a:t>staff </a:t>
            </a:r>
            <a:r>
              <a:rPr lang="en-US" sz="1200" b="0" i="0" u="none" strike="noStrike" kern="1200" dirty="0" smtClean="0">
                <a:solidFill>
                  <a:schemeClr val="tx1"/>
                </a:solidFill>
                <a:latin typeface="+mn-lt"/>
                <a:ea typeface="+mn-ea"/>
                <a:cs typeface="+mn-cs"/>
              </a:rPr>
              <a:t>are required to provide accurate checklists to  trainers in which they can easily provide information about the challenges that have faced while cleaning rooms. In accordance to </a:t>
            </a:r>
            <a:r>
              <a:rPr lang="en-US" sz="1200" b="0" i="0" u="none" strike="noStrike" kern="1200" dirty="0" err="1" smtClean="0">
                <a:solidFill>
                  <a:schemeClr val="tx1"/>
                </a:solidFill>
                <a:latin typeface="+mn-lt"/>
                <a:ea typeface="+mn-ea"/>
                <a:cs typeface="+mn-cs"/>
              </a:rPr>
              <a:t>Mangco</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Andales</a:t>
            </a:r>
            <a:r>
              <a:rPr lang="en-US" sz="1200" b="0" i="0" u="none" strike="noStrike" kern="1200" dirty="0" smtClean="0">
                <a:solidFill>
                  <a:schemeClr val="tx1"/>
                </a:solidFill>
                <a:latin typeface="+mn-lt"/>
                <a:ea typeface="+mn-ea"/>
                <a:cs typeface="+mn-cs"/>
              </a:rPr>
              <a:t> (2023), some of them can face chemical reactions and infections along with soft tissue injuries. These kinds of issues can be easily mitigated through the help of using appropriate safety tools and pieces of equipment.</a:t>
            </a: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According to Hsieh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(2023), re-using safety tools by properly utilizing them is the most essential area that is required to be discussed in the training period. Housekeepers can be re-using gloves, safety glasses, shoes and non-conductive clothing with accurate cleaning methods. To wash these tools candidates are required to use harmless soaps and liquid powders to  increase the lifeline of equipment effectively (Dempsey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2020). The other electronic gadgets also need to be maintained effectively without using any liquid products. Only dry cleaning is allowed for these kinds of equipment and Teamwork is also important in any kind of hazardous situation as there are many members who have lost their calm while facing any kind of hazards in that kind of situation, the other team members have the responsibility of providing proper help to that particular member who has faced the issue. </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Members are required to use waste disposal after cleaning the entire room by using scrap containers to collect waste easily (</a:t>
            </a:r>
            <a:r>
              <a:rPr lang="en-US" sz="1200" b="0" i="0" u="none" strike="noStrike" kern="1200" dirty="0" err="1" smtClean="0">
                <a:solidFill>
                  <a:schemeClr val="tx1"/>
                </a:solidFill>
                <a:latin typeface="+mn-lt"/>
                <a:ea typeface="+mn-ea"/>
                <a:cs typeface="+mn-cs"/>
              </a:rPr>
              <a:t>Kuzmina</a:t>
            </a:r>
            <a:r>
              <a:rPr lang="en-US" sz="1200" b="0" i="0" u="none" strike="noStrike" kern="1200" dirty="0" smtClean="0">
                <a:solidFill>
                  <a:schemeClr val="tx1"/>
                </a:solidFill>
                <a:latin typeface="+mn-lt"/>
                <a:ea typeface="+mn-ea"/>
                <a:cs typeface="+mn-cs"/>
              </a:rPr>
              <a:t> and Hoyle 2020) This will be done by manual machining to avoid hazards while cleaning rooms. Before touching products and bed sheets, housekeepers are required to spray </a:t>
            </a:r>
            <a:r>
              <a:rPr lang="en-US" sz="1200" b="0" i="0" u="none" strike="noStrike" kern="1200" dirty="0" smtClean="0">
                <a:solidFill>
                  <a:schemeClr val="tx1"/>
                </a:solidFill>
                <a:latin typeface="+mn-lt"/>
                <a:ea typeface="+mn-ea"/>
                <a:cs typeface="+mn-cs"/>
              </a:rPr>
              <a:t>sanitizers </a:t>
            </a:r>
            <a:r>
              <a:rPr lang="en-US" sz="1200" b="0" i="0" u="none" strike="noStrike" kern="1200" dirty="0" smtClean="0">
                <a:solidFill>
                  <a:schemeClr val="tx1"/>
                </a:solidFill>
                <a:latin typeface="+mn-lt"/>
                <a:ea typeface="+mn-ea"/>
                <a:cs typeface="+mn-cs"/>
              </a:rPr>
              <a:t>to avoid risks related to infections and allergies. These are the most important areas which are required to be discussed by the trainer. </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Patience is the most important skill which is required to be adopted by housekeepers as they have handled thousands of customers daily basis who are from different region and countries. Calmness and patience are the keys to handling any kind of hazardous situation and supporting them to mitigate different issues successfully.  This provides a positive impression on customers and increases the internal environment of the hotel (</a:t>
            </a:r>
            <a:r>
              <a:rPr lang="en-US" sz="1200" b="0" i="0" u="none" strike="noStrike" kern="1200" dirty="0" err="1" smtClean="0">
                <a:solidFill>
                  <a:schemeClr val="tx1"/>
                </a:solidFill>
                <a:latin typeface="+mn-lt"/>
                <a:ea typeface="+mn-ea"/>
                <a:cs typeface="+mn-cs"/>
              </a:rPr>
              <a:t>Kyalo</a:t>
            </a:r>
            <a:r>
              <a:rPr lang="en-US" sz="1200" b="0" i="0" u="none" strike="noStrike" kern="1200" dirty="0" smtClean="0">
                <a:solidFill>
                  <a:schemeClr val="tx1"/>
                </a:solidFill>
                <a:latin typeface="+mn-lt"/>
                <a:ea typeface="+mn-ea"/>
                <a:cs typeface="+mn-cs"/>
              </a:rPr>
              <a:t>, 2023). Housekeepers need to have the proper ability to adopt any kind  of changes within the hotel. This is important to manage the organisational activities effectively. </a:t>
            </a: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According to </a:t>
            </a:r>
            <a:r>
              <a:rPr lang="en-US" sz="1200" b="0" i="0" u="none" strike="noStrike" kern="1200" dirty="0" err="1" smtClean="0">
                <a:solidFill>
                  <a:schemeClr val="tx1"/>
                </a:solidFill>
                <a:latin typeface="+mn-lt"/>
                <a:ea typeface="+mn-ea"/>
                <a:cs typeface="+mn-cs"/>
              </a:rPr>
              <a:t>Kyalo</a:t>
            </a:r>
            <a:r>
              <a:rPr lang="en-US" sz="1200" b="0" i="0" u="none" strike="noStrike" kern="1200" dirty="0" smtClean="0">
                <a:solidFill>
                  <a:schemeClr val="tx1"/>
                </a:solidFill>
                <a:latin typeface="+mn-lt"/>
                <a:ea typeface="+mn-ea"/>
                <a:cs typeface="+mn-cs"/>
              </a:rPr>
              <a:t> (2023), housekeepers are required to have positive hospitality skills in which they can provide the same behaviour to all guests along with other team members within the hotel. This helped in </a:t>
            </a:r>
            <a:r>
              <a:rPr lang="en-US" sz="1200" b="0" i="0" u="none" strike="noStrike" kern="1200" dirty="0" smtClean="0">
                <a:solidFill>
                  <a:schemeClr val="tx1"/>
                </a:solidFill>
                <a:latin typeface="+mn-lt"/>
                <a:ea typeface="+mn-ea"/>
                <a:cs typeface="+mn-cs"/>
              </a:rPr>
              <a:t>increasing </a:t>
            </a:r>
            <a:r>
              <a:rPr lang="en-US" sz="1200" b="0" i="0" u="none" strike="noStrike" kern="1200" dirty="0" smtClean="0">
                <a:solidFill>
                  <a:schemeClr val="tx1"/>
                </a:solidFill>
                <a:latin typeface="+mn-lt"/>
                <a:ea typeface="+mn-ea"/>
                <a:cs typeface="+mn-cs"/>
              </a:rPr>
              <a:t>teamwork spirit and enhancing future opportunities personal and professional life. Using communication skills with the guest by undertaking their mentality and needs can help to resolve different kinds of tough situations. Using proper communication with team members can improve their working activities and enhance more benefits within the workplace. </a:t>
            </a: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study has been concluded about the  effective skills which are required to be taught in the training session of housekeepers.  There are different types of tools and equipment are need to be used by staff while cleaning rooms to manage safety activities effectively. </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rtl="0"/>
            <a:r>
              <a:rPr lang="en-US" sz="1200" b="0" i="0" u="none" strike="noStrike" kern="1200" dirty="0" err="1" smtClean="0">
                <a:solidFill>
                  <a:schemeClr val="tx1"/>
                </a:solidFill>
                <a:latin typeface="+mn-lt"/>
                <a:ea typeface="+mn-ea"/>
                <a:cs typeface="+mn-cs"/>
              </a:rPr>
              <a:t>Sugiono</a:t>
            </a:r>
            <a:r>
              <a:rPr lang="en-US" sz="1200" b="0" i="0" u="none" strike="noStrike" kern="1200" dirty="0" smtClean="0">
                <a:solidFill>
                  <a:schemeClr val="tx1"/>
                </a:solidFill>
                <a:latin typeface="+mn-lt"/>
                <a:ea typeface="+mn-ea"/>
                <a:cs typeface="+mn-cs"/>
              </a:rPr>
              <a:t>, N., Ali, J. and Miranda, S., 2020. The effect of employee, management, working environment, and safety culture on occupational healthy and safety performance: A case study in an oil and gas company in Indonesia. International Journal of Integrated Engineering, 12(7), pp.268-279.Available at: https://penerbit.uthm.edu.my/ojs/index.php/ijie/article/download/3755/3900</a:t>
            </a:r>
            <a:endParaRPr lang="en-US" b="0" dirty="0" smtClean="0"/>
          </a:p>
          <a:p>
            <a:pPr rtl="0"/>
            <a:br>
              <a:rPr lang="en-US" b="0" dirty="0" smtClean="0"/>
            </a:br>
            <a:r>
              <a:rPr lang="en-US" sz="1200" b="0" i="0" u="none" strike="noStrike" kern="1200" dirty="0" smtClean="0">
                <a:solidFill>
                  <a:schemeClr val="tx1"/>
                </a:solidFill>
                <a:latin typeface="+mn-lt"/>
                <a:ea typeface="+mn-ea"/>
                <a:cs typeface="+mn-cs"/>
              </a:rPr>
              <a:t>Abu </a:t>
            </a:r>
            <a:r>
              <a:rPr lang="en-US" sz="1200" b="0" i="0" u="none" strike="noStrike" kern="1200" dirty="0" err="1" smtClean="0">
                <a:solidFill>
                  <a:schemeClr val="tx1"/>
                </a:solidFill>
                <a:latin typeface="+mn-lt"/>
                <a:ea typeface="+mn-ea"/>
                <a:cs typeface="+mn-cs"/>
              </a:rPr>
              <a:t>Aisheh</a:t>
            </a:r>
            <a:r>
              <a:rPr lang="en-US" sz="1200" b="0" i="0" u="none" strike="noStrike" kern="1200" dirty="0" smtClean="0">
                <a:solidFill>
                  <a:schemeClr val="tx1"/>
                </a:solidFill>
                <a:latin typeface="+mn-lt"/>
                <a:ea typeface="+mn-ea"/>
                <a:cs typeface="+mn-cs"/>
              </a:rPr>
              <a:t>, Y.I., </a:t>
            </a:r>
            <a:r>
              <a:rPr lang="en-US" sz="1200" b="0" i="0" u="none" strike="noStrike" kern="1200" dirty="0" err="1" smtClean="0">
                <a:solidFill>
                  <a:schemeClr val="tx1"/>
                </a:solidFill>
                <a:latin typeface="+mn-lt"/>
                <a:ea typeface="+mn-ea"/>
                <a:cs typeface="+mn-cs"/>
              </a:rPr>
              <a:t>Tayeh</a:t>
            </a:r>
            <a:r>
              <a:rPr lang="en-US" sz="1200" b="0" i="0" u="none" strike="noStrike" kern="1200" dirty="0" smtClean="0">
                <a:solidFill>
                  <a:schemeClr val="tx1"/>
                </a:solidFill>
                <a:latin typeface="+mn-lt"/>
                <a:ea typeface="+mn-ea"/>
                <a:cs typeface="+mn-cs"/>
              </a:rPr>
              <a:t>, B.A., </a:t>
            </a:r>
            <a:r>
              <a:rPr lang="en-US" sz="1200" b="0" i="0" u="none" strike="noStrike" kern="1200" dirty="0" err="1" smtClean="0">
                <a:solidFill>
                  <a:schemeClr val="tx1"/>
                </a:solidFill>
                <a:latin typeface="+mn-lt"/>
                <a:ea typeface="+mn-ea"/>
                <a:cs typeface="+mn-cs"/>
              </a:rPr>
              <a:t>Alaloul</a:t>
            </a:r>
            <a:r>
              <a:rPr lang="en-US" sz="1200" b="0" i="0" u="none" strike="noStrike" kern="1200" dirty="0" smtClean="0">
                <a:solidFill>
                  <a:schemeClr val="tx1"/>
                </a:solidFill>
                <a:latin typeface="+mn-lt"/>
                <a:ea typeface="+mn-ea"/>
                <a:cs typeface="+mn-cs"/>
              </a:rPr>
              <a:t>, W.S. and </a:t>
            </a:r>
            <a:r>
              <a:rPr lang="en-US" sz="1200" b="0" i="0" u="none" strike="noStrike" kern="1200" dirty="0" err="1" smtClean="0">
                <a:solidFill>
                  <a:schemeClr val="tx1"/>
                </a:solidFill>
                <a:latin typeface="+mn-lt"/>
                <a:ea typeface="+mn-ea"/>
                <a:cs typeface="+mn-cs"/>
              </a:rPr>
              <a:t>Almalki</a:t>
            </a:r>
            <a:r>
              <a:rPr lang="en-US" sz="1200" b="0" i="0" u="none" strike="noStrike" kern="1200" dirty="0" smtClean="0">
                <a:solidFill>
                  <a:schemeClr val="tx1"/>
                </a:solidFill>
                <a:latin typeface="+mn-lt"/>
                <a:ea typeface="+mn-ea"/>
                <a:cs typeface="+mn-cs"/>
              </a:rPr>
              <a:t>, A., 2022. Health and safety improvement in construction projects: a lean construction approach. International journal of occupational safety and ergonomics, 28(4), pp.1981-1993.Available at: https://www.tandfonline.com/doi/abs/10.1080/10803548.2021.1942648</a:t>
            </a:r>
            <a:endParaRPr lang="en-US" b="0" dirty="0" smtClean="0"/>
          </a:p>
          <a:p>
            <a:pPr rtl="0"/>
            <a:br>
              <a:rPr lang="en-US" b="0" dirty="0" smtClean="0"/>
            </a:br>
            <a:r>
              <a:rPr lang="en-US" sz="1200" b="0" i="0" u="none" strike="noStrike" kern="1200" dirty="0" smtClean="0">
                <a:solidFill>
                  <a:schemeClr val="tx1"/>
                </a:solidFill>
                <a:latin typeface="+mn-lt"/>
                <a:ea typeface="+mn-ea"/>
                <a:cs typeface="+mn-cs"/>
              </a:rPr>
              <a:t>Dempsey, H., Curran, M. and Spillane, J.P., 2020. Scaffolding in the UK and Ireland: A Framework to Improve Health and Safety Neglect on Small and Medium-Sized Construction Projects. Management, 406, p.415.Available at: https://www.arcom.ac.uk/-docs/proceedings/c615177c5860bf8e84dc7fc3f82e38f8.pdf</a:t>
            </a:r>
            <a:endParaRPr lang="en-US" b="0" dirty="0" smtClean="0"/>
          </a:p>
          <a:p>
            <a:pPr rtl="0"/>
            <a:br>
              <a:rPr lang="en-US" b="0" dirty="0" smtClean="0"/>
            </a:br>
            <a:r>
              <a:rPr lang="en-US" sz="1200" b="0" i="0" u="none" strike="noStrike" kern="1200" dirty="0" err="1" smtClean="0">
                <a:solidFill>
                  <a:schemeClr val="tx1"/>
                </a:solidFill>
                <a:latin typeface="+mn-lt"/>
                <a:ea typeface="+mn-ea"/>
                <a:cs typeface="+mn-cs"/>
              </a:rPr>
              <a:t>Kuzmina</a:t>
            </a:r>
            <a:r>
              <a:rPr lang="en-US" sz="1200" b="0" i="0" u="none" strike="noStrike" kern="1200" dirty="0" smtClean="0">
                <a:solidFill>
                  <a:schemeClr val="tx1"/>
                </a:solidFill>
                <a:latin typeface="+mn-lt"/>
                <a:ea typeface="+mn-ea"/>
                <a:cs typeface="+mn-cs"/>
              </a:rPr>
              <a:t>, O. and Hoyle, S. eds., 2020. Challenges for Health and Safety in Higher Education and Research Organisations. Royal Society of Chemistry.</a:t>
            </a:r>
            <a:endParaRPr lang="en-US" b="0" dirty="0" smtClean="0"/>
          </a:p>
          <a:p>
            <a:pPr rtl="0"/>
            <a:br>
              <a:rPr lang="en-US" b="0" dirty="0" smtClean="0"/>
            </a:br>
            <a:r>
              <a:rPr lang="en-US" sz="1200" b="0" i="0" u="none" strike="noStrike" kern="1200" dirty="0" err="1" smtClean="0">
                <a:solidFill>
                  <a:schemeClr val="tx1"/>
                </a:solidFill>
                <a:latin typeface="+mn-lt"/>
                <a:ea typeface="+mn-ea"/>
                <a:cs typeface="+mn-cs"/>
              </a:rPr>
              <a:t>Kyalo</a:t>
            </a:r>
            <a:r>
              <a:rPr lang="en-US" sz="1200" b="0" i="0" u="none" strike="noStrike" kern="1200" dirty="0" smtClean="0">
                <a:solidFill>
                  <a:schemeClr val="tx1"/>
                </a:solidFill>
                <a:latin typeface="+mn-lt"/>
                <a:ea typeface="+mn-ea"/>
                <a:cs typeface="+mn-cs"/>
              </a:rPr>
              <a:t>, J., 2023. Effect of Short Course Training on Service Delivery in the Hospitality Industry in Housekeeping and Laundry Department of Kenya </a:t>
            </a:r>
            <a:r>
              <a:rPr lang="en-US" sz="1200" b="0" i="0" u="none" strike="noStrike" kern="1200" dirty="0" err="1" smtClean="0">
                <a:solidFill>
                  <a:schemeClr val="tx1"/>
                </a:solidFill>
                <a:latin typeface="+mn-lt"/>
                <a:ea typeface="+mn-ea"/>
                <a:cs typeface="+mn-cs"/>
              </a:rPr>
              <a:t>Utalii</a:t>
            </a:r>
            <a:r>
              <a:rPr lang="en-US" sz="1200" b="0" i="0" u="none" strike="noStrike" kern="1200" dirty="0" smtClean="0">
                <a:solidFill>
                  <a:schemeClr val="tx1"/>
                </a:solidFill>
                <a:latin typeface="+mn-lt"/>
                <a:ea typeface="+mn-ea"/>
                <a:cs typeface="+mn-cs"/>
              </a:rPr>
              <a:t> College. Journal of Hospitality and Tourism, 3(1), pp.14-30.Available at: https://www.ajpojournals.org/journals/index.php/JHT/article/download/1386/1489</a:t>
            </a:r>
            <a:endParaRPr lang="en-US" b="0" dirty="0" smtClean="0"/>
          </a:p>
          <a:p>
            <a:pPr rtl="0"/>
            <a:br>
              <a:rPr lang="en-US" b="0" dirty="0" smtClean="0"/>
            </a:br>
            <a:r>
              <a:rPr lang="en-US" sz="1200" b="0" i="0" u="none" strike="noStrike" kern="1200" dirty="0" err="1" smtClean="0">
                <a:solidFill>
                  <a:schemeClr val="tx1"/>
                </a:solidFill>
                <a:latin typeface="+mn-lt"/>
                <a:ea typeface="+mn-ea"/>
                <a:cs typeface="+mn-cs"/>
              </a:rPr>
              <a:t>Sianipar</a:t>
            </a:r>
            <a:r>
              <a:rPr lang="en-US" sz="1200" b="0" i="0" u="none" strike="noStrike" kern="1200" dirty="0" smtClean="0">
                <a:solidFill>
                  <a:schemeClr val="tx1"/>
                </a:solidFill>
                <a:latin typeface="+mn-lt"/>
                <a:ea typeface="+mn-ea"/>
                <a:cs typeface="+mn-cs"/>
              </a:rPr>
              <a:t>, R. and </a:t>
            </a:r>
            <a:r>
              <a:rPr lang="en-US" sz="1200" b="0" i="0" u="none" strike="noStrike" kern="1200" dirty="0" err="1" smtClean="0">
                <a:solidFill>
                  <a:schemeClr val="tx1"/>
                </a:solidFill>
                <a:latin typeface="+mn-lt"/>
                <a:ea typeface="+mn-ea"/>
                <a:cs typeface="+mn-cs"/>
              </a:rPr>
              <a:t>Cicilia</a:t>
            </a:r>
            <a:r>
              <a:rPr lang="en-US" sz="1200" b="0" i="0" u="none" strike="noStrike" kern="1200" dirty="0" smtClean="0">
                <a:solidFill>
                  <a:schemeClr val="tx1"/>
                </a:solidFill>
                <a:latin typeface="+mn-lt"/>
                <a:ea typeface="+mn-ea"/>
                <a:cs typeface="+mn-cs"/>
              </a:rPr>
              <a:t>, R.L., 2023. Procedure Housekeeping. </a:t>
            </a:r>
            <a:r>
              <a:rPr lang="en-US" sz="1200" b="0" i="0" u="none" strike="noStrike" kern="1200" dirty="0" err="1" smtClean="0">
                <a:solidFill>
                  <a:schemeClr val="tx1"/>
                </a:solidFill>
                <a:latin typeface="+mn-lt"/>
                <a:ea typeface="+mn-ea"/>
                <a:cs typeface="+mn-cs"/>
              </a:rPr>
              <a:t>Penerbit</a:t>
            </a:r>
            <a:r>
              <a:rPr lang="en-US" sz="1200" b="0" i="0" u="none" strike="noStrike" kern="1200" dirty="0" smtClean="0">
                <a:solidFill>
                  <a:schemeClr val="tx1"/>
                </a:solidFill>
                <a:latin typeface="+mn-lt"/>
                <a:ea typeface="+mn-ea"/>
                <a:cs typeface="+mn-cs"/>
              </a:rPr>
              <a:t> NEM.</a:t>
            </a:r>
            <a:endParaRPr lang="en-US" b="0" dirty="0" smtClean="0"/>
          </a:p>
          <a:p>
            <a:pPr rtl="0"/>
            <a:br>
              <a:rPr lang="en-US" b="0" dirty="0" smtClean="0"/>
            </a:br>
            <a:r>
              <a:rPr lang="en-US" sz="1200" b="0" i="0" u="none" strike="noStrike" kern="1200" dirty="0" err="1" smtClean="0">
                <a:solidFill>
                  <a:schemeClr val="tx1"/>
                </a:solidFill>
                <a:latin typeface="+mn-lt"/>
                <a:ea typeface="+mn-ea"/>
                <a:cs typeface="+mn-cs"/>
              </a:rPr>
              <a:t>Mangco</a:t>
            </a:r>
            <a:r>
              <a:rPr lang="en-US" sz="1200" b="0" i="0" u="none" strike="noStrike" kern="1200" dirty="0" smtClean="0">
                <a:solidFill>
                  <a:schemeClr val="tx1"/>
                </a:solidFill>
                <a:latin typeface="+mn-lt"/>
                <a:ea typeface="+mn-ea"/>
                <a:cs typeface="+mn-cs"/>
              </a:rPr>
              <a:t>, C.A. and </a:t>
            </a:r>
            <a:r>
              <a:rPr lang="en-US" sz="1200" b="0" i="0" u="none" strike="noStrike" kern="1200" dirty="0" err="1" smtClean="0">
                <a:solidFill>
                  <a:schemeClr val="tx1"/>
                </a:solidFill>
                <a:latin typeface="+mn-lt"/>
                <a:ea typeface="+mn-ea"/>
                <a:cs typeface="+mn-cs"/>
              </a:rPr>
              <a:t>Andales</a:t>
            </a:r>
            <a:r>
              <a:rPr lang="en-US" sz="1200" b="0" i="0" u="none" strike="noStrike" kern="1200" dirty="0" smtClean="0">
                <a:solidFill>
                  <a:schemeClr val="tx1"/>
                </a:solidFill>
                <a:latin typeface="+mn-lt"/>
                <a:ea typeface="+mn-ea"/>
                <a:cs typeface="+mn-cs"/>
              </a:rPr>
              <a:t>, N., 2023. Assessing </a:t>
            </a:r>
            <a:r>
              <a:rPr lang="en-US" sz="1200" b="0" i="0" u="none" strike="noStrike" kern="1200" dirty="0" err="1" smtClean="0">
                <a:solidFill>
                  <a:schemeClr val="tx1"/>
                </a:solidFill>
                <a:latin typeface="+mn-lt"/>
                <a:ea typeface="+mn-ea"/>
                <a:cs typeface="+mn-cs"/>
              </a:rPr>
              <a:t>Hygenic</a:t>
            </a:r>
            <a:r>
              <a:rPr lang="en-US" sz="1200" b="0" i="0" u="none" strike="noStrike" kern="1200" dirty="0" smtClean="0">
                <a:solidFill>
                  <a:schemeClr val="tx1"/>
                </a:solidFill>
                <a:latin typeface="+mn-lt"/>
                <a:ea typeface="+mn-ea"/>
                <a:cs typeface="+mn-cs"/>
              </a:rPr>
              <a:t> Practices, Sanitation Procedures of Housekeeping Department Perceived by Hotels-Motels Housekeeping Heads. Interdisciplinary Social Studies, 2(8), pp.2186-2193.Available at: https://iss.internationaljournallabs.com/index.php/iss/article/download/453/439</a:t>
            </a:r>
            <a:endParaRPr lang="en-US" b="0" dirty="0" smtClean="0"/>
          </a:p>
          <a:p>
            <a:pPr rtl="0"/>
            <a:br>
              <a:rPr lang="en-US" b="0" dirty="0" smtClean="0"/>
            </a:br>
            <a:r>
              <a:rPr lang="en-US" sz="1200" b="0" i="0" u="none" strike="noStrike" kern="1200" dirty="0" smtClean="0">
                <a:solidFill>
                  <a:schemeClr val="tx1"/>
                </a:solidFill>
                <a:latin typeface="+mn-lt"/>
                <a:ea typeface="+mn-ea"/>
                <a:cs typeface="+mn-cs"/>
              </a:rPr>
              <a:t>Hsieh, Y.C., </a:t>
            </a:r>
            <a:r>
              <a:rPr lang="en-US" sz="1200" b="0" i="0" u="none" strike="noStrike" kern="1200" dirty="0" err="1" smtClean="0">
                <a:solidFill>
                  <a:schemeClr val="tx1"/>
                </a:solidFill>
                <a:latin typeface="+mn-lt"/>
                <a:ea typeface="+mn-ea"/>
                <a:cs typeface="+mn-cs"/>
              </a:rPr>
              <a:t>Shapoval</a:t>
            </a:r>
            <a:r>
              <a:rPr lang="en-US" sz="1200" b="0" i="0" u="none" strike="noStrike" kern="1200" dirty="0" smtClean="0">
                <a:solidFill>
                  <a:schemeClr val="tx1"/>
                </a:solidFill>
                <a:latin typeface="+mn-lt"/>
                <a:ea typeface="+mn-ea"/>
                <a:cs typeface="+mn-cs"/>
              </a:rPr>
              <a:t>, V., </a:t>
            </a:r>
            <a:r>
              <a:rPr lang="en-US" sz="1200" b="0" i="0" u="none" strike="noStrike" kern="1200" dirty="0" err="1" smtClean="0">
                <a:solidFill>
                  <a:schemeClr val="tx1"/>
                </a:solidFill>
                <a:latin typeface="+mn-lt"/>
                <a:ea typeface="+mn-ea"/>
                <a:cs typeface="+mn-cs"/>
              </a:rPr>
              <a:t>Sönmez</a:t>
            </a:r>
            <a:r>
              <a:rPr lang="en-US" sz="1200" b="0" i="0" u="none" strike="noStrike" kern="1200" dirty="0" smtClean="0">
                <a:solidFill>
                  <a:schemeClr val="tx1"/>
                </a:solidFill>
                <a:latin typeface="+mn-lt"/>
                <a:ea typeface="+mn-ea"/>
                <a:cs typeface="+mn-cs"/>
              </a:rPr>
              <a:t>, S. and </a:t>
            </a:r>
            <a:r>
              <a:rPr lang="en-US" sz="1200" b="0" i="0" u="none" strike="noStrike" kern="1200" dirty="0" err="1" smtClean="0">
                <a:solidFill>
                  <a:schemeClr val="tx1"/>
                </a:solidFill>
                <a:latin typeface="+mn-lt"/>
                <a:ea typeface="+mn-ea"/>
                <a:cs typeface="+mn-cs"/>
              </a:rPr>
              <a:t>Apostolopoulos</a:t>
            </a:r>
            <a:r>
              <a:rPr lang="en-US" sz="1200" b="0" i="0" u="none" strike="noStrike" kern="1200" dirty="0" smtClean="0">
                <a:solidFill>
                  <a:schemeClr val="tx1"/>
                </a:solidFill>
                <a:latin typeface="+mn-lt"/>
                <a:ea typeface="+mn-ea"/>
                <a:cs typeface="+mn-cs"/>
              </a:rPr>
              <a:t>, Y., 2023. Work Challenges and Health of Immigrant Hotel Housekeepers: Part 2. Workplace Health &amp; Safety, 71(5), pp.255-262.Available at: https://journals.sagepub.com/doi/abs/10.1177/21650799221148678</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F18C1C62-2643-45F0-BB5E-476AE4466341}"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DBC48D4-23CF-4F2B-AD97-FB27754459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BDBC48D4-23CF-4F2B-AD97-FB27754459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BDBC48D4-23CF-4F2B-AD97-FB27754459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BDBC48D4-23CF-4F2B-AD97-FB277544596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BDBC48D4-23CF-4F2B-AD97-FB277544596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DBC48D4-23CF-4F2B-AD97-FB277544596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BC48D4-23CF-4F2B-AD97-FB277544596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BDBC48D4-23CF-4F2B-AD97-FB277544596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BDBC48D4-23CF-4F2B-AD97-FB277544596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BDBC48D4-23CF-4F2B-AD97-FB27754459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BDBC48D4-23CF-4F2B-AD97-FB27754459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ED98A5-8903-4D07-A64A-E7ADCF00A0B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47000"/>
            <a:lum/>
          </a:blip>
          <a:srcRect/>
          <a:stretch>
            <a:fillRect l="-31000" r="-3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BC48D4-23CF-4F2B-AD97-FB277544596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ED98A5-8903-4D07-A64A-E7ADCF00A0B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image" Target="../media/image7.png"/><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openxmlformats.org/officeDocument/2006/relationships/image" Target="../media/image9.png"/><Relationship Id="rId1" Type="http://schemas.openxmlformats.org/officeDocument/2006/relationships/image" Target="../media/image8.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1.png"/><Relationship Id="rId1" Type="http://schemas.openxmlformats.org/officeDocument/2006/relationships/image" Target="../media/image10.pn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13.png"/><Relationship Id="rId1" Type="http://schemas.openxmlformats.org/officeDocument/2006/relationships/image" Target="../media/image12.pn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15.png"/><Relationship Id="rId1" Type="http://schemas.openxmlformats.org/officeDocument/2006/relationships/image" Target="../media/image14.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image" Target="../media/image16.png"/><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28600"/>
            <a:ext cx="7772400" cy="2076450"/>
          </a:xfrm>
        </p:spPr>
        <p:txBody>
          <a:bodyPr>
            <a:noAutofit/>
          </a:bodyPr>
          <a:lstStyle/>
          <a:p>
            <a:r>
              <a:rPr lang="en-US" sz="3000" b="1" dirty="0" smtClean="0">
                <a:latin typeface="Arial" panose="020B0604020202020204" pitchFamily="34" charset="0"/>
                <a:cs typeface="Arial" panose="020B0604020202020204" pitchFamily="34" charset="0"/>
              </a:rPr>
              <a:t>TRAINING IS TO EDUCATE AND INFORM THE HOUSEKEEPING</a:t>
            </a:r>
            <a:br>
              <a:rPr lang="en-US" sz="3000" b="1" dirty="0" smtClean="0">
                <a:latin typeface="Arial" panose="020B0604020202020204" pitchFamily="34" charset="0"/>
                <a:cs typeface="Arial" panose="020B0604020202020204" pitchFamily="34" charset="0"/>
              </a:rPr>
            </a:br>
            <a:r>
              <a:rPr lang="en-US" sz="3000" b="1" dirty="0" smtClean="0">
                <a:latin typeface="Arial" panose="020B0604020202020204" pitchFamily="34" charset="0"/>
                <a:cs typeface="Arial" panose="020B0604020202020204" pitchFamily="34" charset="0"/>
              </a:rPr>
              <a:t>TEAM ABOUT HEALTH AND SAFETY GUIDE</a:t>
            </a:r>
            <a:endParaRPr lang="en-US" sz="3000" b="1" dirty="0">
              <a:latin typeface="Arial" panose="020B0604020202020204" pitchFamily="34" charset="0"/>
              <a:cs typeface="Arial" panose="020B0604020202020204" pitchFamily="34" charset="0"/>
            </a:endParaRPr>
          </a:p>
        </p:txBody>
      </p:sp>
      <p:graphicFrame>
        <p:nvGraphicFramePr>
          <p:cNvPr id="3" name="Table 2"/>
          <p:cNvGraphicFramePr/>
          <p:nvPr/>
        </p:nvGraphicFramePr>
        <p:xfrm>
          <a:off x="3100070" y="3352800"/>
          <a:ext cx="3150235" cy="2906395"/>
        </p:xfrm>
        <a:graphic>
          <a:graphicData uri="http://schemas.openxmlformats.org/drawingml/2006/table">
            <a:tbl>
              <a:tblPr/>
              <a:tblGrid>
                <a:gridCol w="1235710"/>
                <a:gridCol w="1914525"/>
              </a:tblGrid>
              <a:tr h="553085">
                <a:tc>
                  <a:txBody>
                    <a:bodyPr/>
                    <a:p>
                      <a:pPr indent="0">
                        <a:buNone/>
                      </a:pPr>
                      <a:r>
                        <a:rPr lang="en-US" sz="1000" b="1">
                          <a:solidFill>
                            <a:srgbClr val="000000"/>
                          </a:solidFill>
                          <a:latin typeface="Arial" panose="020B0604020202020204" pitchFamily="34" charset="0"/>
                          <a:cs typeface="Arial" panose="020B0604020202020204" pitchFamily="34" charset="0"/>
                        </a:rPr>
                        <a:t>Student No:</a:t>
                      </a:r>
                      <a:endParaRPr lang="en-US" altLang="en-US" sz="10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w="12700" cap="flat" cmpd="sng">
                      <a:solidFill>
                        <a:srgbClr val="080000"/>
                      </a:solidFill>
                      <a:prstDash val="solid"/>
                      <a:headEnd type="none" w="med" len="med"/>
                      <a:tailEnd type="none" w="med" len="med"/>
                    </a:lnT>
                    <a:lnB cap="flat">
                      <a:noFill/>
                    </a:lnB>
                    <a:lnTlToBr>
                      <a:noFill/>
                    </a:lnTlToBr>
                    <a:lnBlToTr>
                      <a:noFill/>
                    </a:lnBlToTr>
                    <a:noFill/>
                  </a:tcPr>
                </a:tc>
                <a:tc>
                  <a:txBody>
                    <a:bodyPr/>
                    <a:p>
                      <a:pPr indent="0" algn="ctr">
                        <a:buNone/>
                      </a:pPr>
                      <a:r>
                        <a:rPr lang="en-US" sz="1000" b="1">
                          <a:solidFill>
                            <a:srgbClr val="000000"/>
                          </a:solidFill>
                          <a:latin typeface="Arial" panose="020B0604020202020204" pitchFamily="34" charset="0"/>
                          <a:cs typeface="Arial" panose="020B0604020202020204" pitchFamily="34" charset="0"/>
                        </a:rPr>
                        <a:t>2244613</a:t>
                      </a:r>
                      <a:endParaRPr lang="en-US" altLang="en-US" sz="10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a:noFill/>
                    </a:lnL>
                    <a:lnR cap="flat">
                      <a:noFill/>
                    </a:lnR>
                    <a:lnT w="12700" cap="flat" cmpd="sng">
                      <a:solidFill>
                        <a:srgbClr val="080000"/>
                      </a:solidFill>
                      <a:prstDash val="solid"/>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1217295">
                <a:tc>
                  <a:txBody>
                    <a:bodyPr/>
                    <a:p>
                      <a:pPr indent="0">
                        <a:buNone/>
                      </a:pPr>
                      <a:r>
                        <a:rPr lang="en-US" sz="1000" b="0">
                          <a:solidFill>
                            <a:srgbClr val="000000"/>
                          </a:solidFill>
                          <a:latin typeface="Arial" panose="020B0604020202020204" pitchFamily="34" charset="0"/>
                          <a:cs typeface="Arial" panose="020B0604020202020204" pitchFamily="34" charset="0"/>
                        </a:rPr>
                        <a:t> Module Title: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100" b="1">
                          <a:solidFill>
                            <a:srgbClr val="000000"/>
                          </a:solidFill>
                          <a:latin typeface="Cambria-Bold" charset="0"/>
                          <a:cs typeface="Cambria-Bold" charset="0"/>
                        </a:rPr>
                        <a:t>Hotel Placement Operating Hotel Facilities.</a:t>
                      </a:r>
                      <a:r>
                        <a:rPr lang="en-US" sz="1000" b="1">
                          <a:solidFill>
                            <a:srgbClr val="000000"/>
                          </a:solidFill>
                          <a:latin typeface="Arial" panose="020B0604020202020204" pitchFamily="34" charset="0"/>
                          <a:cs typeface="Arial" panose="020B0604020202020204" pitchFamily="34" charset="0"/>
                        </a:rPr>
                        <a:t> </a:t>
                      </a:r>
                      <a:endParaRPr lang="en-US" altLang="en-US" sz="11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553085">
                <a:tc>
                  <a:txBody>
                    <a:bodyPr/>
                    <a:p>
                      <a:pPr indent="0">
                        <a:buNone/>
                      </a:pPr>
                      <a:r>
                        <a:rPr lang="en-US" sz="1000" b="0">
                          <a:solidFill>
                            <a:srgbClr val="000000"/>
                          </a:solidFill>
                          <a:latin typeface="Arial" panose="020B0604020202020204" pitchFamily="34" charset="0"/>
                          <a:cs typeface="Arial" panose="020B0604020202020204" pitchFamily="34" charset="0"/>
                        </a:rPr>
                        <a:t>Module Code: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100" b="1">
                          <a:solidFill>
                            <a:srgbClr val="000000"/>
                          </a:solidFill>
                          <a:latin typeface="Cambria-Bold" charset="0"/>
                          <a:cs typeface="Cambria-Bold" charset="0"/>
                        </a:rPr>
                        <a:t>BMIH4006</a:t>
                      </a:r>
                      <a:r>
                        <a:rPr lang="en-US" sz="900" b="1">
                          <a:solidFill>
                            <a:srgbClr val="000000"/>
                          </a:solidFill>
                          <a:latin typeface="Arial" panose="020B0604020202020204" pitchFamily="34" charset="0"/>
                          <a:cs typeface="Arial" panose="020B0604020202020204" pitchFamily="34" charset="0"/>
                        </a:rPr>
                        <a:t> </a:t>
                      </a:r>
                      <a:endParaRPr lang="en-US" altLang="en-US" sz="11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582930">
                <a:tc>
                  <a:txBody>
                    <a:bodyPr/>
                    <a:p>
                      <a:pPr indent="0">
                        <a:buNone/>
                      </a:pPr>
                      <a:r>
                        <a:rPr lang="en-US" sz="1000" b="0">
                          <a:solidFill>
                            <a:srgbClr val="000000"/>
                          </a:solidFill>
                          <a:latin typeface="Arial" panose="020B0604020202020204" pitchFamily="34" charset="0"/>
                          <a:cs typeface="Arial" panose="020B0604020202020204" pitchFamily="34" charset="0"/>
                        </a:rPr>
                        <a:t>Lecturer:</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buNone/>
                      </a:pPr>
                      <a:r>
                        <a:rPr lang="en-US" sz="1000" b="1">
                          <a:solidFill>
                            <a:srgbClr val="000000"/>
                          </a:solidFill>
                          <a:latin typeface="Cambria-Bold" charset="0"/>
                          <a:cs typeface="Cambria-Bold" charset="0"/>
                        </a:rPr>
                        <a:t>Natalie Brailsford</a:t>
                      </a:r>
                      <a:endParaRPr lang="en-US" altLang="en-US" sz="1000" b="1">
                        <a:solidFill>
                          <a:srgbClr val="000000"/>
                        </a:solidFill>
                        <a:latin typeface="Cambria-Bold" charset="0"/>
                        <a:ea typeface="Cambria-Bold" charset="0"/>
                        <a:cs typeface="Cambria-Bold"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smtClean="0">
                <a:latin typeface="Arial" panose="020B0604020202020204" pitchFamily="34" charset="0"/>
                <a:cs typeface="Arial" panose="020B0604020202020204" pitchFamily="34" charset="0"/>
              </a:rPr>
              <a:t>Introduction</a:t>
            </a:r>
            <a:endParaRPr lang="en-US"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4191000"/>
            <a:ext cx="8229600" cy="1935163"/>
          </a:xfrm>
        </p:spPr>
        <p:txBody>
          <a:bodyPr>
            <a:normAutofit/>
          </a:bodyPr>
          <a:lstStyle/>
          <a:p>
            <a:pPr algn="just" fontAlgn="base">
              <a:lnSpc>
                <a:spcPct val="160000"/>
              </a:lnSpc>
            </a:pPr>
            <a:r>
              <a:rPr lang="en-US" sz="2000" dirty="0">
                <a:latin typeface="Arial" panose="020B0604020202020204" pitchFamily="34" charset="0"/>
                <a:cs typeface="Arial" panose="020B0604020202020204" pitchFamily="34" charset="0"/>
              </a:rPr>
              <a:t>Deliver training to housekeepers regarding health and safety maintenance</a:t>
            </a:r>
            <a:endParaRPr lang="en-US" sz="2000" dirty="0">
              <a:latin typeface="Arial" panose="020B0604020202020204" pitchFamily="34" charset="0"/>
              <a:cs typeface="Arial" panose="020B0604020202020204" pitchFamily="34" charset="0"/>
            </a:endParaRPr>
          </a:p>
          <a:p>
            <a:pPr algn="just" fontAlgn="base">
              <a:lnSpc>
                <a:spcPct val="160000"/>
              </a:lnSpc>
            </a:pPr>
            <a:r>
              <a:rPr lang="en-US" sz="2000" dirty="0">
                <a:latin typeface="Arial" panose="020B0604020202020204" pitchFamily="34" charset="0"/>
                <a:cs typeface="Arial" panose="020B0604020202020204" pitchFamily="34" charset="0"/>
              </a:rPr>
              <a:t>Housekeepers need to incorporate guidelines properly</a:t>
            </a:r>
            <a:endParaRPr lang="en-US" sz="2000" dirty="0">
              <a:latin typeface="Arial" panose="020B0604020202020204" pitchFamily="34" charset="0"/>
              <a:cs typeface="Arial" panose="020B0604020202020204" pitchFamily="34" charset="0"/>
            </a:endParaRPr>
          </a:p>
          <a:p>
            <a:pPr algn="just">
              <a:lnSpc>
                <a:spcPct val="160000"/>
              </a:lnSpc>
            </a:pPr>
            <a:endParaRPr lang="en-US" sz="2000" dirty="0">
              <a:latin typeface="Arial" panose="020B0604020202020204" pitchFamily="34" charset="0"/>
              <a:cs typeface="Arial" panose="020B0604020202020204" pitchFamily="34" charset="0"/>
            </a:endParaRPr>
          </a:p>
        </p:txBody>
      </p:sp>
      <p:sp>
        <p:nvSpPr>
          <p:cNvPr id="21506" name="AutoShape 2" descr="Hotel Housekeeping: A lifeline of the hotel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a:p>
        </p:txBody>
      </p:sp>
      <p:sp>
        <p:nvSpPr>
          <p:cNvPr id="21508" name="AutoShape 4" descr="Hotel Housekeeping: A lifeline of the hotel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lstStyle/>
          <a:p>
            <a:endParaRPr lang="en-US"/>
          </a:p>
        </p:txBody>
      </p:sp>
      <p:pic>
        <p:nvPicPr>
          <p:cNvPr id="21509" name="Picture 5"/>
          <p:cNvPicPr>
            <a:picLocks noChangeAspect="1" noChangeArrowheads="1"/>
          </p:cNvPicPr>
          <p:nvPr/>
        </p:nvPicPr>
        <p:blipFill>
          <a:blip r:embed="rId1"/>
          <a:srcRect/>
          <a:stretch>
            <a:fillRect/>
          </a:stretch>
        </p:blipFill>
        <p:spPr bwMode="auto">
          <a:xfrm>
            <a:off x="609600" y="1905000"/>
            <a:ext cx="3200400" cy="1924050"/>
          </a:xfrm>
          <a:prstGeom prst="rect">
            <a:avLst/>
          </a:prstGeom>
          <a:noFill/>
          <a:ln w="9525">
            <a:noFill/>
            <a:miter lim="800000"/>
            <a:headEnd/>
            <a:tailEnd/>
          </a:ln>
          <a:effectLst/>
        </p:spPr>
      </p:pic>
      <p:pic>
        <p:nvPicPr>
          <p:cNvPr id="21510" name="Picture 6"/>
          <p:cNvPicPr>
            <a:picLocks noChangeAspect="1" noChangeArrowheads="1"/>
          </p:cNvPicPr>
          <p:nvPr/>
        </p:nvPicPr>
        <p:blipFill>
          <a:blip r:embed="rId2"/>
          <a:srcRect/>
          <a:stretch>
            <a:fillRect/>
          </a:stretch>
        </p:blipFill>
        <p:spPr bwMode="auto">
          <a:xfrm>
            <a:off x="4953000" y="1905000"/>
            <a:ext cx="3352800" cy="1905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a:latin typeface="Arial" panose="020B0604020202020204" pitchFamily="34" charset="0"/>
                <a:cs typeface="Arial" panose="020B0604020202020204" pitchFamily="34" charset="0"/>
              </a:rPr>
              <a:t>Purpose of the training</a:t>
            </a:r>
            <a:endParaRPr lang="en-US"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4267200"/>
            <a:ext cx="8229600" cy="18589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The purpose of the training is to provide a safety guide</a:t>
            </a:r>
            <a:endParaRPr lang="en-US" sz="2000"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Educate about using safety pieces of equipment </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20481" name="Picture 1"/>
          <p:cNvPicPr>
            <a:picLocks noChangeAspect="1" noChangeArrowheads="1"/>
          </p:cNvPicPr>
          <p:nvPr/>
        </p:nvPicPr>
        <p:blipFill>
          <a:blip r:embed="rId1"/>
          <a:srcRect/>
          <a:stretch>
            <a:fillRect/>
          </a:stretch>
        </p:blipFill>
        <p:spPr bwMode="auto">
          <a:xfrm>
            <a:off x="609600" y="2057400"/>
            <a:ext cx="3657600" cy="2133600"/>
          </a:xfrm>
          <a:prstGeom prst="rect">
            <a:avLst/>
          </a:prstGeom>
          <a:noFill/>
          <a:ln w="9525">
            <a:noFill/>
            <a:miter lim="800000"/>
            <a:headEnd/>
            <a:tailEnd/>
          </a:ln>
          <a:effectLst/>
        </p:spPr>
      </p:pic>
      <p:pic>
        <p:nvPicPr>
          <p:cNvPr id="20482" name="Picture 2"/>
          <p:cNvPicPr>
            <a:picLocks noChangeAspect="1" noChangeArrowheads="1"/>
          </p:cNvPicPr>
          <p:nvPr/>
        </p:nvPicPr>
        <p:blipFill>
          <a:blip r:embed="rId2"/>
          <a:srcRect/>
          <a:stretch>
            <a:fillRect/>
          </a:stretch>
        </p:blipFill>
        <p:spPr bwMode="auto">
          <a:xfrm>
            <a:off x="5181600" y="2057400"/>
            <a:ext cx="3200400" cy="20574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000" b="1" dirty="0"/>
              <a:t> Ways used in the training to convey the aim of the </a:t>
            </a:r>
            <a:r>
              <a:rPr lang="en-US" sz="3000" b="1" dirty="0" smtClean="0"/>
              <a:t>training</a:t>
            </a:r>
            <a:endParaRPr lang="en-US" sz="3000" dirty="0"/>
          </a:p>
        </p:txBody>
      </p:sp>
      <p:sp>
        <p:nvSpPr>
          <p:cNvPr id="3" name="Content Placeholder 2"/>
          <p:cNvSpPr>
            <a:spLocks noGrp="1"/>
          </p:cNvSpPr>
          <p:nvPr>
            <p:ph idx="1"/>
          </p:nvPr>
        </p:nvSpPr>
        <p:spPr>
          <a:xfrm>
            <a:off x="457200" y="4419600"/>
            <a:ext cx="8229600" cy="17065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Group training by using real-life tools </a:t>
            </a:r>
            <a:endParaRPr lang="en-US" sz="2000"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Providing video tutorials</a:t>
            </a:r>
            <a:endParaRPr lang="en-US" sz="2000"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Provide a checklist to each member of housekeeping</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19457" name="Picture 1"/>
          <p:cNvPicPr>
            <a:picLocks noChangeAspect="1" noChangeArrowheads="1"/>
          </p:cNvPicPr>
          <p:nvPr/>
        </p:nvPicPr>
        <p:blipFill>
          <a:blip r:embed="rId1"/>
          <a:srcRect/>
          <a:stretch>
            <a:fillRect/>
          </a:stretch>
        </p:blipFill>
        <p:spPr bwMode="auto">
          <a:xfrm>
            <a:off x="533400" y="2209800"/>
            <a:ext cx="4038600" cy="1981200"/>
          </a:xfrm>
          <a:prstGeom prst="rect">
            <a:avLst/>
          </a:prstGeom>
          <a:noFill/>
          <a:ln w="9525">
            <a:noFill/>
            <a:miter lim="800000"/>
            <a:headEnd/>
            <a:tailEnd/>
          </a:ln>
          <a:effectLst/>
        </p:spPr>
      </p:pic>
      <p:pic>
        <p:nvPicPr>
          <p:cNvPr id="19458" name="Picture 2"/>
          <p:cNvPicPr>
            <a:picLocks noChangeAspect="1" noChangeArrowheads="1"/>
          </p:cNvPicPr>
          <p:nvPr/>
        </p:nvPicPr>
        <p:blipFill>
          <a:blip r:embed="rId2"/>
          <a:srcRect/>
          <a:stretch>
            <a:fillRect/>
          </a:stretch>
        </p:blipFill>
        <p:spPr bwMode="auto">
          <a:xfrm>
            <a:off x="5029200" y="2209800"/>
            <a:ext cx="3352800" cy="19050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Autofit/>
          </a:bodyPr>
          <a:lstStyle/>
          <a:p>
            <a:r>
              <a:rPr lang="en-US" sz="3000" b="1" dirty="0">
                <a:latin typeface="Arial" panose="020B0604020202020204" pitchFamily="34" charset="0"/>
                <a:cs typeface="Arial" panose="020B0604020202020204" pitchFamily="34" charset="0"/>
              </a:rPr>
              <a:t>Areas to be discussed in the training regarding health and safety of the housekeeping</a:t>
            </a:r>
            <a:endParaRPr lang="en-US"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4800600"/>
            <a:ext cx="8229600" cy="1325563"/>
          </a:xfrm>
        </p:spPr>
        <p:txBody>
          <a:bodyPr>
            <a:normAutofit/>
          </a:bodyPr>
          <a:lstStyle/>
          <a:p>
            <a:pPr fontAlgn="base"/>
            <a:r>
              <a:rPr lang="en-US" sz="2000" dirty="0">
                <a:latin typeface="Arial" panose="020B0604020202020204" pitchFamily="34" charset="0"/>
                <a:cs typeface="Arial" panose="020B0604020202020204" pitchFamily="34" charset="0"/>
              </a:rPr>
              <a:t>The ways of reusing safety tools </a:t>
            </a:r>
            <a:endParaRPr lang="en-US" sz="2000" b="1" dirty="0">
              <a:latin typeface="Arial" panose="020B0604020202020204" pitchFamily="34" charset="0"/>
              <a:cs typeface="Arial" panose="020B0604020202020204" pitchFamily="34" charset="0"/>
            </a:endParaRPr>
          </a:p>
          <a:p>
            <a:pPr fontAlgn="base"/>
            <a:r>
              <a:rPr lang="en-US" sz="2000" dirty="0">
                <a:latin typeface="Arial" panose="020B0604020202020204" pitchFamily="34" charset="0"/>
                <a:cs typeface="Arial" panose="020B0604020202020204" pitchFamily="34" charset="0"/>
              </a:rPr>
              <a:t> Importance of teamwork</a:t>
            </a:r>
            <a:endParaRPr lang="en-US" sz="2000" dirty="0">
              <a:latin typeface="Arial" panose="020B0604020202020204" pitchFamily="34" charset="0"/>
              <a:cs typeface="Arial" panose="020B0604020202020204" pitchFamily="34" charset="0"/>
            </a:endParaRPr>
          </a:p>
          <a:p>
            <a:pPr>
              <a:buNone/>
            </a:pPr>
            <a:endParaRPr lang="en-US" sz="2000" dirty="0">
              <a:latin typeface="Arial" panose="020B0604020202020204" pitchFamily="34" charset="0"/>
              <a:cs typeface="Arial" panose="020B0604020202020204" pitchFamily="34" charset="0"/>
            </a:endParaRPr>
          </a:p>
        </p:txBody>
      </p:sp>
      <p:pic>
        <p:nvPicPr>
          <p:cNvPr id="18433" name="Picture 1"/>
          <p:cNvPicPr>
            <a:picLocks noChangeAspect="1" noChangeArrowheads="1"/>
          </p:cNvPicPr>
          <p:nvPr/>
        </p:nvPicPr>
        <p:blipFill>
          <a:blip r:embed="rId1"/>
          <a:srcRect/>
          <a:stretch>
            <a:fillRect/>
          </a:stretch>
        </p:blipFill>
        <p:spPr bwMode="auto">
          <a:xfrm>
            <a:off x="533400" y="2133600"/>
            <a:ext cx="3581400" cy="2362200"/>
          </a:xfrm>
          <a:prstGeom prst="rect">
            <a:avLst/>
          </a:prstGeom>
          <a:noFill/>
          <a:ln w="9525">
            <a:noFill/>
            <a:miter lim="800000"/>
            <a:headEnd/>
            <a:tailEnd/>
          </a:ln>
          <a:effectLst/>
        </p:spPr>
      </p:pic>
      <p:pic>
        <p:nvPicPr>
          <p:cNvPr id="18435" name="Picture 3"/>
          <p:cNvPicPr>
            <a:picLocks noChangeAspect="1" noChangeArrowheads="1"/>
          </p:cNvPicPr>
          <p:nvPr/>
        </p:nvPicPr>
        <p:blipFill>
          <a:blip r:embed="rId2"/>
          <a:srcRect/>
          <a:stretch>
            <a:fillRect/>
          </a:stretch>
        </p:blipFill>
        <p:spPr bwMode="auto">
          <a:xfrm>
            <a:off x="4724400" y="2133600"/>
            <a:ext cx="3352800" cy="2286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Autofit/>
          </a:bodyPr>
          <a:lstStyle/>
          <a:p>
            <a:r>
              <a:rPr lang="en-US" sz="3000" b="1" dirty="0" smtClean="0">
                <a:latin typeface="Arial" panose="020B0604020202020204" pitchFamily="34" charset="0"/>
                <a:cs typeface="Arial" panose="020B0604020202020204" pitchFamily="34" charset="0"/>
              </a:rPr>
              <a:t>Areas to be discussed in the training regarding health and safety of the housekeeping: Continuation</a:t>
            </a:r>
            <a:endParaRPr lang="en-US" sz="3000" dirty="0"/>
          </a:p>
        </p:txBody>
      </p:sp>
      <p:sp>
        <p:nvSpPr>
          <p:cNvPr id="3" name="Content Placeholder 2"/>
          <p:cNvSpPr>
            <a:spLocks noGrp="1"/>
          </p:cNvSpPr>
          <p:nvPr>
            <p:ph idx="1"/>
          </p:nvPr>
        </p:nvSpPr>
        <p:spPr>
          <a:xfrm>
            <a:off x="457200" y="4648200"/>
            <a:ext cx="8229600" cy="14779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Using waste disposal </a:t>
            </a:r>
            <a:endParaRPr lang="en-US" sz="2000"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Using sanitization</a:t>
            </a:r>
            <a:endParaRPr lang="en-US" sz="2000" dirty="0">
              <a:latin typeface="Arial" panose="020B0604020202020204" pitchFamily="34" charset="0"/>
              <a:cs typeface="Arial" panose="020B0604020202020204" pitchFamily="34" charset="0"/>
            </a:endParaRPr>
          </a:p>
        </p:txBody>
      </p:sp>
      <p:pic>
        <p:nvPicPr>
          <p:cNvPr id="17409" name="Picture 1"/>
          <p:cNvPicPr>
            <a:picLocks noChangeAspect="1" noChangeArrowheads="1"/>
          </p:cNvPicPr>
          <p:nvPr/>
        </p:nvPicPr>
        <p:blipFill>
          <a:blip r:embed="rId1"/>
          <a:srcRect/>
          <a:stretch>
            <a:fillRect/>
          </a:stretch>
        </p:blipFill>
        <p:spPr bwMode="auto">
          <a:xfrm>
            <a:off x="685800" y="2438400"/>
            <a:ext cx="3276600" cy="1905000"/>
          </a:xfrm>
          <a:prstGeom prst="rect">
            <a:avLst/>
          </a:prstGeom>
          <a:noFill/>
          <a:ln w="9525">
            <a:noFill/>
            <a:miter lim="800000"/>
            <a:headEnd/>
            <a:tailEnd/>
          </a:ln>
          <a:effectLst/>
        </p:spPr>
      </p:pic>
      <p:pic>
        <p:nvPicPr>
          <p:cNvPr id="17411" name="Picture 3"/>
          <p:cNvPicPr>
            <a:picLocks noChangeAspect="1" noChangeArrowheads="1"/>
          </p:cNvPicPr>
          <p:nvPr/>
        </p:nvPicPr>
        <p:blipFill>
          <a:blip r:embed="rId2"/>
          <a:srcRect/>
          <a:stretch>
            <a:fillRect/>
          </a:stretch>
        </p:blipFill>
        <p:spPr bwMode="auto">
          <a:xfrm>
            <a:off x="5105400" y="2362200"/>
            <a:ext cx="2971800" cy="19812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smtClean="0">
                <a:latin typeface="Arial" panose="020B0604020202020204" pitchFamily="34" charset="0"/>
                <a:cs typeface="Arial" panose="020B0604020202020204" pitchFamily="34" charset="0"/>
              </a:rPr>
              <a:t>Skills to be taught in the training: Continuation</a:t>
            </a:r>
            <a:endParaRPr lang="en-US" sz="3000" dirty="0"/>
          </a:p>
        </p:txBody>
      </p:sp>
      <p:sp>
        <p:nvSpPr>
          <p:cNvPr id="3" name="Content Placeholder 2"/>
          <p:cNvSpPr>
            <a:spLocks noGrp="1"/>
          </p:cNvSpPr>
          <p:nvPr>
            <p:ph idx="1"/>
          </p:nvPr>
        </p:nvSpPr>
        <p:spPr>
          <a:xfrm>
            <a:off x="457200" y="4800600"/>
            <a:ext cx="8229600" cy="13255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Proper patience and ability to remain calm </a:t>
            </a:r>
            <a:endParaRPr lang="en-US" sz="2000"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Ability to use initiative</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15362" name="Picture 2"/>
          <p:cNvPicPr>
            <a:picLocks noChangeAspect="1" noChangeArrowheads="1"/>
          </p:cNvPicPr>
          <p:nvPr/>
        </p:nvPicPr>
        <p:blipFill>
          <a:blip r:embed="rId1"/>
          <a:srcRect/>
          <a:stretch>
            <a:fillRect/>
          </a:stretch>
        </p:blipFill>
        <p:spPr bwMode="auto">
          <a:xfrm>
            <a:off x="685800" y="2286000"/>
            <a:ext cx="3886200" cy="2209800"/>
          </a:xfrm>
          <a:prstGeom prst="rect">
            <a:avLst/>
          </a:prstGeom>
          <a:noFill/>
          <a:ln w="9525">
            <a:noFill/>
            <a:miter lim="800000"/>
            <a:headEnd/>
            <a:tailEnd/>
          </a:ln>
          <a:effectLst/>
        </p:spPr>
      </p:pic>
      <p:pic>
        <p:nvPicPr>
          <p:cNvPr id="15363" name="Picture 3"/>
          <p:cNvPicPr>
            <a:picLocks noChangeAspect="1" noChangeArrowheads="1"/>
          </p:cNvPicPr>
          <p:nvPr/>
        </p:nvPicPr>
        <p:blipFill>
          <a:blip r:embed="rId2"/>
          <a:srcRect/>
          <a:stretch>
            <a:fillRect/>
          </a:stretch>
        </p:blipFill>
        <p:spPr bwMode="auto">
          <a:xfrm>
            <a:off x="5334000" y="2514600"/>
            <a:ext cx="3076575" cy="19050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US" sz="3000" b="1" dirty="0" smtClean="0">
                <a:latin typeface="Arial" panose="020B0604020202020204" pitchFamily="34" charset="0"/>
                <a:cs typeface="Arial" panose="020B0604020202020204" pitchFamily="34" charset="0"/>
              </a:rPr>
              <a:t>Skills to be taught in the training: Continuation: Continuation</a:t>
            </a:r>
            <a:endParaRPr lang="en-US" sz="3000" dirty="0"/>
          </a:p>
        </p:txBody>
      </p:sp>
      <p:sp>
        <p:nvSpPr>
          <p:cNvPr id="3" name="Content Placeholder 2"/>
          <p:cNvSpPr>
            <a:spLocks noGrp="1"/>
          </p:cNvSpPr>
          <p:nvPr>
            <p:ph idx="1"/>
          </p:nvPr>
        </p:nvSpPr>
        <p:spPr>
          <a:xfrm>
            <a:off x="457200" y="4572000"/>
            <a:ext cx="8229600" cy="1554163"/>
          </a:xfrm>
        </p:spPr>
        <p:txBody>
          <a:bodyPr>
            <a:normAutofit/>
          </a:bodyPr>
          <a:lstStyle/>
          <a:p>
            <a:pPr algn="just" fontAlgn="base">
              <a:lnSpc>
                <a:spcPct val="150000"/>
              </a:lnSpc>
            </a:pPr>
            <a:r>
              <a:rPr lang="en-US" sz="2000" dirty="0" smtClean="0">
                <a:latin typeface="Arial" panose="020B0604020202020204" pitchFamily="34" charset="0"/>
                <a:cs typeface="Arial" panose="020B0604020202020204" pitchFamily="34" charset="0"/>
              </a:rPr>
              <a:t>Accurate </a:t>
            </a:r>
            <a:r>
              <a:rPr lang="en-US" sz="2000" dirty="0">
                <a:latin typeface="Arial" panose="020B0604020202020204" pitchFamily="34" charset="0"/>
                <a:cs typeface="Arial" panose="020B0604020202020204" pitchFamily="34" charset="0"/>
              </a:rPr>
              <a:t>hospitality skill is important for a housekeeper </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Communication skills will enhance more success for housekeepers</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14337" name="Picture 1"/>
          <p:cNvPicPr>
            <a:picLocks noChangeAspect="1" noChangeArrowheads="1"/>
          </p:cNvPicPr>
          <p:nvPr/>
        </p:nvPicPr>
        <p:blipFill>
          <a:blip r:embed="rId1"/>
          <a:srcRect/>
          <a:stretch>
            <a:fillRect/>
          </a:stretch>
        </p:blipFill>
        <p:spPr bwMode="auto">
          <a:xfrm>
            <a:off x="838200" y="2057400"/>
            <a:ext cx="3657600" cy="1905000"/>
          </a:xfrm>
          <a:prstGeom prst="rect">
            <a:avLst/>
          </a:prstGeom>
          <a:noFill/>
          <a:ln w="9525">
            <a:noFill/>
            <a:miter lim="800000"/>
            <a:headEnd/>
            <a:tailEnd/>
          </a:ln>
          <a:effectLst/>
        </p:spPr>
      </p:pic>
      <p:pic>
        <p:nvPicPr>
          <p:cNvPr id="14338" name="Picture 2"/>
          <p:cNvPicPr>
            <a:picLocks noChangeAspect="1" noChangeArrowheads="1"/>
          </p:cNvPicPr>
          <p:nvPr/>
        </p:nvPicPr>
        <p:blipFill>
          <a:blip r:embed="rId2"/>
          <a:srcRect/>
          <a:stretch>
            <a:fillRect/>
          </a:stretch>
        </p:blipFill>
        <p:spPr bwMode="auto">
          <a:xfrm>
            <a:off x="4724400" y="2057400"/>
            <a:ext cx="3352800" cy="19050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61000"/>
            <a:lum/>
          </a:blip>
          <a:srcRect/>
          <a:stretch>
            <a:fillRect l="-31000" r="-3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a:latin typeface="Arial" panose="020B0604020202020204" pitchFamily="34" charset="0"/>
                <a:cs typeface="Arial" panose="020B0604020202020204" pitchFamily="34" charset="0"/>
              </a:rPr>
              <a:t>Conclusion</a:t>
            </a:r>
            <a:endParaRPr lang="en-US" sz="3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4495800"/>
            <a:ext cx="8229600" cy="1630363"/>
          </a:xfrm>
        </p:spPr>
        <p:txBody>
          <a:bodyPr>
            <a:normAutofit/>
          </a:bodyPr>
          <a:lstStyle/>
          <a:p>
            <a:pPr algn="just" fontAlgn="base">
              <a:lnSpc>
                <a:spcPct val="150000"/>
              </a:lnSpc>
            </a:pPr>
            <a:r>
              <a:rPr lang="en-US" sz="2000" dirty="0">
                <a:latin typeface="Arial" panose="020B0604020202020204" pitchFamily="34" charset="0"/>
                <a:cs typeface="Arial" panose="020B0604020202020204" pitchFamily="34" charset="0"/>
              </a:rPr>
              <a:t>Providing accurate training can influence the awareness of employees regarding safety</a:t>
            </a:r>
            <a:endParaRPr lang="en-US" sz="2000" b="1" dirty="0">
              <a:latin typeface="Arial" panose="020B0604020202020204" pitchFamily="34" charset="0"/>
              <a:cs typeface="Arial" panose="020B0604020202020204" pitchFamily="34" charset="0"/>
            </a:endParaRPr>
          </a:p>
          <a:p>
            <a:pPr algn="just" fontAlgn="base">
              <a:lnSpc>
                <a:spcPct val="150000"/>
              </a:lnSpc>
            </a:pPr>
            <a:r>
              <a:rPr lang="en-US" sz="2000" dirty="0">
                <a:latin typeface="Arial" panose="020B0604020202020204" pitchFamily="34" charset="0"/>
                <a:cs typeface="Arial" panose="020B0604020202020204" pitchFamily="34" charset="0"/>
              </a:rPr>
              <a:t> Aim of the training has been discussed </a:t>
            </a:r>
            <a:endParaRPr lang="en-US" sz="2000" dirty="0">
              <a:latin typeface="Arial" panose="020B0604020202020204" pitchFamily="34" charset="0"/>
              <a:cs typeface="Arial" panose="020B0604020202020204" pitchFamily="34" charset="0"/>
            </a:endParaRP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2"/>
          <a:srcRect/>
          <a:stretch>
            <a:fillRect/>
          </a:stretch>
        </p:blipFill>
        <p:spPr bwMode="auto">
          <a:xfrm>
            <a:off x="1600200" y="1752599"/>
            <a:ext cx="5867400" cy="2590801"/>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smtClean="0">
                <a:latin typeface="Arial" panose="020B0604020202020204" pitchFamily="34" charset="0"/>
                <a:cs typeface="Arial" panose="020B0604020202020204" pitchFamily="34" charset="0"/>
              </a:rPr>
              <a:t>References </a:t>
            </a:r>
            <a:endParaRPr lang="en-US" sz="3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828800"/>
            <a:ext cx="8229600" cy="4297363"/>
          </a:xfrm>
        </p:spPr>
        <p:txBody>
          <a:bodyPr>
            <a:normAutofit fontScale="92500" lnSpcReduction="10000"/>
          </a:bodyPr>
          <a:lstStyle/>
          <a:p>
            <a:pPr algn="just">
              <a:lnSpc>
                <a:spcPct val="160000"/>
              </a:lnSpc>
            </a:pPr>
            <a:r>
              <a:rPr lang="en-US" sz="2000" dirty="0" err="1">
                <a:latin typeface="Arial" panose="020B0604020202020204" pitchFamily="34" charset="0"/>
                <a:cs typeface="Arial" panose="020B0604020202020204" pitchFamily="34" charset="0"/>
              </a:rPr>
              <a:t>Raghuraman</a:t>
            </a:r>
            <a:r>
              <a:rPr lang="en-US" sz="2000" dirty="0">
                <a:latin typeface="Arial" panose="020B0604020202020204" pitchFamily="34" charset="0"/>
                <a:cs typeface="Arial" panose="020B0604020202020204" pitchFamily="34" charset="0"/>
              </a:rPr>
              <a:t>, S. and </a:t>
            </a:r>
            <a:r>
              <a:rPr lang="en-US" sz="2000" dirty="0" err="1">
                <a:latin typeface="Arial" panose="020B0604020202020204" pitchFamily="34" charset="0"/>
                <a:cs typeface="Arial" panose="020B0604020202020204" pitchFamily="34" charset="0"/>
              </a:rPr>
              <a:t>Tischler</a:t>
            </a:r>
            <a:r>
              <a:rPr lang="en-US" sz="2000" dirty="0">
                <a:latin typeface="Arial" panose="020B0604020202020204" pitchFamily="34" charset="0"/>
                <a:cs typeface="Arial" panose="020B0604020202020204" pitchFamily="34" charset="0"/>
              </a:rPr>
              <a:t>, V., 2021. ‘The Jigsaw Culture of Care’: A qualitative analysis of </a:t>
            </a:r>
            <a:r>
              <a:rPr lang="en-US" sz="2000" dirty="0" smtClean="0">
                <a:latin typeface="Arial" panose="020B0604020202020204" pitchFamily="34" charset="0"/>
                <a:cs typeface="Arial" panose="020B0604020202020204" pitchFamily="34" charset="0"/>
              </a:rPr>
              <a:t>Montessori-Based </a:t>
            </a:r>
            <a:r>
              <a:rPr lang="en-US" sz="2000" dirty="0">
                <a:latin typeface="Arial" panose="020B0604020202020204" pitchFamily="34" charset="0"/>
                <a:cs typeface="Arial" panose="020B0604020202020204" pitchFamily="34" charset="0"/>
              </a:rPr>
              <a:t>programming for dementia care in the United Kingdom. Dementia, 20(8), pp.2876-2890. </a:t>
            </a:r>
            <a:r>
              <a:rPr lang="en-US" sz="2000" dirty="0" smtClean="0">
                <a:latin typeface="Arial" panose="020B0604020202020204" pitchFamily="34" charset="0"/>
                <a:cs typeface="Arial" panose="020B0604020202020204" pitchFamily="34" charset="0"/>
              </a:rPr>
              <a:t> Available </a:t>
            </a:r>
            <a:r>
              <a:rPr lang="en-US" sz="2000" dirty="0">
                <a:latin typeface="Arial" panose="020B0604020202020204" pitchFamily="34" charset="0"/>
                <a:cs typeface="Arial" panose="020B0604020202020204" pitchFamily="34" charset="0"/>
              </a:rPr>
              <a:t>at: https://</a:t>
            </a:r>
            <a:r>
              <a:rPr lang="en-US" sz="2000" dirty="0" smtClean="0">
                <a:latin typeface="Arial" panose="020B0604020202020204" pitchFamily="34" charset="0"/>
                <a:cs typeface="Arial" panose="020B0604020202020204" pitchFamily="34" charset="0"/>
              </a:rPr>
              <a:t>journals.sagepub.com/doi/full/10.1177/14713012211020143</a:t>
            </a:r>
            <a:endParaRPr lang="en-US" sz="2000" dirty="0">
              <a:latin typeface="Arial" panose="020B0604020202020204" pitchFamily="34" charset="0"/>
              <a:cs typeface="Arial" panose="020B0604020202020204" pitchFamily="34" charset="0"/>
            </a:endParaRPr>
          </a:p>
          <a:p>
            <a:pPr algn="just">
              <a:lnSpc>
                <a:spcPct val="160000"/>
              </a:lnSpc>
            </a:pPr>
            <a:r>
              <a:rPr lang="en-US" sz="2000" dirty="0" err="1" smtClean="0">
                <a:latin typeface="Arial" panose="020B0604020202020204" pitchFamily="34" charset="0"/>
                <a:cs typeface="Arial" panose="020B0604020202020204" pitchFamily="34" charset="0"/>
              </a:rPr>
              <a:t>Tra</a:t>
            </a:r>
            <a:r>
              <a:rPr lang="en-US" sz="2000" dirty="0" smtClean="0">
                <a:latin typeface="Arial" panose="020B0604020202020204" pitchFamily="34" charset="0"/>
                <a:cs typeface="Arial" panose="020B0604020202020204" pitchFamily="34" charset="0"/>
              </a:rPr>
              <a:t>, T., 2020. Action plan for training new Housekeeping Employee: case: Hotel Indigo Helsinki. Available at: https://www.theseus.fi/handle/10024/343779</a:t>
            </a:r>
            <a:endParaRPr lang="en-US" sz="2000" b="0" dirty="0" smtClean="0">
              <a:latin typeface="Arial" panose="020B0604020202020204" pitchFamily="34" charset="0"/>
              <a:cs typeface="Arial" panose="020B0604020202020204" pitchFamily="34" charset="0"/>
            </a:endParaRPr>
          </a:p>
          <a:p>
            <a:pPr algn="just">
              <a:lnSpc>
                <a:spcPct val="160000"/>
              </a:lnSpc>
              <a:buNone/>
            </a:pPr>
            <a:br>
              <a:rPr lang="en-US" sz="2000" b="0" dirty="0" smtClean="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1"/>
          <a:srcRect/>
          <a:stretch>
            <a:fillRect/>
          </a:stretch>
        </p:blipFill>
        <p:spPr bwMode="auto">
          <a:xfrm>
            <a:off x="1981200" y="1219200"/>
            <a:ext cx="5029199" cy="40386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1799</Words>
  <Application>WPS Presentation</Application>
  <PresentationFormat>On-screen Show (4:3)</PresentationFormat>
  <Paragraphs>72</Paragraphs>
  <Slides>11</Slides>
  <Notes>9</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11</vt:i4>
      </vt:variant>
    </vt:vector>
  </HeadingPairs>
  <TitlesOfParts>
    <vt:vector size="20" baseType="lpstr">
      <vt:lpstr>Arial</vt:lpstr>
      <vt:lpstr>SimSun</vt:lpstr>
      <vt:lpstr>Wingdings</vt:lpstr>
      <vt:lpstr>Microsoft YaHei</vt:lpstr>
      <vt:lpstr>Arial Unicode MS</vt:lpstr>
      <vt:lpstr>Calibri</vt:lpstr>
      <vt:lpstr>Cambria-Bold</vt:lpstr>
      <vt:lpstr>Segoe Print</vt:lpstr>
      <vt:lpstr>Office Theme</vt:lpstr>
      <vt:lpstr>TRAINING IS TO EDUCATE AND INFORM THE HOUSEKEEPING TEAM ABOUT HEALTH AND SAFETY GUIDE</vt:lpstr>
      <vt:lpstr>Introduction</vt:lpstr>
      <vt:lpstr>Purpose of the training</vt:lpstr>
      <vt:lpstr> Ways used in the training to convey the aim of the training</vt:lpstr>
      <vt:lpstr>Areas to be discussed in the training regarding health and safety of the housekeeping</vt:lpstr>
      <vt:lpstr>Areas to be discussed in the training regarding health and safety of the housekeeping: Continuation</vt:lpstr>
      <vt:lpstr>Skills to be taught in the training: Continuation</vt:lpstr>
      <vt:lpstr>Skills to be taught in the training: Continuation: Continuation</vt:lpstr>
      <vt:lpstr>Conclusion</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i study</cp:lastModifiedBy>
  <cp:revision>54</cp:revision>
  <dcterms:created xsi:type="dcterms:W3CDTF">2024-01-27T13:00:00Z</dcterms:created>
  <dcterms:modified xsi:type="dcterms:W3CDTF">2024-02-06T12:30:12Z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12C92A7F45D742A8A93AA02F4CC022E9_12</vt:lpwstr>
  </property>
  <property fmtid="{D5CDD505-2E9C-101B-9397-08002B2CF9AE}" pid="3" name="KSOProductBuildVer">
    <vt:lpwstr>2057-12.2.0.13431</vt:lpwstr>
  </property>
</Properties>
</file>