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9" r:id="rId3"/>
    <p:sldId id="262" r:id="rId4"/>
    <p:sldId id="295" r:id="rId5"/>
    <p:sldId id="297" r:id="rId6"/>
    <p:sldId id="263" r:id="rId7"/>
    <p:sldId id="296" r:id="rId8"/>
    <p:sldId id="298" r:id="rId9"/>
    <p:sldId id="264" r:id="rId10"/>
    <p:sldId id="299" r:id="rId11"/>
    <p:sldId id="300" r:id="rId12"/>
    <p:sldId id="265" r:id="rId13"/>
    <p:sldId id="304" r:id="rId14"/>
    <p:sldId id="305" r:id="rId15"/>
    <p:sldId id="306" r:id="rId16"/>
    <p:sldId id="266" r:id="rId17"/>
    <p:sldId id="303" r:id="rId18"/>
    <p:sldId id="301" r:id="rId19"/>
    <p:sldId id="302" r:id="rId20"/>
    <p:sldId id="269" r:id="rId21"/>
    <p:sldId id="270" r:id="rId22"/>
    <p:sldId id="271" r:id="rId23"/>
    <p:sldId id="272" r:id="rId24"/>
    <p:sldId id="307" r:id="rId25"/>
    <p:sldId id="273" r:id="rId26"/>
    <p:sldId id="275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9" r:id="rId37"/>
    <p:sldId id="290" r:id="rId38"/>
    <p:sldId id="292" r:id="rId39"/>
    <p:sldId id="293" r:id="rId40"/>
    <p:sldId id="294" r:id="rId41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42"/>
      <p:bold r:id="rId43"/>
      <p:italic r:id="rId44"/>
      <p:boldItalic r:id="rId45"/>
    </p:embeddedFont>
    <p:embeddedFont>
      <p:font typeface="Nunito" pitchFamily="2" charset="0"/>
      <p:regular r:id="rId46"/>
      <p:bold r:id="rId47"/>
      <p:italic r:id="rId48"/>
      <p:boldItalic r:id="rId49"/>
    </p:embeddedFont>
    <p:embeddedFont>
      <p:font typeface="Segoe UI" panose="020B0502040204020203" pitchFamily="34" charset="0"/>
      <p:regular r:id="rId50"/>
      <p:bold r:id="rId51"/>
      <p:italic r:id="rId52"/>
      <p:boldItalic r:id="rId53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5" autoAdjust="0"/>
    <p:restoredTop sz="94660"/>
  </p:normalViewPr>
  <p:slideViewPr>
    <p:cSldViewPr>
      <p:cViewPr varScale="1">
        <p:scale>
          <a:sx n="62" d="100"/>
          <a:sy n="62" d="100"/>
        </p:scale>
        <p:origin x="1368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font" Target="fonts/font6.fntdata"/><Relationship Id="rId50" Type="http://schemas.openxmlformats.org/officeDocument/2006/relationships/font" Target="fonts/font9.fntdata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4.fntdata"/><Relationship Id="rId53" Type="http://schemas.openxmlformats.org/officeDocument/2006/relationships/font" Target="fonts/font12.fntdata"/><Relationship Id="rId58" Type="http://schemas.microsoft.com/office/2016/11/relationships/changesInfo" Target="changesInfos/changesInfo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font" Target="fonts/font7.fntdata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10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5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8.fntdata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52" Type="http://schemas.openxmlformats.org/officeDocument/2006/relationships/font" Target="fonts/font11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zeta demetriou" userId="8bfe783e9e810927" providerId="LiveId" clId="{D7EF1D62-8C54-4D84-B87A-B4C8EC0EF124}"/>
    <pc:docChg chg="undo redo custSel addSld delSld modSld">
      <pc:chgData name="lizeta demetriou" userId="8bfe783e9e810927" providerId="LiveId" clId="{D7EF1D62-8C54-4D84-B87A-B4C8EC0EF124}" dt="2023-07-11T14:11:17.902" v="4865" actId="20577"/>
      <pc:docMkLst>
        <pc:docMk/>
      </pc:docMkLst>
      <pc:sldChg chg="modSp mod">
        <pc:chgData name="lizeta demetriou" userId="8bfe783e9e810927" providerId="LiveId" clId="{D7EF1D62-8C54-4D84-B87A-B4C8EC0EF124}" dt="2023-07-11T11:16:28.457" v="2119" actId="1076"/>
        <pc:sldMkLst>
          <pc:docMk/>
          <pc:sldMk cId="0" sldId="256"/>
        </pc:sldMkLst>
        <pc:spChg chg="mod">
          <ac:chgData name="lizeta demetriou" userId="8bfe783e9e810927" providerId="LiveId" clId="{D7EF1D62-8C54-4D84-B87A-B4C8EC0EF124}" dt="2023-07-11T11:16:28.457" v="2119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lizeta demetriou" userId="8bfe783e9e810927" providerId="LiveId" clId="{D7EF1D62-8C54-4D84-B87A-B4C8EC0EF124}" dt="2023-07-11T11:16:25.569" v="2118" actId="1076"/>
          <ac:spMkLst>
            <pc:docMk/>
            <pc:sldMk cId="0" sldId="256"/>
            <ac:spMk id="4" creationId="{00000000-0000-0000-0000-000000000000}"/>
          </ac:spMkLst>
        </pc:spChg>
        <pc:picChg chg="mod">
          <ac:chgData name="lizeta demetriou" userId="8bfe783e9e810927" providerId="LiveId" clId="{D7EF1D62-8C54-4D84-B87A-B4C8EC0EF124}" dt="2023-07-11T11:16:22.492" v="2117" actId="1076"/>
          <ac:picMkLst>
            <pc:docMk/>
            <pc:sldMk cId="0" sldId="256"/>
            <ac:picMk id="2" creationId="{00000000-0000-0000-0000-000000000000}"/>
          </ac:picMkLst>
        </pc:picChg>
      </pc:sldChg>
      <pc:sldChg chg="del">
        <pc:chgData name="lizeta demetriou" userId="8bfe783e9e810927" providerId="LiveId" clId="{D7EF1D62-8C54-4D84-B87A-B4C8EC0EF124}" dt="2023-07-10T10:17:52.885" v="1" actId="2696"/>
        <pc:sldMkLst>
          <pc:docMk/>
          <pc:sldMk cId="0" sldId="257"/>
        </pc:sldMkLst>
      </pc:sldChg>
      <pc:sldChg chg="del">
        <pc:chgData name="lizeta demetriou" userId="8bfe783e9e810927" providerId="LiveId" clId="{D7EF1D62-8C54-4D84-B87A-B4C8EC0EF124}" dt="2023-07-10T10:17:48.674" v="0" actId="2696"/>
        <pc:sldMkLst>
          <pc:docMk/>
          <pc:sldMk cId="0" sldId="258"/>
        </pc:sldMkLst>
      </pc:sldChg>
      <pc:sldChg chg="modSp mod">
        <pc:chgData name="lizeta demetriou" userId="8bfe783e9e810927" providerId="LiveId" clId="{D7EF1D62-8C54-4D84-B87A-B4C8EC0EF124}" dt="2023-07-10T10:46:00.205" v="18" actId="1076"/>
        <pc:sldMkLst>
          <pc:docMk/>
          <pc:sldMk cId="0" sldId="259"/>
        </pc:sldMkLst>
        <pc:spChg chg="mod">
          <ac:chgData name="lizeta demetriou" userId="8bfe783e9e810927" providerId="LiveId" clId="{D7EF1D62-8C54-4D84-B87A-B4C8EC0EF124}" dt="2023-07-10T10:46:00.205" v="18" actId="1076"/>
          <ac:spMkLst>
            <pc:docMk/>
            <pc:sldMk cId="0" sldId="259"/>
            <ac:spMk id="3" creationId="{00000000-0000-0000-0000-000000000000}"/>
          </ac:spMkLst>
        </pc:spChg>
      </pc:sldChg>
      <pc:sldChg chg="del">
        <pc:chgData name="lizeta demetriou" userId="8bfe783e9e810927" providerId="LiveId" clId="{D7EF1D62-8C54-4D84-B87A-B4C8EC0EF124}" dt="2023-07-10T10:52:02.446" v="19" actId="2696"/>
        <pc:sldMkLst>
          <pc:docMk/>
          <pc:sldMk cId="0" sldId="260"/>
        </pc:sldMkLst>
      </pc:sldChg>
      <pc:sldChg chg="modSp mod">
        <pc:chgData name="lizeta demetriou" userId="8bfe783e9e810927" providerId="LiveId" clId="{D7EF1D62-8C54-4D84-B87A-B4C8EC0EF124}" dt="2023-07-11T08:27:54.806" v="324" actId="20577"/>
        <pc:sldMkLst>
          <pc:docMk/>
          <pc:sldMk cId="0" sldId="263"/>
        </pc:sldMkLst>
        <pc:spChg chg="mod">
          <ac:chgData name="lizeta demetriou" userId="8bfe783e9e810927" providerId="LiveId" clId="{D7EF1D62-8C54-4D84-B87A-B4C8EC0EF124}" dt="2023-07-11T08:27:54.806" v="324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09:39:17.861" v="1191" actId="14100"/>
        <pc:sldMkLst>
          <pc:docMk/>
          <pc:sldMk cId="0" sldId="264"/>
        </pc:sldMkLst>
        <pc:spChg chg="mod">
          <ac:chgData name="lizeta demetriou" userId="8bfe783e9e810927" providerId="LiveId" clId="{D7EF1D62-8C54-4D84-B87A-B4C8EC0EF124}" dt="2023-07-11T09:39:17.861" v="1191" actId="14100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3:29:16.111" v="4021" actId="20577"/>
        <pc:sldMkLst>
          <pc:docMk/>
          <pc:sldMk cId="0" sldId="265"/>
        </pc:sldMkLst>
        <pc:spChg chg="mod">
          <ac:chgData name="lizeta demetriou" userId="8bfe783e9e810927" providerId="LiveId" clId="{D7EF1D62-8C54-4D84-B87A-B4C8EC0EF124}" dt="2023-07-11T10:00:34.609" v="1522" actId="14100"/>
          <ac:spMkLst>
            <pc:docMk/>
            <pc:sldMk cId="0" sldId="265"/>
            <ac:spMk id="2" creationId="{00000000-0000-0000-0000-000000000000}"/>
          </ac:spMkLst>
        </pc:spChg>
        <pc:spChg chg="mod">
          <ac:chgData name="lizeta demetriou" userId="8bfe783e9e810927" providerId="LiveId" clId="{D7EF1D62-8C54-4D84-B87A-B4C8EC0EF124}" dt="2023-07-11T13:29:16.111" v="4021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0:37:11.994" v="2104" actId="1076"/>
        <pc:sldMkLst>
          <pc:docMk/>
          <pc:sldMk cId="0" sldId="269"/>
        </pc:sldMkLst>
        <pc:spChg chg="mod">
          <ac:chgData name="lizeta demetriou" userId="8bfe783e9e810927" providerId="LiveId" clId="{D7EF1D62-8C54-4D84-B87A-B4C8EC0EF124}" dt="2023-07-11T10:37:11.994" v="2104" actId="1076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0:37:46.069" v="2115" actId="1076"/>
        <pc:sldMkLst>
          <pc:docMk/>
          <pc:sldMk cId="0" sldId="270"/>
        </pc:sldMkLst>
        <pc:spChg chg="mod">
          <ac:chgData name="lizeta demetriou" userId="8bfe783e9e810927" providerId="LiveId" clId="{D7EF1D62-8C54-4D84-B87A-B4C8EC0EF124}" dt="2023-07-11T10:37:46.069" v="2115" actId="1076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0:38:00.575" v="2116" actId="1076"/>
        <pc:sldMkLst>
          <pc:docMk/>
          <pc:sldMk cId="0" sldId="271"/>
        </pc:sldMkLst>
        <pc:picChg chg="mod">
          <ac:chgData name="lizeta demetriou" userId="8bfe783e9e810927" providerId="LiveId" clId="{D7EF1D62-8C54-4D84-B87A-B4C8EC0EF124}" dt="2023-07-11T10:38:00.575" v="2116" actId="1076"/>
          <ac:picMkLst>
            <pc:docMk/>
            <pc:sldMk cId="0" sldId="271"/>
            <ac:picMk id="2" creationId="{00000000-0000-0000-0000-000000000000}"/>
          </ac:picMkLst>
        </pc:picChg>
      </pc:sldChg>
      <pc:sldChg chg="del">
        <pc:chgData name="lizeta demetriou" userId="8bfe783e9e810927" providerId="LiveId" clId="{D7EF1D62-8C54-4D84-B87A-B4C8EC0EF124}" dt="2023-07-11T13:36:02.216" v="4025" actId="2696"/>
        <pc:sldMkLst>
          <pc:docMk/>
          <pc:sldMk cId="0" sldId="274"/>
        </pc:sldMkLst>
      </pc:sldChg>
      <pc:sldChg chg="modSp mod">
        <pc:chgData name="lizeta demetriou" userId="8bfe783e9e810927" providerId="LiveId" clId="{D7EF1D62-8C54-4D84-B87A-B4C8EC0EF124}" dt="2023-07-11T14:02:15.259" v="4607" actId="14100"/>
        <pc:sldMkLst>
          <pc:docMk/>
          <pc:sldMk cId="0" sldId="275"/>
        </pc:sldMkLst>
        <pc:spChg chg="mod">
          <ac:chgData name="lizeta demetriou" userId="8bfe783e9e810927" providerId="LiveId" clId="{D7EF1D62-8C54-4D84-B87A-B4C8EC0EF124}" dt="2023-07-11T14:02:15.259" v="4607" actId="14100"/>
          <ac:spMkLst>
            <pc:docMk/>
            <pc:sldMk cId="0" sldId="275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4:04:35.319" v="4611" actId="20577"/>
        <pc:sldMkLst>
          <pc:docMk/>
          <pc:sldMk cId="0" sldId="281"/>
        </pc:sldMkLst>
        <pc:spChg chg="mod">
          <ac:chgData name="lizeta demetriou" userId="8bfe783e9e810927" providerId="LiveId" clId="{D7EF1D62-8C54-4D84-B87A-B4C8EC0EF124}" dt="2023-07-11T14:04:35.319" v="4611" actId="20577"/>
          <ac:spMkLst>
            <pc:docMk/>
            <pc:sldMk cId="0" sldId="281"/>
            <ac:spMk id="8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4:05:03.566" v="4618" actId="1076"/>
        <pc:sldMkLst>
          <pc:docMk/>
          <pc:sldMk cId="0" sldId="282"/>
        </pc:sldMkLst>
        <pc:spChg chg="mod">
          <ac:chgData name="lizeta demetriou" userId="8bfe783e9e810927" providerId="LiveId" clId="{D7EF1D62-8C54-4D84-B87A-B4C8EC0EF124}" dt="2023-07-11T14:05:03.566" v="4618" actId="1076"/>
          <ac:spMkLst>
            <pc:docMk/>
            <pc:sldMk cId="0" sldId="282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4:05:55.716" v="4629" actId="1076"/>
        <pc:sldMkLst>
          <pc:docMk/>
          <pc:sldMk cId="0" sldId="283"/>
        </pc:sldMkLst>
        <pc:spChg chg="mod">
          <ac:chgData name="lizeta demetriou" userId="8bfe783e9e810927" providerId="LiveId" clId="{D7EF1D62-8C54-4D84-B87A-B4C8EC0EF124}" dt="2023-07-11T14:05:53.148" v="4628" actId="1076"/>
          <ac:spMkLst>
            <pc:docMk/>
            <pc:sldMk cId="0" sldId="283"/>
            <ac:spMk id="2" creationId="{00000000-0000-0000-0000-000000000000}"/>
          </ac:spMkLst>
        </pc:spChg>
        <pc:spChg chg="mod">
          <ac:chgData name="lizeta demetriou" userId="8bfe783e9e810927" providerId="LiveId" clId="{D7EF1D62-8C54-4D84-B87A-B4C8EC0EF124}" dt="2023-07-11T14:05:55.716" v="4629" actId="1076"/>
          <ac:spMkLst>
            <pc:docMk/>
            <pc:sldMk cId="0" sldId="283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4:06:42.522" v="4630" actId="1076"/>
        <pc:sldMkLst>
          <pc:docMk/>
          <pc:sldMk cId="0" sldId="290"/>
        </pc:sldMkLst>
        <pc:spChg chg="mod">
          <ac:chgData name="lizeta demetriou" userId="8bfe783e9e810927" providerId="LiveId" clId="{D7EF1D62-8C54-4D84-B87A-B4C8EC0EF124}" dt="2023-07-11T14:06:42.522" v="4630" actId="1076"/>
          <ac:spMkLst>
            <pc:docMk/>
            <pc:sldMk cId="0" sldId="290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4:11:17.902" v="4865" actId="20577"/>
        <pc:sldMkLst>
          <pc:docMk/>
          <pc:sldMk cId="0" sldId="294"/>
        </pc:sldMkLst>
        <pc:spChg chg="mod">
          <ac:chgData name="lizeta demetriou" userId="8bfe783e9e810927" providerId="LiveId" clId="{D7EF1D62-8C54-4D84-B87A-B4C8EC0EF124}" dt="2023-07-11T14:11:17.902" v="4865" actId="20577"/>
          <ac:spMkLst>
            <pc:docMk/>
            <pc:sldMk cId="0" sldId="294"/>
            <ac:spMk id="3" creationId="{00000000-0000-0000-0000-000000000000}"/>
          </ac:spMkLst>
        </pc:spChg>
      </pc:sldChg>
      <pc:sldChg chg="modSp mod">
        <pc:chgData name="lizeta demetriou" userId="8bfe783e9e810927" providerId="LiveId" clId="{D7EF1D62-8C54-4D84-B87A-B4C8EC0EF124}" dt="2023-07-11T13:20:47.793" v="4016" actId="20577"/>
        <pc:sldMkLst>
          <pc:docMk/>
          <pc:sldMk cId="258511502" sldId="295"/>
        </pc:sldMkLst>
        <pc:spChg chg="mod">
          <ac:chgData name="lizeta demetriou" userId="8bfe783e9e810927" providerId="LiveId" clId="{D7EF1D62-8C54-4D84-B87A-B4C8EC0EF124}" dt="2023-07-10T11:18:57.987" v="57" actId="1076"/>
          <ac:spMkLst>
            <pc:docMk/>
            <pc:sldMk cId="258511502" sldId="295"/>
            <ac:spMk id="2" creationId="{00000000-0000-0000-0000-000000000000}"/>
          </ac:spMkLst>
        </pc:spChg>
        <pc:spChg chg="mod">
          <ac:chgData name="lizeta demetriou" userId="8bfe783e9e810927" providerId="LiveId" clId="{D7EF1D62-8C54-4D84-B87A-B4C8EC0EF124}" dt="2023-07-11T13:20:47.793" v="4016" actId="20577"/>
          <ac:spMkLst>
            <pc:docMk/>
            <pc:sldMk cId="258511502" sldId="295"/>
            <ac:spMk id="3" creationId="{00000000-0000-0000-0000-000000000000}"/>
          </ac:spMkLst>
        </pc:spChg>
      </pc:sldChg>
      <pc:sldChg chg="addSp delSp modSp new del mod">
        <pc:chgData name="lizeta demetriou" userId="8bfe783e9e810927" providerId="LiveId" clId="{D7EF1D62-8C54-4D84-B87A-B4C8EC0EF124}" dt="2023-07-10T11:18:29.058" v="34" actId="2696"/>
        <pc:sldMkLst>
          <pc:docMk/>
          <pc:sldMk cId="4147942994" sldId="295"/>
        </pc:sldMkLst>
        <pc:spChg chg="add del mod">
          <ac:chgData name="lizeta demetriou" userId="8bfe783e9e810927" providerId="LiveId" clId="{D7EF1D62-8C54-4D84-B87A-B4C8EC0EF124}" dt="2023-07-10T11:18:27.376" v="33"/>
          <ac:spMkLst>
            <pc:docMk/>
            <pc:sldMk cId="4147942994" sldId="295"/>
            <ac:spMk id="2" creationId="{7832E15D-5280-8B2B-3208-ED38E9D524EC}"/>
          </ac:spMkLst>
        </pc:spChg>
      </pc:sldChg>
      <pc:sldChg chg="modSp add mod">
        <pc:chgData name="lizeta demetriou" userId="8bfe783e9e810927" providerId="LiveId" clId="{D7EF1D62-8C54-4D84-B87A-B4C8EC0EF124}" dt="2023-07-11T09:25:09.776" v="773" actId="1076"/>
        <pc:sldMkLst>
          <pc:docMk/>
          <pc:sldMk cId="3891527514" sldId="296"/>
        </pc:sldMkLst>
        <pc:spChg chg="mod">
          <ac:chgData name="lizeta demetriou" userId="8bfe783e9e810927" providerId="LiveId" clId="{D7EF1D62-8C54-4D84-B87A-B4C8EC0EF124}" dt="2023-07-11T09:25:09.776" v="773" actId="1076"/>
          <ac:spMkLst>
            <pc:docMk/>
            <pc:sldMk cId="3891527514" sldId="296"/>
            <ac:spMk id="3" creationId="{00000000-0000-0000-0000-000000000000}"/>
          </ac:spMkLst>
        </pc:spChg>
      </pc:sldChg>
      <pc:sldChg chg="modSp new mod">
        <pc:chgData name="lizeta demetriou" userId="8bfe783e9e810927" providerId="LiveId" clId="{D7EF1D62-8C54-4D84-B87A-B4C8EC0EF124}" dt="2023-07-11T09:15:45.847" v="571" actId="255"/>
        <pc:sldMkLst>
          <pc:docMk/>
          <pc:sldMk cId="3175953621" sldId="297"/>
        </pc:sldMkLst>
        <pc:spChg chg="mod">
          <ac:chgData name="lizeta demetriou" userId="8bfe783e9e810927" providerId="LiveId" clId="{D7EF1D62-8C54-4D84-B87A-B4C8EC0EF124}" dt="2023-07-11T08:34:11.694" v="387" actId="14100"/>
          <ac:spMkLst>
            <pc:docMk/>
            <pc:sldMk cId="3175953621" sldId="297"/>
            <ac:spMk id="2" creationId="{ADC95612-1306-F209-6639-2FC02B271B3D}"/>
          </ac:spMkLst>
        </pc:spChg>
        <pc:spChg chg="mod">
          <ac:chgData name="lizeta demetriou" userId="8bfe783e9e810927" providerId="LiveId" clId="{D7EF1D62-8C54-4D84-B87A-B4C8EC0EF124}" dt="2023-07-11T09:15:45.847" v="571" actId="255"/>
          <ac:spMkLst>
            <pc:docMk/>
            <pc:sldMk cId="3175953621" sldId="297"/>
            <ac:spMk id="3" creationId="{0AD03EED-E6EC-E290-E335-B50B201588A0}"/>
          </ac:spMkLst>
        </pc:spChg>
      </pc:sldChg>
      <pc:sldChg chg="modSp new mod">
        <pc:chgData name="lizeta demetriou" userId="8bfe783e9e810927" providerId="LiveId" clId="{D7EF1D62-8C54-4D84-B87A-B4C8EC0EF124}" dt="2023-07-11T13:27:31.617" v="4017" actId="207"/>
        <pc:sldMkLst>
          <pc:docMk/>
          <pc:sldMk cId="3627991824" sldId="298"/>
        </pc:sldMkLst>
        <pc:spChg chg="mod">
          <ac:chgData name="lizeta demetriou" userId="8bfe783e9e810927" providerId="LiveId" clId="{D7EF1D62-8C54-4D84-B87A-B4C8EC0EF124}" dt="2023-07-11T09:33:35.016" v="1164" actId="20577"/>
          <ac:spMkLst>
            <pc:docMk/>
            <pc:sldMk cId="3627991824" sldId="298"/>
            <ac:spMk id="2" creationId="{1C150D68-80A6-079C-C38D-F3960616114C}"/>
          </ac:spMkLst>
        </pc:spChg>
        <pc:spChg chg="mod">
          <ac:chgData name="lizeta demetriou" userId="8bfe783e9e810927" providerId="LiveId" clId="{D7EF1D62-8C54-4D84-B87A-B4C8EC0EF124}" dt="2023-07-11T13:27:31.617" v="4017" actId="207"/>
          <ac:spMkLst>
            <pc:docMk/>
            <pc:sldMk cId="3627991824" sldId="298"/>
            <ac:spMk id="3" creationId="{108D8C53-8E21-311B-C87A-9D86E1590E9D}"/>
          </ac:spMkLst>
        </pc:spChg>
      </pc:sldChg>
      <pc:sldChg chg="modSp new mod">
        <pc:chgData name="lizeta demetriou" userId="8bfe783e9e810927" providerId="LiveId" clId="{D7EF1D62-8C54-4D84-B87A-B4C8EC0EF124}" dt="2023-07-11T11:20:53.183" v="2225" actId="1076"/>
        <pc:sldMkLst>
          <pc:docMk/>
          <pc:sldMk cId="1277421648" sldId="299"/>
        </pc:sldMkLst>
        <pc:spChg chg="mod">
          <ac:chgData name="lizeta demetriou" userId="8bfe783e9e810927" providerId="LiveId" clId="{D7EF1D62-8C54-4D84-B87A-B4C8EC0EF124}" dt="2023-07-11T11:20:04.053" v="2122" actId="1076"/>
          <ac:spMkLst>
            <pc:docMk/>
            <pc:sldMk cId="1277421648" sldId="299"/>
            <ac:spMk id="2" creationId="{536B040A-8C0F-EB9F-B4DD-13C05F864A6E}"/>
          </ac:spMkLst>
        </pc:spChg>
        <pc:spChg chg="mod">
          <ac:chgData name="lizeta demetriou" userId="8bfe783e9e810927" providerId="LiveId" clId="{D7EF1D62-8C54-4D84-B87A-B4C8EC0EF124}" dt="2023-07-11T11:20:53.183" v="2225" actId="1076"/>
          <ac:spMkLst>
            <pc:docMk/>
            <pc:sldMk cId="1277421648" sldId="299"/>
            <ac:spMk id="3" creationId="{B00393A9-D102-36CE-0A13-180D4A565F62}"/>
          </ac:spMkLst>
        </pc:spChg>
      </pc:sldChg>
      <pc:sldChg chg="modSp new mod">
        <pc:chgData name="lizeta demetriou" userId="8bfe783e9e810927" providerId="LiveId" clId="{D7EF1D62-8C54-4D84-B87A-B4C8EC0EF124}" dt="2023-07-11T11:25:54.694" v="2423" actId="20577"/>
        <pc:sldMkLst>
          <pc:docMk/>
          <pc:sldMk cId="1173219416" sldId="300"/>
        </pc:sldMkLst>
        <pc:spChg chg="mod">
          <ac:chgData name="lizeta demetriou" userId="8bfe783e9e810927" providerId="LiveId" clId="{D7EF1D62-8C54-4D84-B87A-B4C8EC0EF124}" dt="2023-07-11T11:25:49.346" v="2421" actId="1076"/>
          <ac:spMkLst>
            <pc:docMk/>
            <pc:sldMk cId="1173219416" sldId="300"/>
            <ac:spMk id="2" creationId="{425B397E-B629-ED3D-2958-3008CA1EF295}"/>
          </ac:spMkLst>
        </pc:spChg>
        <pc:spChg chg="mod">
          <ac:chgData name="lizeta demetriou" userId="8bfe783e9e810927" providerId="LiveId" clId="{D7EF1D62-8C54-4D84-B87A-B4C8EC0EF124}" dt="2023-07-11T11:25:54.694" v="2423" actId="20577"/>
          <ac:spMkLst>
            <pc:docMk/>
            <pc:sldMk cId="1173219416" sldId="300"/>
            <ac:spMk id="3" creationId="{292AE0E7-6D48-9672-EEAC-7DA196B82FB0}"/>
          </ac:spMkLst>
        </pc:spChg>
      </pc:sldChg>
      <pc:sldChg chg="addSp delSp modSp new mod">
        <pc:chgData name="lizeta demetriou" userId="8bfe783e9e810927" providerId="LiveId" clId="{D7EF1D62-8C54-4D84-B87A-B4C8EC0EF124}" dt="2023-07-11T10:33:40.674" v="1798" actId="14100"/>
        <pc:sldMkLst>
          <pc:docMk/>
          <pc:sldMk cId="870713220" sldId="301"/>
        </pc:sldMkLst>
        <pc:spChg chg="mod">
          <ac:chgData name="lizeta demetriou" userId="8bfe783e9e810927" providerId="LiveId" clId="{D7EF1D62-8C54-4D84-B87A-B4C8EC0EF124}" dt="2023-07-11T10:20:51.462" v="1548" actId="1076"/>
          <ac:spMkLst>
            <pc:docMk/>
            <pc:sldMk cId="870713220" sldId="301"/>
            <ac:spMk id="2" creationId="{AD717A8B-680D-3268-837C-8CD2AF800BAB}"/>
          </ac:spMkLst>
        </pc:spChg>
        <pc:spChg chg="add del mod">
          <ac:chgData name="lizeta demetriou" userId="8bfe783e9e810927" providerId="LiveId" clId="{D7EF1D62-8C54-4D84-B87A-B4C8EC0EF124}" dt="2023-07-11T10:22:11.660" v="1690"/>
          <ac:spMkLst>
            <pc:docMk/>
            <pc:sldMk cId="870713220" sldId="301"/>
            <ac:spMk id="3" creationId="{D827952D-BD47-2FD4-54F3-82FB98B51FC3}"/>
          </ac:spMkLst>
        </pc:spChg>
        <pc:spChg chg="add mod">
          <ac:chgData name="lizeta demetriou" userId="8bfe783e9e810927" providerId="LiveId" clId="{D7EF1D62-8C54-4D84-B87A-B4C8EC0EF124}" dt="2023-07-11T10:33:40.674" v="1798" actId="14100"/>
          <ac:spMkLst>
            <pc:docMk/>
            <pc:sldMk cId="870713220" sldId="301"/>
            <ac:spMk id="4" creationId="{FA98B149-0468-49ED-4AB1-399641861746}"/>
          </ac:spMkLst>
        </pc:spChg>
      </pc:sldChg>
      <pc:sldChg chg="addSp modSp new mod">
        <pc:chgData name="lizeta demetriou" userId="8bfe783e9e810927" providerId="LiveId" clId="{D7EF1D62-8C54-4D84-B87A-B4C8EC0EF124}" dt="2023-07-11T10:36:53.179" v="2100" actId="1076"/>
        <pc:sldMkLst>
          <pc:docMk/>
          <pc:sldMk cId="2859524985" sldId="302"/>
        </pc:sldMkLst>
        <pc:spChg chg="mod">
          <ac:chgData name="lizeta demetriou" userId="8bfe783e9e810927" providerId="LiveId" clId="{D7EF1D62-8C54-4D84-B87A-B4C8EC0EF124}" dt="2023-07-11T10:34:39.645" v="1824" actId="20577"/>
          <ac:spMkLst>
            <pc:docMk/>
            <pc:sldMk cId="2859524985" sldId="302"/>
            <ac:spMk id="2" creationId="{5AEFC819-74F2-A629-B4DE-B2E62664631D}"/>
          </ac:spMkLst>
        </pc:spChg>
        <pc:spChg chg="add mod">
          <ac:chgData name="lizeta demetriou" userId="8bfe783e9e810927" providerId="LiveId" clId="{D7EF1D62-8C54-4D84-B87A-B4C8EC0EF124}" dt="2023-07-11T10:36:53.179" v="2100" actId="1076"/>
          <ac:spMkLst>
            <pc:docMk/>
            <pc:sldMk cId="2859524985" sldId="302"/>
            <ac:spMk id="3" creationId="{A210A146-F8D9-8FEC-E313-491195789165}"/>
          </ac:spMkLst>
        </pc:spChg>
      </pc:sldChg>
      <pc:sldChg chg="addSp modSp new mod">
        <pc:chgData name="lizeta demetriou" userId="8bfe783e9e810927" providerId="LiveId" clId="{D7EF1D62-8C54-4D84-B87A-B4C8EC0EF124}" dt="2023-07-11T13:07:25.953" v="3791" actId="14100"/>
        <pc:sldMkLst>
          <pc:docMk/>
          <pc:sldMk cId="2408182701" sldId="303"/>
        </pc:sldMkLst>
        <pc:spChg chg="mod">
          <ac:chgData name="lizeta demetriou" userId="8bfe783e9e810927" providerId="LiveId" clId="{D7EF1D62-8C54-4D84-B87A-B4C8EC0EF124}" dt="2023-07-11T13:05:09.131" v="3329" actId="20577"/>
          <ac:spMkLst>
            <pc:docMk/>
            <pc:sldMk cId="2408182701" sldId="303"/>
            <ac:spMk id="2" creationId="{3BCC5116-D9A3-A4F7-D8BA-8EF836ACF2E7}"/>
          </ac:spMkLst>
        </pc:spChg>
        <pc:spChg chg="add mod">
          <ac:chgData name="lizeta demetriou" userId="8bfe783e9e810927" providerId="LiveId" clId="{D7EF1D62-8C54-4D84-B87A-B4C8EC0EF124}" dt="2023-07-11T13:07:25.953" v="3791" actId="14100"/>
          <ac:spMkLst>
            <pc:docMk/>
            <pc:sldMk cId="2408182701" sldId="303"/>
            <ac:spMk id="3" creationId="{B01DE03D-0896-2BA6-25FF-AA720A9C7C6E}"/>
          </ac:spMkLst>
        </pc:spChg>
      </pc:sldChg>
      <pc:sldChg chg="modSp new mod">
        <pc:chgData name="lizeta demetriou" userId="8bfe783e9e810927" providerId="LiveId" clId="{D7EF1D62-8C54-4D84-B87A-B4C8EC0EF124}" dt="2023-07-11T13:29:24.368" v="4024" actId="20577"/>
        <pc:sldMkLst>
          <pc:docMk/>
          <pc:sldMk cId="3981774984" sldId="304"/>
        </pc:sldMkLst>
        <pc:spChg chg="mod">
          <ac:chgData name="lizeta demetriou" userId="8bfe783e9e810927" providerId="LiveId" clId="{D7EF1D62-8C54-4D84-B87A-B4C8EC0EF124}" dt="2023-07-11T11:40:32.421" v="2477" actId="20577"/>
          <ac:spMkLst>
            <pc:docMk/>
            <pc:sldMk cId="3981774984" sldId="304"/>
            <ac:spMk id="2" creationId="{AE0405CC-0264-9A9A-8070-A0F730541A45}"/>
          </ac:spMkLst>
        </pc:spChg>
        <pc:spChg chg="mod">
          <ac:chgData name="lizeta demetriou" userId="8bfe783e9e810927" providerId="LiveId" clId="{D7EF1D62-8C54-4D84-B87A-B4C8EC0EF124}" dt="2023-07-11T13:29:24.368" v="4024" actId="20577"/>
          <ac:spMkLst>
            <pc:docMk/>
            <pc:sldMk cId="3981774984" sldId="304"/>
            <ac:spMk id="3" creationId="{553AD0CE-AE57-908F-C896-41D8D803101D}"/>
          </ac:spMkLst>
        </pc:spChg>
      </pc:sldChg>
      <pc:sldChg chg="modSp new mod">
        <pc:chgData name="lizeta demetriou" userId="8bfe783e9e810927" providerId="LiveId" clId="{D7EF1D62-8C54-4D84-B87A-B4C8EC0EF124}" dt="2023-07-11T14:09:08.072" v="4818" actId="20577"/>
        <pc:sldMkLst>
          <pc:docMk/>
          <pc:sldMk cId="3598922771" sldId="305"/>
        </pc:sldMkLst>
        <pc:spChg chg="mod">
          <ac:chgData name="lizeta demetriou" userId="8bfe783e9e810927" providerId="LiveId" clId="{D7EF1D62-8C54-4D84-B87A-B4C8EC0EF124}" dt="2023-07-11T11:44:28.759" v="2684" actId="20577"/>
          <ac:spMkLst>
            <pc:docMk/>
            <pc:sldMk cId="3598922771" sldId="305"/>
            <ac:spMk id="2" creationId="{5DF50D94-C441-C839-B78F-A06AA68864F9}"/>
          </ac:spMkLst>
        </pc:spChg>
        <pc:spChg chg="mod">
          <ac:chgData name="lizeta demetriou" userId="8bfe783e9e810927" providerId="LiveId" clId="{D7EF1D62-8C54-4D84-B87A-B4C8EC0EF124}" dt="2023-07-11T14:09:08.072" v="4818" actId="20577"/>
          <ac:spMkLst>
            <pc:docMk/>
            <pc:sldMk cId="3598922771" sldId="305"/>
            <ac:spMk id="3" creationId="{68CE1B75-6ED1-F425-B280-57ECF91815D6}"/>
          </ac:spMkLst>
        </pc:spChg>
      </pc:sldChg>
      <pc:sldChg chg="modSp new mod">
        <pc:chgData name="lizeta demetriou" userId="8bfe783e9e810927" providerId="LiveId" clId="{D7EF1D62-8C54-4D84-B87A-B4C8EC0EF124}" dt="2023-07-11T14:09:14.815" v="4827" actId="20577"/>
        <pc:sldMkLst>
          <pc:docMk/>
          <pc:sldMk cId="4138904126" sldId="306"/>
        </pc:sldMkLst>
        <pc:spChg chg="mod">
          <ac:chgData name="lizeta demetriou" userId="8bfe783e9e810927" providerId="LiveId" clId="{D7EF1D62-8C54-4D84-B87A-B4C8EC0EF124}" dt="2023-07-11T11:52:01.442" v="3135" actId="20577"/>
          <ac:spMkLst>
            <pc:docMk/>
            <pc:sldMk cId="4138904126" sldId="306"/>
            <ac:spMk id="2" creationId="{E4144385-EA99-D356-96BD-793AF2E5A357}"/>
          </ac:spMkLst>
        </pc:spChg>
        <pc:spChg chg="mod">
          <ac:chgData name="lizeta demetriou" userId="8bfe783e9e810927" providerId="LiveId" clId="{D7EF1D62-8C54-4D84-B87A-B4C8EC0EF124}" dt="2023-07-11T14:09:14.815" v="4827" actId="20577"/>
          <ac:spMkLst>
            <pc:docMk/>
            <pc:sldMk cId="4138904126" sldId="306"/>
            <ac:spMk id="3" creationId="{75E4EA30-1029-4A9B-1890-AB4E72BF102B}"/>
          </ac:spMkLst>
        </pc:spChg>
      </pc:sldChg>
      <pc:sldChg chg="modSp new mod">
        <pc:chgData name="lizeta demetriou" userId="8bfe783e9e810927" providerId="LiveId" clId="{D7EF1D62-8C54-4D84-B87A-B4C8EC0EF124}" dt="2023-07-11T13:52:33.408" v="4578" actId="20577"/>
        <pc:sldMkLst>
          <pc:docMk/>
          <pc:sldMk cId="2395746491" sldId="307"/>
        </pc:sldMkLst>
        <pc:spChg chg="mod">
          <ac:chgData name="lizeta demetriou" userId="8bfe783e9e810927" providerId="LiveId" clId="{D7EF1D62-8C54-4D84-B87A-B4C8EC0EF124}" dt="2023-07-11T13:49:03.884" v="4095" actId="1076"/>
          <ac:spMkLst>
            <pc:docMk/>
            <pc:sldMk cId="2395746491" sldId="307"/>
            <ac:spMk id="2" creationId="{4806F210-8B5E-5D22-CD7A-4E27E67F430D}"/>
          </ac:spMkLst>
        </pc:spChg>
        <pc:spChg chg="mod">
          <ac:chgData name="lizeta demetriou" userId="8bfe783e9e810927" providerId="LiveId" clId="{D7EF1D62-8C54-4D84-B87A-B4C8EC0EF124}" dt="2023-07-11T13:52:33.408" v="4578" actId="20577"/>
          <ac:spMkLst>
            <pc:docMk/>
            <pc:sldMk cId="2395746491" sldId="307"/>
            <ac:spMk id="3" creationId="{5D252288-D391-A497-C6F4-AB3ECEA9165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7/11/2023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7/11/2023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7/11/2023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12926" y="-6603"/>
            <a:ext cx="6916420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37680" y="2918586"/>
            <a:ext cx="8241030" cy="259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4MWVEAww2g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healthcare-uk" TargetMode="External"/><Relationship Id="rId2" Type="http://schemas.openxmlformats.org/officeDocument/2006/relationships/hyperlink" Target="https://cpdonline.co.uk/knowledge-base/care/the-different-types-of-discrimination-in-health-and-social-care/#:~:text=If%20you%E2%80%99ve%20experienced%20discrimination%20by%20a%20healthcare%20or,can%20make%20a%20discrimination%20claim%20in%20court.%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0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37458" y="1676400"/>
            <a:ext cx="4069079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1005" marR="5080" indent="-40894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FFFF"/>
                </a:solidFill>
              </a:rPr>
              <a:t>Module</a:t>
            </a:r>
            <a:r>
              <a:rPr sz="3600" spc="-30" dirty="0">
                <a:solidFill>
                  <a:srgbClr val="FFFFFF"/>
                </a:solidFill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Arial"/>
                <a:cs typeface="Arial"/>
              </a:rPr>
              <a:t>LCHS4003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  <a:r>
              <a:rPr sz="3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74773" y="2969895"/>
            <a:ext cx="6394450" cy="17932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20725">
              <a:lnSpc>
                <a:spcPts val="4320"/>
              </a:lnSpc>
              <a:spcBef>
                <a:spcPts val="100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6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6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600" b="1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600" dirty="0">
              <a:latin typeface="Arial"/>
              <a:cs typeface="Arial"/>
            </a:endParaRPr>
          </a:p>
          <a:p>
            <a:pPr marL="12700" marR="5080" indent="2278380">
              <a:lnSpc>
                <a:spcPts val="4800"/>
              </a:lnSpc>
              <a:spcBef>
                <a:spcPts val="100"/>
              </a:spcBef>
            </a:pPr>
            <a:r>
              <a:rPr sz="4000" b="1" dirty="0">
                <a:solidFill>
                  <a:srgbClr val="FFFFCC"/>
                </a:solidFill>
                <a:latin typeface="Segoe UI"/>
                <a:cs typeface="Segoe UI"/>
              </a:rPr>
              <a:t>WEEK</a:t>
            </a:r>
            <a:r>
              <a:rPr sz="4000" b="1" spc="-110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sz="4000" b="1" spc="-50" dirty="0">
                <a:solidFill>
                  <a:srgbClr val="FFFFCC"/>
                </a:solidFill>
                <a:latin typeface="Segoe UI"/>
                <a:cs typeface="Segoe UI"/>
              </a:rPr>
              <a:t>5 </a:t>
            </a:r>
            <a:r>
              <a:rPr sz="4000" b="1" spc="-10" dirty="0">
                <a:solidFill>
                  <a:srgbClr val="FFFFCC"/>
                </a:solidFill>
                <a:latin typeface="Segoe UI"/>
                <a:cs typeface="Segoe UI"/>
              </a:rPr>
              <a:t>ASSIGNMENT</a:t>
            </a:r>
            <a:r>
              <a:rPr sz="4000" b="1" spc="-200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sz="4000" b="1" spc="-10" dirty="0">
                <a:solidFill>
                  <a:srgbClr val="FFFFCC"/>
                </a:solidFill>
                <a:latin typeface="Segoe UI"/>
                <a:cs typeface="Segoe UI"/>
              </a:rPr>
              <a:t>WORKSHOP</a:t>
            </a:r>
            <a:endParaRPr sz="4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18054" y="189687"/>
            <a:ext cx="3707129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5" dirty="0"/>
              <a:t>Today</a:t>
            </a:r>
            <a:r>
              <a:rPr spc="-125" dirty="0"/>
              <a:t> </a:t>
            </a:r>
            <a:r>
              <a:rPr dirty="0"/>
              <a:t>we</a:t>
            </a:r>
            <a:r>
              <a:rPr spc="-125" dirty="0"/>
              <a:t> </a:t>
            </a:r>
            <a:r>
              <a:rPr spc="-10" dirty="0"/>
              <a:t>will…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2980" y="1219200"/>
            <a:ext cx="8677275" cy="4158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lang="en-GB" sz="3200" spc="-45" dirty="0">
                <a:latin typeface="Segoe UI"/>
                <a:cs typeface="Segoe UI"/>
              </a:rPr>
              <a:t>O</a:t>
            </a:r>
            <a:r>
              <a:rPr sz="3200" dirty="0" err="1">
                <a:latin typeface="Segoe UI"/>
                <a:cs typeface="Segoe UI"/>
              </a:rPr>
              <a:t>utline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Equality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Act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2010,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promoting </a:t>
            </a:r>
            <a:r>
              <a:rPr sz="3200" dirty="0">
                <a:latin typeface="Segoe UI"/>
                <a:cs typeface="Segoe UI"/>
              </a:rPr>
              <a:t>equality,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inclusion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4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diversity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within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H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spc="-50" dirty="0">
                <a:latin typeface="Segoe UI"/>
                <a:cs typeface="Segoe UI"/>
              </a:rPr>
              <a:t>&amp; </a:t>
            </a:r>
            <a:r>
              <a:rPr sz="3200" dirty="0">
                <a:latin typeface="Segoe UI"/>
                <a:cs typeface="Segoe UI"/>
              </a:rPr>
              <a:t>SC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sector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consider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ethics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values.</a:t>
            </a:r>
            <a:endParaRPr lang="en-GB" sz="3200" spc="-10" dirty="0">
              <a:latin typeface="Segoe UI"/>
              <a:cs typeface="Segoe UI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sz="3200" dirty="0">
              <a:latin typeface="Segoe UI"/>
              <a:cs typeface="Segoe UI"/>
            </a:endParaRPr>
          </a:p>
          <a:p>
            <a:pPr marL="355600" marR="120014" indent="-342900">
              <a:lnSpc>
                <a:spcPct val="100000"/>
              </a:lnSpc>
              <a:spcBef>
                <a:spcPts val="7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lang="en-GB" sz="3200" dirty="0">
                <a:latin typeface="Segoe UI"/>
                <a:cs typeface="Segoe UI"/>
              </a:rPr>
              <a:t>R</a:t>
            </a:r>
            <a:r>
              <a:rPr sz="3200" dirty="0">
                <a:latin typeface="Segoe UI"/>
                <a:cs typeface="Segoe UI"/>
              </a:rPr>
              <a:t>un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assignment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workshop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-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outline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the </a:t>
            </a:r>
            <a:r>
              <a:rPr sz="3200" dirty="0">
                <a:latin typeface="Segoe UI"/>
                <a:cs typeface="Segoe UI"/>
              </a:rPr>
              <a:t>first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assignment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brief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relating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portfolio, </a:t>
            </a:r>
            <a:r>
              <a:rPr sz="3200" dirty="0">
                <a:latin typeface="Segoe UI"/>
                <a:cs typeface="Segoe UI"/>
              </a:rPr>
              <a:t>look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at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some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pitfalls,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submission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and </a:t>
            </a:r>
            <a:r>
              <a:rPr sz="3200" dirty="0">
                <a:latin typeface="Segoe UI"/>
                <a:cs typeface="Segoe UI"/>
              </a:rPr>
              <a:t>conduct</a:t>
            </a:r>
            <a:r>
              <a:rPr sz="3200" spc="-4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referencing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requirements.</a:t>
            </a:r>
            <a:endParaRPr sz="32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8477" y="109981"/>
            <a:ext cx="3453129" cy="5559425"/>
            <a:chOff x="268477" y="109981"/>
            <a:chExt cx="3453129" cy="5559425"/>
          </a:xfrm>
        </p:grpSpPr>
        <p:sp>
          <p:nvSpPr>
            <p:cNvPr id="3" name="object 3"/>
            <p:cNvSpPr/>
            <p:nvPr/>
          </p:nvSpPr>
          <p:spPr>
            <a:xfrm>
              <a:off x="281177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476" y="0"/>
                  </a:moveTo>
                  <a:lnTo>
                    <a:pt x="1713738" y="1713738"/>
                  </a:lnTo>
                  <a:lnTo>
                    <a:pt x="0" y="0"/>
                  </a:lnTo>
                  <a:lnTo>
                    <a:pt x="0" y="3819906"/>
                  </a:lnTo>
                  <a:lnTo>
                    <a:pt x="1713738" y="5533644"/>
                  </a:lnTo>
                  <a:lnTo>
                    <a:pt x="3427476" y="3819906"/>
                  </a:lnTo>
                  <a:lnTo>
                    <a:pt x="3427476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81177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476" y="0"/>
                  </a:moveTo>
                  <a:lnTo>
                    <a:pt x="3427476" y="3819906"/>
                  </a:lnTo>
                  <a:lnTo>
                    <a:pt x="1713738" y="5533644"/>
                  </a:lnTo>
                  <a:lnTo>
                    <a:pt x="0" y="3819906"/>
                  </a:lnTo>
                  <a:lnTo>
                    <a:pt x="0" y="0"/>
                  </a:lnTo>
                  <a:lnTo>
                    <a:pt x="1713738" y="1713738"/>
                  </a:lnTo>
                  <a:lnTo>
                    <a:pt x="3427476" y="0"/>
                  </a:lnTo>
                  <a:close/>
                </a:path>
              </a:pathLst>
            </a:custGeom>
            <a:ln w="254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423163" y="2031682"/>
            <a:ext cx="3138805" cy="19094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 marR="5080" algn="ctr">
              <a:lnSpc>
                <a:spcPct val="138300"/>
              </a:lnSpc>
              <a:spcBef>
                <a:spcPts val="95"/>
              </a:spcBef>
            </a:pP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400" b="1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Equality</a:t>
            </a:r>
            <a:r>
              <a:rPr sz="2400" b="1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Act</a:t>
            </a:r>
            <a:r>
              <a:rPr sz="2400" b="1" spc="-20" dirty="0">
                <a:solidFill>
                  <a:srgbClr val="FFFFFF"/>
                </a:solidFill>
                <a:latin typeface="Segoe UI"/>
                <a:cs typeface="Segoe UI"/>
              </a:rPr>
              <a:t> 2010 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Equality,</a:t>
            </a:r>
            <a:r>
              <a:rPr sz="2400" b="1" spc="-9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values</a:t>
            </a:r>
            <a:r>
              <a:rPr sz="2400" b="1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spc="-25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endParaRPr sz="2400">
              <a:latin typeface="Segoe UI"/>
              <a:cs typeface="Segoe UI"/>
            </a:endParaRPr>
          </a:p>
          <a:p>
            <a:pPr marL="635" algn="ctr">
              <a:lnSpc>
                <a:spcPct val="100000"/>
              </a:lnSpc>
              <a:spcBef>
                <a:spcPts val="5"/>
              </a:spcBef>
            </a:pP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ethical</a:t>
            </a:r>
            <a:r>
              <a:rPr sz="2400" b="1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practice</a:t>
            </a:r>
            <a:r>
              <a:rPr sz="2400" b="1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spc="-25" dirty="0">
                <a:solidFill>
                  <a:srgbClr val="FFFFFF"/>
                </a:solidFill>
                <a:latin typeface="Segoe UI"/>
                <a:cs typeface="Segoe UI"/>
              </a:rPr>
              <a:t>in</a:t>
            </a:r>
            <a:endParaRPr sz="2400">
              <a:latin typeface="Segoe UI"/>
              <a:cs typeface="Segoe UI"/>
            </a:endParaRPr>
          </a:p>
          <a:p>
            <a:pPr marL="1905" algn="ctr">
              <a:lnSpc>
                <a:spcPct val="100000"/>
              </a:lnSpc>
              <a:spcBef>
                <a:spcPts val="1105"/>
              </a:spcBef>
            </a:pP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H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&amp; </a:t>
            </a:r>
            <a:r>
              <a:rPr sz="2400" b="1" spc="-25" dirty="0">
                <a:solidFill>
                  <a:srgbClr val="FFFFFF"/>
                </a:solidFill>
                <a:latin typeface="Segoe UI"/>
                <a:cs typeface="Segoe UI"/>
              </a:rPr>
              <a:t>SC</a:t>
            </a:r>
            <a:endParaRPr sz="2400">
              <a:latin typeface="Segoe UI"/>
              <a:cs typeface="Segoe U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682238" y="388874"/>
            <a:ext cx="5194935" cy="3581400"/>
            <a:chOff x="3682238" y="388874"/>
            <a:chExt cx="5194935" cy="3581400"/>
          </a:xfrm>
        </p:grpSpPr>
        <p:sp>
          <p:nvSpPr>
            <p:cNvPr id="7" name="object 7"/>
            <p:cNvSpPr/>
            <p:nvPr/>
          </p:nvSpPr>
          <p:spPr>
            <a:xfrm>
              <a:off x="3694938" y="401574"/>
              <a:ext cx="5169535" cy="3556000"/>
            </a:xfrm>
            <a:custGeom>
              <a:avLst/>
              <a:gdLst/>
              <a:ahLst/>
              <a:cxnLst/>
              <a:rect l="l" t="t" r="r" b="b"/>
              <a:pathLst>
                <a:path w="5169534" h="3556000">
                  <a:moveTo>
                    <a:pt x="4576826" y="0"/>
                  </a:moveTo>
                  <a:lnTo>
                    <a:pt x="0" y="0"/>
                  </a:lnTo>
                  <a:lnTo>
                    <a:pt x="0" y="3555492"/>
                  </a:lnTo>
                  <a:lnTo>
                    <a:pt x="4576826" y="3555492"/>
                  </a:lnTo>
                  <a:lnTo>
                    <a:pt x="4625427" y="3553527"/>
                  </a:lnTo>
                  <a:lnTo>
                    <a:pt x="4672947" y="3547736"/>
                  </a:lnTo>
                  <a:lnTo>
                    <a:pt x="4719231" y="3538270"/>
                  </a:lnTo>
                  <a:lnTo>
                    <a:pt x="4764129" y="3525282"/>
                  </a:lnTo>
                  <a:lnTo>
                    <a:pt x="4807487" y="3508924"/>
                  </a:lnTo>
                  <a:lnTo>
                    <a:pt x="4849153" y="3489350"/>
                  </a:lnTo>
                  <a:lnTo>
                    <a:pt x="4888975" y="3466710"/>
                  </a:lnTo>
                  <a:lnTo>
                    <a:pt x="4926799" y="3441159"/>
                  </a:lnTo>
                  <a:lnTo>
                    <a:pt x="4962474" y="3412848"/>
                  </a:lnTo>
                  <a:lnTo>
                    <a:pt x="4995846" y="3381930"/>
                  </a:lnTo>
                  <a:lnTo>
                    <a:pt x="5026764" y="3348558"/>
                  </a:lnTo>
                  <a:lnTo>
                    <a:pt x="5055075" y="3312883"/>
                  </a:lnTo>
                  <a:lnTo>
                    <a:pt x="5080626" y="3275059"/>
                  </a:lnTo>
                  <a:lnTo>
                    <a:pt x="5103266" y="3235237"/>
                  </a:lnTo>
                  <a:lnTo>
                    <a:pt x="5122840" y="3193571"/>
                  </a:lnTo>
                  <a:lnTo>
                    <a:pt x="5139198" y="3150213"/>
                  </a:lnTo>
                  <a:lnTo>
                    <a:pt x="5152186" y="3105315"/>
                  </a:lnTo>
                  <a:lnTo>
                    <a:pt x="5161652" y="3059031"/>
                  </a:lnTo>
                  <a:lnTo>
                    <a:pt x="5167443" y="3011511"/>
                  </a:lnTo>
                  <a:lnTo>
                    <a:pt x="5169408" y="2962910"/>
                  </a:lnTo>
                  <a:lnTo>
                    <a:pt x="5169408" y="592581"/>
                  </a:lnTo>
                  <a:lnTo>
                    <a:pt x="5167443" y="543980"/>
                  </a:lnTo>
                  <a:lnTo>
                    <a:pt x="5161652" y="496460"/>
                  </a:lnTo>
                  <a:lnTo>
                    <a:pt x="5152186" y="450176"/>
                  </a:lnTo>
                  <a:lnTo>
                    <a:pt x="5139198" y="405278"/>
                  </a:lnTo>
                  <a:lnTo>
                    <a:pt x="5122840" y="361920"/>
                  </a:lnTo>
                  <a:lnTo>
                    <a:pt x="5103266" y="320254"/>
                  </a:lnTo>
                  <a:lnTo>
                    <a:pt x="5080626" y="280432"/>
                  </a:lnTo>
                  <a:lnTo>
                    <a:pt x="5055075" y="242608"/>
                  </a:lnTo>
                  <a:lnTo>
                    <a:pt x="5026764" y="206933"/>
                  </a:lnTo>
                  <a:lnTo>
                    <a:pt x="4995846" y="173561"/>
                  </a:lnTo>
                  <a:lnTo>
                    <a:pt x="4962474" y="142643"/>
                  </a:lnTo>
                  <a:lnTo>
                    <a:pt x="4926799" y="114332"/>
                  </a:lnTo>
                  <a:lnTo>
                    <a:pt x="4888975" y="88781"/>
                  </a:lnTo>
                  <a:lnTo>
                    <a:pt x="4849153" y="66141"/>
                  </a:lnTo>
                  <a:lnTo>
                    <a:pt x="4807487" y="46567"/>
                  </a:lnTo>
                  <a:lnTo>
                    <a:pt x="4764129" y="30209"/>
                  </a:lnTo>
                  <a:lnTo>
                    <a:pt x="4719231" y="17221"/>
                  </a:lnTo>
                  <a:lnTo>
                    <a:pt x="4672947" y="7755"/>
                  </a:lnTo>
                  <a:lnTo>
                    <a:pt x="4625427" y="1964"/>
                  </a:lnTo>
                  <a:lnTo>
                    <a:pt x="4576826" y="0"/>
                  </a:lnTo>
                  <a:close/>
                </a:path>
              </a:pathLst>
            </a:custGeom>
            <a:solidFill>
              <a:srgbClr val="C8F0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694938" y="401574"/>
              <a:ext cx="5169535" cy="3556000"/>
            </a:xfrm>
            <a:custGeom>
              <a:avLst/>
              <a:gdLst/>
              <a:ahLst/>
              <a:cxnLst/>
              <a:rect l="l" t="t" r="r" b="b"/>
              <a:pathLst>
                <a:path w="5169534" h="3556000">
                  <a:moveTo>
                    <a:pt x="5169408" y="592581"/>
                  </a:moveTo>
                  <a:lnTo>
                    <a:pt x="5169408" y="2962910"/>
                  </a:lnTo>
                  <a:lnTo>
                    <a:pt x="5167443" y="3011511"/>
                  </a:lnTo>
                  <a:lnTo>
                    <a:pt x="5161652" y="3059031"/>
                  </a:lnTo>
                  <a:lnTo>
                    <a:pt x="5152186" y="3105315"/>
                  </a:lnTo>
                  <a:lnTo>
                    <a:pt x="5139198" y="3150213"/>
                  </a:lnTo>
                  <a:lnTo>
                    <a:pt x="5122840" y="3193571"/>
                  </a:lnTo>
                  <a:lnTo>
                    <a:pt x="5103266" y="3235237"/>
                  </a:lnTo>
                  <a:lnTo>
                    <a:pt x="5080626" y="3275059"/>
                  </a:lnTo>
                  <a:lnTo>
                    <a:pt x="5055075" y="3312883"/>
                  </a:lnTo>
                  <a:lnTo>
                    <a:pt x="5026764" y="3348558"/>
                  </a:lnTo>
                  <a:lnTo>
                    <a:pt x="4995846" y="3381930"/>
                  </a:lnTo>
                  <a:lnTo>
                    <a:pt x="4962474" y="3412848"/>
                  </a:lnTo>
                  <a:lnTo>
                    <a:pt x="4926799" y="3441159"/>
                  </a:lnTo>
                  <a:lnTo>
                    <a:pt x="4888975" y="3466710"/>
                  </a:lnTo>
                  <a:lnTo>
                    <a:pt x="4849153" y="3489350"/>
                  </a:lnTo>
                  <a:lnTo>
                    <a:pt x="4807487" y="3508924"/>
                  </a:lnTo>
                  <a:lnTo>
                    <a:pt x="4764129" y="3525282"/>
                  </a:lnTo>
                  <a:lnTo>
                    <a:pt x="4719231" y="3538270"/>
                  </a:lnTo>
                  <a:lnTo>
                    <a:pt x="4672947" y="3547736"/>
                  </a:lnTo>
                  <a:lnTo>
                    <a:pt x="4625427" y="3553527"/>
                  </a:lnTo>
                  <a:lnTo>
                    <a:pt x="4576826" y="3555492"/>
                  </a:lnTo>
                  <a:lnTo>
                    <a:pt x="0" y="3555492"/>
                  </a:lnTo>
                  <a:lnTo>
                    <a:pt x="0" y="0"/>
                  </a:lnTo>
                  <a:lnTo>
                    <a:pt x="4576826" y="0"/>
                  </a:lnTo>
                  <a:lnTo>
                    <a:pt x="4625427" y="1964"/>
                  </a:lnTo>
                  <a:lnTo>
                    <a:pt x="4672947" y="7755"/>
                  </a:lnTo>
                  <a:lnTo>
                    <a:pt x="4719231" y="17221"/>
                  </a:lnTo>
                  <a:lnTo>
                    <a:pt x="4764129" y="30209"/>
                  </a:lnTo>
                  <a:lnTo>
                    <a:pt x="4807487" y="46567"/>
                  </a:lnTo>
                  <a:lnTo>
                    <a:pt x="4849153" y="66141"/>
                  </a:lnTo>
                  <a:lnTo>
                    <a:pt x="4888975" y="88781"/>
                  </a:lnTo>
                  <a:lnTo>
                    <a:pt x="4926799" y="114332"/>
                  </a:lnTo>
                  <a:lnTo>
                    <a:pt x="4962474" y="142643"/>
                  </a:lnTo>
                  <a:lnTo>
                    <a:pt x="4995846" y="173561"/>
                  </a:lnTo>
                  <a:lnTo>
                    <a:pt x="5026764" y="206933"/>
                  </a:lnTo>
                  <a:lnTo>
                    <a:pt x="5055075" y="242608"/>
                  </a:lnTo>
                  <a:lnTo>
                    <a:pt x="5080626" y="280432"/>
                  </a:lnTo>
                  <a:lnTo>
                    <a:pt x="5103266" y="320254"/>
                  </a:lnTo>
                  <a:lnTo>
                    <a:pt x="5122840" y="361920"/>
                  </a:lnTo>
                  <a:lnTo>
                    <a:pt x="5139198" y="405278"/>
                  </a:lnTo>
                  <a:lnTo>
                    <a:pt x="5152186" y="450176"/>
                  </a:lnTo>
                  <a:lnTo>
                    <a:pt x="5161652" y="496460"/>
                  </a:lnTo>
                  <a:lnTo>
                    <a:pt x="5167443" y="543980"/>
                  </a:lnTo>
                  <a:lnTo>
                    <a:pt x="5169408" y="592581"/>
                  </a:lnTo>
                  <a:close/>
                </a:path>
              </a:pathLst>
            </a:custGeom>
            <a:ln w="254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852164" y="1297381"/>
            <a:ext cx="4585335" cy="1669414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4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Equality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Act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spc="-20" dirty="0">
                <a:latin typeface="Segoe UI"/>
                <a:cs typeface="Segoe UI"/>
              </a:rPr>
              <a:t>2010</a:t>
            </a:r>
            <a:endParaRPr sz="24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5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Ethical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Practice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Principles</a:t>
            </a:r>
            <a:endParaRPr sz="2400" dirty="0">
              <a:latin typeface="Segoe UI"/>
              <a:cs typeface="Segoe UI"/>
            </a:endParaRPr>
          </a:p>
          <a:p>
            <a:pPr marL="241300" marR="5080" indent="-228600">
              <a:lnSpc>
                <a:spcPts val="2870"/>
              </a:lnSpc>
              <a:spcBef>
                <a:spcPts val="570"/>
              </a:spcBef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14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Read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contents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pages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119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to </a:t>
            </a:r>
            <a:r>
              <a:rPr sz="2400" b="1" dirty="0">
                <a:latin typeface="Segoe UI"/>
                <a:cs typeface="Segoe UI"/>
              </a:rPr>
              <a:t>136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Glasby</a:t>
            </a:r>
            <a:r>
              <a:rPr sz="2400" b="1" spc="-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(2012)</a:t>
            </a:r>
            <a:endParaRPr sz="24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228600"/>
            <a:ext cx="800100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pc="-65" dirty="0"/>
              <a:t>			Discuss 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119062" y="1371600"/>
            <a:ext cx="8677275" cy="793358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lang="en-GB" sz="3200" spc="-50" dirty="0">
                <a:latin typeface="Arial"/>
                <a:cs typeface="Arial"/>
              </a:rPr>
              <a:t> What do we mean with equality in Health and Social Care? </a:t>
            </a: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469900" marR="5080" indent="-457200">
              <a:lnSpc>
                <a:spcPct val="100000"/>
              </a:lnSpc>
              <a:spcBef>
                <a:spcPts val="765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3200" spc="-50" dirty="0">
                <a:latin typeface="Arial"/>
                <a:cs typeface="Arial"/>
              </a:rPr>
              <a:t>What is discrimination? Can you think of any examples from the Health and Social Care sector?</a:t>
            </a: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469900" marR="5080" indent="-457200">
              <a:lnSpc>
                <a:spcPct val="100000"/>
              </a:lnSpc>
              <a:spcBef>
                <a:spcPts val="765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lang="en-GB" sz="3200" spc="-50" dirty="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tabLst>
                <a:tab pos="354965" algn="l"/>
              </a:tabLst>
            </a:pPr>
            <a:endParaRPr sz="3200" dirty="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58511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95612-1306-F209-6639-2FC02B271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7200"/>
            <a:ext cx="7848599" cy="1295400"/>
          </a:xfrm>
        </p:spPr>
        <p:txBody>
          <a:bodyPr/>
          <a:lstStyle/>
          <a:p>
            <a:r>
              <a:rPr lang="en-GB" dirty="0"/>
              <a:t>Discrimination in Practice: </a:t>
            </a:r>
            <a:br>
              <a:rPr lang="en-GB" dirty="0"/>
            </a:br>
            <a:r>
              <a:rPr lang="en-GB" dirty="0"/>
              <a:t>		A case study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D03EED-E6EC-E290-E335-B50B20158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905000"/>
            <a:ext cx="8241030" cy="3508653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Read the first case study provided by your lecturer and discuss it in class.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953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111250" marR="5080" indent="-268605">
              <a:lnSpc>
                <a:spcPct val="100000"/>
              </a:lnSpc>
              <a:spcBef>
                <a:spcPts val="95"/>
              </a:spcBef>
            </a:pPr>
            <a:r>
              <a:rPr dirty="0"/>
              <a:t>Equality</a:t>
            </a:r>
            <a:r>
              <a:rPr spc="-12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spc="-10" dirty="0"/>
              <a:t>inclusion </a:t>
            </a:r>
            <a:r>
              <a:rPr dirty="0"/>
              <a:t>some</a:t>
            </a:r>
            <a:r>
              <a:rPr spc="-120" dirty="0"/>
              <a:t> </a:t>
            </a:r>
            <a:r>
              <a:rPr dirty="0"/>
              <a:t>key</a:t>
            </a:r>
            <a:r>
              <a:rPr spc="-110" dirty="0"/>
              <a:t> </a:t>
            </a:r>
            <a:r>
              <a:rPr spc="-10" dirty="0"/>
              <a:t>principles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3923" y="1524000"/>
            <a:ext cx="8734425" cy="4256935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355600" marR="360045" indent="-342900">
              <a:lnSpc>
                <a:spcPct val="80000"/>
              </a:lnSpc>
              <a:spcBef>
                <a:spcPts val="695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Segoe UI"/>
                <a:cs typeface="Segoe UI"/>
              </a:rPr>
              <a:t>Equality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is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focused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on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lang="en-GB" sz="2500" spc="-70" dirty="0">
                <a:latin typeface="Segoe UI"/>
                <a:cs typeface="Segoe UI"/>
              </a:rPr>
              <a:t>"</a:t>
            </a:r>
            <a:r>
              <a:rPr sz="2500" dirty="0">
                <a:latin typeface="Segoe UI"/>
                <a:cs typeface="Segoe UI"/>
              </a:rPr>
              <a:t>ensuring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that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individuals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or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groups </a:t>
            </a:r>
            <a:r>
              <a:rPr sz="2500" dirty="0">
                <a:latin typeface="Segoe UI"/>
                <a:cs typeface="Segoe UI"/>
              </a:rPr>
              <a:t>are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not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treated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differently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as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result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specific </a:t>
            </a:r>
            <a:r>
              <a:rPr sz="2500" dirty="0">
                <a:latin typeface="Segoe UI"/>
                <a:cs typeface="Segoe UI"/>
              </a:rPr>
              <a:t>characteristic</a:t>
            </a:r>
            <a:r>
              <a:rPr lang="en-GB" sz="2500" dirty="0">
                <a:latin typeface="Segoe UI"/>
                <a:cs typeface="Segoe UI"/>
              </a:rPr>
              <a:t>"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(</a:t>
            </a:r>
            <a:r>
              <a:rPr sz="2500" dirty="0">
                <a:latin typeface="Arial"/>
                <a:cs typeface="Arial"/>
              </a:rPr>
              <a:t>Edwards</a:t>
            </a:r>
            <a:r>
              <a:rPr sz="2500" spc="-8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&amp;</a:t>
            </a:r>
            <a:r>
              <a:rPr sz="2500" spc="-8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Best,</a:t>
            </a:r>
            <a:r>
              <a:rPr sz="2500" spc="-7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2020</a:t>
            </a:r>
            <a:r>
              <a:rPr sz="2500" spc="-85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p.316).</a:t>
            </a:r>
            <a:endParaRPr lang="en-GB" sz="2500" spc="-10" dirty="0">
              <a:latin typeface="Arial"/>
              <a:cs typeface="Arial"/>
            </a:endParaRPr>
          </a:p>
          <a:p>
            <a:pPr marL="355600" marR="360045" indent="-342900">
              <a:lnSpc>
                <a:spcPct val="80000"/>
              </a:lnSpc>
              <a:spcBef>
                <a:spcPts val="695"/>
              </a:spcBef>
              <a:tabLst>
                <a:tab pos="354965" algn="l"/>
              </a:tabLst>
            </a:pPr>
            <a:endParaRPr sz="2500" dirty="0">
              <a:latin typeface="Arial"/>
              <a:cs typeface="Arial"/>
            </a:endParaRPr>
          </a:p>
          <a:p>
            <a:pPr marL="355600" marR="448945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Segoe UI"/>
                <a:cs typeface="Segoe UI"/>
              </a:rPr>
              <a:t>Challenging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discrimination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is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key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lang="en-GB" sz="2500" spc="-60" dirty="0">
                <a:latin typeface="Segoe UI"/>
                <a:cs typeface="Segoe UI"/>
              </a:rPr>
              <a:t>"</a:t>
            </a:r>
            <a:r>
              <a:rPr sz="2500" dirty="0">
                <a:latin typeface="Segoe UI"/>
                <a:cs typeface="Segoe UI"/>
              </a:rPr>
              <a:t>element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health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10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social</a:t>
            </a:r>
            <a:r>
              <a:rPr sz="2500" spc="-100" dirty="0">
                <a:latin typeface="Segoe UI"/>
                <a:cs typeface="Segoe UI"/>
              </a:rPr>
              <a:t> </a:t>
            </a:r>
            <a:r>
              <a:rPr lang="en-GB" sz="2500" spc="-100" dirty="0">
                <a:latin typeface="Segoe UI"/>
                <a:cs typeface="Segoe UI"/>
              </a:rPr>
              <a:t>c</a:t>
            </a:r>
            <a:r>
              <a:rPr sz="2500" dirty="0">
                <a:latin typeface="Segoe UI"/>
                <a:cs typeface="Segoe UI"/>
              </a:rPr>
              <a:t>are</a:t>
            </a:r>
            <a:r>
              <a:rPr sz="2500" spc="-8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profession</a:t>
            </a:r>
            <a:r>
              <a:rPr lang="en-GB" sz="2500" dirty="0">
                <a:latin typeface="Segoe UI"/>
                <a:cs typeface="Segoe UI"/>
              </a:rPr>
              <a:t>"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(Glasby,</a:t>
            </a:r>
            <a:r>
              <a:rPr sz="2500" spc="-10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2017,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p.119).</a:t>
            </a:r>
            <a:endParaRPr lang="en-GB" sz="2500" spc="-10" dirty="0">
              <a:latin typeface="Segoe UI"/>
              <a:cs typeface="Segoe UI"/>
            </a:endParaRPr>
          </a:p>
          <a:p>
            <a:pPr marL="355600" marR="448945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endParaRPr lang="en-GB" sz="2500" spc="-10" dirty="0">
              <a:latin typeface="Segoe UI"/>
              <a:cs typeface="Segoe UI"/>
            </a:endParaRPr>
          </a:p>
          <a:p>
            <a:pPr marL="355600" marR="448945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endParaRPr sz="2500" dirty="0">
              <a:latin typeface="Segoe UI"/>
              <a:cs typeface="Segoe UI"/>
            </a:endParaRPr>
          </a:p>
          <a:p>
            <a:pPr marL="355600" marR="5080" indent="-342900">
              <a:lnSpc>
                <a:spcPts val="2400"/>
              </a:lnSpc>
              <a:spcBef>
                <a:spcPts val="605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core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 err="1">
                <a:latin typeface="Segoe UI"/>
                <a:cs typeface="Segoe UI"/>
              </a:rPr>
              <a:t>enduri</a:t>
            </a:r>
            <a:r>
              <a:rPr lang="en-GB" sz="2500" dirty="0">
                <a:latin typeface="Segoe UI"/>
                <a:cs typeface="Segoe UI"/>
              </a:rPr>
              <a:t>ng</a:t>
            </a:r>
            <a:r>
              <a:rPr lang="en-GB" sz="2500" spc="-5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feature</a:t>
            </a:r>
            <a:r>
              <a:rPr lang="en-GB" sz="2500" spc="-2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of</a:t>
            </a:r>
            <a:r>
              <a:rPr lang="en-GB" sz="2500" spc="-6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the</a:t>
            </a:r>
            <a:r>
              <a:rPr lang="en-GB" sz="2500" spc="-6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UK</a:t>
            </a:r>
            <a:r>
              <a:rPr lang="en-GB" sz="2500" spc="-7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welfare</a:t>
            </a:r>
            <a:r>
              <a:rPr lang="en-GB" sz="2500" spc="-2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state</a:t>
            </a:r>
            <a:r>
              <a:rPr lang="en-GB" sz="2500" spc="-4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is</a:t>
            </a:r>
            <a:r>
              <a:rPr lang="en-GB" sz="2500" spc="-70" dirty="0">
                <a:latin typeface="Segoe UI"/>
                <a:cs typeface="Segoe UI"/>
              </a:rPr>
              <a:t> </a:t>
            </a:r>
            <a:r>
              <a:rPr lang="en-GB" sz="2500" spc="-25" dirty="0">
                <a:latin typeface="Segoe UI"/>
                <a:cs typeface="Segoe UI"/>
              </a:rPr>
              <a:t>its </a:t>
            </a:r>
            <a:r>
              <a:rPr lang="en-GB" sz="2500" dirty="0">
                <a:latin typeface="Segoe UI"/>
                <a:cs typeface="Segoe UI"/>
              </a:rPr>
              <a:t>commitment</a:t>
            </a:r>
            <a:r>
              <a:rPr lang="en-GB" sz="2500" spc="-6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to</a:t>
            </a:r>
            <a:r>
              <a:rPr lang="en-GB" sz="2500" spc="-6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equality</a:t>
            </a:r>
            <a:r>
              <a:rPr lang="en-GB" sz="2500" spc="-5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and</a:t>
            </a:r>
            <a:r>
              <a:rPr lang="en-GB" sz="2500" spc="-7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to</a:t>
            </a:r>
            <a:r>
              <a:rPr lang="en-GB" sz="2500" spc="-5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treating</a:t>
            </a:r>
            <a:r>
              <a:rPr lang="en-GB" sz="2500" spc="-5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people</a:t>
            </a:r>
            <a:r>
              <a:rPr lang="en-GB" sz="2500" spc="-5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on</a:t>
            </a:r>
            <a:r>
              <a:rPr lang="en-GB" sz="2500" spc="-8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the</a:t>
            </a:r>
            <a:r>
              <a:rPr lang="en-GB" sz="2500" spc="-65" dirty="0">
                <a:latin typeface="Segoe UI"/>
                <a:cs typeface="Segoe UI"/>
              </a:rPr>
              <a:t> </a:t>
            </a:r>
            <a:r>
              <a:rPr lang="en-GB" sz="2500" spc="-10" dirty="0">
                <a:latin typeface="Segoe UI"/>
                <a:cs typeface="Segoe UI"/>
              </a:rPr>
              <a:t>basis </a:t>
            </a:r>
            <a:r>
              <a:rPr lang="en-GB" sz="2500" dirty="0">
                <a:latin typeface="Segoe UI"/>
                <a:cs typeface="Segoe UI"/>
              </a:rPr>
              <a:t>of</a:t>
            </a:r>
            <a:r>
              <a:rPr lang="en-GB" sz="2500" spc="-7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need</a:t>
            </a:r>
            <a:r>
              <a:rPr lang="en-GB" sz="2500" spc="-7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rather</a:t>
            </a:r>
            <a:r>
              <a:rPr lang="en-GB" sz="2500" spc="-4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than</a:t>
            </a:r>
            <a:r>
              <a:rPr lang="en-GB" sz="2500" spc="-6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ability</a:t>
            </a:r>
            <a:r>
              <a:rPr lang="en-GB" sz="2500" spc="-55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to</a:t>
            </a:r>
            <a:r>
              <a:rPr lang="en-GB" sz="2500" spc="-6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pay</a:t>
            </a:r>
            <a:r>
              <a:rPr lang="en-GB" sz="2500" spc="-60" dirty="0">
                <a:latin typeface="Segoe UI"/>
                <a:cs typeface="Segoe UI"/>
              </a:rPr>
              <a:t> </a:t>
            </a:r>
            <a:r>
              <a:rPr lang="en-GB" sz="2500" spc="-10" dirty="0">
                <a:latin typeface="Segoe UI"/>
                <a:cs typeface="Segoe UI"/>
              </a:rPr>
              <a:t>(Glasby,</a:t>
            </a:r>
            <a:r>
              <a:rPr lang="en-GB" sz="2500" spc="-70" dirty="0">
                <a:latin typeface="Segoe UI"/>
                <a:cs typeface="Segoe UI"/>
              </a:rPr>
              <a:t> </a:t>
            </a:r>
            <a:r>
              <a:rPr lang="en-GB" sz="2500" dirty="0">
                <a:latin typeface="Segoe UI"/>
                <a:cs typeface="Segoe UI"/>
              </a:rPr>
              <a:t>2017</a:t>
            </a:r>
            <a:r>
              <a:rPr lang="en-GB" sz="2500" spc="-10" dirty="0">
                <a:latin typeface="Segoe UI"/>
                <a:cs typeface="Segoe UI"/>
              </a:rPr>
              <a:t>).</a:t>
            </a:r>
            <a:endParaRPr lang="en-GB" sz="2500" dirty="0">
              <a:latin typeface="Segoe UI"/>
              <a:cs typeface="Segoe UI"/>
            </a:endParaRPr>
          </a:p>
          <a:p>
            <a:pPr marL="355600" marR="474980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endParaRPr lang="en-GB" sz="25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111250" marR="5080" indent="-268605">
              <a:lnSpc>
                <a:spcPct val="100000"/>
              </a:lnSpc>
              <a:spcBef>
                <a:spcPts val="95"/>
              </a:spcBef>
            </a:pPr>
            <a:r>
              <a:rPr dirty="0"/>
              <a:t>Equality</a:t>
            </a:r>
            <a:r>
              <a:rPr spc="-12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spc="-10" dirty="0"/>
              <a:t>inclusion </a:t>
            </a:r>
            <a:r>
              <a:rPr dirty="0"/>
              <a:t>some</a:t>
            </a:r>
            <a:r>
              <a:rPr spc="-120" dirty="0"/>
              <a:t> </a:t>
            </a:r>
            <a:r>
              <a:rPr dirty="0"/>
              <a:t>key</a:t>
            </a:r>
            <a:r>
              <a:rPr spc="-110" dirty="0"/>
              <a:t> </a:t>
            </a:r>
            <a:r>
              <a:rPr spc="-10" dirty="0"/>
              <a:t>principles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605" y="1672429"/>
            <a:ext cx="8989061" cy="3513141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355600" marR="360045" indent="-342900">
              <a:lnSpc>
                <a:spcPct val="80000"/>
              </a:lnSpc>
              <a:spcBef>
                <a:spcPts val="695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	The</a:t>
            </a:r>
            <a:r>
              <a:rPr sz="25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sz="25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5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5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public</a:t>
            </a:r>
            <a:r>
              <a:rPr sz="25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  <a:r>
              <a:rPr sz="25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sz="25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5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valued</a:t>
            </a:r>
            <a:r>
              <a:rPr sz="25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sz="25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5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spc="-10" dirty="0">
                <a:latin typeface="Arial" panose="020B0604020202020204" pitchFamily="34" charset="0"/>
                <a:cs typeface="Arial" panose="020B0604020202020204" pitchFamily="34" charset="0"/>
              </a:rPr>
              <a:t>British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sz="2500" spc="-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spc="-10" dirty="0">
                <a:latin typeface="Arial" panose="020B0604020202020204" pitchFamily="34" charset="0"/>
                <a:cs typeface="Arial" panose="020B0604020202020204" pitchFamily="34" charset="0"/>
              </a:rPr>
              <a:t>(Glasby,</a:t>
            </a:r>
            <a:r>
              <a:rPr sz="2500" spc="-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2017</a:t>
            </a:r>
            <a:r>
              <a:rPr sz="2500" spc="-1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25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360045" indent="-342900">
              <a:lnSpc>
                <a:spcPct val="80000"/>
              </a:lnSpc>
              <a:spcBef>
                <a:spcPts val="695"/>
              </a:spcBef>
              <a:tabLst>
                <a:tab pos="354965" algn="l"/>
              </a:tabLst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360045" indent="-342900">
              <a:lnSpc>
                <a:spcPct val="80000"/>
              </a:lnSpc>
              <a:spcBef>
                <a:spcPts val="695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aim of the NHS is to treat everyone alike on the basis of need and not the ability to pay or on other social characteristics (Glasby, 2017</a:t>
            </a:r>
          </a:p>
          <a:p>
            <a:pPr marL="355600" marR="360045" indent="-342900">
              <a:lnSpc>
                <a:spcPct val="80000"/>
              </a:lnSpc>
              <a:spcBef>
                <a:spcPts val="695"/>
              </a:spcBef>
              <a:tabLst>
                <a:tab pos="354965" algn="l"/>
              </a:tabLst>
            </a:pPr>
            <a:endParaRPr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303530" indent="-342900" algn="just">
              <a:lnSpc>
                <a:spcPct val="80000"/>
              </a:lnSpc>
              <a:spcBef>
                <a:spcPts val="620"/>
              </a:spcBef>
            </a:pP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500" spc="135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sz="25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5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5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much</a:t>
            </a:r>
            <a:r>
              <a:rPr sz="2500" spc="-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greater</a:t>
            </a:r>
            <a:r>
              <a:rPr sz="25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r>
              <a:rPr sz="25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5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5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sz="25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5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spc="-10" dirty="0">
                <a:latin typeface="Arial" panose="020B0604020202020204" pitchFamily="34" charset="0"/>
                <a:cs typeface="Arial" panose="020B0604020202020204" pitchFamily="34" charset="0"/>
              </a:rPr>
              <a:t>deliver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sz="25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5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ways</a:t>
            </a:r>
            <a:r>
              <a:rPr sz="25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5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avoids</a:t>
            </a:r>
            <a:r>
              <a:rPr sz="25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harm</a:t>
            </a:r>
            <a:r>
              <a:rPr sz="25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(Edwards</a:t>
            </a:r>
            <a:r>
              <a:rPr sz="25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r>
              <a:rPr sz="25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dirty="0">
                <a:latin typeface="Arial" panose="020B0604020202020204" pitchFamily="34" charset="0"/>
                <a:cs typeface="Arial" panose="020B0604020202020204" pitchFamily="34" charset="0"/>
              </a:rPr>
              <a:t>Best,</a:t>
            </a:r>
            <a:r>
              <a:rPr sz="25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500" spc="-20" dirty="0">
                <a:latin typeface="Arial" panose="020B0604020202020204" pitchFamily="34" charset="0"/>
                <a:cs typeface="Arial" panose="020B0604020202020204" pitchFamily="34" charset="0"/>
              </a:rPr>
              <a:t>2020 </a:t>
            </a:r>
            <a:r>
              <a:rPr sz="2500" spc="-10" dirty="0">
                <a:latin typeface="Arial" panose="020B0604020202020204" pitchFamily="34" charset="0"/>
                <a:cs typeface="Arial" panose="020B0604020202020204" pitchFamily="34" charset="0"/>
              </a:rPr>
              <a:t>p.315).</a:t>
            </a:r>
            <a:endParaRPr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527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50D68-80A6-079C-C38D-F39606161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790" y="381000"/>
            <a:ext cx="6916420" cy="615553"/>
          </a:xfrm>
        </p:spPr>
        <p:txBody>
          <a:bodyPr/>
          <a:lstStyle/>
          <a:p>
            <a:r>
              <a:rPr lang="en-GB" dirty="0"/>
              <a:t>	    Nevertheless….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D8C53-8E21-311B-C87A-9D86E1590E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" y="1219200"/>
            <a:ext cx="8839200" cy="517064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Arial" panose="020B0604020202020204" pitchFamily="34" charset="0"/>
              </a:rPr>
              <a:t>Considering issues of Equality, Diversity and Inclusion (EDI) is a critical part of the work councils and partners do.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 show that the experience of people with protected characteristics (e.g., disability, gender, religion etc) receiving support from the adult social care and public health system varies.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Covid-19 pandemic </a:t>
            </a:r>
            <a:r>
              <a:rPr lang="en-GB" sz="2400" b="0" i="0" dirty="0">
                <a:effectLst/>
                <a:latin typeface="Arial" panose="020B0604020202020204" pitchFamily="34" charset="0"/>
              </a:rPr>
              <a:t>has disproportionally affected some communities, such as minority ethnic communities or people with learning disabilities (Local Government Association, 2023</a:t>
            </a:r>
            <a:r>
              <a:rPr lang="en-GB" sz="2400" b="0" i="0" dirty="0">
                <a:solidFill>
                  <a:srgbClr val="464B51"/>
                </a:solidFill>
                <a:effectLst/>
                <a:latin typeface="Arial" panose="020B0604020202020204" pitchFamily="34" charset="0"/>
              </a:rPr>
              <a:t>)</a:t>
            </a:r>
            <a:endParaRPr lang="en-GB" sz="2400" dirty="0">
              <a:solidFill>
                <a:srgbClr val="464B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464B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464B5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7991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8606" y="364616"/>
            <a:ext cx="74663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General</a:t>
            </a:r>
            <a:r>
              <a:rPr sz="3600" spc="-5" dirty="0"/>
              <a:t> </a:t>
            </a:r>
            <a:r>
              <a:rPr sz="3600" dirty="0"/>
              <a:t>Medical</a:t>
            </a:r>
            <a:r>
              <a:rPr sz="3600" spc="-30" dirty="0"/>
              <a:t> </a:t>
            </a:r>
            <a:r>
              <a:rPr sz="3600" dirty="0"/>
              <a:t>Council</a:t>
            </a:r>
            <a:r>
              <a:rPr sz="3600" spc="-30" dirty="0"/>
              <a:t> </a:t>
            </a:r>
            <a:r>
              <a:rPr sz="3600" spc="-10" dirty="0"/>
              <a:t>Stresses…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381000" y="2209800"/>
            <a:ext cx="8382000" cy="18594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27100" marR="5080">
              <a:lnSpc>
                <a:spcPct val="80000"/>
              </a:lnSpc>
              <a:spcBef>
                <a:spcPts val="745"/>
              </a:spcBef>
            </a:pPr>
            <a:r>
              <a:rPr sz="3000" i="1" spc="-10" dirty="0">
                <a:latin typeface="Segoe UI"/>
                <a:cs typeface="Segoe UI"/>
              </a:rPr>
              <a:t>“You</a:t>
            </a:r>
            <a:r>
              <a:rPr sz="3000" i="1" spc="-8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must</a:t>
            </a:r>
            <a:r>
              <a:rPr sz="3000" i="1" spc="-55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not</a:t>
            </a:r>
            <a:r>
              <a:rPr sz="3000" i="1" spc="-6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unfairly</a:t>
            </a:r>
            <a:r>
              <a:rPr sz="3000" i="1" spc="-7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discriminate</a:t>
            </a:r>
            <a:r>
              <a:rPr sz="3000" i="1" spc="-45" dirty="0">
                <a:latin typeface="Segoe UI"/>
                <a:cs typeface="Segoe UI"/>
              </a:rPr>
              <a:t> </a:t>
            </a:r>
            <a:r>
              <a:rPr sz="3000" i="1" spc="-10" dirty="0">
                <a:latin typeface="Segoe UI"/>
                <a:cs typeface="Segoe UI"/>
              </a:rPr>
              <a:t>against </a:t>
            </a:r>
            <a:r>
              <a:rPr sz="3000" i="1" dirty="0">
                <a:latin typeface="Segoe UI"/>
                <a:cs typeface="Segoe UI"/>
              </a:rPr>
              <a:t>patients</a:t>
            </a:r>
            <a:r>
              <a:rPr sz="3000" i="1" spc="-25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or</a:t>
            </a:r>
            <a:r>
              <a:rPr sz="3000" i="1" spc="-3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colleagues</a:t>
            </a:r>
            <a:r>
              <a:rPr sz="3000" i="1" spc="-25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by</a:t>
            </a:r>
            <a:r>
              <a:rPr sz="3000" i="1" spc="-25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allowing</a:t>
            </a:r>
            <a:r>
              <a:rPr sz="3000" i="1" spc="-50" dirty="0">
                <a:latin typeface="Segoe UI"/>
                <a:cs typeface="Segoe UI"/>
              </a:rPr>
              <a:t> </a:t>
            </a:r>
            <a:r>
              <a:rPr sz="3000" i="1" spc="-20" dirty="0">
                <a:latin typeface="Segoe UI"/>
                <a:cs typeface="Segoe UI"/>
              </a:rPr>
              <a:t>your </a:t>
            </a:r>
            <a:r>
              <a:rPr sz="3000" i="1" dirty="0">
                <a:latin typeface="Segoe UI"/>
                <a:cs typeface="Segoe UI"/>
              </a:rPr>
              <a:t>personal</a:t>
            </a:r>
            <a:r>
              <a:rPr sz="3000" i="1" spc="-15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views to</a:t>
            </a:r>
            <a:r>
              <a:rPr sz="3000" i="1" spc="-5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affect</a:t>
            </a:r>
            <a:r>
              <a:rPr sz="3000" i="1" spc="1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your</a:t>
            </a:r>
            <a:r>
              <a:rPr sz="3000" i="1" spc="-10" dirty="0">
                <a:latin typeface="Segoe UI"/>
                <a:cs typeface="Segoe UI"/>
              </a:rPr>
              <a:t> professional </a:t>
            </a:r>
            <a:r>
              <a:rPr sz="3000" i="1" dirty="0">
                <a:latin typeface="Segoe UI"/>
                <a:cs typeface="Segoe UI"/>
              </a:rPr>
              <a:t>relationship</a:t>
            </a:r>
            <a:r>
              <a:rPr sz="3000" i="1" spc="-3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or</a:t>
            </a:r>
            <a:r>
              <a:rPr sz="3000" i="1" spc="-3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the treatment</a:t>
            </a:r>
            <a:r>
              <a:rPr sz="3000" i="1" spc="-5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you</a:t>
            </a:r>
            <a:r>
              <a:rPr sz="3000" i="1" spc="-20" dirty="0">
                <a:latin typeface="Segoe UI"/>
                <a:cs typeface="Segoe UI"/>
              </a:rPr>
              <a:t> </a:t>
            </a:r>
            <a:r>
              <a:rPr sz="3000" i="1" spc="-10" dirty="0">
                <a:latin typeface="Segoe UI"/>
                <a:cs typeface="Segoe UI"/>
              </a:rPr>
              <a:t>provide </a:t>
            </a:r>
            <a:r>
              <a:rPr sz="3000" i="1" dirty="0">
                <a:latin typeface="Segoe UI"/>
                <a:cs typeface="Segoe UI"/>
              </a:rPr>
              <a:t>or</a:t>
            </a:r>
            <a:r>
              <a:rPr sz="3000" i="1" spc="-6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arrange”</a:t>
            </a:r>
            <a:r>
              <a:rPr sz="3000" i="1" spc="-50" dirty="0">
                <a:latin typeface="Segoe UI"/>
                <a:cs typeface="Segoe UI"/>
              </a:rPr>
              <a:t> </a:t>
            </a:r>
            <a:r>
              <a:rPr sz="3000" i="1" spc="-10" dirty="0">
                <a:latin typeface="Segoe UI"/>
                <a:cs typeface="Segoe UI"/>
              </a:rPr>
              <a:t>(Glasby,</a:t>
            </a:r>
            <a:r>
              <a:rPr sz="3000" i="1" spc="-50" dirty="0">
                <a:latin typeface="Segoe UI"/>
                <a:cs typeface="Segoe UI"/>
              </a:rPr>
              <a:t> </a:t>
            </a:r>
            <a:r>
              <a:rPr sz="3000" i="1" dirty="0">
                <a:latin typeface="Segoe UI"/>
                <a:cs typeface="Segoe UI"/>
              </a:rPr>
              <a:t>2017,</a:t>
            </a:r>
            <a:r>
              <a:rPr sz="3000" i="1" spc="-85" dirty="0">
                <a:latin typeface="Segoe UI"/>
                <a:cs typeface="Segoe UI"/>
              </a:rPr>
              <a:t> </a:t>
            </a:r>
            <a:r>
              <a:rPr sz="3000" i="1" spc="-10" dirty="0">
                <a:latin typeface="Segoe UI"/>
                <a:cs typeface="Segoe UI"/>
              </a:rPr>
              <a:t>p.121).</a:t>
            </a:r>
            <a:endParaRPr sz="3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B040A-8C0F-EB9F-B4DD-13C05F864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04800"/>
            <a:ext cx="8153400" cy="615553"/>
          </a:xfrm>
        </p:spPr>
        <p:txBody>
          <a:bodyPr/>
          <a:lstStyle/>
          <a:p>
            <a:r>
              <a:rPr lang="en-GB" dirty="0"/>
              <a:t>      Therefore it is important: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0393A9-D102-36CE-0A13-180D4A565F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500" y="1212239"/>
            <a:ext cx="8763000" cy="4433521"/>
          </a:xfrm>
        </p:spPr>
        <p:txBody>
          <a:bodyPr/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r>
              <a:rPr kumimoji="0" lang="en-GB" sz="28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kumimoji="0" lang="en-GB" sz="2400" b="0" i="0" u="none" strike="noStrike" kern="0" cap="none" spc="-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treat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patients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kumimoji="0" lang="en-GB" sz="2400" b="0" i="0" u="none" strike="noStrike" kern="0" cap="none" spc="-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individual’s.</a:t>
            </a:r>
          </a:p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kumimoji="0" lang="en-GB" sz="2400" b="0" i="0" u="none" strike="noStrike" kern="0" cap="none" spc="-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kumimoji="0" lang="en-GB" sz="2400" b="0" i="0" u="none" strike="noStrike" kern="0" cap="none" spc="-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  <a:r>
              <a:rPr kumimoji="0" lang="en-GB" sz="2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kumimoji="0" lang="en-GB" sz="2400" b="0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dignity.</a:t>
            </a:r>
          </a:p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455930" lvl="0" indent="-343535" defTabSz="914400" eaLnBrk="1" fontAlgn="auto" latinLnBrk="0" hangingPunct="1">
              <a:lnSpc>
                <a:spcPts val="2880"/>
              </a:lnSpc>
              <a:spcBef>
                <a:spcPts val="695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kumimoji="0" lang="en-GB" sz="2400" b="0" i="0" u="none" strike="noStrike" kern="0" cap="none" spc="-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never discriminate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against</a:t>
            </a:r>
            <a:r>
              <a:rPr kumimoji="0" lang="en-GB" sz="24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patient</a:t>
            </a:r>
            <a:r>
              <a:rPr kumimoji="0" lang="en-GB" sz="24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</a:t>
            </a:r>
          </a:p>
          <a:p>
            <a:pPr marL="355600" marR="455930" lvl="0" indent="-343535" defTabSz="914400" eaLnBrk="1" fontAlgn="auto" latinLnBrk="0" hangingPunct="1">
              <a:lnSpc>
                <a:spcPts val="2880"/>
              </a:lnSpc>
              <a:spcBef>
                <a:spcPts val="695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endParaRPr kumimoji="0" lang="en-GB" sz="2400" b="0" i="0" u="none" strike="noStrike" kern="0" cap="none" spc="-1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1109345" lvl="0" indent="-343535" defTabSz="914400" eaLnBrk="1" fontAlgn="auto" latinLnBrk="0" hangingPunct="1">
              <a:lnSpc>
                <a:spcPct val="80000"/>
              </a:lnSpc>
              <a:spcBef>
                <a:spcPts val="72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spc="-25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prepared</a:t>
            </a:r>
            <a:r>
              <a:rPr kumimoji="0" lang="en-GB" sz="2400" b="0" i="0" u="none" strike="noStrike" kern="0" cap="none" spc="-8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 if</a:t>
            </a:r>
            <a:r>
              <a:rPr kumimoji="0" lang="en-GB" sz="24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witness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discrimination.</a:t>
            </a:r>
          </a:p>
          <a:p>
            <a:pPr marL="355600" marR="1109345" lvl="0" indent="-343535" defTabSz="914400" eaLnBrk="1" fontAlgn="auto" latinLnBrk="0" hangingPunct="1">
              <a:lnSpc>
                <a:spcPct val="80000"/>
              </a:lnSpc>
              <a:spcBef>
                <a:spcPts val="72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5600" algn="l"/>
              </a:tabLst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265" marR="455930" lvl="0" indent="-457200" defTabSz="914400" eaLnBrk="1" fontAlgn="auto" latinLnBrk="0" hangingPunct="1">
              <a:lnSpc>
                <a:spcPts val="2880"/>
              </a:lnSpc>
              <a:spcBef>
                <a:spcPts val="695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355600" algn="l"/>
              </a:tabLst>
              <a:defRPr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respect diversity and different cultures and values</a:t>
            </a: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421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B397E-B629-ED3D-2958-3008CA1EF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790" y="381000"/>
            <a:ext cx="6916420" cy="615553"/>
          </a:xfrm>
        </p:spPr>
        <p:txBody>
          <a:bodyPr/>
          <a:lstStyle/>
          <a:p>
            <a:r>
              <a:rPr lang="en-GB" dirty="0"/>
              <a:t>		Discussion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AE0E7-6D48-9672-EEAC-7DA196B82F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2900" y="1066800"/>
            <a:ext cx="8458200" cy="406265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 you ever experienced any discrimination in the sector?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would you do if a colleague discriminates against a service user?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 you think that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universalism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on which the welfare system is founded could be problematic? How? Think of the first case study we discussed today.</a:t>
            </a:r>
          </a:p>
        </p:txBody>
      </p:sp>
    </p:spTree>
    <p:extLst>
      <p:ext uri="{BB962C8B-B14F-4D97-AF65-F5344CB8AC3E}">
        <p14:creationId xmlns:p14="http://schemas.microsoft.com/office/powerpoint/2010/main" val="1173219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437" y="228600"/>
            <a:ext cx="8436763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600" dirty="0"/>
              <a:t>Discrimination can take different forms </a:t>
            </a:r>
            <a:endParaRPr sz="3600" dirty="0"/>
          </a:p>
        </p:txBody>
      </p:sp>
      <p:sp>
        <p:nvSpPr>
          <p:cNvPr id="3" name="object 3"/>
          <p:cNvSpPr txBox="1"/>
          <p:nvPr/>
        </p:nvSpPr>
        <p:spPr>
          <a:xfrm>
            <a:off x="190500" y="1550986"/>
            <a:ext cx="8763000" cy="342363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5600" marR="546100" indent="-342900">
              <a:lnSpc>
                <a:spcPct val="80000"/>
              </a:lnSpc>
              <a:spcBef>
                <a:spcPts val="65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use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of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language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–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words/phrases</a:t>
            </a:r>
            <a:r>
              <a:rPr sz="2700" spc="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used</a:t>
            </a:r>
            <a:r>
              <a:rPr sz="2700" spc="-25" dirty="0">
                <a:latin typeface="Segoe UI"/>
                <a:cs typeface="Segoe UI"/>
              </a:rPr>
              <a:t> to </a:t>
            </a:r>
            <a:r>
              <a:rPr sz="2700" dirty="0">
                <a:latin typeface="Segoe UI"/>
                <a:cs typeface="Segoe UI"/>
              </a:rPr>
              <a:t>describe a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service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user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group? What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is</a:t>
            </a:r>
            <a:r>
              <a:rPr sz="2700" spc="-20" dirty="0">
                <a:latin typeface="Segoe UI"/>
                <a:cs typeface="Segoe UI"/>
              </a:rPr>
              <a:t> your </a:t>
            </a:r>
            <a:r>
              <a:rPr sz="2700" dirty="0">
                <a:latin typeface="Segoe UI"/>
                <a:cs typeface="Segoe UI"/>
              </a:rPr>
              <a:t>responsibility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-6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practice?</a:t>
            </a:r>
            <a:endParaRPr lang="en-GB" sz="2700" spc="-10" dirty="0">
              <a:latin typeface="Segoe UI"/>
              <a:cs typeface="Segoe UI"/>
            </a:endParaRPr>
          </a:p>
          <a:p>
            <a:pPr marL="355600" marR="546100" indent="-342900">
              <a:lnSpc>
                <a:spcPct val="80000"/>
              </a:lnSpc>
              <a:spcBef>
                <a:spcPts val="650"/>
              </a:spcBef>
              <a:tabLst>
                <a:tab pos="354965" algn="l"/>
              </a:tabLst>
            </a:pPr>
            <a:endParaRPr sz="2700" dirty="0">
              <a:latin typeface="Segoe UI"/>
              <a:cs typeface="Segoe UI"/>
            </a:endParaRPr>
          </a:p>
          <a:p>
            <a:pPr marL="355600" marR="5080" indent="-342900">
              <a:lnSpc>
                <a:spcPts val="2590"/>
              </a:lnSpc>
              <a:spcBef>
                <a:spcPts val="63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Segoe UI"/>
                <a:cs typeface="Segoe UI"/>
              </a:rPr>
              <a:t>Media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–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very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powerful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society.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How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are</a:t>
            </a:r>
            <a:r>
              <a:rPr sz="2700" spc="-10" dirty="0">
                <a:latin typeface="Segoe UI"/>
                <a:cs typeface="Segoe UI"/>
              </a:rPr>
              <a:t> people </a:t>
            </a:r>
            <a:r>
              <a:rPr sz="2700" dirty="0">
                <a:latin typeface="Segoe UI"/>
                <a:cs typeface="Segoe UI"/>
              </a:rPr>
              <a:t>portrayed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news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papers,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spc="-45" dirty="0">
                <a:latin typeface="Segoe UI"/>
                <a:cs typeface="Segoe UI"/>
              </a:rPr>
              <a:t>YouTube,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lang="en-GB" sz="2700" spc="-20" dirty="0">
                <a:latin typeface="Segoe UI"/>
                <a:cs typeface="Segoe UI"/>
              </a:rPr>
              <a:t>or </a:t>
            </a:r>
            <a:r>
              <a:rPr sz="2700" dirty="0">
                <a:latin typeface="Segoe UI"/>
                <a:cs typeface="Segoe UI"/>
              </a:rPr>
              <a:t>on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news?</a:t>
            </a:r>
            <a:endParaRPr lang="en-GB" sz="2700" spc="-10" dirty="0">
              <a:latin typeface="Segoe UI"/>
              <a:cs typeface="Segoe UI"/>
            </a:endParaRPr>
          </a:p>
          <a:p>
            <a:pPr marL="355600" marR="5080" indent="-342900">
              <a:lnSpc>
                <a:spcPts val="2590"/>
              </a:lnSpc>
              <a:spcBef>
                <a:spcPts val="630"/>
              </a:spcBef>
              <a:tabLst>
                <a:tab pos="354965" algn="l"/>
              </a:tabLst>
            </a:pPr>
            <a:endParaRPr sz="2700" dirty="0">
              <a:latin typeface="Segoe UI"/>
              <a:cs typeface="Segoe UI"/>
            </a:endParaRPr>
          </a:p>
          <a:p>
            <a:pPr marL="355600" marR="72390" indent="-342900">
              <a:lnSpc>
                <a:spcPct val="80000"/>
              </a:lnSpc>
              <a:spcBef>
                <a:spcPts val="670"/>
              </a:spcBef>
              <a:tabLst>
                <a:tab pos="354965" algn="l"/>
                <a:tab pos="6325870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Segoe UI"/>
                <a:cs typeface="Segoe UI"/>
              </a:rPr>
              <a:t>Posters,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picture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books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–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images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whether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in </a:t>
            </a:r>
            <a:r>
              <a:rPr sz="2700" dirty="0">
                <a:latin typeface="Segoe UI"/>
                <a:cs typeface="Segoe UI"/>
              </a:rPr>
              <a:t>pictures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or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words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are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very</a:t>
            </a:r>
            <a:r>
              <a:rPr sz="2700" spc="-10" dirty="0">
                <a:latin typeface="Segoe UI"/>
                <a:cs typeface="Segoe UI"/>
              </a:rPr>
              <a:t> powerful.</a:t>
            </a:r>
            <a:r>
              <a:rPr sz="2700" dirty="0">
                <a:latin typeface="Segoe UI"/>
                <a:cs typeface="Segoe UI"/>
              </a:rPr>
              <a:t>	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405CC-0264-9A9A-8070-A0F730541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094" y="533400"/>
            <a:ext cx="8891906" cy="615553"/>
          </a:xfrm>
        </p:spPr>
        <p:txBody>
          <a:bodyPr/>
          <a:lstStyle/>
          <a:p>
            <a:r>
              <a:rPr lang="en-GB" dirty="0"/>
              <a:t>		Discrimination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3AD0CE-AE57-908F-C896-41D8D8031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147" y="1371600"/>
            <a:ext cx="8815705" cy="3877985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Discrimination can be categorized into: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Direct discrimination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Indirect discrimination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you think of any examples?</a:t>
            </a:r>
          </a:p>
        </p:txBody>
      </p:sp>
    </p:spTree>
    <p:extLst>
      <p:ext uri="{BB962C8B-B14F-4D97-AF65-F5344CB8AC3E}">
        <p14:creationId xmlns:p14="http://schemas.microsoft.com/office/powerpoint/2010/main" val="3981774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50D94-C441-C839-B78F-A06AA688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485" y="304800"/>
            <a:ext cx="8241030" cy="615553"/>
          </a:xfrm>
        </p:spPr>
        <p:txBody>
          <a:bodyPr/>
          <a:lstStyle/>
          <a:p>
            <a:r>
              <a:rPr lang="en-GB" dirty="0"/>
              <a:t>	Direct Discrimination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CE1B75-6ED1-F425-B280-57ECF9181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" y="990600"/>
            <a:ext cx="8915400" cy="732508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Direct discrimination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 when someone is treated differently or worse than others because of one or more of the protected characteristics (e.g.,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age,race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disability)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Huziej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2023).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Examples include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residential home refusing to accept someone because of their sexual orientation.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catering for particular religious dietary requirements.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8922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44385-EA99-D356-96BD-793AF2E5A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378" y="228600"/>
            <a:ext cx="8387821" cy="615553"/>
          </a:xfrm>
        </p:spPr>
        <p:txBody>
          <a:bodyPr/>
          <a:lstStyle/>
          <a:p>
            <a:r>
              <a:rPr lang="en-GB" dirty="0"/>
              <a:t>Indirect discrimination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4EA30-1029-4A9B-1890-AB4E72BF10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" y="1143000"/>
            <a:ext cx="8839200" cy="4431983"/>
          </a:xfrm>
        </p:spPr>
        <p:txBody>
          <a:bodyPr/>
          <a:lstStyle/>
          <a:p>
            <a:r>
              <a:rPr lang="en-GB" sz="2400" b="1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Indirect Discrimination </a:t>
            </a:r>
            <a:r>
              <a:rPr lang="en-GB" sz="2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occurs when an organisation’s policies, procedures, ways of working or rules which apply to everyone have the effect that people with a certain protected characteristic are put at a disadvantage when compared with those who do not share that characteristic (</a:t>
            </a:r>
            <a:r>
              <a:rPr lang="en-GB" sz="24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Huziej</a:t>
            </a:r>
            <a:r>
              <a:rPr lang="en-GB" sz="24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endParaRPr lang="en-GB" sz="24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include:</a:t>
            </a:r>
          </a:p>
          <a:p>
            <a:endParaRPr lang="en-GB" sz="24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dirty="0">
                <a:solidFill>
                  <a:srgbClr val="3A3A3A"/>
                </a:solidFill>
                <a:effectLst/>
                <a:latin typeface="Nunito" pitchFamily="2" charset="0"/>
              </a:rPr>
              <a:t>A care provider requires that all staff work on specific days of the week. This could indirectly discriminate against people of certain religions who cannot work on these specified days.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904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18157" y="335407"/>
            <a:ext cx="5104765" cy="10013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91795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Principles</a:t>
            </a:r>
            <a:r>
              <a:rPr sz="3200" spc="-30" dirty="0"/>
              <a:t> </a:t>
            </a:r>
            <a:r>
              <a:rPr sz="3200" dirty="0"/>
              <a:t>of</a:t>
            </a:r>
            <a:r>
              <a:rPr sz="3200" spc="-30" dirty="0"/>
              <a:t> </a:t>
            </a:r>
            <a:r>
              <a:rPr sz="3200" spc="-10" dirty="0"/>
              <a:t>inclusion, </a:t>
            </a:r>
            <a:r>
              <a:rPr sz="3200" dirty="0"/>
              <a:t>challenging</a:t>
            </a:r>
            <a:r>
              <a:rPr sz="3200" spc="-30" dirty="0"/>
              <a:t> </a:t>
            </a:r>
            <a:r>
              <a:rPr sz="3200" spc="-10" dirty="0"/>
              <a:t>discrimination</a:t>
            </a:r>
            <a:endParaRPr sz="3200"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5904" y="1600200"/>
            <a:ext cx="7560564" cy="391667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C5116-D9A3-A4F7-D8BA-8EF836ACF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8610600" cy="1231106"/>
          </a:xfrm>
        </p:spPr>
        <p:txBody>
          <a:bodyPr/>
          <a:lstStyle/>
          <a:p>
            <a:r>
              <a:rPr lang="en-GB" dirty="0"/>
              <a:t>Universalism and the Welfare system – A different view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1DE03D-0896-2BA6-25FF-AA720A9C7C6E}"/>
              </a:ext>
            </a:extLst>
          </p:cNvPr>
          <p:cNvSpPr txBox="1"/>
          <p:nvPr/>
        </p:nvSpPr>
        <p:spPr>
          <a:xfrm>
            <a:off x="228600" y="2057400"/>
            <a:ext cx="861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Glasby (2012) treating people in the same manner may actually perpetuate existing inequalities as it does not recognize the fact that different groups start from unequal positions.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Glasby (2012) claims that despite the commitment to treat people on the basis of need many services have been designed from the perspective of dominant groups. </a:t>
            </a:r>
          </a:p>
        </p:txBody>
      </p:sp>
    </p:spTree>
    <p:extLst>
      <p:ext uri="{BB962C8B-B14F-4D97-AF65-F5344CB8AC3E}">
        <p14:creationId xmlns:p14="http://schemas.microsoft.com/office/powerpoint/2010/main" val="2408182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17A8B-680D-3268-837C-8CD2AF800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790" y="533400"/>
            <a:ext cx="6916420" cy="615553"/>
          </a:xfrm>
        </p:spPr>
        <p:txBody>
          <a:bodyPr/>
          <a:lstStyle/>
          <a:p>
            <a:r>
              <a:rPr lang="en-GB" dirty="0"/>
              <a:t>		Activities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98B149-0468-49ED-4AB1-399641861746}"/>
              </a:ext>
            </a:extLst>
          </p:cNvPr>
          <p:cNvSpPr txBox="1"/>
          <p:nvPr/>
        </p:nvSpPr>
        <p:spPr>
          <a:xfrm>
            <a:off x="685800" y="2051406"/>
            <a:ext cx="7924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groups, discuss the case studies provided by your lecturer. </a:t>
            </a:r>
          </a:p>
        </p:txBody>
      </p:sp>
    </p:spTree>
    <p:extLst>
      <p:ext uri="{BB962C8B-B14F-4D97-AF65-F5344CB8AC3E}">
        <p14:creationId xmlns:p14="http://schemas.microsoft.com/office/powerpoint/2010/main" val="8707132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FC819-74F2-A629-B4DE-B2E626646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381000"/>
            <a:ext cx="6916420" cy="615553"/>
          </a:xfrm>
        </p:spPr>
        <p:txBody>
          <a:bodyPr/>
          <a:lstStyle/>
          <a:p>
            <a:r>
              <a:rPr lang="en-GB" dirty="0"/>
              <a:t>		  Discuss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10A146-F8D9-8FEC-E313-491195789165}"/>
              </a:ext>
            </a:extLst>
          </p:cNvPr>
          <p:cNvSpPr txBox="1"/>
          <p:nvPr/>
        </p:nvSpPr>
        <p:spPr>
          <a:xfrm>
            <a:off x="457200" y="1524000"/>
            <a:ext cx="7620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the Equality Act?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watch the following video to learn more about this act and write down the protected characteristics mentioned: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hlinkClick r:id="rId2"/>
              </a:rPr>
              <a:t>An introduction to the Equality Act 2010 - YouTube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95249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518" y="213740"/>
            <a:ext cx="73456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Purposes</a:t>
            </a:r>
            <a:r>
              <a:rPr sz="3600" spc="-10" dirty="0"/>
              <a:t> </a:t>
            </a:r>
            <a:r>
              <a:rPr sz="3600" dirty="0"/>
              <a:t>of</a:t>
            </a:r>
            <a:r>
              <a:rPr sz="3600" spc="-40" dirty="0"/>
              <a:t> </a:t>
            </a:r>
            <a:r>
              <a:rPr sz="3600" dirty="0"/>
              <a:t>The</a:t>
            </a:r>
            <a:r>
              <a:rPr sz="3600" spc="-45" dirty="0"/>
              <a:t> </a:t>
            </a:r>
            <a:r>
              <a:rPr sz="3600" dirty="0"/>
              <a:t>Equality</a:t>
            </a:r>
            <a:r>
              <a:rPr sz="3600" spc="-40" dirty="0"/>
              <a:t> </a:t>
            </a:r>
            <a:r>
              <a:rPr sz="3600" dirty="0"/>
              <a:t>Act</a:t>
            </a:r>
            <a:r>
              <a:rPr sz="3600" spc="-35" dirty="0"/>
              <a:t> </a:t>
            </a:r>
            <a:r>
              <a:rPr sz="3600" spc="-20" dirty="0"/>
              <a:t>2010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268239" y="1219200"/>
            <a:ext cx="8007350" cy="406842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105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2800" dirty="0">
                <a:latin typeface="Arial"/>
                <a:cs typeface="Arial"/>
              </a:rPr>
              <a:t>An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important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purpose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of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the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Equality</a:t>
            </a:r>
            <a:r>
              <a:rPr sz="2800" spc="-185" dirty="0">
                <a:latin typeface="Arial"/>
                <a:cs typeface="Arial"/>
              </a:rPr>
              <a:t> </a:t>
            </a:r>
            <a:r>
              <a:rPr sz="2800" spc="-25" dirty="0">
                <a:latin typeface="Arial"/>
                <a:cs typeface="Arial"/>
              </a:rPr>
              <a:t>Act </a:t>
            </a:r>
            <a:r>
              <a:rPr sz="2800" dirty="0">
                <a:latin typeface="Arial"/>
                <a:cs typeface="Arial"/>
              </a:rPr>
              <a:t>2010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is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to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unify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the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legislation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outlawing </a:t>
            </a:r>
            <a:r>
              <a:rPr sz="2800" dirty="0">
                <a:latin typeface="Arial"/>
                <a:cs typeface="Arial"/>
              </a:rPr>
              <a:t>discrimination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against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people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with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different </a:t>
            </a:r>
            <a:r>
              <a:rPr sz="2800" dirty="0">
                <a:latin typeface="Arial"/>
                <a:cs typeface="Arial"/>
              </a:rPr>
              <a:t>protected</a:t>
            </a:r>
            <a:r>
              <a:rPr sz="2800" spc="-7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characteristics,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where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this</a:t>
            </a:r>
            <a:r>
              <a:rPr sz="2800" spc="-25" dirty="0">
                <a:latin typeface="Arial"/>
                <a:cs typeface="Arial"/>
              </a:rPr>
              <a:t> is </a:t>
            </a:r>
            <a:r>
              <a:rPr sz="2800" dirty="0">
                <a:latin typeface="Arial"/>
                <a:cs typeface="Arial"/>
              </a:rPr>
              <a:t>appropriate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(Phillips,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2010,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p.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spc="-20" dirty="0">
                <a:latin typeface="Arial"/>
                <a:cs typeface="Arial"/>
              </a:rPr>
              <a:t>17).</a:t>
            </a:r>
            <a:endParaRPr lang="en-GB" sz="2800" spc="-20" dirty="0">
              <a:latin typeface="Arial"/>
              <a:cs typeface="Arial"/>
            </a:endParaRPr>
          </a:p>
          <a:p>
            <a:pPr marL="355600" marR="5080" indent="-343535">
              <a:lnSpc>
                <a:spcPct val="100000"/>
              </a:lnSpc>
              <a:spcBef>
                <a:spcPts val="105"/>
              </a:spcBef>
              <a:tabLst>
                <a:tab pos="355600" algn="l"/>
              </a:tabLst>
            </a:pPr>
            <a:endParaRPr sz="2800" dirty="0">
              <a:latin typeface="Arial"/>
              <a:cs typeface="Arial"/>
            </a:endParaRPr>
          </a:p>
          <a:p>
            <a:pPr marL="355600" marR="534670" indent="-343535">
              <a:lnSpc>
                <a:spcPct val="100000"/>
              </a:lnSpc>
              <a:spcBef>
                <a:spcPts val="775"/>
              </a:spcBef>
              <a:tabLst>
                <a:tab pos="355600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The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Equality</a:t>
            </a:r>
            <a:r>
              <a:rPr sz="2800" spc="-19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Act</a:t>
            </a:r>
            <a:r>
              <a:rPr sz="2800" spc="-1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2010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consolidates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spc="-25" dirty="0">
                <a:latin typeface="Arial"/>
                <a:cs typeface="Arial"/>
              </a:rPr>
              <a:t>and </a:t>
            </a:r>
            <a:r>
              <a:rPr sz="2800" dirty="0">
                <a:latin typeface="Arial"/>
                <a:cs typeface="Arial"/>
              </a:rPr>
              <a:t>replaces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most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of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the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previous </a:t>
            </a:r>
            <a:r>
              <a:rPr sz="2800" dirty="0">
                <a:latin typeface="Arial"/>
                <a:cs typeface="Arial"/>
              </a:rPr>
              <a:t>discrimination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legislation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for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England, </a:t>
            </a:r>
            <a:r>
              <a:rPr sz="2800" dirty="0">
                <a:latin typeface="Arial"/>
                <a:cs typeface="Arial"/>
              </a:rPr>
              <a:t>Scotland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Wales.</a:t>
            </a:r>
            <a:endParaRPr sz="2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554" rIns="0" bIns="0" rtlCol="0">
            <a:spAutoFit/>
          </a:bodyPr>
          <a:lstStyle/>
          <a:p>
            <a:pPr marL="4445" algn="ctr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The</a:t>
            </a:r>
            <a:r>
              <a:rPr sz="3200" spc="-20" dirty="0"/>
              <a:t> </a:t>
            </a:r>
            <a:r>
              <a:rPr sz="3200" dirty="0"/>
              <a:t>Legal</a:t>
            </a:r>
            <a:r>
              <a:rPr sz="3200" spc="10" dirty="0"/>
              <a:t> </a:t>
            </a:r>
            <a:r>
              <a:rPr sz="3200" spc="-10" dirty="0"/>
              <a:t>Framework</a:t>
            </a:r>
            <a:endParaRPr sz="3200"/>
          </a:p>
          <a:p>
            <a:pPr marL="4445" algn="ctr">
              <a:lnSpc>
                <a:spcPct val="100000"/>
              </a:lnSpc>
            </a:pPr>
            <a:r>
              <a:rPr sz="3200" dirty="0"/>
              <a:t>9</a:t>
            </a:r>
            <a:r>
              <a:rPr sz="3200" spc="-45" dirty="0"/>
              <a:t> </a:t>
            </a:r>
            <a:r>
              <a:rPr sz="3200" dirty="0"/>
              <a:t>Protected</a:t>
            </a:r>
            <a:r>
              <a:rPr sz="3200" spc="-10" dirty="0"/>
              <a:t> Characteristics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238454" y="1371600"/>
            <a:ext cx="8665363" cy="5011628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4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b="1" dirty="0">
                <a:latin typeface="Arial"/>
                <a:cs typeface="Arial"/>
              </a:rPr>
              <a:t>The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Equality</a:t>
            </a:r>
            <a:r>
              <a:rPr sz="2000" b="1" spc="-1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Act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2010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covers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discrimination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and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rights.</a:t>
            </a:r>
            <a:endParaRPr lang="en-GB" sz="2000" b="1" spc="-1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  <a:tabLst>
                <a:tab pos="354965" algn="l"/>
              </a:tabLst>
            </a:pP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5"/>
              </a:spcBef>
            </a:pPr>
            <a:r>
              <a:rPr sz="2400" dirty="0">
                <a:latin typeface="Arial"/>
                <a:cs typeface="Arial"/>
              </a:rPr>
              <a:t>1.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age,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0"/>
              </a:spcBef>
            </a:pPr>
            <a:r>
              <a:rPr sz="2400" dirty="0">
                <a:latin typeface="Arial"/>
                <a:cs typeface="Arial"/>
              </a:rPr>
              <a:t>2.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disability,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0"/>
              </a:spcBef>
            </a:pPr>
            <a:r>
              <a:rPr sz="2400" dirty="0">
                <a:latin typeface="Arial"/>
                <a:cs typeface="Arial"/>
              </a:rPr>
              <a:t>3.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gender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reassignment,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0"/>
              </a:spcBef>
            </a:pPr>
            <a:r>
              <a:rPr sz="2400" dirty="0">
                <a:latin typeface="Arial"/>
                <a:cs typeface="Arial"/>
              </a:rPr>
              <a:t>4.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marriage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civil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partnership,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0"/>
              </a:spcBef>
            </a:pPr>
            <a:r>
              <a:rPr sz="2400" dirty="0">
                <a:latin typeface="Arial"/>
                <a:cs typeface="Arial"/>
              </a:rPr>
              <a:t>5.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pregnancy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maternity,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0"/>
              </a:spcBef>
            </a:pPr>
            <a:r>
              <a:rPr sz="2400" dirty="0">
                <a:latin typeface="Arial"/>
                <a:cs typeface="Arial"/>
              </a:rPr>
              <a:t>6.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race,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0"/>
              </a:spcBef>
            </a:pPr>
            <a:r>
              <a:rPr sz="2400" dirty="0">
                <a:latin typeface="Arial"/>
                <a:cs typeface="Arial"/>
              </a:rPr>
              <a:t>7.</a:t>
            </a:r>
            <a:r>
              <a:rPr sz="2400" spc="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religion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belief,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0"/>
              </a:spcBef>
            </a:pPr>
            <a:r>
              <a:rPr sz="2400" dirty="0">
                <a:latin typeface="Arial"/>
                <a:cs typeface="Arial"/>
              </a:rPr>
              <a:t>8.</a:t>
            </a:r>
            <a:r>
              <a:rPr sz="2400" spc="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sex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and</a:t>
            </a:r>
            <a:endParaRPr sz="24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245"/>
              </a:spcBef>
            </a:pPr>
            <a:r>
              <a:rPr sz="2400" dirty="0">
                <a:latin typeface="Arial"/>
                <a:cs typeface="Arial"/>
              </a:rPr>
              <a:t>9.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sexual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orientation.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(Government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Equalities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Office,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2010</a:t>
            </a:r>
            <a:r>
              <a:rPr sz="2000" b="1" spc="-10" dirty="0">
                <a:latin typeface="Arial"/>
                <a:cs typeface="Arial"/>
              </a:rPr>
              <a:t>)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700" dirty="0">
              <a:latin typeface="Arial"/>
              <a:cs typeface="Arial"/>
            </a:endParaRPr>
          </a:p>
          <a:p>
            <a:pPr marL="355600" marR="875030" indent="-342900">
              <a:lnSpc>
                <a:spcPts val="2160"/>
              </a:lnSpc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" y="381000"/>
            <a:ext cx="8641080" cy="5184648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41729" y="272922"/>
            <a:ext cx="585787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0650" marR="5080" indent="-1378585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Everyone</a:t>
            </a:r>
            <a:r>
              <a:rPr sz="3600" spc="-20" dirty="0"/>
              <a:t> </a:t>
            </a:r>
            <a:r>
              <a:rPr sz="3600" dirty="0"/>
              <a:t>is</a:t>
            </a:r>
            <a:r>
              <a:rPr sz="3600" spc="-20" dirty="0"/>
              <a:t> </a:t>
            </a:r>
            <a:r>
              <a:rPr sz="3600" dirty="0"/>
              <a:t>protected</a:t>
            </a:r>
            <a:r>
              <a:rPr sz="3600" spc="-10" dirty="0"/>
              <a:t> </a:t>
            </a:r>
            <a:r>
              <a:rPr sz="3600" spc="-20" dirty="0"/>
              <a:t>from </a:t>
            </a:r>
            <a:r>
              <a:rPr sz="3600" spc="-10" dirty="0"/>
              <a:t>discrimination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5940" y="1525218"/>
            <a:ext cx="7811134" cy="3684904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Segoe UI"/>
                <a:cs typeface="Segoe UI"/>
              </a:rPr>
              <a:t>At</a:t>
            </a:r>
            <a:r>
              <a:rPr sz="3200" spc="-4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work</a:t>
            </a:r>
            <a:endParaRPr sz="32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90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Segoe UI"/>
                <a:cs typeface="Segoe UI"/>
              </a:rPr>
              <a:t>In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education</a:t>
            </a:r>
            <a:endParaRPr sz="32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84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 </a:t>
            </a:r>
            <a:r>
              <a:rPr sz="3200" spc="-10" dirty="0">
                <a:latin typeface="Segoe UI"/>
                <a:cs typeface="Segoe UI"/>
              </a:rPr>
              <a:t>consumer</a:t>
            </a:r>
            <a:endParaRPr sz="32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Segoe UI"/>
                <a:cs typeface="Segoe UI"/>
              </a:rPr>
              <a:t>When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using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public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services</a:t>
            </a:r>
            <a:endParaRPr sz="32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84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Segoe UI"/>
                <a:cs typeface="Segoe UI"/>
              </a:rPr>
              <a:t>When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buying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or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renting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property</a:t>
            </a:r>
            <a:endParaRPr sz="3200">
              <a:latin typeface="Segoe UI"/>
              <a:cs typeface="Segoe UI"/>
            </a:endParaRPr>
          </a:p>
          <a:p>
            <a:pPr marL="355600" marR="5080" indent="-343535">
              <a:lnSpc>
                <a:spcPts val="3460"/>
              </a:lnSpc>
              <a:spcBef>
                <a:spcPts val="815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member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or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guest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private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club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or </a:t>
            </a:r>
            <a:r>
              <a:rPr sz="3200" dirty="0">
                <a:latin typeface="Segoe UI"/>
                <a:cs typeface="Segoe UI"/>
              </a:rPr>
              <a:t>association</a:t>
            </a:r>
            <a:r>
              <a:rPr sz="3200" spc="-8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(Glasby,</a:t>
            </a:r>
            <a:r>
              <a:rPr sz="3200" spc="-7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2017,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p.125).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6F210-8B5E-5D22-CD7A-4E27E67F4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04800"/>
            <a:ext cx="8839200" cy="1231106"/>
          </a:xfrm>
        </p:spPr>
        <p:txBody>
          <a:bodyPr/>
          <a:lstStyle/>
          <a:p>
            <a:r>
              <a:rPr lang="en-GB" dirty="0"/>
              <a:t>What to do if you witness or experience discrimination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52288-D391-A497-C6F4-AB3ECEA916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" y="1676400"/>
            <a:ext cx="8241030" cy="406265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make an informal complaint to the health care provider.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the issue is not resolved you can make a formal complaint.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also take your complaint to other independent organisation such as the Care Quality Commission.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Remember to make your complaint within six months or less from the time the discrimination took place. </a:t>
            </a:r>
          </a:p>
        </p:txBody>
      </p:sp>
    </p:spTree>
    <p:extLst>
      <p:ext uri="{BB962C8B-B14F-4D97-AF65-F5344CB8AC3E}">
        <p14:creationId xmlns:p14="http://schemas.microsoft.com/office/powerpoint/2010/main" val="23957464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1123" y="260604"/>
            <a:ext cx="8136635" cy="525627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301875" marR="5080" indent="-2289810">
              <a:lnSpc>
                <a:spcPct val="100000"/>
              </a:lnSpc>
              <a:spcBef>
                <a:spcPts val="95"/>
              </a:spcBef>
            </a:pPr>
            <a:r>
              <a:rPr dirty="0"/>
              <a:t>Summary</a:t>
            </a:r>
            <a:r>
              <a:rPr spc="-80" dirty="0"/>
              <a:t> </a:t>
            </a:r>
            <a:r>
              <a:rPr dirty="0"/>
              <a:t>of</a:t>
            </a:r>
            <a:r>
              <a:rPr spc="-75" dirty="0"/>
              <a:t> </a:t>
            </a:r>
            <a:r>
              <a:rPr dirty="0"/>
              <a:t>the</a:t>
            </a:r>
            <a:r>
              <a:rPr spc="-80" dirty="0"/>
              <a:t> </a:t>
            </a:r>
            <a:r>
              <a:rPr dirty="0"/>
              <a:t>Key</a:t>
            </a:r>
            <a:r>
              <a:rPr spc="-75" dirty="0"/>
              <a:t> </a:t>
            </a:r>
            <a:r>
              <a:rPr spc="-10" dirty="0"/>
              <a:t>Practice Principles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455703"/>
            <a:ext cx="8763000" cy="3946593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5080" indent="-342900">
              <a:lnSpc>
                <a:spcPts val="2400"/>
              </a:lnSpc>
              <a:spcBef>
                <a:spcPts val="675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lang="en-GB" sz="2500" spc="-50" dirty="0">
                <a:latin typeface="Arial"/>
                <a:cs typeface="Arial"/>
              </a:rPr>
              <a:t>It is </a:t>
            </a:r>
            <a:r>
              <a:rPr sz="2500" dirty="0">
                <a:latin typeface="Segoe UI"/>
                <a:cs typeface="Segoe UI"/>
              </a:rPr>
              <a:t>important</a:t>
            </a:r>
            <a:r>
              <a:rPr sz="2500" spc="-2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as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worker</a:t>
            </a:r>
            <a:r>
              <a:rPr sz="2500" spc="-1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health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social </a:t>
            </a:r>
            <a:r>
              <a:rPr sz="2500" dirty="0">
                <a:latin typeface="Segoe UI"/>
                <a:cs typeface="Segoe UI"/>
              </a:rPr>
              <a:t>care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sector</a:t>
            </a:r>
            <a:r>
              <a:rPr lang="en-GB" sz="2500" spc="-25" dirty="0">
                <a:latin typeface="Segoe UI"/>
                <a:cs typeface="Segoe UI"/>
              </a:rPr>
              <a:t> </a:t>
            </a:r>
            <a:r>
              <a:rPr sz="2500" u="sng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not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make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the </a:t>
            </a:r>
            <a:r>
              <a:rPr sz="2500" dirty="0">
                <a:latin typeface="Segoe UI"/>
                <a:cs typeface="Segoe UI"/>
              </a:rPr>
              <a:t>experiences</a:t>
            </a:r>
            <a:r>
              <a:rPr sz="2500" spc="-2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of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all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service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user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groups,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especially </a:t>
            </a:r>
            <a:r>
              <a:rPr sz="2500" dirty="0">
                <a:latin typeface="Segoe UI"/>
                <a:cs typeface="Segoe UI"/>
              </a:rPr>
              <a:t>marginalised</a:t>
            </a:r>
            <a:r>
              <a:rPr sz="2500" spc="-12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groups</a:t>
            </a:r>
            <a:r>
              <a:rPr sz="2500" spc="-13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worse.</a:t>
            </a:r>
            <a:endParaRPr lang="en-GB" sz="2500" spc="-10" dirty="0">
              <a:latin typeface="Segoe UI"/>
              <a:cs typeface="Segoe UI"/>
            </a:endParaRPr>
          </a:p>
          <a:p>
            <a:pPr marL="355600" marR="5080" indent="-342900">
              <a:lnSpc>
                <a:spcPts val="2400"/>
              </a:lnSpc>
              <a:spcBef>
                <a:spcPts val="675"/>
              </a:spcBef>
              <a:tabLst>
                <a:tab pos="354965" algn="l"/>
              </a:tabLst>
            </a:pPr>
            <a:endParaRPr sz="2500" dirty="0">
              <a:latin typeface="Segoe UI"/>
              <a:cs typeface="Segoe UI"/>
            </a:endParaRPr>
          </a:p>
          <a:p>
            <a:pPr marL="355600" marR="339725" indent="-342900">
              <a:lnSpc>
                <a:spcPct val="800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spc="-50" dirty="0">
                <a:latin typeface="Segoe UI"/>
                <a:cs typeface="Segoe UI"/>
              </a:rPr>
              <a:t>You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should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endeavour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help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make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their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experiences </a:t>
            </a:r>
            <a:r>
              <a:rPr sz="2500" dirty="0">
                <a:latin typeface="Segoe UI"/>
                <a:cs typeface="Segoe UI"/>
              </a:rPr>
              <a:t>better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where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possible.</a:t>
            </a:r>
            <a:endParaRPr lang="en-GB" sz="2500" spc="-10" dirty="0">
              <a:latin typeface="Segoe UI"/>
              <a:cs typeface="Segoe UI"/>
            </a:endParaRPr>
          </a:p>
          <a:p>
            <a:pPr marL="355600" marR="339725" indent="-342900">
              <a:lnSpc>
                <a:spcPct val="80000"/>
              </a:lnSpc>
              <a:spcBef>
                <a:spcPts val="600"/>
              </a:spcBef>
              <a:tabLst>
                <a:tab pos="354965" algn="l"/>
              </a:tabLst>
            </a:pPr>
            <a:endParaRPr sz="25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spc="-50" dirty="0">
                <a:latin typeface="Segoe UI"/>
                <a:cs typeface="Segoe UI"/>
              </a:rPr>
              <a:t>You</a:t>
            </a:r>
            <a:r>
              <a:rPr sz="2500" spc="-10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should</a:t>
            </a:r>
            <a:r>
              <a:rPr sz="2500" spc="-10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be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prepared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tackle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discrimination.</a:t>
            </a:r>
            <a:endParaRPr lang="en-GB" sz="2500" spc="-1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endParaRPr sz="2500" dirty="0">
              <a:latin typeface="Segoe UI"/>
              <a:cs typeface="Segoe UI"/>
            </a:endParaRPr>
          </a:p>
          <a:p>
            <a:pPr marL="355600" marR="272415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Segoe UI"/>
                <a:cs typeface="Segoe UI"/>
              </a:rPr>
              <a:t>Remember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that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discrimination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is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multifaceted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as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there </a:t>
            </a:r>
            <a:r>
              <a:rPr sz="2500" dirty="0">
                <a:latin typeface="Segoe UI"/>
                <a:cs typeface="Segoe UI"/>
              </a:rPr>
              <a:t>are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9</a:t>
            </a:r>
            <a:r>
              <a:rPr sz="2500" spc="-9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protected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characteristics.</a:t>
            </a:r>
            <a:endParaRPr sz="25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1060" y="286257"/>
            <a:ext cx="5882640" cy="467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900" dirty="0">
                <a:solidFill>
                  <a:srgbClr val="006FC0"/>
                </a:solidFill>
                <a:latin typeface="Arial"/>
                <a:cs typeface="Arial"/>
              </a:rPr>
              <a:t>MODULE</a:t>
            </a:r>
            <a:r>
              <a:rPr sz="2900" spc="-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dirty="0">
                <a:solidFill>
                  <a:srgbClr val="006FC0"/>
                </a:solidFill>
                <a:latin typeface="Arial"/>
                <a:cs typeface="Arial"/>
              </a:rPr>
              <a:t>LEARNING</a:t>
            </a:r>
            <a:r>
              <a:rPr sz="2900" spc="-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spc="-10" dirty="0">
                <a:solidFill>
                  <a:srgbClr val="006FC0"/>
                </a:solidFill>
                <a:latin typeface="Arial"/>
                <a:cs typeface="Arial"/>
              </a:rPr>
              <a:t>OUTCOMES</a:t>
            </a:r>
            <a:endParaRPr sz="29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935477" y="1243838"/>
            <a:ext cx="5900420" cy="4012565"/>
            <a:chOff x="2935477" y="1243838"/>
            <a:chExt cx="5900420" cy="4012565"/>
          </a:xfrm>
        </p:grpSpPr>
        <p:sp>
          <p:nvSpPr>
            <p:cNvPr id="4" name="object 4"/>
            <p:cNvSpPr/>
            <p:nvPr/>
          </p:nvSpPr>
          <p:spPr>
            <a:xfrm>
              <a:off x="2948177" y="1256538"/>
              <a:ext cx="5875020" cy="3987165"/>
            </a:xfrm>
            <a:custGeom>
              <a:avLst/>
              <a:gdLst/>
              <a:ahLst/>
              <a:cxnLst/>
              <a:rect l="l" t="t" r="r" b="b"/>
              <a:pathLst>
                <a:path w="5875020" h="3987165">
                  <a:moveTo>
                    <a:pt x="5210556" y="0"/>
                  </a:moveTo>
                  <a:lnTo>
                    <a:pt x="0" y="0"/>
                  </a:lnTo>
                  <a:lnTo>
                    <a:pt x="0" y="3986784"/>
                  </a:lnTo>
                  <a:lnTo>
                    <a:pt x="5210556" y="3986784"/>
                  </a:lnTo>
                  <a:lnTo>
                    <a:pt x="5258000" y="3985115"/>
                  </a:lnTo>
                  <a:lnTo>
                    <a:pt x="5304546" y="3980184"/>
                  </a:lnTo>
                  <a:lnTo>
                    <a:pt x="5350081" y="3972103"/>
                  </a:lnTo>
                  <a:lnTo>
                    <a:pt x="5394491" y="3960984"/>
                  </a:lnTo>
                  <a:lnTo>
                    <a:pt x="5437664" y="3946941"/>
                  </a:lnTo>
                  <a:lnTo>
                    <a:pt x="5479489" y="3930085"/>
                  </a:lnTo>
                  <a:lnTo>
                    <a:pt x="5519851" y="3910530"/>
                  </a:lnTo>
                  <a:lnTo>
                    <a:pt x="5558640" y="3888388"/>
                  </a:lnTo>
                  <a:lnTo>
                    <a:pt x="5595741" y="3863771"/>
                  </a:lnTo>
                  <a:lnTo>
                    <a:pt x="5631043" y="3836792"/>
                  </a:lnTo>
                  <a:lnTo>
                    <a:pt x="5664433" y="3807563"/>
                  </a:lnTo>
                  <a:lnTo>
                    <a:pt x="5695799" y="3776197"/>
                  </a:lnTo>
                  <a:lnTo>
                    <a:pt x="5725028" y="3742807"/>
                  </a:lnTo>
                  <a:lnTo>
                    <a:pt x="5752007" y="3707505"/>
                  </a:lnTo>
                  <a:lnTo>
                    <a:pt x="5776624" y="3670404"/>
                  </a:lnTo>
                  <a:lnTo>
                    <a:pt x="5798766" y="3631615"/>
                  </a:lnTo>
                  <a:lnTo>
                    <a:pt x="5818321" y="3591253"/>
                  </a:lnTo>
                  <a:lnTo>
                    <a:pt x="5835177" y="3549428"/>
                  </a:lnTo>
                  <a:lnTo>
                    <a:pt x="5849220" y="3506255"/>
                  </a:lnTo>
                  <a:lnTo>
                    <a:pt x="5860339" y="3461845"/>
                  </a:lnTo>
                  <a:lnTo>
                    <a:pt x="5868420" y="3416310"/>
                  </a:lnTo>
                  <a:lnTo>
                    <a:pt x="5873351" y="3369764"/>
                  </a:lnTo>
                  <a:lnTo>
                    <a:pt x="5875020" y="3322320"/>
                  </a:lnTo>
                  <a:lnTo>
                    <a:pt x="5875020" y="664463"/>
                  </a:lnTo>
                  <a:lnTo>
                    <a:pt x="5873351" y="617019"/>
                  </a:lnTo>
                  <a:lnTo>
                    <a:pt x="5868420" y="570473"/>
                  </a:lnTo>
                  <a:lnTo>
                    <a:pt x="5860339" y="524938"/>
                  </a:lnTo>
                  <a:lnTo>
                    <a:pt x="5849220" y="480528"/>
                  </a:lnTo>
                  <a:lnTo>
                    <a:pt x="5835177" y="437355"/>
                  </a:lnTo>
                  <a:lnTo>
                    <a:pt x="5818321" y="395530"/>
                  </a:lnTo>
                  <a:lnTo>
                    <a:pt x="5798766" y="355168"/>
                  </a:lnTo>
                  <a:lnTo>
                    <a:pt x="5776624" y="316379"/>
                  </a:lnTo>
                  <a:lnTo>
                    <a:pt x="5752007" y="279278"/>
                  </a:lnTo>
                  <a:lnTo>
                    <a:pt x="5725028" y="243976"/>
                  </a:lnTo>
                  <a:lnTo>
                    <a:pt x="5695799" y="210586"/>
                  </a:lnTo>
                  <a:lnTo>
                    <a:pt x="5664433" y="179220"/>
                  </a:lnTo>
                  <a:lnTo>
                    <a:pt x="5631043" y="149991"/>
                  </a:lnTo>
                  <a:lnTo>
                    <a:pt x="5595741" y="123012"/>
                  </a:lnTo>
                  <a:lnTo>
                    <a:pt x="5558640" y="98395"/>
                  </a:lnTo>
                  <a:lnTo>
                    <a:pt x="5519851" y="76253"/>
                  </a:lnTo>
                  <a:lnTo>
                    <a:pt x="5479489" y="56698"/>
                  </a:lnTo>
                  <a:lnTo>
                    <a:pt x="5437664" y="39842"/>
                  </a:lnTo>
                  <a:lnTo>
                    <a:pt x="5394491" y="25799"/>
                  </a:lnTo>
                  <a:lnTo>
                    <a:pt x="5350081" y="14680"/>
                  </a:lnTo>
                  <a:lnTo>
                    <a:pt x="5304546" y="6599"/>
                  </a:lnTo>
                  <a:lnTo>
                    <a:pt x="5258000" y="1668"/>
                  </a:lnTo>
                  <a:lnTo>
                    <a:pt x="5210556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948177" y="1256538"/>
              <a:ext cx="5875020" cy="3987165"/>
            </a:xfrm>
            <a:custGeom>
              <a:avLst/>
              <a:gdLst/>
              <a:ahLst/>
              <a:cxnLst/>
              <a:rect l="l" t="t" r="r" b="b"/>
              <a:pathLst>
                <a:path w="5875020" h="3987165">
                  <a:moveTo>
                    <a:pt x="5875020" y="664463"/>
                  </a:moveTo>
                  <a:lnTo>
                    <a:pt x="5875020" y="3322320"/>
                  </a:lnTo>
                  <a:lnTo>
                    <a:pt x="5873351" y="3369764"/>
                  </a:lnTo>
                  <a:lnTo>
                    <a:pt x="5868420" y="3416310"/>
                  </a:lnTo>
                  <a:lnTo>
                    <a:pt x="5860339" y="3461845"/>
                  </a:lnTo>
                  <a:lnTo>
                    <a:pt x="5849220" y="3506255"/>
                  </a:lnTo>
                  <a:lnTo>
                    <a:pt x="5835177" y="3549428"/>
                  </a:lnTo>
                  <a:lnTo>
                    <a:pt x="5818321" y="3591253"/>
                  </a:lnTo>
                  <a:lnTo>
                    <a:pt x="5798766" y="3631615"/>
                  </a:lnTo>
                  <a:lnTo>
                    <a:pt x="5776624" y="3670404"/>
                  </a:lnTo>
                  <a:lnTo>
                    <a:pt x="5752007" y="3707505"/>
                  </a:lnTo>
                  <a:lnTo>
                    <a:pt x="5725028" y="3742807"/>
                  </a:lnTo>
                  <a:lnTo>
                    <a:pt x="5695799" y="3776197"/>
                  </a:lnTo>
                  <a:lnTo>
                    <a:pt x="5664433" y="3807563"/>
                  </a:lnTo>
                  <a:lnTo>
                    <a:pt x="5631043" y="3836792"/>
                  </a:lnTo>
                  <a:lnTo>
                    <a:pt x="5595741" y="3863771"/>
                  </a:lnTo>
                  <a:lnTo>
                    <a:pt x="5558640" y="3888388"/>
                  </a:lnTo>
                  <a:lnTo>
                    <a:pt x="5519851" y="3910530"/>
                  </a:lnTo>
                  <a:lnTo>
                    <a:pt x="5479489" y="3930085"/>
                  </a:lnTo>
                  <a:lnTo>
                    <a:pt x="5437664" y="3946941"/>
                  </a:lnTo>
                  <a:lnTo>
                    <a:pt x="5394491" y="3960984"/>
                  </a:lnTo>
                  <a:lnTo>
                    <a:pt x="5350081" y="3972103"/>
                  </a:lnTo>
                  <a:lnTo>
                    <a:pt x="5304546" y="3980184"/>
                  </a:lnTo>
                  <a:lnTo>
                    <a:pt x="5258000" y="3985115"/>
                  </a:lnTo>
                  <a:lnTo>
                    <a:pt x="5210556" y="3986784"/>
                  </a:lnTo>
                  <a:lnTo>
                    <a:pt x="0" y="3986784"/>
                  </a:lnTo>
                  <a:lnTo>
                    <a:pt x="0" y="0"/>
                  </a:lnTo>
                  <a:lnTo>
                    <a:pt x="5210556" y="0"/>
                  </a:lnTo>
                  <a:lnTo>
                    <a:pt x="5258000" y="1668"/>
                  </a:lnTo>
                  <a:lnTo>
                    <a:pt x="5304546" y="6599"/>
                  </a:lnTo>
                  <a:lnTo>
                    <a:pt x="5350081" y="14680"/>
                  </a:lnTo>
                  <a:lnTo>
                    <a:pt x="5394491" y="25799"/>
                  </a:lnTo>
                  <a:lnTo>
                    <a:pt x="5437664" y="39842"/>
                  </a:lnTo>
                  <a:lnTo>
                    <a:pt x="5479489" y="56698"/>
                  </a:lnTo>
                  <a:lnTo>
                    <a:pt x="5519851" y="76253"/>
                  </a:lnTo>
                  <a:lnTo>
                    <a:pt x="5558640" y="98395"/>
                  </a:lnTo>
                  <a:lnTo>
                    <a:pt x="5595741" y="123012"/>
                  </a:lnTo>
                  <a:lnTo>
                    <a:pt x="5631043" y="149991"/>
                  </a:lnTo>
                  <a:lnTo>
                    <a:pt x="5664433" y="179220"/>
                  </a:lnTo>
                  <a:lnTo>
                    <a:pt x="5695799" y="210586"/>
                  </a:lnTo>
                  <a:lnTo>
                    <a:pt x="5725028" y="243976"/>
                  </a:lnTo>
                  <a:lnTo>
                    <a:pt x="5752007" y="279278"/>
                  </a:lnTo>
                  <a:lnTo>
                    <a:pt x="5776624" y="316379"/>
                  </a:lnTo>
                  <a:lnTo>
                    <a:pt x="5798766" y="355168"/>
                  </a:lnTo>
                  <a:lnTo>
                    <a:pt x="5818321" y="395530"/>
                  </a:lnTo>
                  <a:lnTo>
                    <a:pt x="5835177" y="437355"/>
                  </a:lnTo>
                  <a:lnTo>
                    <a:pt x="5849220" y="480528"/>
                  </a:lnTo>
                  <a:lnTo>
                    <a:pt x="5860339" y="524938"/>
                  </a:lnTo>
                  <a:lnTo>
                    <a:pt x="5868420" y="570473"/>
                  </a:lnTo>
                  <a:lnTo>
                    <a:pt x="5873351" y="617019"/>
                  </a:lnTo>
                  <a:lnTo>
                    <a:pt x="5875020" y="664463"/>
                  </a:lnTo>
                  <a:close/>
                </a:path>
              </a:pathLst>
            </a:custGeom>
            <a:ln w="25400">
              <a:solidFill>
                <a:srgbClr val="CAE3F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3022219" y="1763013"/>
            <a:ext cx="5493385" cy="29425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41300" marR="5080" indent="-228600">
              <a:lnSpc>
                <a:spcPct val="99800"/>
              </a:lnSpc>
              <a:spcBef>
                <a:spcPts val="110"/>
              </a:spcBef>
            </a:pPr>
            <a:r>
              <a:rPr sz="2300" dirty="0">
                <a:latin typeface="Segoe UI"/>
                <a:cs typeface="Segoe UI"/>
              </a:rPr>
              <a:t>•</a:t>
            </a:r>
            <a:r>
              <a:rPr sz="2300" spc="21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Explain</a:t>
            </a:r>
            <a:r>
              <a:rPr sz="2300" spc="-2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the</a:t>
            </a:r>
            <a:r>
              <a:rPr sz="2300" spc="-1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health</a:t>
            </a:r>
            <a:r>
              <a:rPr sz="2300" spc="-2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and</a:t>
            </a:r>
            <a:r>
              <a:rPr sz="2300" spc="-2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social</a:t>
            </a:r>
            <a:r>
              <a:rPr sz="2300" spc="-3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care</a:t>
            </a:r>
            <a:r>
              <a:rPr sz="2300" spc="-10" dirty="0">
                <a:latin typeface="Segoe UI"/>
                <a:cs typeface="Segoe UI"/>
              </a:rPr>
              <a:t> system </a:t>
            </a:r>
            <a:r>
              <a:rPr sz="2300" dirty="0">
                <a:latin typeface="Segoe UI"/>
                <a:cs typeface="Segoe UI"/>
              </a:rPr>
              <a:t>in</a:t>
            </a:r>
            <a:r>
              <a:rPr sz="2300" spc="-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the</a:t>
            </a:r>
            <a:r>
              <a:rPr sz="2300" spc="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UK,</a:t>
            </a:r>
            <a:r>
              <a:rPr sz="2300" spc="-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its</a:t>
            </a:r>
            <a:r>
              <a:rPr sz="2300" spc="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origin,</a:t>
            </a:r>
            <a:r>
              <a:rPr sz="2300" spc="-3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and</a:t>
            </a:r>
            <a:r>
              <a:rPr sz="2300" spc="10" dirty="0">
                <a:latin typeface="Segoe UI"/>
                <a:cs typeface="Segoe UI"/>
              </a:rPr>
              <a:t> </a:t>
            </a:r>
            <a:r>
              <a:rPr sz="2300" spc="-10" dirty="0">
                <a:latin typeface="Segoe UI"/>
                <a:cs typeface="Segoe UI"/>
              </a:rPr>
              <a:t>different </a:t>
            </a:r>
            <a:r>
              <a:rPr sz="2300" dirty="0">
                <a:latin typeface="Segoe UI"/>
                <a:cs typeface="Segoe UI"/>
              </a:rPr>
              <a:t>challenges</a:t>
            </a:r>
            <a:r>
              <a:rPr sz="2300" spc="-4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facing</a:t>
            </a:r>
            <a:r>
              <a:rPr sz="2300" spc="-3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by the</a:t>
            </a:r>
            <a:r>
              <a:rPr sz="2300" spc="-5" dirty="0">
                <a:latin typeface="Segoe UI"/>
                <a:cs typeface="Segoe UI"/>
              </a:rPr>
              <a:t> </a:t>
            </a:r>
            <a:r>
              <a:rPr sz="2300" spc="-10" dirty="0">
                <a:latin typeface="Segoe UI"/>
                <a:cs typeface="Segoe UI"/>
              </a:rPr>
              <a:t>system.</a:t>
            </a:r>
            <a:endParaRPr sz="2300">
              <a:latin typeface="Segoe UI"/>
              <a:cs typeface="Segoe UI"/>
            </a:endParaRPr>
          </a:p>
          <a:p>
            <a:pPr marL="241300" marR="34925" indent="-228600">
              <a:lnSpc>
                <a:spcPct val="99800"/>
              </a:lnSpc>
              <a:spcBef>
                <a:spcPts val="459"/>
              </a:spcBef>
            </a:pPr>
            <a:r>
              <a:rPr sz="2300" dirty="0">
                <a:latin typeface="Segoe UI"/>
                <a:cs typeface="Segoe UI"/>
              </a:rPr>
              <a:t>•</a:t>
            </a:r>
            <a:r>
              <a:rPr sz="2300" spc="23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Explain</a:t>
            </a:r>
            <a:r>
              <a:rPr sz="2300" spc="-1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the importance</a:t>
            </a:r>
            <a:r>
              <a:rPr sz="2300" spc="-3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of</a:t>
            </a:r>
            <a:r>
              <a:rPr sz="2300" spc="-10" dirty="0">
                <a:latin typeface="Segoe UI"/>
                <a:cs typeface="Segoe UI"/>
              </a:rPr>
              <a:t> partnership </a:t>
            </a:r>
            <a:r>
              <a:rPr sz="2300" dirty="0">
                <a:latin typeface="Segoe UI"/>
                <a:cs typeface="Segoe UI"/>
              </a:rPr>
              <a:t>working,</a:t>
            </a:r>
            <a:r>
              <a:rPr sz="2300" spc="-5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effective</a:t>
            </a:r>
            <a:r>
              <a:rPr sz="2300" spc="-5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communication,</a:t>
            </a:r>
            <a:r>
              <a:rPr sz="2300" spc="-60" dirty="0">
                <a:latin typeface="Segoe UI"/>
                <a:cs typeface="Segoe UI"/>
              </a:rPr>
              <a:t> </a:t>
            </a:r>
            <a:r>
              <a:rPr sz="2300" spc="-25" dirty="0">
                <a:latin typeface="Segoe UI"/>
                <a:cs typeface="Segoe UI"/>
              </a:rPr>
              <a:t>and </a:t>
            </a:r>
            <a:r>
              <a:rPr sz="2300" spc="-10" dirty="0">
                <a:latin typeface="Segoe UI"/>
                <a:cs typeface="Segoe UI"/>
              </a:rPr>
              <a:t>record-</a:t>
            </a:r>
            <a:r>
              <a:rPr sz="2300" dirty="0">
                <a:latin typeface="Segoe UI"/>
                <a:cs typeface="Segoe UI"/>
              </a:rPr>
              <a:t>keeping</a:t>
            </a:r>
            <a:r>
              <a:rPr sz="2300" spc="-3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in</a:t>
            </a:r>
            <a:r>
              <a:rPr sz="2300" spc="-2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health</a:t>
            </a:r>
            <a:r>
              <a:rPr sz="2300" spc="-2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and</a:t>
            </a:r>
            <a:r>
              <a:rPr sz="2300" spc="-3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social</a:t>
            </a:r>
            <a:r>
              <a:rPr sz="2300" spc="-35" dirty="0">
                <a:latin typeface="Segoe UI"/>
                <a:cs typeface="Segoe UI"/>
              </a:rPr>
              <a:t> </a:t>
            </a:r>
            <a:r>
              <a:rPr sz="2300" spc="-10" dirty="0">
                <a:latin typeface="Segoe UI"/>
                <a:cs typeface="Segoe UI"/>
              </a:rPr>
              <a:t>care.</a:t>
            </a:r>
            <a:endParaRPr sz="2300">
              <a:latin typeface="Segoe UI"/>
              <a:cs typeface="Segoe UI"/>
            </a:endParaRPr>
          </a:p>
          <a:p>
            <a:pPr marL="241300" marR="302895" indent="-228600">
              <a:lnSpc>
                <a:spcPct val="100000"/>
              </a:lnSpc>
              <a:spcBef>
                <a:spcPts val="445"/>
              </a:spcBef>
            </a:pPr>
            <a:r>
              <a:rPr sz="2300" dirty="0">
                <a:latin typeface="Segoe UI"/>
                <a:cs typeface="Segoe UI"/>
              </a:rPr>
              <a:t>•</a:t>
            </a:r>
            <a:r>
              <a:rPr sz="2300" spc="24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Describe</a:t>
            </a:r>
            <a:r>
              <a:rPr sz="2300" spc="-1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the</a:t>
            </a:r>
            <a:r>
              <a:rPr sz="2300" spc="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important</a:t>
            </a:r>
            <a:r>
              <a:rPr sz="2300" spc="-3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legislation</a:t>
            </a:r>
            <a:r>
              <a:rPr sz="2300" spc="-30" dirty="0">
                <a:latin typeface="Segoe UI"/>
                <a:cs typeface="Segoe UI"/>
              </a:rPr>
              <a:t> </a:t>
            </a:r>
            <a:r>
              <a:rPr sz="2300" spc="-25" dirty="0">
                <a:latin typeface="Segoe UI"/>
                <a:cs typeface="Segoe UI"/>
              </a:rPr>
              <a:t>and </a:t>
            </a:r>
            <a:r>
              <a:rPr sz="2300" dirty="0">
                <a:latin typeface="Segoe UI"/>
                <a:cs typeface="Segoe UI"/>
              </a:rPr>
              <a:t>policies</a:t>
            </a:r>
            <a:r>
              <a:rPr sz="2300" spc="-50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of</a:t>
            </a:r>
            <a:r>
              <a:rPr sz="2300" spc="-2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health</a:t>
            </a:r>
            <a:r>
              <a:rPr sz="2300" spc="-1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and</a:t>
            </a:r>
            <a:r>
              <a:rPr sz="2300" spc="-25" dirty="0">
                <a:latin typeface="Segoe UI"/>
                <a:cs typeface="Segoe UI"/>
              </a:rPr>
              <a:t> </a:t>
            </a:r>
            <a:r>
              <a:rPr sz="2300" dirty="0">
                <a:latin typeface="Segoe UI"/>
                <a:cs typeface="Segoe UI"/>
              </a:rPr>
              <a:t>social</a:t>
            </a:r>
            <a:r>
              <a:rPr sz="2300" spc="-25" dirty="0">
                <a:latin typeface="Segoe UI"/>
                <a:cs typeface="Segoe UI"/>
              </a:rPr>
              <a:t> </a:t>
            </a:r>
            <a:r>
              <a:rPr sz="2300" spc="-10" dirty="0">
                <a:latin typeface="Segoe UI"/>
                <a:cs typeface="Segoe UI"/>
              </a:rPr>
              <a:t>care.</a:t>
            </a:r>
            <a:endParaRPr sz="2300">
              <a:latin typeface="Segoe UI"/>
              <a:cs typeface="Segoe U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09625" y="969517"/>
            <a:ext cx="2651760" cy="4561205"/>
            <a:chOff x="309625" y="969517"/>
            <a:chExt cx="2651760" cy="4561205"/>
          </a:xfrm>
        </p:grpSpPr>
        <p:sp>
          <p:nvSpPr>
            <p:cNvPr id="8" name="object 8"/>
            <p:cNvSpPr/>
            <p:nvPr/>
          </p:nvSpPr>
          <p:spPr>
            <a:xfrm>
              <a:off x="322325" y="982217"/>
              <a:ext cx="2626360" cy="4535805"/>
            </a:xfrm>
            <a:custGeom>
              <a:avLst/>
              <a:gdLst/>
              <a:ahLst/>
              <a:cxnLst/>
              <a:rect l="l" t="t" r="r" b="b"/>
              <a:pathLst>
                <a:path w="2626360" h="4535805">
                  <a:moveTo>
                    <a:pt x="2188210" y="0"/>
                  </a:moveTo>
                  <a:lnTo>
                    <a:pt x="437654" y="0"/>
                  </a:lnTo>
                  <a:lnTo>
                    <a:pt x="389968" y="2568"/>
                  </a:lnTo>
                  <a:lnTo>
                    <a:pt x="343768" y="10095"/>
                  </a:lnTo>
                  <a:lnTo>
                    <a:pt x="299323" y="22313"/>
                  </a:lnTo>
                  <a:lnTo>
                    <a:pt x="256899" y="38955"/>
                  </a:lnTo>
                  <a:lnTo>
                    <a:pt x="216763" y="59755"/>
                  </a:lnTo>
                  <a:lnTo>
                    <a:pt x="179183" y="84445"/>
                  </a:lnTo>
                  <a:lnTo>
                    <a:pt x="144424" y="112758"/>
                  </a:lnTo>
                  <a:lnTo>
                    <a:pt x="112755" y="144427"/>
                  </a:lnTo>
                  <a:lnTo>
                    <a:pt x="84443" y="179185"/>
                  </a:lnTo>
                  <a:lnTo>
                    <a:pt x="59753" y="216765"/>
                  </a:lnTo>
                  <a:lnTo>
                    <a:pt x="38954" y="256899"/>
                  </a:lnTo>
                  <a:lnTo>
                    <a:pt x="22312" y="299321"/>
                  </a:lnTo>
                  <a:lnTo>
                    <a:pt x="10094" y="343764"/>
                  </a:lnTo>
                  <a:lnTo>
                    <a:pt x="2568" y="389959"/>
                  </a:lnTo>
                  <a:lnTo>
                    <a:pt x="0" y="437642"/>
                  </a:lnTo>
                  <a:lnTo>
                    <a:pt x="0" y="4097782"/>
                  </a:lnTo>
                  <a:lnTo>
                    <a:pt x="2568" y="4145464"/>
                  </a:lnTo>
                  <a:lnTo>
                    <a:pt x="10094" y="4191659"/>
                  </a:lnTo>
                  <a:lnTo>
                    <a:pt x="22312" y="4236102"/>
                  </a:lnTo>
                  <a:lnTo>
                    <a:pt x="38954" y="4278524"/>
                  </a:lnTo>
                  <a:lnTo>
                    <a:pt x="59753" y="4318658"/>
                  </a:lnTo>
                  <a:lnTo>
                    <a:pt x="84443" y="4356238"/>
                  </a:lnTo>
                  <a:lnTo>
                    <a:pt x="112755" y="4390996"/>
                  </a:lnTo>
                  <a:lnTo>
                    <a:pt x="144424" y="4422665"/>
                  </a:lnTo>
                  <a:lnTo>
                    <a:pt x="179183" y="4450978"/>
                  </a:lnTo>
                  <a:lnTo>
                    <a:pt x="216763" y="4475668"/>
                  </a:lnTo>
                  <a:lnTo>
                    <a:pt x="256899" y="4496468"/>
                  </a:lnTo>
                  <a:lnTo>
                    <a:pt x="299323" y="4513110"/>
                  </a:lnTo>
                  <a:lnTo>
                    <a:pt x="343768" y="4525328"/>
                  </a:lnTo>
                  <a:lnTo>
                    <a:pt x="389968" y="4532855"/>
                  </a:lnTo>
                  <a:lnTo>
                    <a:pt x="437654" y="4535424"/>
                  </a:lnTo>
                  <a:lnTo>
                    <a:pt x="2188210" y="4535424"/>
                  </a:lnTo>
                  <a:lnTo>
                    <a:pt x="2235892" y="4532855"/>
                  </a:lnTo>
                  <a:lnTo>
                    <a:pt x="2282087" y="4525328"/>
                  </a:lnTo>
                  <a:lnTo>
                    <a:pt x="2326530" y="4513110"/>
                  </a:lnTo>
                  <a:lnTo>
                    <a:pt x="2368952" y="4496468"/>
                  </a:lnTo>
                  <a:lnTo>
                    <a:pt x="2409086" y="4475668"/>
                  </a:lnTo>
                  <a:lnTo>
                    <a:pt x="2446666" y="4450978"/>
                  </a:lnTo>
                  <a:lnTo>
                    <a:pt x="2481424" y="4422665"/>
                  </a:lnTo>
                  <a:lnTo>
                    <a:pt x="2513093" y="4390996"/>
                  </a:lnTo>
                  <a:lnTo>
                    <a:pt x="2541406" y="4356238"/>
                  </a:lnTo>
                  <a:lnTo>
                    <a:pt x="2566096" y="4318658"/>
                  </a:lnTo>
                  <a:lnTo>
                    <a:pt x="2586896" y="4278524"/>
                  </a:lnTo>
                  <a:lnTo>
                    <a:pt x="2603538" y="4236102"/>
                  </a:lnTo>
                  <a:lnTo>
                    <a:pt x="2615756" y="4191659"/>
                  </a:lnTo>
                  <a:lnTo>
                    <a:pt x="2623283" y="4145464"/>
                  </a:lnTo>
                  <a:lnTo>
                    <a:pt x="2625852" y="4097782"/>
                  </a:lnTo>
                  <a:lnTo>
                    <a:pt x="2625852" y="437642"/>
                  </a:lnTo>
                  <a:lnTo>
                    <a:pt x="2623283" y="389959"/>
                  </a:lnTo>
                  <a:lnTo>
                    <a:pt x="2615756" y="343764"/>
                  </a:lnTo>
                  <a:lnTo>
                    <a:pt x="2603538" y="299321"/>
                  </a:lnTo>
                  <a:lnTo>
                    <a:pt x="2586896" y="256899"/>
                  </a:lnTo>
                  <a:lnTo>
                    <a:pt x="2566096" y="216765"/>
                  </a:lnTo>
                  <a:lnTo>
                    <a:pt x="2541406" y="179185"/>
                  </a:lnTo>
                  <a:lnTo>
                    <a:pt x="2513093" y="144427"/>
                  </a:lnTo>
                  <a:lnTo>
                    <a:pt x="2481424" y="112758"/>
                  </a:lnTo>
                  <a:lnTo>
                    <a:pt x="2446666" y="84445"/>
                  </a:lnTo>
                  <a:lnTo>
                    <a:pt x="2409086" y="59755"/>
                  </a:lnTo>
                  <a:lnTo>
                    <a:pt x="2368952" y="38955"/>
                  </a:lnTo>
                  <a:lnTo>
                    <a:pt x="2326530" y="22313"/>
                  </a:lnTo>
                  <a:lnTo>
                    <a:pt x="2282087" y="10095"/>
                  </a:lnTo>
                  <a:lnTo>
                    <a:pt x="2235892" y="2568"/>
                  </a:lnTo>
                  <a:lnTo>
                    <a:pt x="2188210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22325" y="982217"/>
              <a:ext cx="2626360" cy="4535805"/>
            </a:xfrm>
            <a:custGeom>
              <a:avLst/>
              <a:gdLst/>
              <a:ahLst/>
              <a:cxnLst/>
              <a:rect l="l" t="t" r="r" b="b"/>
              <a:pathLst>
                <a:path w="2626360" h="4535805">
                  <a:moveTo>
                    <a:pt x="0" y="437642"/>
                  </a:moveTo>
                  <a:lnTo>
                    <a:pt x="2568" y="389959"/>
                  </a:lnTo>
                  <a:lnTo>
                    <a:pt x="10094" y="343764"/>
                  </a:lnTo>
                  <a:lnTo>
                    <a:pt x="22312" y="299321"/>
                  </a:lnTo>
                  <a:lnTo>
                    <a:pt x="38954" y="256899"/>
                  </a:lnTo>
                  <a:lnTo>
                    <a:pt x="59753" y="216765"/>
                  </a:lnTo>
                  <a:lnTo>
                    <a:pt x="84443" y="179185"/>
                  </a:lnTo>
                  <a:lnTo>
                    <a:pt x="112755" y="144427"/>
                  </a:lnTo>
                  <a:lnTo>
                    <a:pt x="144424" y="112758"/>
                  </a:lnTo>
                  <a:lnTo>
                    <a:pt x="179183" y="84445"/>
                  </a:lnTo>
                  <a:lnTo>
                    <a:pt x="216763" y="59755"/>
                  </a:lnTo>
                  <a:lnTo>
                    <a:pt x="256899" y="38955"/>
                  </a:lnTo>
                  <a:lnTo>
                    <a:pt x="299323" y="22313"/>
                  </a:lnTo>
                  <a:lnTo>
                    <a:pt x="343768" y="10095"/>
                  </a:lnTo>
                  <a:lnTo>
                    <a:pt x="389968" y="2568"/>
                  </a:lnTo>
                  <a:lnTo>
                    <a:pt x="437654" y="0"/>
                  </a:lnTo>
                  <a:lnTo>
                    <a:pt x="2188210" y="0"/>
                  </a:lnTo>
                  <a:lnTo>
                    <a:pt x="2235892" y="2568"/>
                  </a:lnTo>
                  <a:lnTo>
                    <a:pt x="2282087" y="10095"/>
                  </a:lnTo>
                  <a:lnTo>
                    <a:pt x="2326530" y="22313"/>
                  </a:lnTo>
                  <a:lnTo>
                    <a:pt x="2368952" y="38955"/>
                  </a:lnTo>
                  <a:lnTo>
                    <a:pt x="2409086" y="59755"/>
                  </a:lnTo>
                  <a:lnTo>
                    <a:pt x="2446666" y="84445"/>
                  </a:lnTo>
                  <a:lnTo>
                    <a:pt x="2481424" y="112758"/>
                  </a:lnTo>
                  <a:lnTo>
                    <a:pt x="2513093" y="144427"/>
                  </a:lnTo>
                  <a:lnTo>
                    <a:pt x="2541406" y="179185"/>
                  </a:lnTo>
                  <a:lnTo>
                    <a:pt x="2566096" y="216765"/>
                  </a:lnTo>
                  <a:lnTo>
                    <a:pt x="2586896" y="256899"/>
                  </a:lnTo>
                  <a:lnTo>
                    <a:pt x="2603538" y="299321"/>
                  </a:lnTo>
                  <a:lnTo>
                    <a:pt x="2615756" y="343764"/>
                  </a:lnTo>
                  <a:lnTo>
                    <a:pt x="2623283" y="389959"/>
                  </a:lnTo>
                  <a:lnTo>
                    <a:pt x="2625852" y="437642"/>
                  </a:lnTo>
                  <a:lnTo>
                    <a:pt x="2625852" y="4097782"/>
                  </a:lnTo>
                  <a:lnTo>
                    <a:pt x="2623283" y="4145464"/>
                  </a:lnTo>
                  <a:lnTo>
                    <a:pt x="2615756" y="4191659"/>
                  </a:lnTo>
                  <a:lnTo>
                    <a:pt x="2603538" y="4236102"/>
                  </a:lnTo>
                  <a:lnTo>
                    <a:pt x="2586896" y="4278524"/>
                  </a:lnTo>
                  <a:lnTo>
                    <a:pt x="2566096" y="4318658"/>
                  </a:lnTo>
                  <a:lnTo>
                    <a:pt x="2541406" y="4356238"/>
                  </a:lnTo>
                  <a:lnTo>
                    <a:pt x="2513093" y="4390996"/>
                  </a:lnTo>
                  <a:lnTo>
                    <a:pt x="2481424" y="4422665"/>
                  </a:lnTo>
                  <a:lnTo>
                    <a:pt x="2446666" y="4450978"/>
                  </a:lnTo>
                  <a:lnTo>
                    <a:pt x="2409086" y="4475668"/>
                  </a:lnTo>
                  <a:lnTo>
                    <a:pt x="2368952" y="4496468"/>
                  </a:lnTo>
                  <a:lnTo>
                    <a:pt x="2326530" y="4513110"/>
                  </a:lnTo>
                  <a:lnTo>
                    <a:pt x="2282087" y="4525328"/>
                  </a:lnTo>
                  <a:lnTo>
                    <a:pt x="2235892" y="4532855"/>
                  </a:lnTo>
                  <a:lnTo>
                    <a:pt x="2188210" y="4535424"/>
                  </a:lnTo>
                  <a:lnTo>
                    <a:pt x="437654" y="4535424"/>
                  </a:lnTo>
                  <a:lnTo>
                    <a:pt x="389968" y="4532855"/>
                  </a:lnTo>
                  <a:lnTo>
                    <a:pt x="343768" y="4525328"/>
                  </a:lnTo>
                  <a:lnTo>
                    <a:pt x="299323" y="4513110"/>
                  </a:lnTo>
                  <a:lnTo>
                    <a:pt x="256899" y="4496468"/>
                  </a:lnTo>
                  <a:lnTo>
                    <a:pt x="216763" y="4475668"/>
                  </a:lnTo>
                  <a:lnTo>
                    <a:pt x="179183" y="4450978"/>
                  </a:lnTo>
                  <a:lnTo>
                    <a:pt x="144424" y="4422665"/>
                  </a:lnTo>
                  <a:lnTo>
                    <a:pt x="112755" y="4390996"/>
                  </a:lnTo>
                  <a:lnTo>
                    <a:pt x="84443" y="4356238"/>
                  </a:lnTo>
                  <a:lnTo>
                    <a:pt x="59753" y="4318658"/>
                  </a:lnTo>
                  <a:lnTo>
                    <a:pt x="38954" y="4278524"/>
                  </a:lnTo>
                  <a:lnTo>
                    <a:pt x="22312" y="4236102"/>
                  </a:lnTo>
                  <a:lnTo>
                    <a:pt x="10094" y="4191659"/>
                  </a:lnTo>
                  <a:lnTo>
                    <a:pt x="2568" y="4145464"/>
                  </a:lnTo>
                  <a:lnTo>
                    <a:pt x="0" y="4097782"/>
                  </a:lnTo>
                  <a:lnTo>
                    <a:pt x="0" y="437642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572820" y="1206830"/>
            <a:ext cx="2120900" cy="40411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065" marR="5080" indent="3175" algn="ctr">
              <a:lnSpc>
                <a:spcPct val="99800"/>
              </a:lnSpc>
              <a:spcBef>
                <a:spcPts val="110"/>
              </a:spcBef>
            </a:pPr>
            <a:r>
              <a:rPr sz="3300" dirty="0">
                <a:solidFill>
                  <a:srgbClr val="FFFFFF"/>
                </a:solidFill>
                <a:latin typeface="Segoe UI"/>
                <a:cs typeface="Segoe UI"/>
              </a:rPr>
              <a:t>Upon</a:t>
            </a:r>
            <a:r>
              <a:rPr sz="33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Segoe UI"/>
                <a:cs typeface="Segoe UI"/>
              </a:rPr>
              <a:t>the </a:t>
            </a:r>
            <a:r>
              <a:rPr sz="3300" spc="-10" dirty="0">
                <a:solidFill>
                  <a:srgbClr val="FFFFFF"/>
                </a:solidFill>
                <a:latin typeface="Segoe UI"/>
                <a:cs typeface="Segoe UI"/>
              </a:rPr>
              <a:t>successful completion </a:t>
            </a:r>
            <a:r>
              <a:rPr sz="3300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3300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3300" spc="-20" dirty="0">
                <a:solidFill>
                  <a:srgbClr val="FFFFFF"/>
                </a:solidFill>
                <a:latin typeface="Segoe UI"/>
                <a:cs typeface="Segoe UI"/>
              </a:rPr>
              <a:t>this </a:t>
            </a:r>
            <a:r>
              <a:rPr sz="3300" spc="-10" dirty="0">
                <a:solidFill>
                  <a:srgbClr val="FFFFFF"/>
                </a:solidFill>
                <a:latin typeface="Segoe UI"/>
                <a:cs typeface="Segoe UI"/>
              </a:rPr>
              <a:t>module, students </a:t>
            </a:r>
            <a:r>
              <a:rPr sz="3300" dirty="0">
                <a:solidFill>
                  <a:srgbClr val="FFFFFF"/>
                </a:solidFill>
                <a:latin typeface="Segoe UI"/>
                <a:cs typeface="Segoe UI"/>
              </a:rPr>
              <a:t>should</a:t>
            </a:r>
            <a:r>
              <a:rPr sz="33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Segoe UI"/>
                <a:cs typeface="Segoe UI"/>
              </a:rPr>
              <a:t>be </a:t>
            </a:r>
            <a:r>
              <a:rPr sz="3300" dirty="0">
                <a:solidFill>
                  <a:srgbClr val="FFFFFF"/>
                </a:solidFill>
                <a:latin typeface="Segoe UI"/>
                <a:cs typeface="Segoe UI"/>
              </a:rPr>
              <a:t>able</a:t>
            </a:r>
            <a:r>
              <a:rPr sz="33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Segoe UI"/>
                <a:cs typeface="Segoe UI"/>
              </a:rPr>
              <a:t>to:</a:t>
            </a:r>
            <a:endParaRPr sz="33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97301" y="483234"/>
            <a:ext cx="35502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solidFill>
                  <a:srgbClr val="006FC0"/>
                </a:solidFill>
              </a:rPr>
              <a:t>Assessment</a:t>
            </a:r>
            <a:r>
              <a:rPr sz="4400" spc="-60" dirty="0">
                <a:solidFill>
                  <a:srgbClr val="006FC0"/>
                </a:solidFill>
              </a:rPr>
              <a:t> </a:t>
            </a:r>
            <a:r>
              <a:rPr sz="4400" spc="-50" dirty="0">
                <a:solidFill>
                  <a:srgbClr val="006FC0"/>
                </a:solidFill>
              </a:rPr>
              <a:t>1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600200"/>
            <a:ext cx="8229600" cy="3916679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0155" y="133604"/>
            <a:ext cx="75926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dirty="0"/>
              <a:t>Assignment</a:t>
            </a:r>
            <a:r>
              <a:rPr sz="2800" spc="-140" dirty="0"/>
              <a:t> </a:t>
            </a:r>
            <a:r>
              <a:rPr sz="2800" dirty="0"/>
              <a:t>Component</a:t>
            </a:r>
            <a:r>
              <a:rPr sz="2800" spc="-125" dirty="0"/>
              <a:t> </a:t>
            </a:r>
            <a:r>
              <a:rPr sz="2800" spc="-10" dirty="0"/>
              <a:t>1-</a:t>
            </a:r>
            <a:r>
              <a:rPr sz="2800" dirty="0"/>
              <a:t>Portfolio</a:t>
            </a:r>
            <a:r>
              <a:rPr sz="2800" spc="-135" dirty="0"/>
              <a:t> </a:t>
            </a:r>
            <a:r>
              <a:rPr sz="2800" spc="-10" dirty="0"/>
              <a:t>Contents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258267" y="717880"/>
            <a:ext cx="857504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687320" algn="l"/>
              </a:tabLst>
            </a:pPr>
            <a:r>
              <a:rPr sz="2200" b="1" dirty="0">
                <a:latin typeface="Arial"/>
                <a:cs typeface="Arial"/>
              </a:rPr>
              <a:t>Component</a:t>
            </a:r>
            <a:r>
              <a:rPr sz="2200" b="1" spc="-4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1:</a:t>
            </a:r>
            <a:r>
              <a:rPr sz="2200" b="1" spc="-75" dirty="0">
                <a:latin typeface="Arial"/>
                <a:cs typeface="Arial"/>
              </a:rPr>
              <a:t> </a:t>
            </a:r>
            <a:r>
              <a:rPr sz="2200" b="1" spc="-25" dirty="0">
                <a:latin typeface="Arial"/>
                <a:cs typeface="Arial"/>
              </a:rPr>
              <a:t>50%</a:t>
            </a:r>
            <a:r>
              <a:rPr sz="2200" b="1" dirty="0">
                <a:latin typeface="Arial"/>
                <a:cs typeface="Arial"/>
              </a:rPr>
              <a:t>	Coursework:</a:t>
            </a:r>
            <a:r>
              <a:rPr sz="2200" b="1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Portfolio</a:t>
            </a:r>
            <a:r>
              <a:rPr sz="2200" spc="-8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(</a:t>
            </a:r>
            <a:r>
              <a:rPr lang="en-GB" sz="2200" dirty="0">
                <a:latin typeface="Arial"/>
                <a:cs typeface="Arial"/>
              </a:rPr>
              <a:t>1500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words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equivalent)</a:t>
            </a:r>
            <a:endParaRPr sz="22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8267" y="1797558"/>
            <a:ext cx="8614410" cy="385746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3345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latin typeface="Arial"/>
                <a:cs typeface="Arial"/>
              </a:rPr>
              <a:t>Tasks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–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30" dirty="0">
                <a:latin typeface="Arial"/>
                <a:cs typeface="Arial"/>
              </a:rPr>
              <a:t>To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produce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portfolio</a:t>
            </a:r>
            <a:r>
              <a:rPr sz="2400" b="1" spc="-6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consisting</a:t>
            </a:r>
            <a:r>
              <a:rPr sz="2400" b="1" spc="-6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of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lang="en-GB" sz="2400" b="1" spc="-35" dirty="0">
                <a:latin typeface="Arial"/>
                <a:cs typeface="Arial"/>
              </a:rPr>
              <a:t>two </a:t>
            </a:r>
            <a:r>
              <a:rPr sz="2400" b="1" spc="-10" dirty="0">
                <a:latin typeface="Arial"/>
                <a:cs typeface="Arial"/>
              </a:rPr>
              <a:t>different </a:t>
            </a:r>
            <a:r>
              <a:rPr sz="2400" b="1" dirty="0">
                <a:latin typeface="Arial"/>
                <a:cs typeface="Arial"/>
              </a:rPr>
              <a:t>elements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as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follows:</a:t>
            </a:r>
            <a:endParaRPr sz="2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655"/>
              </a:spcBef>
              <a:tabLst>
                <a:tab pos="1546860" algn="l"/>
                <a:tab pos="1584960" algn="l"/>
                <a:tab pos="7635240" algn="l"/>
              </a:tabLst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Element</a:t>
            </a:r>
            <a:r>
              <a:rPr sz="28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sz="2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Design a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poster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fill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</a:t>
            </a:r>
            <a:r>
              <a:rPr sz="2400" spc="-1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A4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page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that </a:t>
            </a:r>
            <a:r>
              <a:rPr sz="2400" dirty="0">
                <a:latin typeface="Arial"/>
                <a:cs typeface="Arial"/>
              </a:rPr>
              <a:t>describes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explains</a:t>
            </a:r>
            <a:r>
              <a:rPr sz="2400" spc="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development of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NHS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dirty="0">
                <a:latin typeface="Arial"/>
                <a:cs typeface="Arial"/>
              </a:rPr>
              <a:t>historical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context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health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social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care</a:t>
            </a:r>
            <a:r>
              <a:rPr sz="2400" spc="-10" dirty="0">
                <a:latin typeface="Arial"/>
                <a:cs typeface="Arial"/>
              </a:rPr>
              <a:t> systems.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spc="-10" dirty="0">
                <a:latin typeface="Arial"/>
                <a:cs typeface="Arial"/>
              </a:rPr>
              <a:t>Ensure </a:t>
            </a:r>
            <a:r>
              <a:rPr sz="2400" dirty="0">
                <a:latin typeface="Arial"/>
                <a:cs typeface="Arial"/>
              </a:rPr>
              <a:t>that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poster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uses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images, and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words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make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visually appealing.</a:t>
            </a:r>
            <a:r>
              <a:rPr sz="2400" dirty="0">
                <a:latin typeface="Arial"/>
                <a:cs typeface="Arial"/>
              </a:rPr>
              <a:t>		This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worth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1000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words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equivalent </a:t>
            </a:r>
            <a:r>
              <a:rPr sz="2400" b="1" dirty="0">
                <a:latin typeface="Arial"/>
                <a:cs typeface="Arial"/>
              </a:rPr>
              <a:t>in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notional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spc="-20" dirty="0">
                <a:latin typeface="Arial"/>
                <a:cs typeface="Arial"/>
              </a:rPr>
              <a:t>time </a:t>
            </a:r>
            <a:r>
              <a:rPr sz="2400" b="1" dirty="0">
                <a:latin typeface="Arial"/>
                <a:cs typeface="Arial"/>
              </a:rPr>
              <a:t>and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effort.</a:t>
            </a:r>
            <a:r>
              <a:rPr lang="en-GB" sz="2400" b="1" spc="-10" dirty="0">
                <a:latin typeface="Arial"/>
                <a:cs typeface="Arial"/>
              </a:rPr>
              <a:t>  </a:t>
            </a:r>
            <a:r>
              <a:rPr sz="2400" dirty="0">
                <a:latin typeface="Arial"/>
                <a:cs typeface="Arial"/>
              </a:rPr>
              <a:t>If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 are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using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images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drawn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from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internet, </a:t>
            </a:r>
            <a:r>
              <a:rPr sz="2400" dirty="0">
                <a:latin typeface="Arial"/>
                <a:cs typeface="Arial"/>
              </a:rPr>
              <a:t>ensure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add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reference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details in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reference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list.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84554" y="308559"/>
            <a:ext cx="6774180" cy="406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dirty="0"/>
              <a:t>Assignment</a:t>
            </a:r>
            <a:r>
              <a:rPr sz="2500" spc="-130" dirty="0"/>
              <a:t> </a:t>
            </a:r>
            <a:r>
              <a:rPr sz="2500" spc="-10" dirty="0"/>
              <a:t>Component</a:t>
            </a:r>
            <a:r>
              <a:rPr sz="2500" spc="-130" dirty="0"/>
              <a:t> </a:t>
            </a:r>
            <a:r>
              <a:rPr sz="2500" spc="-20" dirty="0"/>
              <a:t>1-</a:t>
            </a:r>
            <a:r>
              <a:rPr sz="2500" dirty="0"/>
              <a:t>Portfolio</a:t>
            </a:r>
            <a:r>
              <a:rPr sz="2500" spc="-130" dirty="0"/>
              <a:t> </a:t>
            </a:r>
            <a:r>
              <a:rPr sz="2500" spc="-10" dirty="0"/>
              <a:t>Contents</a:t>
            </a:r>
            <a:endParaRPr sz="2500"/>
          </a:p>
        </p:txBody>
      </p:sp>
      <p:sp>
        <p:nvSpPr>
          <p:cNvPr id="3" name="object 3"/>
          <p:cNvSpPr txBox="1"/>
          <p:nvPr/>
        </p:nvSpPr>
        <p:spPr>
          <a:xfrm>
            <a:off x="434975" y="1600200"/>
            <a:ext cx="8709025" cy="454739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Element</a:t>
            </a:r>
            <a:r>
              <a:rPr sz="24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2</a:t>
            </a:r>
            <a:r>
              <a:rPr sz="24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spc="-40" dirty="0">
                <a:latin typeface="Arial"/>
                <a:cs typeface="Arial"/>
              </a:rPr>
              <a:t>You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expected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provide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lang="en-GB" sz="2400" spc="-35" dirty="0">
                <a:latin typeface="Arial"/>
                <a:cs typeface="Arial"/>
              </a:rPr>
              <a:t>500 </a:t>
            </a:r>
            <a:r>
              <a:rPr sz="2400" spc="-10" dirty="0">
                <a:latin typeface="Arial"/>
                <a:cs typeface="Arial"/>
              </a:rPr>
              <a:t>explanation</a:t>
            </a:r>
            <a:endParaRPr lang="en-GB" sz="2400" spc="-1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en-GB" sz="2400" dirty="0"/>
              <a:t>of your understanding of the various challenges that the NHS has faced throughout the years. </a:t>
            </a: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endParaRPr lang="en-GB" sz="2400" dirty="0"/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en-GB" sz="2400" dirty="0"/>
              <a:t>You should mention at least </a:t>
            </a:r>
            <a:r>
              <a:rPr lang="en-GB" sz="2400" b="1" dirty="0"/>
              <a:t>two challenges </a:t>
            </a:r>
            <a:r>
              <a:rPr lang="en-GB" sz="2400" dirty="0"/>
              <a:t>and briefly discussed them in your work. </a:t>
            </a: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endParaRPr lang="en-GB" sz="2400" dirty="0"/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en-GB" sz="2400" dirty="0"/>
              <a:t>You should include at least 4 credible academic sources to support your discussion.</a:t>
            </a:r>
            <a:endParaRPr lang="en-GB" sz="2400" spc="-1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endParaRPr lang="en-GB" sz="2400" spc="-1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endParaRPr lang="en-GB" sz="2400" spc="-1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</a:pP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5400" y="228600"/>
            <a:ext cx="5659754" cy="64312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indent="398780">
              <a:lnSpc>
                <a:spcPts val="4780"/>
              </a:lnSpc>
              <a:spcBef>
                <a:spcPts val="215"/>
              </a:spcBef>
            </a:pPr>
            <a:r>
              <a:rPr spc="-10" dirty="0">
                <a:latin typeface="Arial"/>
                <a:cs typeface="Arial"/>
              </a:rPr>
              <a:t>Important</a:t>
            </a:r>
            <a:r>
              <a:rPr spc="-220" dirty="0">
                <a:latin typeface="Arial"/>
                <a:cs typeface="Arial"/>
              </a:rPr>
              <a:t> </a:t>
            </a:r>
            <a:r>
              <a:rPr spc="-10" dirty="0">
                <a:latin typeface="Arial"/>
                <a:cs typeface="Arial"/>
              </a:rPr>
              <a:t>Advice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0667" y="1219200"/>
            <a:ext cx="8622665" cy="4203074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354965" marR="46990" indent="-342900">
              <a:lnSpc>
                <a:spcPct val="79700"/>
              </a:lnSpc>
              <a:spcBef>
                <a:spcPts val="515"/>
              </a:spcBef>
              <a:tabLst>
                <a:tab pos="354965" algn="l"/>
              </a:tabLst>
            </a:pPr>
            <a:r>
              <a:rPr sz="1700" spc="-50" dirty="0">
                <a:latin typeface="Symbol"/>
                <a:cs typeface="Symbol"/>
              </a:rPr>
              <a:t></a:t>
            </a:r>
            <a:r>
              <a:rPr sz="1700" dirty="0">
                <a:latin typeface="Times New Roman"/>
                <a:cs typeface="Times New Roman"/>
              </a:rPr>
              <a:t>	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sz="20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0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essential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0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follow</a:t>
            </a:r>
            <a:r>
              <a:rPr sz="20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University’s</a:t>
            </a:r>
            <a:r>
              <a:rPr sz="20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Harvard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referencing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requirements.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provide</a:t>
            </a:r>
            <a:r>
              <a:rPr sz="20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sz="20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alphabetical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order,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includes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author</a:t>
            </a:r>
            <a:r>
              <a:rPr sz="20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details</a:t>
            </a:r>
            <a:r>
              <a:rPr sz="20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sz="20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publication.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5080" indent="-342900">
              <a:lnSpc>
                <a:spcPct val="79700"/>
              </a:lnSpc>
              <a:tabLst>
                <a:tab pos="354965" algn="l"/>
              </a:tabLst>
            </a:pPr>
            <a:r>
              <a:rPr sz="2000" spc="-50" dirty="0">
                <a:latin typeface="Arial" panose="020B0604020202020204" pitchFamily="34" charset="0"/>
                <a:cs typeface="Arial" panose="020B0604020202020204" pitchFamily="34" charset="0"/>
              </a:rPr>
              <a:t>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	It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sz="20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check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work,</a:t>
            </a:r>
            <a:r>
              <a:rPr sz="20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proofread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contents,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spell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check 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punctuation</a:t>
            </a:r>
            <a:r>
              <a:rPr sz="20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grammar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so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reads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clearly</a:t>
            </a:r>
            <a:r>
              <a:rPr sz="20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flow.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184150" indent="-342900">
              <a:lnSpc>
                <a:spcPct val="79900"/>
              </a:lnSpc>
              <a:tabLst>
                <a:tab pos="354965" algn="l"/>
              </a:tabLst>
            </a:pPr>
            <a:r>
              <a:rPr sz="2000" spc="-50" dirty="0">
                <a:latin typeface="Arial" panose="020B0604020202020204" pitchFamily="34" charset="0"/>
                <a:cs typeface="Arial" panose="020B0604020202020204" pitchFamily="34" charset="0"/>
              </a:rPr>
              <a:t>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sz="20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sz="20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provide</a:t>
            </a:r>
            <a:r>
              <a:rPr sz="20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page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sz="20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outlines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student’s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number,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tutors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details.</a:t>
            </a:r>
            <a:r>
              <a:rPr sz="2000" spc="4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sz="20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also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title.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sz="20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page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after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coversheet</a:t>
            </a:r>
            <a:r>
              <a:rPr sz="20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spc="-10" dirty="0">
                <a:latin typeface="Arial" panose="020B0604020202020204" pitchFamily="34" charset="0"/>
                <a:cs typeface="Arial" panose="020B0604020202020204" pitchFamily="34" charset="0"/>
              </a:rPr>
              <a:t>two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elements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covered</a:t>
            </a:r>
            <a:r>
              <a:rPr sz="20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portfolio.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297815" indent="-342900">
              <a:lnSpc>
                <a:spcPct val="80000"/>
              </a:lnSpc>
              <a:tabLst>
                <a:tab pos="354965" algn="l"/>
              </a:tabLst>
            </a:pPr>
            <a:r>
              <a:rPr sz="2000" spc="-5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	Element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poster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sz="20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  <a:r>
              <a:rPr sz="20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size font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  <a:r>
              <a:rPr sz="20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sz="20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sz="20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visually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appealing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eye-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catching.</a:t>
            </a:r>
            <a:r>
              <a:rPr sz="2000" spc="43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Element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sz="20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000" spc="-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Arial</a:t>
            </a:r>
            <a:r>
              <a:rPr sz="20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font</a:t>
            </a:r>
            <a:r>
              <a:rPr sz="20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size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spc="-2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typed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sz="20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0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1.5</a:t>
            </a:r>
            <a:r>
              <a:rPr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line</a:t>
            </a:r>
            <a:r>
              <a:rPr sz="20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spacing.</a:t>
            </a:r>
            <a:r>
              <a:rPr sz="2000" spc="4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68933" y="277190"/>
            <a:ext cx="640524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0" dirty="0">
                <a:latin typeface="Arial"/>
                <a:cs typeface="Arial"/>
              </a:rPr>
              <a:t>ASSESSMENT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CRITERIA</a:t>
            </a:r>
            <a:r>
              <a:rPr sz="2800" spc="-18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PORTFOLIO</a:t>
            </a:r>
            <a:endParaRPr sz="28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5339106"/>
              </p:ext>
            </p:extLst>
          </p:nvPr>
        </p:nvGraphicFramePr>
        <p:xfrm>
          <a:off x="317182" y="1004442"/>
          <a:ext cx="8569325" cy="45986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693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720090">
                <a:tc>
                  <a:txBody>
                    <a:bodyPr/>
                    <a:lstStyle/>
                    <a:p>
                      <a:pPr algn="ctr">
                        <a:lnSpc>
                          <a:spcPts val="3329"/>
                        </a:lnSpc>
                        <a:spcBef>
                          <a:spcPts val="2240"/>
                        </a:spcBef>
                      </a:pPr>
                      <a:r>
                        <a:rPr sz="28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Generic</a:t>
                      </a:r>
                      <a:r>
                        <a:rPr sz="2800" b="1" spc="-13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8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Assessment</a:t>
                      </a:r>
                      <a:r>
                        <a:rPr sz="2800" b="1" spc="-13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800" b="1" spc="-1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Criteria</a:t>
                      </a:r>
                      <a:endParaRPr sz="2800">
                        <a:latin typeface="Segoe UI"/>
                        <a:cs typeface="Segoe UI"/>
                      </a:endParaRPr>
                    </a:p>
                  </a:txBody>
                  <a:tcPr marL="0" marR="0" marT="284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7855">
                <a:tc>
                  <a:txBody>
                    <a:bodyPr/>
                    <a:lstStyle/>
                    <a:p>
                      <a:pPr marL="33020">
                        <a:lnSpc>
                          <a:spcPts val="2840"/>
                        </a:lnSpc>
                        <a:spcBef>
                          <a:spcPts val="1925"/>
                        </a:spcBef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1.</a:t>
                      </a:r>
                      <a:r>
                        <a:rPr sz="2400" b="1" spc="-3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Engagement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with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Literature</a:t>
                      </a:r>
                      <a:r>
                        <a:rPr sz="2400" b="1" spc="-3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Skills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lang="en-GB"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2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0%</a:t>
                      </a:r>
                      <a:endParaRPr sz="2400" dirty="0">
                        <a:latin typeface="Segoe UI"/>
                        <a:cs typeface="Segoe UI"/>
                      </a:endParaRPr>
                    </a:p>
                  </a:txBody>
                  <a:tcPr marL="0" marR="0" marT="2444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7855">
                <a:tc>
                  <a:txBody>
                    <a:bodyPr/>
                    <a:lstStyle/>
                    <a:p>
                      <a:pPr marL="33020">
                        <a:lnSpc>
                          <a:spcPts val="2840"/>
                        </a:lnSpc>
                        <a:spcBef>
                          <a:spcPts val="1925"/>
                        </a:spcBef>
                        <a:tabLst>
                          <a:tab pos="5805170" algn="l"/>
                        </a:tabLst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2.</a:t>
                      </a:r>
                      <a:r>
                        <a:rPr sz="2400" b="1" spc="-1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Knowledge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and</a:t>
                      </a:r>
                      <a:r>
                        <a:rPr sz="2400" b="1" spc="-1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Understanding</a:t>
                      </a:r>
                      <a:r>
                        <a:rPr sz="2400" b="1" spc="-3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Skills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	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20%</a:t>
                      </a:r>
                      <a:endParaRPr sz="2400">
                        <a:latin typeface="Segoe UI"/>
                        <a:cs typeface="Segoe UI"/>
                      </a:endParaRPr>
                    </a:p>
                  </a:txBody>
                  <a:tcPr marL="0" marR="0" marT="2444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7855">
                <a:tc>
                  <a:txBody>
                    <a:bodyPr/>
                    <a:lstStyle/>
                    <a:p>
                      <a:pPr marL="33020">
                        <a:lnSpc>
                          <a:spcPts val="2840"/>
                        </a:lnSpc>
                        <a:spcBef>
                          <a:spcPts val="1925"/>
                        </a:spcBef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3.</a:t>
                      </a:r>
                      <a:r>
                        <a:rPr sz="2400" b="1" spc="-4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Cognitive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and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Intellectual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Skills</a:t>
                      </a:r>
                      <a:r>
                        <a:rPr sz="2400" b="1" spc="-1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20%</a:t>
                      </a:r>
                      <a:endParaRPr sz="2400">
                        <a:latin typeface="Segoe UI"/>
                        <a:cs typeface="Segoe UI"/>
                      </a:endParaRPr>
                    </a:p>
                  </a:txBody>
                  <a:tcPr marL="0" marR="0" marT="2444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7855">
                <a:tc>
                  <a:txBody>
                    <a:bodyPr/>
                    <a:lstStyle/>
                    <a:p>
                      <a:pPr marL="33020">
                        <a:lnSpc>
                          <a:spcPts val="2840"/>
                        </a:lnSpc>
                        <a:spcBef>
                          <a:spcPts val="1925"/>
                        </a:spcBef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4.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Practical</a:t>
                      </a:r>
                      <a:r>
                        <a:rPr sz="2400" b="1" spc="-3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Application</a:t>
                      </a:r>
                      <a:r>
                        <a:rPr sz="2400" b="1" spc="-1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Skills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20%</a:t>
                      </a:r>
                      <a:endParaRPr sz="2400">
                        <a:latin typeface="Segoe UI"/>
                        <a:cs typeface="Segoe UI"/>
                      </a:endParaRPr>
                    </a:p>
                  </a:txBody>
                  <a:tcPr marL="0" marR="0" marT="2444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07160">
                <a:tc>
                  <a:txBody>
                    <a:bodyPr/>
                    <a:lstStyle/>
                    <a:p>
                      <a:pPr marL="33020">
                        <a:lnSpc>
                          <a:spcPct val="100000"/>
                        </a:lnSpc>
                        <a:spcBef>
                          <a:spcPts val="1925"/>
                        </a:spcBef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5.</a:t>
                      </a:r>
                      <a:r>
                        <a:rPr sz="2400" b="1" spc="-4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Transferable</a:t>
                      </a:r>
                      <a:r>
                        <a:rPr sz="2400" b="1" spc="-5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Skills</a:t>
                      </a:r>
                      <a:r>
                        <a:rPr sz="2400" b="1" spc="-1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for</a:t>
                      </a:r>
                      <a:r>
                        <a:rPr sz="2400" b="1" spc="-3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Life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and</a:t>
                      </a:r>
                      <a:r>
                        <a:rPr sz="2400" b="1" spc="-4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Professional</a:t>
                      </a:r>
                      <a:r>
                        <a:rPr sz="2400" b="1" spc="-3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Practice</a:t>
                      </a:r>
                      <a:r>
                        <a:rPr sz="2400" b="1" spc="-40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 </a:t>
                      </a:r>
                      <a:r>
                        <a:rPr lang="en-GB"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2</a:t>
                      </a:r>
                      <a:r>
                        <a:rPr sz="2400" b="1" spc="-25" dirty="0">
                          <a:solidFill>
                            <a:srgbClr val="FFFFFF"/>
                          </a:solidFill>
                          <a:latin typeface="Segoe UI"/>
                          <a:cs typeface="Segoe UI"/>
                        </a:rPr>
                        <a:t>0%</a:t>
                      </a:r>
                      <a:endParaRPr sz="2400" dirty="0">
                        <a:latin typeface="Segoe UI"/>
                        <a:cs typeface="Segoe UI"/>
                      </a:endParaRPr>
                    </a:p>
                  </a:txBody>
                  <a:tcPr marL="0" marR="0" marT="2444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5482" y="67767"/>
            <a:ext cx="219329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30" dirty="0">
                <a:solidFill>
                  <a:srgbClr val="FF0000"/>
                </a:solidFill>
              </a:rPr>
              <a:t>PITFALLS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7200" y="1447800"/>
            <a:ext cx="8345805" cy="3870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Not</a:t>
            </a:r>
            <a:r>
              <a:rPr sz="2200" spc="-8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following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advise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and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guidance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given.</a:t>
            </a:r>
            <a:endParaRPr sz="2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Not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doing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all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lang="en-GB" sz="2200" spc="-60" dirty="0">
                <a:latin typeface="Arial"/>
                <a:cs typeface="Arial"/>
              </a:rPr>
              <a:t>two </a:t>
            </a:r>
            <a:r>
              <a:rPr sz="2200" dirty="0">
                <a:latin typeface="Arial"/>
                <a:cs typeface="Arial"/>
              </a:rPr>
              <a:t>elements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of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assessment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task.</a:t>
            </a:r>
            <a:endParaRPr sz="2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Providing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too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much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information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which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is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unclear.</a:t>
            </a:r>
            <a:endParaRPr sz="2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Not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keeping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within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word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count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for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each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section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as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advised.</a:t>
            </a:r>
            <a:endParaRPr sz="2200" dirty="0">
              <a:latin typeface="Arial"/>
              <a:cs typeface="Arial"/>
            </a:endParaRPr>
          </a:p>
          <a:p>
            <a:pPr marL="355600" marR="5080" indent="-343535">
              <a:lnSpc>
                <a:spcPct val="80000"/>
              </a:lnSpc>
              <a:spcBef>
                <a:spcPts val="530"/>
              </a:spcBef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Not</a:t>
            </a:r>
            <a:r>
              <a:rPr sz="2200" spc="-6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adding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reference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details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correctly</a:t>
            </a:r>
            <a:r>
              <a:rPr sz="2200" spc="-1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and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or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not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including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all </a:t>
            </a:r>
            <a:r>
              <a:rPr sz="2200" dirty="0">
                <a:latin typeface="Arial"/>
                <a:cs typeface="Arial"/>
              </a:rPr>
              <a:t>in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reference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20" dirty="0">
                <a:latin typeface="Arial"/>
                <a:cs typeface="Arial"/>
              </a:rPr>
              <a:t>list.</a:t>
            </a:r>
            <a:endParaRPr sz="2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Not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setting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your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work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out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clearly.</a:t>
            </a:r>
            <a:endParaRPr sz="2200" dirty="0">
              <a:latin typeface="Arial"/>
              <a:cs typeface="Arial"/>
            </a:endParaRPr>
          </a:p>
          <a:p>
            <a:pPr marL="12700">
              <a:lnSpc>
                <a:spcPts val="2375"/>
              </a:lnSpc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Not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spell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checking,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or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checking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sentence</a:t>
            </a:r>
            <a:r>
              <a:rPr sz="2200" spc="-6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structure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or</a:t>
            </a:r>
            <a:endParaRPr sz="2200" dirty="0">
              <a:latin typeface="Arial"/>
              <a:cs typeface="Arial"/>
            </a:endParaRPr>
          </a:p>
          <a:p>
            <a:pPr marL="355600">
              <a:lnSpc>
                <a:spcPts val="2375"/>
              </a:lnSpc>
            </a:pPr>
            <a:r>
              <a:rPr sz="2200" spc="-10" dirty="0">
                <a:latin typeface="Arial"/>
                <a:cs typeface="Arial"/>
              </a:rPr>
              <a:t>punctuation/grammar.</a:t>
            </a:r>
            <a:endParaRPr sz="2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Adding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blank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pages,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as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this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is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not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necessary.</a:t>
            </a:r>
            <a:endParaRPr sz="2200" dirty="0">
              <a:latin typeface="Arial"/>
              <a:cs typeface="Arial"/>
            </a:endParaRPr>
          </a:p>
          <a:p>
            <a:pPr marL="355600" marR="97790" indent="-343535">
              <a:lnSpc>
                <a:spcPct val="80000"/>
              </a:lnSpc>
              <a:spcBef>
                <a:spcPts val="530"/>
              </a:spcBef>
              <a:tabLst>
                <a:tab pos="35560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Not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making</a:t>
            </a:r>
            <a:r>
              <a:rPr sz="2200" spc="-3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your</a:t>
            </a:r>
            <a:r>
              <a:rPr sz="2200" spc="-2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idea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clearly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in</a:t>
            </a:r>
            <a:r>
              <a:rPr sz="2200" spc="-5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the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poster</a:t>
            </a:r>
            <a:r>
              <a:rPr sz="2200" spc="-4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in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element</a:t>
            </a:r>
            <a:r>
              <a:rPr sz="2200" spc="1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1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so</a:t>
            </a:r>
            <a:r>
              <a:rPr sz="2200" spc="-50" dirty="0">
                <a:latin typeface="Arial"/>
                <a:cs typeface="Arial"/>
              </a:rPr>
              <a:t> </a:t>
            </a:r>
            <a:r>
              <a:rPr sz="2200" dirty="0">
                <a:latin typeface="Arial"/>
                <a:cs typeface="Arial"/>
              </a:rPr>
              <a:t>that</a:t>
            </a:r>
            <a:r>
              <a:rPr sz="2200" spc="-45" dirty="0">
                <a:latin typeface="Arial"/>
                <a:cs typeface="Arial"/>
              </a:rPr>
              <a:t> </a:t>
            </a:r>
            <a:r>
              <a:rPr sz="2200" spc="-25" dirty="0">
                <a:latin typeface="Arial"/>
                <a:cs typeface="Arial"/>
              </a:rPr>
              <a:t>it </a:t>
            </a:r>
            <a:r>
              <a:rPr sz="2200" dirty="0">
                <a:latin typeface="Arial"/>
                <a:cs typeface="Arial"/>
              </a:rPr>
              <a:t>is</a:t>
            </a:r>
            <a:r>
              <a:rPr sz="2200" spc="-3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confused.</a:t>
            </a:r>
            <a:endParaRPr sz="2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6538" y="86944"/>
            <a:ext cx="70288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>
                <a:solidFill>
                  <a:srgbClr val="FF0000"/>
                </a:solidFill>
              </a:rPr>
              <a:t>SUBMISSION</a:t>
            </a:r>
            <a:r>
              <a:rPr spc="-165" dirty="0">
                <a:solidFill>
                  <a:srgbClr val="FF0000"/>
                </a:solidFill>
              </a:rPr>
              <a:t> </a:t>
            </a:r>
            <a:r>
              <a:rPr dirty="0">
                <a:solidFill>
                  <a:srgbClr val="FF0000"/>
                </a:solidFill>
              </a:rPr>
              <a:t>AND</a:t>
            </a:r>
            <a:r>
              <a:rPr spc="-130" dirty="0">
                <a:solidFill>
                  <a:srgbClr val="FF0000"/>
                </a:solidFill>
              </a:rPr>
              <a:t> </a:t>
            </a:r>
            <a:r>
              <a:rPr spc="-10" dirty="0">
                <a:solidFill>
                  <a:srgbClr val="FF0000"/>
                </a:solidFill>
              </a:rPr>
              <a:t>CONDUCT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898016"/>
            <a:ext cx="7985125" cy="4415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5600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5" dirty="0">
                <a:latin typeface="Segoe UI"/>
                <a:cs typeface="Segoe UI"/>
              </a:rPr>
              <a:t>Your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submission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should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be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your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own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work.</a:t>
            </a:r>
            <a:endParaRPr sz="3000">
              <a:latin typeface="Segoe UI"/>
              <a:cs typeface="Segoe UI"/>
            </a:endParaRPr>
          </a:p>
          <a:p>
            <a:pPr marL="355600" marR="5080" indent="-343535">
              <a:lnSpc>
                <a:spcPct val="80000"/>
              </a:lnSpc>
              <a:spcBef>
                <a:spcPts val="720"/>
              </a:spcBef>
              <a:tabLst>
                <a:tab pos="355600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5" dirty="0">
                <a:latin typeface="Segoe UI"/>
                <a:cs typeface="Segoe UI"/>
              </a:rPr>
              <a:t>You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should</a:t>
            </a:r>
            <a:r>
              <a:rPr sz="3000" spc="-5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not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share</a:t>
            </a:r>
            <a:r>
              <a:rPr sz="3000" spc="-6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or</a:t>
            </a:r>
            <a:r>
              <a:rPr sz="3000" spc="-5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circulate</a:t>
            </a:r>
            <a:r>
              <a:rPr sz="3000" spc="-60" dirty="0">
                <a:latin typeface="Segoe UI"/>
                <a:cs typeface="Segoe UI"/>
              </a:rPr>
              <a:t> </a:t>
            </a:r>
            <a:r>
              <a:rPr sz="3000" spc="-20" dirty="0">
                <a:latin typeface="Segoe UI"/>
                <a:cs typeface="Segoe UI"/>
              </a:rPr>
              <a:t>your </a:t>
            </a:r>
            <a:r>
              <a:rPr sz="3000" dirty="0">
                <a:latin typeface="Segoe UI"/>
                <a:cs typeface="Segoe UI"/>
              </a:rPr>
              <a:t>assignment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with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others,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who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could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copy</a:t>
            </a:r>
            <a:r>
              <a:rPr sz="3000" spc="10" dirty="0">
                <a:latin typeface="Segoe UI"/>
                <a:cs typeface="Segoe UI"/>
              </a:rPr>
              <a:t> </a:t>
            </a:r>
            <a:r>
              <a:rPr sz="3000" spc="-20" dirty="0">
                <a:latin typeface="Segoe UI"/>
                <a:cs typeface="Segoe UI"/>
              </a:rPr>
              <a:t>your </a:t>
            </a:r>
            <a:r>
              <a:rPr sz="3000" dirty="0">
                <a:latin typeface="Segoe UI"/>
                <a:cs typeface="Segoe UI"/>
              </a:rPr>
              <a:t>work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into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their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assignment </a:t>
            </a:r>
            <a:r>
              <a:rPr sz="3000" spc="-10" dirty="0">
                <a:latin typeface="Segoe UI"/>
                <a:cs typeface="Segoe UI"/>
              </a:rPr>
              <a:t>submission.</a:t>
            </a:r>
            <a:endParaRPr sz="3000">
              <a:latin typeface="Segoe UI"/>
              <a:cs typeface="Segoe UI"/>
            </a:endParaRPr>
          </a:p>
          <a:p>
            <a:pPr marL="355600" marR="6985" indent="-343535">
              <a:lnSpc>
                <a:spcPts val="2880"/>
              </a:lnSpc>
              <a:spcBef>
                <a:spcPts val="695"/>
              </a:spcBef>
              <a:tabLst>
                <a:tab pos="355600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5" dirty="0">
                <a:latin typeface="Segoe UI"/>
                <a:cs typeface="Segoe UI"/>
              </a:rPr>
              <a:t>You</a:t>
            </a:r>
            <a:r>
              <a:rPr sz="3000" spc="-6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should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not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purchase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assignments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written </a:t>
            </a:r>
            <a:r>
              <a:rPr sz="3000" dirty="0">
                <a:latin typeface="Segoe UI"/>
                <a:cs typeface="Segoe UI"/>
              </a:rPr>
              <a:t>by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others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on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your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behalf.</a:t>
            </a:r>
            <a:endParaRPr sz="3000">
              <a:latin typeface="Segoe UI"/>
              <a:cs typeface="Segoe UI"/>
            </a:endParaRPr>
          </a:p>
          <a:p>
            <a:pPr marL="355600" marR="87630" indent="-343535">
              <a:lnSpc>
                <a:spcPct val="80000"/>
              </a:lnSpc>
              <a:spcBef>
                <a:spcPts val="745"/>
              </a:spcBef>
              <a:tabLst>
                <a:tab pos="355600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35" dirty="0">
                <a:latin typeface="Segoe UI"/>
                <a:cs typeface="Segoe UI"/>
              </a:rPr>
              <a:t>You </a:t>
            </a:r>
            <a:r>
              <a:rPr sz="3000" dirty="0">
                <a:latin typeface="Segoe UI"/>
                <a:cs typeface="Segoe UI"/>
              </a:rPr>
              <a:t>should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note</a:t>
            </a:r>
            <a:r>
              <a:rPr sz="3000" spc="-3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that</a:t>
            </a:r>
            <a:r>
              <a:rPr sz="3000" spc="-4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there</a:t>
            </a:r>
            <a:r>
              <a:rPr sz="3000" spc="-4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-5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academic </a:t>
            </a:r>
            <a:r>
              <a:rPr sz="3000" dirty="0">
                <a:latin typeface="Segoe UI"/>
                <a:cs typeface="Segoe UI"/>
              </a:rPr>
              <a:t>policy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process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around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academic </a:t>
            </a:r>
            <a:r>
              <a:rPr sz="3000" spc="-10" dirty="0">
                <a:latin typeface="Segoe UI"/>
                <a:cs typeface="Segoe UI"/>
              </a:rPr>
              <a:t>practice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unfair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practice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within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university, </a:t>
            </a:r>
            <a:r>
              <a:rPr sz="3000" dirty="0">
                <a:latin typeface="Segoe UI"/>
                <a:cs typeface="Segoe UI"/>
              </a:rPr>
              <a:t>which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will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be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followed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if</a:t>
            </a:r>
            <a:r>
              <a:rPr sz="3000" spc="-2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it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suspected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spc="-20" dirty="0">
                <a:latin typeface="Segoe UI"/>
                <a:cs typeface="Segoe UI"/>
              </a:rPr>
              <a:t>that </a:t>
            </a:r>
            <a:r>
              <a:rPr sz="3000" dirty="0">
                <a:latin typeface="Segoe UI"/>
                <a:cs typeface="Segoe UI"/>
              </a:rPr>
              <a:t>you</a:t>
            </a:r>
            <a:r>
              <a:rPr sz="3000" spc="-3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have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breeched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2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policy.</a:t>
            </a:r>
            <a:endParaRPr sz="3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6454" y="257683"/>
            <a:ext cx="6854190" cy="5892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700" dirty="0">
                <a:solidFill>
                  <a:srgbClr val="FF0000"/>
                </a:solidFill>
              </a:rPr>
              <a:t>REFERENCING</a:t>
            </a:r>
            <a:r>
              <a:rPr sz="3700" spc="-200" dirty="0">
                <a:solidFill>
                  <a:srgbClr val="FF0000"/>
                </a:solidFill>
              </a:rPr>
              <a:t> </a:t>
            </a:r>
            <a:r>
              <a:rPr sz="3700" spc="-10" dirty="0">
                <a:solidFill>
                  <a:srgbClr val="FF0000"/>
                </a:solidFill>
              </a:rPr>
              <a:t>REQUIREMENTS</a:t>
            </a:r>
            <a:endParaRPr sz="3700"/>
          </a:p>
        </p:txBody>
      </p:sp>
      <p:sp>
        <p:nvSpPr>
          <p:cNvPr id="3" name="object 3"/>
          <p:cNvSpPr txBox="1"/>
          <p:nvPr/>
        </p:nvSpPr>
        <p:spPr>
          <a:xfrm>
            <a:off x="330200" y="1624024"/>
            <a:ext cx="3110230" cy="21596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95"/>
              </a:spcBef>
              <a:tabLst>
                <a:tab pos="355600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800" b="1" dirty="0">
                <a:latin typeface="Segoe UI"/>
                <a:cs typeface="Segoe UI"/>
              </a:rPr>
              <a:t>Ensure</a:t>
            </a:r>
            <a:r>
              <a:rPr sz="2800" b="1" spc="-95" dirty="0">
                <a:latin typeface="Segoe UI"/>
                <a:cs typeface="Segoe UI"/>
              </a:rPr>
              <a:t> </a:t>
            </a:r>
            <a:r>
              <a:rPr sz="2800" b="1" dirty="0">
                <a:latin typeface="Segoe UI"/>
                <a:cs typeface="Segoe UI"/>
              </a:rPr>
              <a:t>that</a:t>
            </a:r>
            <a:r>
              <a:rPr sz="2800" b="1" spc="-95" dirty="0">
                <a:latin typeface="Segoe UI"/>
                <a:cs typeface="Segoe UI"/>
              </a:rPr>
              <a:t> </a:t>
            </a:r>
            <a:r>
              <a:rPr sz="2800" b="1" spc="-25" dirty="0">
                <a:latin typeface="Segoe UI"/>
                <a:cs typeface="Segoe UI"/>
              </a:rPr>
              <a:t>you </a:t>
            </a:r>
            <a:r>
              <a:rPr sz="2800" b="1" dirty="0">
                <a:latin typeface="Segoe UI"/>
                <a:cs typeface="Segoe UI"/>
              </a:rPr>
              <a:t>follow</a:t>
            </a:r>
            <a:r>
              <a:rPr sz="2800" b="1" spc="-80" dirty="0">
                <a:latin typeface="Segoe UI"/>
                <a:cs typeface="Segoe UI"/>
              </a:rPr>
              <a:t> </a:t>
            </a:r>
            <a:r>
              <a:rPr sz="2800" b="1" spc="-25" dirty="0">
                <a:latin typeface="Segoe UI"/>
                <a:cs typeface="Segoe UI"/>
              </a:rPr>
              <a:t>the </a:t>
            </a:r>
            <a:r>
              <a:rPr sz="2800" b="1" dirty="0">
                <a:latin typeface="Segoe UI"/>
                <a:cs typeface="Segoe UI"/>
              </a:rPr>
              <a:t>UWTSD</a:t>
            </a:r>
            <a:r>
              <a:rPr sz="2800" b="1" spc="-70" dirty="0">
                <a:latin typeface="Segoe UI"/>
                <a:cs typeface="Segoe UI"/>
              </a:rPr>
              <a:t> </a:t>
            </a:r>
            <a:r>
              <a:rPr sz="2800" b="1" spc="-10" dirty="0">
                <a:latin typeface="Segoe UI"/>
                <a:cs typeface="Segoe UI"/>
              </a:rPr>
              <a:t>Harvard referencing requirements.</a:t>
            </a:r>
            <a:endParaRPr sz="28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45052" y="908304"/>
            <a:ext cx="5119115" cy="4680203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3178" y="189687"/>
            <a:ext cx="74580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Element</a:t>
            </a:r>
            <a:r>
              <a:rPr spc="-95" dirty="0"/>
              <a:t> </a:t>
            </a:r>
            <a:r>
              <a:rPr dirty="0"/>
              <a:t>1</a:t>
            </a:r>
            <a:r>
              <a:rPr spc="-85" dirty="0"/>
              <a:t> </a:t>
            </a:r>
            <a:r>
              <a:rPr dirty="0"/>
              <a:t>–</a:t>
            </a:r>
            <a:r>
              <a:rPr spc="-110" dirty="0"/>
              <a:t> </a:t>
            </a:r>
            <a:r>
              <a:rPr dirty="0"/>
              <a:t>Design</a:t>
            </a:r>
            <a:r>
              <a:rPr spc="-105" dirty="0"/>
              <a:t> </a:t>
            </a:r>
            <a:r>
              <a:rPr dirty="0"/>
              <a:t>your</a:t>
            </a:r>
            <a:r>
              <a:rPr spc="-110" dirty="0"/>
              <a:t> </a:t>
            </a:r>
            <a:r>
              <a:rPr spc="-10" dirty="0"/>
              <a:t>poster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977010"/>
            <a:ext cx="6176010" cy="456184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>
              <a:lnSpc>
                <a:spcPts val="2590"/>
              </a:lnSpc>
              <a:spcBef>
                <a:spcPts val="425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Segoe UI"/>
                <a:cs typeface="Segoe UI"/>
              </a:rPr>
              <a:t>Individually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using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piece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A4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paper </a:t>
            </a:r>
            <a:r>
              <a:rPr sz="2400" dirty="0">
                <a:latin typeface="Segoe UI"/>
                <a:cs typeface="Segoe UI"/>
              </a:rPr>
              <a:t>begin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draw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 map out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what you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are </a:t>
            </a:r>
            <a:r>
              <a:rPr sz="2400" dirty="0">
                <a:latin typeface="Segoe UI"/>
                <a:cs typeface="Segoe UI"/>
              </a:rPr>
              <a:t>thinking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putting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into your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poster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design.</a:t>
            </a:r>
            <a:endParaRPr sz="2400" dirty="0">
              <a:latin typeface="Segoe UI"/>
              <a:cs typeface="Segoe UI"/>
            </a:endParaRPr>
          </a:p>
          <a:p>
            <a:pPr marL="355600" marR="86360" indent="-342900">
              <a:lnSpc>
                <a:spcPts val="2590"/>
              </a:lnSpc>
              <a:spcBef>
                <a:spcPts val="585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spc="-25" dirty="0">
                <a:latin typeface="Segoe UI"/>
                <a:cs typeface="Segoe UI"/>
              </a:rPr>
              <a:t>You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can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draw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images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put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some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words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outline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what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you want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 </a:t>
            </a:r>
            <a:r>
              <a:rPr sz="2400" spc="-10" dirty="0">
                <a:latin typeface="Segoe UI"/>
                <a:cs typeface="Segoe UI"/>
              </a:rPr>
              <a:t>include. </a:t>
            </a:r>
            <a:r>
              <a:rPr sz="2400" dirty="0">
                <a:latin typeface="Segoe UI"/>
                <a:cs typeface="Segoe UI"/>
              </a:rPr>
              <a:t>Consider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where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you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might get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information from.</a:t>
            </a:r>
            <a:endParaRPr sz="2400" dirty="0">
              <a:latin typeface="Segoe UI"/>
              <a:cs typeface="Segoe UI"/>
            </a:endParaRPr>
          </a:p>
          <a:p>
            <a:pPr marL="355600" marR="53340" indent="-342900">
              <a:lnSpc>
                <a:spcPts val="2590"/>
              </a:lnSpc>
              <a:spcBef>
                <a:spcPts val="59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Segoe UI"/>
                <a:cs typeface="Segoe UI"/>
              </a:rPr>
              <a:t>Use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some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ideas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from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teaching</a:t>
            </a:r>
            <a:r>
              <a:rPr sz="2400" spc="3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sessions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explore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internet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come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up </a:t>
            </a:r>
            <a:r>
              <a:rPr sz="2400" spc="-20" dirty="0">
                <a:latin typeface="Segoe UI"/>
                <a:cs typeface="Segoe UI"/>
              </a:rPr>
              <a:t>with </a:t>
            </a:r>
            <a:r>
              <a:rPr sz="2400" dirty="0">
                <a:latin typeface="Segoe UI"/>
                <a:cs typeface="Segoe UI"/>
              </a:rPr>
              <a:t>your </a:t>
            </a:r>
            <a:r>
              <a:rPr sz="2400" spc="-10" dirty="0">
                <a:latin typeface="Segoe UI"/>
                <a:cs typeface="Segoe UI"/>
              </a:rPr>
              <a:t>design.</a:t>
            </a:r>
            <a:endParaRPr sz="2400" dirty="0">
              <a:latin typeface="Segoe UI"/>
              <a:cs typeface="Segoe UI"/>
            </a:endParaRPr>
          </a:p>
          <a:p>
            <a:pPr marL="355600" marR="228600" indent="-342900">
              <a:lnSpc>
                <a:spcPts val="259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your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groups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share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your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ideas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your </a:t>
            </a:r>
            <a:r>
              <a:rPr sz="2400" dirty="0">
                <a:latin typeface="Segoe UI"/>
                <a:cs typeface="Segoe UI"/>
              </a:rPr>
              <a:t>peers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as part of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wider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learning community.</a:t>
            </a:r>
            <a:endParaRPr sz="2400" dirty="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88252" y="2133600"/>
            <a:ext cx="2386583" cy="208788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59073" y="336245"/>
            <a:ext cx="262572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/>
              <a:t>Element</a:t>
            </a:r>
            <a:r>
              <a:rPr sz="4400" spc="-75" dirty="0"/>
              <a:t> </a:t>
            </a:r>
            <a:r>
              <a:rPr sz="4400" spc="-50" dirty="0"/>
              <a:t>2</a:t>
            </a:r>
            <a:endParaRPr sz="4400" dirty="0"/>
          </a:p>
        </p:txBody>
      </p:sp>
      <p:sp>
        <p:nvSpPr>
          <p:cNvPr id="3" name="object 3"/>
          <p:cNvSpPr txBox="1"/>
          <p:nvPr/>
        </p:nvSpPr>
        <p:spPr>
          <a:xfrm>
            <a:off x="533400" y="1641010"/>
            <a:ext cx="7773034" cy="357597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105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Segoe UI"/>
                <a:cs typeface="Segoe UI"/>
              </a:rPr>
              <a:t>In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your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groups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discuss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what</a:t>
            </a:r>
            <a:r>
              <a:rPr sz="3200" spc="-5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you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think </a:t>
            </a:r>
            <a:r>
              <a:rPr sz="3200" dirty="0">
                <a:latin typeface="Segoe UI"/>
                <a:cs typeface="Segoe UI"/>
              </a:rPr>
              <a:t>could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included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meet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your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collective </a:t>
            </a:r>
            <a:r>
              <a:rPr sz="3200" dirty="0">
                <a:latin typeface="Arial"/>
                <a:cs typeface="Arial"/>
              </a:rPr>
              <a:t>understanding</a:t>
            </a:r>
            <a:r>
              <a:rPr sz="3200" spc="-6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of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lang="en-GB" sz="3200" spc="-30" dirty="0">
                <a:latin typeface="Arial"/>
                <a:cs typeface="Arial"/>
              </a:rPr>
              <a:t>the challenges that NHS faced </a:t>
            </a:r>
            <a:r>
              <a:rPr sz="3200" dirty="0">
                <a:latin typeface="Arial"/>
                <a:cs typeface="Arial"/>
              </a:rPr>
              <a:t>over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the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years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since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its </a:t>
            </a:r>
            <a:r>
              <a:rPr sz="3200" spc="-10" dirty="0">
                <a:latin typeface="Arial"/>
                <a:cs typeface="Arial"/>
              </a:rPr>
              <a:t>inception.</a:t>
            </a:r>
            <a:endParaRPr lang="en-GB" sz="3200" spc="-10" dirty="0">
              <a:latin typeface="Arial"/>
              <a:cs typeface="Arial"/>
            </a:endParaRPr>
          </a:p>
          <a:p>
            <a:pPr marL="355600" marR="5080" indent="-343535">
              <a:lnSpc>
                <a:spcPct val="100000"/>
              </a:lnSpc>
              <a:spcBef>
                <a:spcPts val="105"/>
              </a:spcBef>
              <a:tabLst>
                <a:tab pos="355600" algn="l"/>
              </a:tabLst>
            </a:pPr>
            <a:endParaRPr sz="3200" dirty="0">
              <a:latin typeface="Arial"/>
              <a:cs typeface="Arial"/>
            </a:endParaRPr>
          </a:p>
          <a:p>
            <a:pPr marL="355600" marR="1294130" indent="-343535">
              <a:lnSpc>
                <a:spcPct val="100000"/>
              </a:lnSpc>
              <a:spcBef>
                <a:spcPts val="770"/>
              </a:spcBef>
              <a:tabLst>
                <a:tab pos="35560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Consider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what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could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be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creditable </a:t>
            </a:r>
            <a:r>
              <a:rPr sz="3200" dirty="0">
                <a:latin typeface="Arial"/>
                <a:cs typeface="Arial"/>
              </a:rPr>
              <a:t>reference</a:t>
            </a:r>
            <a:r>
              <a:rPr sz="3200" spc="-8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sources.</a:t>
            </a:r>
            <a:endParaRPr sz="3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0597" y="262254"/>
            <a:ext cx="26193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Questions?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124711"/>
            <a:ext cx="8229600" cy="4392167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88408" y="908303"/>
            <a:ext cx="3959351" cy="381609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96240" y="908303"/>
            <a:ext cx="4175759" cy="4032504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6694" y="36067"/>
            <a:ext cx="26130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45567" y="908430"/>
            <a:ext cx="8630285" cy="4658327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68300" marR="455930" indent="-342900">
              <a:lnSpc>
                <a:spcPts val="1939"/>
              </a:lnSpc>
              <a:spcBef>
                <a:spcPts val="34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Chambers,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Cantrell,</a:t>
            </a:r>
            <a:r>
              <a:rPr sz="1800" spc="-9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A.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Booth,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(2021)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Rapid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evidence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review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50" dirty="0">
                <a:latin typeface="Arial"/>
                <a:cs typeface="Arial"/>
              </a:rPr>
              <a:t>: </a:t>
            </a:r>
            <a:r>
              <a:rPr sz="1800" dirty="0">
                <a:latin typeface="Arial"/>
                <a:cs typeface="Arial"/>
              </a:rPr>
              <a:t>challenges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implementing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digital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data-</a:t>
            </a:r>
            <a:r>
              <a:rPr sz="1800" dirty="0">
                <a:latin typeface="Arial"/>
                <a:cs typeface="Arial"/>
              </a:rPr>
              <a:t>driven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technologies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Report.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University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Sheffield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Sheffield.</a:t>
            </a:r>
            <a:endParaRPr lang="en-GB" sz="1800" spc="-10" dirty="0">
              <a:latin typeface="Arial"/>
              <a:cs typeface="Arial"/>
            </a:endParaRPr>
          </a:p>
          <a:p>
            <a:pPr marL="368300" marR="455930" indent="-342900">
              <a:lnSpc>
                <a:spcPts val="1939"/>
              </a:lnSpc>
              <a:spcBef>
                <a:spcPts val="345"/>
              </a:spcBef>
              <a:buFont typeface="Arial" panose="020B0604020202020204" pitchFamily="34" charset="0"/>
              <a:buChar char="•"/>
              <a:tabLst>
                <a:tab pos="367665" algn="l"/>
              </a:tabLst>
            </a:pPr>
            <a:r>
              <a:rPr lang="en-GB" spc="-10" dirty="0" err="1">
                <a:latin typeface="Arial"/>
                <a:cs typeface="Arial"/>
              </a:rPr>
              <a:t>Huziej</a:t>
            </a:r>
            <a:r>
              <a:rPr lang="en-GB" spc="-10" dirty="0">
                <a:latin typeface="Arial"/>
                <a:cs typeface="Arial"/>
              </a:rPr>
              <a:t>, M.  (2023) </a:t>
            </a:r>
            <a:r>
              <a:rPr lang="en-GB" i="1" spc="-10" dirty="0">
                <a:latin typeface="Arial"/>
                <a:cs typeface="Arial"/>
              </a:rPr>
              <a:t>The Different Kinds of discrimination in the health and social care? </a:t>
            </a:r>
            <a:r>
              <a:rPr lang="en-GB" spc="-10" dirty="0">
                <a:latin typeface="Arial"/>
                <a:cs typeface="Arial"/>
              </a:rPr>
              <a:t>Available at: </a:t>
            </a:r>
            <a:r>
              <a:rPr lang="en-GB" dirty="0">
                <a:hlinkClick r:id="rId2"/>
              </a:rPr>
              <a:t>Discrimination In Health and Social Care | Different Types, Signs &amp; Support (cpdonline.co.uk)</a:t>
            </a:r>
            <a:r>
              <a:rPr lang="en-GB" dirty="0"/>
              <a:t> (Accessed on: 11</a:t>
            </a:r>
            <a:r>
              <a:rPr lang="en-GB" baseline="30000" dirty="0"/>
              <a:t>th</a:t>
            </a:r>
            <a:r>
              <a:rPr lang="en-GB" dirty="0"/>
              <a:t> of July 2023).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20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Edwards,</a:t>
            </a:r>
            <a:r>
              <a:rPr sz="1800" spc="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D,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J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&amp;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Best,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S.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(2020)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(Ed).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Los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Angeles: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Sage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21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General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Medical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Council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(2013)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Good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Medical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Practice.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London: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GMC.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ts val="2050"/>
              </a:lnSpc>
              <a:spcBef>
                <a:spcPts val="21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Arial"/>
                <a:cs typeface="Arial"/>
              </a:rPr>
              <a:t>Glasby,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J.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(2017)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Understanding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</a:t>
            </a:r>
            <a:r>
              <a:rPr lang="en-GB" spc="-45">
                <a:latin typeface="Arial"/>
                <a:cs typeface="Arial"/>
              </a:rPr>
              <a:t>.3</a:t>
            </a:r>
            <a:r>
              <a:rPr lang="en-GB" spc="-45" baseline="30000">
                <a:latin typeface="Arial"/>
                <a:cs typeface="Arial"/>
              </a:rPr>
              <a:t>rd  ed. </a:t>
            </a:r>
            <a:r>
              <a:rPr sz="1800" spc="-15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Bristol: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</a:t>
            </a:r>
            <a:endParaRPr sz="1800" dirty="0">
              <a:latin typeface="Arial"/>
              <a:cs typeface="Arial"/>
            </a:endParaRPr>
          </a:p>
          <a:p>
            <a:pPr marL="368300">
              <a:lnSpc>
                <a:spcPts val="2050"/>
              </a:lnSpc>
            </a:pPr>
            <a:r>
              <a:rPr sz="1800" dirty="0">
                <a:latin typeface="Arial"/>
                <a:cs typeface="Arial"/>
              </a:rPr>
              <a:t>Policy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Press.</a:t>
            </a:r>
            <a:endParaRPr sz="1800" dirty="0">
              <a:latin typeface="Arial"/>
              <a:cs typeface="Arial"/>
            </a:endParaRPr>
          </a:p>
          <a:p>
            <a:pPr marL="368300" marR="233679" indent="-342900">
              <a:lnSpc>
                <a:spcPts val="1939"/>
              </a:lnSpc>
              <a:spcBef>
                <a:spcPts val="47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Government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Equalities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Office.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(2010)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Equality</a:t>
            </a:r>
            <a:r>
              <a:rPr sz="1800" spc="-10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Act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2010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What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You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Need</a:t>
            </a:r>
            <a:r>
              <a:rPr sz="1800" spc="-25" dirty="0">
                <a:latin typeface="Arial"/>
                <a:cs typeface="Arial"/>
              </a:rPr>
              <a:t> to </a:t>
            </a:r>
            <a:r>
              <a:rPr sz="1800" dirty="0">
                <a:latin typeface="Arial"/>
                <a:cs typeface="Arial"/>
              </a:rPr>
              <a:t>Know:</a:t>
            </a:r>
            <a:r>
              <a:rPr sz="1800" spc="-10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1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Summary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Guide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Your </a:t>
            </a:r>
            <a:r>
              <a:rPr sz="1800" dirty="0">
                <a:latin typeface="Arial"/>
                <a:cs typeface="Arial"/>
              </a:rPr>
              <a:t>Rights.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London: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Citizen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Advice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Bureau.</a:t>
            </a:r>
            <a:endParaRPr sz="1800" dirty="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19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  <a:hlinkClick r:id="rId3"/>
              </a:rPr>
              <a:t>•</a:t>
            </a:r>
            <a:r>
              <a:rPr sz="1800" dirty="0">
                <a:latin typeface="Arial"/>
                <a:cs typeface="Arial"/>
                <a:hlinkClick r:id="rId3"/>
              </a:rPr>
              <a:t>	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Healthcare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UK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-</a:t>
            </a:r>
            <a:r>
              <a:rPr sz="18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GOV.UK</a:t>
            </a:r>
            <a:r>
              <a:rPr sz="18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(www.gov.uk)</a:t>
            </a:r>
            <a:r>
              <a:rPr sz="1800" spc="5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1800" dirty="0">
                <a:latin typeface="Arial"/>
                <a:cs typeface="Arial"/>
              </a:rPr>
              <a:t>(Access</a:t>
            </a:r>
            <a:r>
              <a:rPr sz="1800" spc="-1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August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2022)</a:t>
            </a:r>
            <a:endParaRPr sz="1800" dirty="0">
              <a:latin typeface="Arial"/>
              <a:cs typeface="Arial"/>
            </a:endParaRPr>
          </a:p>
          <a:p>
            <a:pPr marL="368300" marR="17780" indent="-342900">
              <a:lnSpc>
                <a:spcPts val="1939"/>
              </a:lnSpc>
              <a:spcBef>
                <a:spcPts val="465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Morgan,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10" dirty="0">
                <a:latin typeface="Arial"/>
                <a:cs typeface="Arial"/>
              </a:rPr>
              <a:t>P.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2017)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Business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Student’s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Guide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Study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Employability.</a:t>
            </a:r>
            <a:r>
              <a:rPr sz="1800" spc="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Los </a:t>
            </a:r>
            <a:r>
              <a:rPr sz="1800" dirty="0">
                <a:latin typeface="Arial"/>
                <a:cs typeface="Arial"/>
              </a:rPr>
              <a:t>Angeles: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Sage.</a:t>
            </a:r>
            <a:endParaRPr sz="1800" dirty="0">
              <a:latin typeface="Arial"/>
              <a:cs typeface="Arial"/>
            </a:endParaRPr>
          </a:p>
          <a:p>
            <a:pPr marL="368300" marR="135255" indent="-342900">
              <a:lnSpc>
                <a:spcPts val="1939"/>
              </a:lnSpc>
              <a:spcBef>
                <a:spcPts val="44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Phillips,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90" dirty="0">
                <a:latin typeface="Arial"/>
                <a:cs typeface="Arial"/>
              </a:rPr>
              <a:t>T.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(2010).</a:t>
            </a:r>
            <a:r>
              <a:rPr sz="1800" spc="-10" dirty="0">
                <a:latin typeface="Arial"/>
                <a:cs typeface="Arial"/>
              </a:rPr>
              <a:t> Equality</a:t>
            </a:r>
            <a:r>
              <a:rPr sz="1800" spc="-1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2010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Code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Practice.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London: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Equality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dirty="0">
                <a:latin typeface="Arial"/>
                <a:cs typeface="Arial"/>
              </a:rPr>
              <a:t>Human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Rights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Commission.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559</TotalTime>
  <Words>2398</Words>
  <Application>Microsoft Office PowerPoint</Application>
  <PresentationFormat>On-screen Show (4:3)</PresentationFormat>
  <Paragraphs>232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Nunito</vt:lpstr>
      <vt:lpstr>Arial</vt:lpstr>
      <vt:lpstr>Symbol</vt:lpstr>
      <vt:lpstr>Segoe UI</vt:lpstr>
      <vt:lpstr>Times New Roman</vt:lpstr>
      <vt:lpstr>Calibri</vt:lpstr>
      <vt:lpstr>Office Theme</vt:lpstr>
      <vt:lpstr>Module LCHS4003 Introduction to</vt:lpstr>
      <vt:lpstr>Today we will…</vt:lpstr>
      <vt:lpstr>PowerPoint Presentation</vt:lpstr>
      <vt:lpstr>   Discuss </vt:lpstr>
      <vt:lpstr>Discrimination in Practice:    A case study </vt:lpstr>
      <vt:lpstr>Equality and inclusion some key principles</vt:lpstr>
      <vt:lpstr>Equality and inclusion some key principles</vt:lpstr>
      <vt:lpstr>     Nevertheless….</vt:lpstr>
      <vt:lpstr>General Medical Council Stresses…</vt:lpstr>
      <vt:lpstr>      Therefore it is important: </vt:lpstr>
      <vt:lpstr>  Discussion </vt:lpstr>
      <vt:lpstr>Discrimination can take different forms </vt:lpstr>
      <vt:lpstr>  Discrimination</vt:lpstr>
      <vt:lpstr> Direct Discrimination </vt:lpstr>
      <vt:lpstr>Indirect discrimination</vt:lpstr>
      <vt:lpstr>Principles of inclusion, challenging discrimination</vt:lpstr>
      <vt:lpstr>Universalism and the Welfare system – A different view </vt:lpstr>
      <vt:lpstr>  Activities </vt:lpstr>
      <vt:lpstr>    Discuss</vt:lpstr>
      <vt:lpstr>Purposes of The Equality Act 2010</vt:lpstr>
      <vt:lpstr>The Legal Framework 9 Protected Characteristics</vt:lpstr>
      <vt:lpstr>PowerPoint Presentation</vt:lpstr>
      <vt:lpstr>Everyone is protected from discrimination</vt:lpstr>
      <vt:lpstr>What to do if you witness or experience discrimination </vt:lpstr>
      <vt:lpstr>PowerPoint Presentation</vt:lpstr>
      <vt:lpstr>Summary of the Key Practice Principles</vt:lpstr>
      <vt:lpstr>MODULE LEARNING OUTCOMES</vt:lpstr>
      <vt:lpstr>Assessment 1</vt:lpstr>
      <vt:lpstr>Assignment Component 1-Portfolio Contents</vt:lpstr>
      <vt:lpstr>Assignment Component 1-Portfolio Contents</vt:lpstr>
      <vt:lpstr>Important Advice</vt:lpstr>
      <vt:lpstr>ASSESSMENT CRITERIA PORTFOLIO</vt:lpstr>
      <vt:lpstr>PITFALLS</vt:lpstr>
      <vt:lpstr>SUBMISSION AND CONDUCT</vt:lpstr>
      <vt:lpstr>REFERENCING REQUIREMENTS</vt:lpstr>
      <vt:lpstr>Element 1 – Design your poster</vt:lpstr>
      <vt:lpstr>Element 2</vt:lpstr>
      <vt:lpstr>Questions?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Effective Team Working &amp; Communications (BMSW 4002)  Week 4  Group Decision Making  Dr Azora Hurd a.hurd@uwtsd.ac.uk</dc:title>
  <dc:creator>Azora Hurd</dc:creator>
  <cp:lastModifiedBy>lizeta demetriou</cp:lastModifiedBy>
  <cp:revision>4</cp:revision>
  <dcterms:created xsi:type="dcterms:W3CDTF">2022-10-18T12:34:19Z</dcterms:created>
  <dcterms:modified xsi:type="dcterms:W3CDTF">2023-07-11T14:11:20Z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2022-10-04T00:00:00Z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2022-10-18T00:00:00Z</vt:filetime>
  </property>
</Properties>
</file>