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91" r:id="rId29"/>
    <p:sldId id="284" r:id="rId30"/>
    <p:sldId id="285" r:id="rId31"/>
    <p:sldId id="286" r:id="rId32"/>
    <p:sldId id="287" r:id="rId33"/>
    <p:sldId id="288" r:id="rId34"/>
    <p:sldId id="290" r:id="rId35"/>
    <p:sldId id="292" r:id="rId36"/>
    <p:sldId id="293" r:id="rId37"/>
    <p:sldId id="295" r:id="rId38"/>
    <p:sldId id="296" r:id="rId39"/>
    <p:sldId id="297" r:id="rId40"/>
    <p:sldId id="294" r:id="rId41"/>
    <p:sldId id="299" r:id="rId42"/>
    <p:sldId id="300" r:id="rId43"/>
    <p:sldId id="301" r:id="rId44"/>
    <p:sldId id="302"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6C9F737-93F7-4BCA-A9BB-3666C4BEFF6C}" type="datetimeFigureOut">
              <a:rPr lang="en-GB" smtClean="0"/>
              <a:pPr/>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pPr/>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7887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C9F737-93F7-4BCA-A9BB-3666C4BEFF6C}" type="datetimeFigureOut">
              <a:rPr lang="en-GB" smtClean="0"/>
              <a:pPr/>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4106882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6C9F737-93F7-4BCA-A9BB-3666C4BEFF6C}" type="datetimeFigureOut">
              <a:rPr lang="en-GB" smtClean="0"/>
              <a:pPr/>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pPr/>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7819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6C9F737-93F7-4BCA-A9BB-3666C4BEFF6C}" type="datetimeFigureOut">
              <a:rPr lang="en-GB" smtClean="0"/>
              <a:pPr/>
              <a:t>06/03/2017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2595505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6C9F737-93F7-4BCA-A9BB-3666C4BEFF6C}" type="datetimeFigureOut">
              <a:rPr lang="en-GB" smtClean="0"/>
              <a:pPr/>
              <a:t>06/03/2017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1651721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6C9F737-93F7-4BCA-A9BB-3666C4BEFF6C}" type="datetimeFigureOut">
              <a:rPr lang="en-GB" smtClean="0"/>
              <a:pPr/>
              <a:t>06/03/2017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3303572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6C9F737-93F7-4BCA-A9BB-3666C4BEFF6C}" type="datetimeFigureOut">
              <a:rPr lang="en-GB" smtClean="0"/>
              <a:pPr/>
              <a:t>06/03/2017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516745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6C9F737-93F7-4BCA-A9BB-3666C4BEFF6C}" type="datetimeFigureOut">
              <a:rPr lang="en-GB" smtClean="0"/>
              <a:pPr/>
              <a:t>06/03/2017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6ECA930-41E4-4ABA-8786-E95FB01A2DE5}"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3230492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C9F737-93F7-4BCA-A9BB-3666C4BEFF6C}" type="datetimeFigureOut">
              <a:rPr lang="en-GB" smtClean="0"/>
              <a:pPr/>
              <a:t>06/03/2017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3064622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C9F737-93F7-4BCA-A9BB-3666C4BEFF6C}" type="datetimeFigureOut">
              <a:rPr lang="en-GB" smtClean="0"/>
              <a:pPr/>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2948333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C9F737-93F7-4BCA-A9BB-3666C4BEFF6C}" type="datetimeFigureOut">
              <a:rPr lang="en-GB" smtClean="0"/>
              <a:pPr/>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2068336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6C9F737-93F7-4BCA-A9BB-3666C4BEFF6C}" type="datetimeFigureOut">
              <a:rPr lang="en-GB" smtClean="0"/>
              <a:pPr/>
              <a:t>06/03/2017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6ECA930-41E4-4ABA-8786-E95FB01A2DE5}" type="slidenum">
              <a:rPr lang="en-GB" smtClean="0"/>
              <a:pPr/>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13379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600" dirty="0" smtClean="0"/>
              <a:t>Classical Mythology and Art</a:t>
            </a:r>
            <a:endParaRPr lang="en-GB" sz="6600" dirty="0"/>
          </a:p>
        </p:txBody>
      </p:sp>
      <p:sp>
        <p:nvSpPr>
          <p:cNvPr id="3" name="Subtitle 2"/>
          <p:cNvSpPr>
            <a:spLocks noGrp="1"/>
          </p:cNvSpPr>
          <p:nvPr>
            <p:ph type="subTitle" idx="1"/>
          </p:nvPr>
        </p:nvSpPr>
        <p:spPr/>
        <p:txBody>
          <a:bodyPr>
            <a:normAutofit/>
          </a:bodyPr>
          <a:lstStyle/>
          <a:p>
            <a:r>
              <a:rPr lang="en-GB" sz="3200" b="1" dirty="0" smtClean="0"/>
              <a:t>Myths of Metamorphosis</a:t>
            </a:r>
            <a:endParaRPr lang="en-GB" sz="3200" b="1" dirty="0"/>
          </a:p>
        </p:txBody>
      </p:sp>
      <p:sp>
        <p:nvSpPr>
          <p:cNvPr id="4" name="TextBox 3"/>
          <p:cNvSpPr txBox="1"/>
          <p:nvPr/>
        </p:nvSpPr>
        <p:spPr>
          <a:xfrm>
            <a:off x="8834908" y="4905089"/>
            <a:ext cx="2923504" cy="92333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solidFill>
                  <a:srgbClr val="000000"/>
                </a:solidFill>
              </a:rPr>
              <a:t>Classical Mythology and Art</a:t>
            </a:r>
          </a:p>
          <a:p>
            <a:r>
              <a:rPr lang="en-GB" dirty="0">
                <a:solidFill>
                  <a:srgbClr val="000000"/>
                </a:solidFill>
              </a:rPr>
              <a:t>Week </a:t>
            </a:r>
            <a:r>
              <a:rPr lang="en-GB" dirty="0" smtClean="0">
                <a:solidFill>
                  <a:srgbClr val="000000"/>
                </a:solidFill>
              </a:rPr>
              <a:t>6</a:t>
            </a:r>
            <a:endParaRPr lang="en-GB" dirty="0">
              <a:solidFill>
                <a:srgbClr val="000000"/>
              </a:solidFill>
            </a:endParaRPr>
          </a:p>
          <a:p>
            <a:r>
              <a:rPr lang="en-GB" dirty="0">
                <a:solidFill>
                  <a:srgbClr val="000000"/>
                </a:solidFill>
              </a:rPr>
              <a:t>Dr Catherine </a:t>
            </a:r>
            <a:r>
              <a:rPr lang="en-GB" dirty="0" err="1">
                <a:solidFill>
                  <a:srgbClr val="000000"/>
                </a:solidFill>
              </a:rPr>
              <a:t>Rozier</a:t>
            </a:r>
            <a:endParaRPr lang="en-GB" dirty="0">
              <a:solidFill>
                <a:srgbClr val="000000"/>
              </a:solidFill>
            </a:endParaRPr>
          </a:p>
        </p:txBody>
      </p:sp>
      <p:pic>
        <p:nvPicPr>
          <p:cNvPr id="5" name="Picture 4"/>
          <p:cNvPicPr>
            <a:picLocks noChangeAspect="1"/>
          </p:cNvPicPr>
          <p:nvPr/>
        </p:nvPicPr>
        <p:blipFill>
          <a:blip r:embed="rId2"/>
          <a:stretch>
            <a:fillRect/>
          </a:stretch>
        </p:blipFill>
        <p:spPr>
          <a:xfrm>
            <a:off x="3384254" y="193183"/>
            <a:ext cx="4667063" cy="3066115"/>
          </a:xfrm>
          <a:prstGeom prst="rect">
            <a:avLst/>
          </a:prstGeom>
        </p:spPr>
      </p:pic>
    </p:spTree>
    <p:extLst>
      <p:ext uri="{BB962C8B-B14F-4D97-AF65-F5344CB8AC3E}">
        <p14:creationId xmlns:p14="http://schemas.microsoft.com/office/powerpoint/2010/main" val="42562797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Myths of metamorphosis</a:t>
            </a:r>
            <a:endParaRPr lang="en-GB" dirty="0"/>
          </a:p>
        </p:txBody>
      </p:sp>
      <p:sp>
        <p:nvSpPr>
          <p:cNvPr id="3" name="Content Placeholder 2"/>
          <p:cNvSpPr>
            <a:spLocks noGrp="1"/>
          </p:cNvSpPr>
          <p:nvPr>
            <p:ph idx="1"/>
          </p:nvPr>
        </p:nvSpPr>
        <p:spPr>
          <a:xfrm>
            <a:off x="437881" y="1845734"/>
            <a:ext cx="11372045" cy="4413398"/>
          </a:xfrm>
        </p:spPr>
        <p:txBody>
          <a:bodyPr>
            <a:normAutofit lnSpcReduction="10000"/>
          </a:bodyPr>
          <a:lstStyle/>
          <a:p>
            <a:pPr>
              <a:buFont typeface="Wingdings" panose="05000000000000000000" pitchFamily="2" charset="2"/>
              <a:buChar char="Ø"/>
            </a:pPr>
            <a:r>
              <a:rPr lang="en-GB" sz="2800" dirty="0" smtClean="0"/>
              <a:t>Metamorphosis (shape-shifting; changing form) is a popular theme in Greek and Roman myth, especially in stories of relationships between gods and mortals.</a:t>
            </a:r>
          </a:p>
          <a:p>
            <a:pPr>
              <a:buFont typeface="Wingdings" panose="05000000000000000000" pitchFamily="2" charset="2"/>
              <a:buChar char="Ø"/>
            </a:pPr>
            <a:endParaRPr lang="en-GB" sz="2800" dirty="0" smtClean="0"/>
          </a:p>
          <a:p>
            <a:pPr>
              <a:buFont typeface="Wingdings" panose="05000000000000000000" pitchFamily="2" charset="2"/>
              <a:buChar char="Ø"/>
            </a:pPr>
            <a:endParaRPr lang="en-GB" sz="2800" dirty="0"/>
          </a:p>
          <a:p>
            <a:pPr>
              <a:buFont typeface="Wingdings" panose="05000000000000000000" pitchFamily="2" charset="2"/>
              <a:buChar char="Ø"/>
            </a:pPr>
            <a:endParaRPr lang="en-GB" sz="2800" dirty="0"/>
          </a:p>
          <a:p>
            <a:pPr>
              <a:buFont typeface="Wingdings" panose="05000000000000000000" pitchFamily="2" charset="2"/>
              <a:buChar char="Ø"/>
            </a:pPr>
            <a:endParaRPr lang="en-GB" sz="2800" dirty="0" smtClean="0"/>
          </a:p>
          <a:p>
            <a:pPr>
              <a:buFont typeface="Wingdings" panose="05000000000000000000" pitchFamily="2" charset="2"/>
              <a:buChar char="Ø"/>
            </a:pPr>
            <a:r>
              <a:rPr lang="en-GB" sz="2800" dirty="0" smtClean="0"/>
              <a:t>Ovid’s epic </a:t>
            </a:r>
            <a:r>
              <a:rPr lang="en-GB" sz="2800" i="1" dirty="0" smtClean="0"/>
              <a:t>Metamorphoses</a:t>
            </a:r>
            <a:r>
              <a:rPr lang="en-GB" sz="2800" dirty="0" smtClean="0"/>
              <a:t> (1</a:t>
            </a:r>
            <a:r>
              <a:rPr lang="en-GB" sz="2800" baseline="30000" dirty="0" smtClean="0"/>
              <a:t>st</a:t>
            </a:r>
            <a:r>
              <a:rPr lang="en-GB" sz="2800" dirty="0" smtClean="0"/>
              <a:t> c. AD) contains plenty of these stories, but there are also earlier examples.</a:t>
            </a:r>
            <a:endParaRPr lang="en-GB" sz="2800" dirty="0"/>
          </a:p>
        </p:txBody>
      </p:sp>
      <p:pic>
        <p:nvPicPr>
          <p:cNvPr id="5" name="Picture 4"/>
          <p:cNvPicPr>
            <a:picLocks noChangeAspect="1"/>
          </p:cNvPicPr>
          <p:nvPr/>
        </p:nvPicPr>
        <p:blipFill>
          <a:blip r:embed="rId2"/>
          <a:stretch>
            <a:fillRect/>
          </a:stretch>
        </p:blipFill>
        <p:spPr>
          <a:xfrm>
            <a:off x="2717442" y="2964623"/>
            <a:ext cx="5914354" cy="1857107"/>
          </a:xfrm>
          <a:prstGeom prst="rect">
            <a:avLst/>
          </a:prstGeom>
        </p:spPr>
      </p:pic>
      <p:sp>
        <p:nvSpPr>
          <p:cNvPr id="6" name="TextBox 5"/>
          <p:cNvSpPr txBox="1"/>
          <p:nvPr/>
        </p:nvSpPr>
        <p:spPr>
          <a:xfrm>
            <a:off x="592427" y="6075118"/>
            <a:ext cx="11062952"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3200" dirty="0" smtClean="0"/>
              <a:t>Think about: what is the symbolic value of these types of myth?</a:t>
            </a:r>
            <a:endParaRPr lang="en-GB" sz="3200" dirty="0"/>
          </a:p>
        </p:txBody>
      </p:sp>
    </p:spTree>
    <p:extLst>
      <p:ext uri="{BB962C8B-B14F-4D97-AF65-F5344CB8AC3E}">
        <p14:creationId xmlns:p14="http://schemas.microsoft.com/office/powerpoint/2010/main" val="418035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Myths of metamorphosis</a:t>
            </a:r>
            <a:endParaRPr lang="en-GB" dirty="0"/>
          </a:p>
        </p:txBody>
      </p:sp>
      <p:sp>
        <p:nvSpPr>
          <p:cNvPr id="3" name="Content Placeholder 2"/>
          <p:cNvSpPr>
            <a:spLocks noGrp="1"/>
          </p:cNvSpPr>
          <p:nvPr>
            <p:ph idx="1"/>
          </p:nvPr>
        </p:nvSpPr>
        <p:spPr>
          <a:xfrm>
            <a:off x="437881" y="1845734"/>
            <a:ext cx="11372045" cy="4413398"/>
          </a:xfrm>
        </p:spPr>
        <p:txBody>
          <a:bodyPr>
            <a:normAutofit/>
          </a:bodyPr>
          <a:lstStyle/>
          <a:p>
            <a:pPr marL="0" indent="0" algn="ctr">
              <a:buNone/>
            </a:pPr>
            <a:r>
              <a:rPr lang="en-GB" sz="2800" dirty="0" smtClean="0"/>
              <a:t>Metamorphosis poses a difficulty for artists.</a:t>
            </a:r>
          </a:p>
          <a:p>
            <a:pPr marL="0" indent="0" algn="ctr">
              <a:buNone/>
            </a:pPr>
            <a:r>
              <a:rPr lang="en-GB" sz="2800" dirty="0" smtClean="0"/>
              <a:t>How could metamorphosis be depicted in art?</a:t>
            </a:r>
          </a:p>
          <a:p>
            <a:pPr>
              <a:buFont typeface="Wingdings" panose="05000000000000000000" pitchFamily="2" charset="2"/>
              <a:buChar char="Ø"/>
            </a:pPr>
            <a:endParaRPr lang="en-GB" sz="2800" dirty="0" smtClean="0"/>
          </a:p>
          <a:p>
            <a:pPr>
              <a:buFont typeface="Wingdings" panose="05000000000000000000" pitchFamily="2" charset="2"/>
              <a:buChar char="Ø"/>
            </a:pPr>
            <a:r>
              <a:rPr lang="en-GB" sz="2800" dirty="0" smtClean="0"/>
              <a:t>Process – trying to show change from one state to </a:t>
            </a:r>
            <a:r>
              <a:rPr lang="en-GB" sz="2800" dirty="0" smtClean="0"/>
              <a:t>another.</a:t>
            </a:r>
            <a:endParaRPr lang="en-GB" sz="2800" dirty="0" smtClean="0"/>
          </a:p>
          <a:p>
            <a:pPr>
              <a:buFont typeface="Wingdings" panose="05000000000000000000" pitchFamily="2" charset="2"/>
              <a:buChar char="Ø"/>
            </a:pPr>
            <a:r>
              <a:rPr lang="en-GB" sz="2800" dirty="0" smtClean="0"/>
              <a:t>Choosing a single moment, usually mid-transition or after transition is complete.</a:t>
            </a:r>
          </a:p>
          <a:p>
            <a:pPr>
              <a:buFont typeface="Wingdings" panose="05000000000000000000" pitchFamily="2" charset="2"/>
              <a:buChar char="Ø"/>
            </a:pPr>
            <a:r>
              <a:rPr lang="en-GB" sz="2800" dirty="0" smtClean="0"/>
              <a:t>Not showing the transformation, but </a:t>
            </a:r>
            <a:r>
              <a:rPr lang="en-GB" sz="2800" i="1" dirty="0" smtClean="0"/>
              <a:t>suggesting</a:t>
            </a:r>
            <a:r>
              <a:rPr lang="en-GB" sz="2800" dirty="0" smtClean="0"/>
              <a:t> or </a:t>
            </a:r>
            <a:r>
              <a:rPr lang="en-GB" sz="2800" i="1" dirty="0" smtClean="0"/>
              <a:t>alluding</a:t>
            </a:r>
            <a:r>
              <a:rPr lang="en-GB" sz="2800" dirty="0" smtClean="0"/>
              <a:t> to it somehow.</a:t>
            </a:r>
            <a:endParaRPr lang="en-GB" sz="2800" dirty="0"/>
          </a:p>
        </p:txBody>
      </p:sp>
    </p:spTree>
    <p:extLst>
      <p:ext uri="{BB962C8B-B14F-4D97-AF65-F5344CB8AC3E}">
        <p14:creationId xmlns:p14="http://schemas.microsoft.com/office/powerpoint/2010/main" val="2327936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Myths of Metamorphosis</a:t>
            </a:r>
            <a:endParaRPr lang="en-GB" dirty="0"/>
          </a:p>
        </p:txBody>
      </p:sp>
      <p:sp>
        <p:nvSpPr>
          <p:cNvPr id="3" name="Content Placeholder 2"/>
          <p:cNvSpPr>
            <a:spLocks noGrp="1"/>
          </p:cNvSpPr>
          <p:nvPr>
            <p:ph idx="1"/>
          </p:nvPr>
        </p:nvSpPr>
        <p:spPr>
          <a:xfrm>
            <a:off x="595004" y="1794478"/>
            <a:ext cx="5625492" cy="3962639"/>
          </a:xfrm>
        </p:spPr>
        <p:style>
          <a:lnRef idx="2">
            <a:schemeClr val="accent1"/>
          </a:lnRef>
          <a:fillRef idx="1">
            <a:schemeClr val="lt1"/>
          </a:fillRef>
          <a:effectRef idx="0">
            <a:schemeClr val="accent1"/>
          </a:effectRef>
          <a:fontRef idx="minor">
            <a:schemeClr val="dk1"/>
          </a:fontRef>
        </p:style>
        <p:txBody>
          <a:bodyPr>
            <a:noAutofit/>
          </a:bodyPr>
          <a:lstStyle/>
          <a:p>
            <a:pPr>
              <a:buFont typeface="Wingdings" panose="05000000000000000000" pitchFamily="2" charset="2"/>
              <a:buChar char="§"/>
            </a:pPr>
            <a:r>
              <a:rPr lang="en-GB" sz="2800" dirty="0" smtClean="0"/>
              <a:t>Peleus and Thetis / Zeus and Nemesis</a:t>
            </a:r>
            <a:endParaRPr lang="en-GB" sz="2800" dirty="0"/>
          </a:p>
          <a:p>
            <a:pPr>
              <a:buFont typeface="Wingdings" panose="05000000000000000000" pitchFamily="2" charset="2"/>
              <a:buChar char="§"/>
            </a:pPr>
            <a:r>
              <a:rPr lang="en-GB" sz="2800" dirty="0" smtClean="0"/>
              <a:t>Circe and Odysseus’ men</a:t>
            </a:r>
            <a:endParaRPr lang="en-GB" sz="2800" dirty="0"/>
          </a:p>
          <a:p>
            <a:pPr>
              <a:buFont typeface="Wingdings" panose="05000000000000000000" pitchFamily="2" charset="2"/>
              <a:buChar char="§"/>
            </a:pPr>
            <a:r>
              <a:rPr lang="en-GB" sz="2800" dirty="0" smtClean="0"/>
              <a:t>From Ovid’s </a:t>
            </a:r>
            <a:r>
              <a:rPr lang="en-GB" sz="2800" i="1" dirty="0" smtClean="0"/>
              <a:t>Metamorphoses</a:t>
            </a:r>
            <a:r>
              <a:rPr lang="en-GB" sz="2800" dirty="0" smtClean="0"/>
              <a:t>: </a:t>
            </a:r>
          </a:p>
          <a:p>
            <a:pPr lvl="1">
              <a:buFont typeface="Wingdings" panose="05000000000000000000" pitchFamily="2" charset="2"/>
              <a:buChar char="§"/>
            </a:pPr>
            <a:r>
              <a:rPr lang="en-GB" sz="2800" dirty="0" smtClean="0"/>
              <a:t>Daphne and Apollo</a:t>
            </a:r>
          </a:p>
          <a:p>
            <a:pPr lvl="1">
              <a:buFont typeface="Wingdings" panose="05000000000000000000" pitchFamily="2" charset="2"/>
              <a:buChar char="§"/>
            </a:pPr>
            <a:r>
              <a:rPr lang="en-GB" sz="2800" dirty="0" err="1" smtClean="0"/>
              <a:t>Actaeon</a:t>
            </a:r>
            <a:r>
              <a:rPr lang="en-GB" sz="2800" dirty="0" smtClean="0"/>
              <a:t> and Artemis</a:t>
            </a:r>
            <a:endParaRPr lang="en-GB" sz="2800" dirty="0"/>
          </a:p>
          <a:p>
            <a:pPr>
              <a:buFont typeface="Wingdings" panose="05000000000000000000" pitchFamily="2" charset="2"/>
              <a:buChar char="§"/>
            </a:pPr>
            <a:r>
              <a:rPr lang="en-GB" sz="2800" dirty="0" smtClean="0"/>
              <a:t>In later art:</a:t>
            </a:r>
          </a:p>
          <a:p>
            <a:pPr lvl="1">
              <a:buFont typeface="Wingdings" panose="05000000000000000000" pitchFamily="2" charset="2"/>
              <a:buChar char="§"/>
            </a:pPr>
            <a:r>
              <a:rPr lang="en-GB" sz="2800" dirty="0" smtClean="0"/>
              <a:t>Echo and Narcissus</a:t>
            </a:r>
          </a:p>
          <a:p>
            <a:pPr lvl="1">
              <a:buFont typeface="Wingdings" panose="05000000000000000000" pitchFamily="2" charset="2"/>
              <a:buChar char="§"/>
            </a:pPr>
            <a:r>
              <a:rPr lang="en-GB" sz="2800" dirty="0" err="1" smtClean="0"/>
              <a:t>Pyramus</a:t>
            </a:r>
            <a:r>
              <a:rPr lang="en-GB" sz="2800" dirty="0" smtClean="0"/>
              <a:t> and Thisbe</a:t>
            </a:r>
            <a:endParaRPr lang="en-GB" sz="2800" dirty="0"/>
          </a:p>
        </p:txBody>
      </p:sp>
      <p:pic>
        <p:nvPicPr>
          <p:cNvPr id="4" name="Picture 3"/>
          <p:cNvPicPr>
            <a:picLocks noChangeAspect="1"/>
          </p:cNvPicPr>
          <p:nvPr/>
        </p:nvPicPr>
        <p:blipFill>
          <a:blip r:embed="rId2"/>
          <a:stretch>
            <a:fillRect/>
          </a:stretch>
        </p:blipFill>
        <p:spPr>
          <a:xfrm>
            <a:off x="9084704" y="112287"/>
            <a:ext cx="2857500" cy="4057650"/>
          </a:xfrm>
          <a:prstGeom prst="rect">
            <a:avLst/>
          </a:prstGeom>
        </p:spPr>
      </p:pic>
      <p:pic>
        <p:nvPicPr>
          <p:cNvPr id="5" name="Picture 4"/>
          <p:cNvPicPr>
            <a:picLocks noChangeAspect="1"/>
          </p:cNvPicPr>
          <p:nvPr/>
        </p:nvPicPr>
        <p:blipFill>
          <a:blip r:embed="rId3"/>
          <a:stretch>
            <a:fillRect/>
          </a:stretch>
        </p:blipFill>
        <p:spPr>
          <a:xfrm>
            <a:off x="5041657" y="3150731"/>
            <a:ext cx="5209925" cy="3646947"/>
          </a:xfrm>
          <a:prstGeom prst="rect">
            <a:avLst/>
          </a:prstGeom>
        </p:spPr>
      </p:pic>
    </p:spTree>
    <p:extLst>
      <p:ext uri="{BB962C8B-B14F-4D97-AF65-F5344CB8AC3E}">
        <p14:creationId xmlns:p14="http://schemas.microsoft.com/office/powerpoint/2010/main" val="5955990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Peleus and Thetis</a:t>
            </a:r>
            <a:endParaRPr lang="en-GB" dirty="0"/>
          </a:p>
        </p:txBody>
      </p:sp>
      <p:sp>
        <p:nvSpPr>
          <p:cNvPr id="3" name="Content Placeholder 2"/>
          <p:cNvSpPr>
            <a:spLocks noGrp="1"/>
          </p:cNvSpPr>
          <p:nvPr>
            <p:ph idx="1"/>
          </p:nvPr>
        </p:nvSpPr>
        <p:spPr>
          <a:xfrm>
            <a:off x="463639" y="1845733"/>
            <a:ext cx="10692041" cy="4477793"/>
          </a:xfrm>
        </p:spPr>
        <p:txBody>
          <a:bodyPr>
            <a:normAutofit/>
          </a:bodyPr>
          <a:lstStyle/>
          <a:p>
            <a:pPr>
              <a:buFont typeface="Wingdings" panose="05000000000000000000" pitchFamily="2" charset="2"/>
              <a:buChar char="§"/>
            </a:pPr>
            <a:r>
              <a:rPr lang="en-GB" sz="2800" dirty="0" smtClean="0"/>
              <a:t>According to the myth of Thetis, Zeus had wanted to marry her until he found out she was destined to give birth to a son greater than his father.</a:t>
            </a:r>
          </a:p>
          <a:p>
            <a:pPr>
              <a:buFont typeface="Wingdings" panose="05000000000000000000" pitchFamily="2" charset="2"/>
              <a:buChar char="§"/>
            </a:pPr>
            <a:r>
              <a:rPr lang="en-GB" sz="2800" dirty="0" smtClean="0"/>
              <a:t>She was therefore married off to a mortal, Peleus, but Thetis felt it was shameful to marry a normal man, so she tried to escape him by changing shape repeatedly.</a:t>
            </a:r>
          </a:p>
          <a:p>
            <a:pPr>
              <a:buFont typeface="Wingdings" panose="05000000000000000000" pitchFamily="2" charset="2"/>
              <a:buChar char="§"/>
            </a:pPr>
            <a:r>
              <a:rPr lang="en-GB" sz="2800" dirty="0" smtClean="0"/>
              <a:t>The story may have been known to Homer, and was probably told by Pindar (5</a:t>
            </a:r>
            <a:r>
              <a:rPr lang="en-GB" sz="2800" baseline="30000" dirty="0" smtClean="0"/>
              <a:t>th</a:t>
            </a:r>
            <a:r>
              <a:rPr lang="en-GB" sz="2800" dirty="0" smtClean="0"/>
              <a:t> c. BC), but only fragments survive</a:t>
            </a:r>
            <a:r>
              <a:rPr lang="en-GB" sz="2800" dirty="0" smtClean="0"/>
              <a:t>.</a:t>
            </a:r>
          </a:p>
          <a:p>
            <a:pPr>
              <a:buFont typeface="Wingdings" panose="05000000000000000000" pitchFamily="2" charset="2"/>
              <a:buChar char="§"/>
            </a:pPr>
            <a:r>
              <a:rPr lang="en-GB" sz="2800" dirty="0" smtClean="0"/>
              <a:t>There is a very similar story of Zeus trying to rape Nemesis, who escaped him by changing form until he caught her in the shape of a swan and conceived Helen (</a:t>
            </a:r>
            <a:r>
              <a:rPr lang="en-GB" sz="2800" dirty="0" err="1" smtClean="0"/>
              <a:t>Apollodorus</a:t>
            </a:r>
            <a:r>
              <a:rPr lang="en-GB" sz="2800" dirty="0" smtClean="0"/>
              <a:t>)</a:t>
            </a:r>
            <a:endParaRPr lang="en-GB" sz="2800" dirty="0" smtClean="0"/>
          </a:p>
        </p:txBody>
      </p:sp>
    </p:spTree>
    <p:extLst>
      <p:ext uri="{BB962C8B-B14F-4D97-AF65-F5344CB8AC3E}">
        <p14:creationId xmlns:p14="http://schemas.microsoft.com/office/powerpoint/2010/main" val="1686781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Peleus and Thetis</a:t>
            </a:r>
            <a:endParaRPr lang="en-GB" dirty="0"/>
          </a:p>
        </p:txBody>
      </p:sp>
      <p:sp>
        <p:nvSpPr>
          <p:cNvPr id="3" name="Content Placeholder 2"/>
          <p:cNvSpPr>
            <a:spLocks noGrp="1"/>
          </p:cNvSpPr>
          <p:nvPr>
            <p:ph idx="1"/>
          </p:nvPr>
        </p:nvSpPr>
        <p:spPr>
          <a:xfrm>
            <a:off x="150683" y="0"/>
            <a:ext cx="11951594" cy="6671256"/>
          </a:xfrm>
        </p:spPr>
        <p:style>
          <a:lnRef idx="2">
            <a:schemeClr val="accent1"/>
          </a:lnRef>
          <a:fillRef idx="1">
            <a:schemeClr val="lt1"/>
          </a:fillRef>
          <a:effectRef idx="0">
            <a:schemeClr val="accent1"/>
          </a:effectRef>
          <a:fontRef idx="minor">
            <a:schemeClr val="dk1"/>
          </a:fontRef>
        </p:style>
        <p:txBody>
          <a:bodyPr>
            <a:noAutofit/>
          </a:bodyPr>
          <a:lstStyle/>
          <a:p>
            <a:pPr marL="0" indent="0" algn="ctr">
              <a:lnSpc>
                <a:spcPct val="100000"/>
              </a:lnSpc>
              <a:buNone/>
            </a:pPr>
            <a:r>
              <a:rPr lang="en-GB" sz="2400" u="sng" dirty="0" smtClean="0"/>
              <a:t>Ovid </a:t>
            </a:r>
            <a:r>
              <a:rPr lang="en-GB" sz="2400" i="1" u="sng" dirty="0" smtClean="0"/>
              <a:t>Metamorphoses </a:t>
            </a:r>
            <a:r>
              <a:rPr lang="en-GB" sz="2400" u="sng" dirty="0" smtClean="0"/>
              <a:t>11.217 onwards:</a:t>
            </a:r>
          </a:p>
          <a:p>
            <a:pPr marL="0" indent="0" algn="just">
              <a:lnSpc>
                <a:spcPct val="100000"/>
              </a:lnSpc>
              <a:buNone/>
            </a:pPr>
            <a:r>
              <a:rPr lang="en-GB" sz="2400" dirty="0"/>
              <a:t>There, as she lay lapped in sleep, Peleus surprised her, winding his two strong arms around her neck. And had she not resorted to her arts and changed her shape so often, he'd have gained the end he dared. But </a:t>
            </a:r>
            <a:r>
              <a:rPr lang="en-GB" sz="2400" b="1" u="sng" dirty="0"/>
              <a:t>first she was a bird-</a:t>
            </a:r>
            <a:r>
              <a:rPr lang="en-GB" sz="2400" dirty="0"/>
              <a:t>-that bird he held; and </a:t>
            </a:r>
            <a:r>
              <a:rPr lang="en-GB" sz="2400" b="1" u="sng" dirty="0"/>
              <a:t>then a sturdy tree-</a:t>
            </a:r>
            <a:r>
              <a:rPr lang="en-GB" sz="2400" dirty="0"/>
              <a:t>-that tree he fastened on; her third shape was </a:t>
            </a:r>
            <a:r>
              <a:rPr lang="en-GB" sz="2400" b="1" u="sng" dirty="0"/>
              <a:t>a stripy </a:t>
            </a:r>
            <a:r>
              <a:rPr lang="en-GB" sz="2400" b="1" u="sng" dirty="0" smtClean="0"/>
              <a:t>tigress-</a:t>
            </a:r>
            <a:r>
              <a:rPr lang="en-GB" sz="2400" dirty="0" smtClean="0"/>
              <a:t>- Peleus, </a:t>
            </a:r>
            <a:r>
              <a:rPr lang="en-GB" sz="2400" dirty="0"/>
              <a:t>terrified, released his hold on her and let her </a:t>
            </a:r>
            <a:r>
              <a:rPr lang="en-GB" sz="2400" dirty="0" smtClean="0"/>
              <a:t>go. He prayed then to the Sea-gods, offering wine poured on the water, smoke of incense, flesh of sheep, till Proteus from his briny deep said, ‘Peleus, you shall gain the bride you seek if, while she's sleeping in her rocky cave, you catch her off her guard and truss her tight with ropes that won't give way and, </a:t>
            </a:r>
            <a:r>
              <a:rPr lang="en-GB" sz="2400" b="1" u="sng" dirty="0" smtClean="0"/>
              <a:t>though she takes a hundred spurious shapes don't be deceived but grapple it</a:t>
            </a:r>
            <a:r>
              <a:rPr lang="en-GB" sz="2400" dirty="0" smtClean="0"/>
              <a:t>, whatever it is until she forms again the shape she had before.’</a:t>
            </a:r>
            <a:endParaRPr lang="en-GB" sz="2400" dirty="0"/>
          </a:p>
          <a:p>
            <a:pPr marL="0" indent="0" algn="just">
              <a:lnSpc>
                <a:spcPct val="100000"/>
              </a:lnSpc>
              <a:buNone/>
            </a:pPr>
            <a:r>
              <a:rPr lang="en-GB" sz="2400" dirty="0"/>
              <a:t>So Proteus spoke and sank into the sea, his wavelets washing over his last words. Titan [Helios the Sun] was setting and his chariot sloped to the western waves, when the fair </a:t>
            </a:r>
            <a:r>
              <a:rPr lang="en-GB" sz="2400" dirty="0" smtClean="0"/>
              <a:t>Thetis sought </a:t>
            </a:r>
            <a:r>
              <a:rPr lang="en-GB" sz="2400" dirty="0"/>
              <a:t>the grotto and resumed her usual couch. Peleus had barely touched her lovely limbs before </a:t>
            </a:r>
            <a:r>
              <a:rPr lang="en-GB" sz="2400" b="1" u="sng" dirty="0"/>
              <a:t>from shape to shape she changed</a:t>
            </a:r>
            <a:r>
              <a:rPr lang="en-GB" sz="2400" u="sng" dirty="0"/>
              <a:t>,</a:t>
            </a:r>
            <a:r>
              <a:rPr lang="en-GB" sz="2400" dirty="0"/>
              <a:t> until </a:t>
            </a:r>
            <a:r>
              <a:rPr lang="en-GB" sz="2400" b="1" u="sng" dirty="0"/>
              <a:t>she felt her body trussed</a:t>
            </a:r>
            <a:r>
              <a:rPr lang="en-GB" sz="2400" dirty="0"/>
              <a:t>; her arms pinioned apart. And then at last, sighing, ‘with some god's help,’ she said, ‘you've won.’ And there revealed stood--Thetis. </a:t>
            </a:r>
            <a:endParaRPr lang="en-GB" sz="2400" dirty="0" smtClean="0"/>
          </a:p>
        </p:txBody>
      </p:sp>
    </p:spTree>
    <p:extLst>
      <p:ext uri="{BB962C8B-B14F-4D97-AF65-F5344CB8AC3E}">
        <p14:creationId xmlns:p14="http://schemas.microsoft.com/office/powerpoint/2010/main" val="1335342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4395" y="171480"/>
            <a:ext cx="7377019" cy="1554289"/>
          </a:xfrm>
        </p:spPr>
        <p:style>
          <a:lnRef idx="2">
            <a:schemeClr val="accent1"/>
          </a:lnRef>
          <a:fillRef idx="1">
            <a:schemeClr val="lt1"/>
          </a:fillRef>
          <a:effectRef idx="0">
            <a:schemeClr val="accent1"/>
          </a:effectRef>
          <a:fontRef idx="minor">
            <a:schemeClr val="dk1"/>
          </a:fontRef>
        </p:style>
        <p:txBody>
          <a:bodyPr/>
          <a:lstStyle/>
          <a:p>
            <a:r>
              <a:rPr lang="en-GB" dirty="0" smtClean="0"/>
              <a:t>This was a popular topic for red-figure vase painters in 5</a:t>
            </a:r>
            <a:r>
              <a:rPr lang="en-GB" baseline="30000" dirty="0" smtClean="0"/>
              <a:t>th</a:t>
            </a:r>
            <a:r>
              <a:rPr lang="en-GB" dirty="0" smtClean="0"/>
              <a:t> century BC:</a:t>
            </a:r>
          </a:p>
          <a:p>
            <a:r>
              <a:rPr lang="en-GB" dirty="0" smtClean="0"/>
              <a:t>Attic red-figure </a:t>
            </a:r>
            <a:r>
              <a:rPr lang="en-GB" dirty="0" err="1" smtClean="0"/>
              <a:t>dinos</a:t>
            </a:r>
            <a:endParaRPr lang="en-GB" dirty="0" smtClean="0"/>
          </a:p>
          <a:p>
            <a:r>
              <a:rPr lang="en-GB" dirty="0" smtClean="0"/>
              <a:t>Attributed to the Achilles painter</a:t>
            </a:r>
            <a:endParaRPr lang="en-GB" dirty="0"/>
          </a:p>
        </p:txBody>
      </p:sp>
      <p:pic>
        <p:nvPicPr>
          <p:cNvPr id="4" name="Picture 3"/>
          <p:cNvPicPr>
            <a:picLocks noChangeAspect="1"/>
          </p:cNvPicPr>
          <p:nvPr/>
        </p:nvPicPr>
        <p:blipFill>
          <a:blip r:embed="rId2"/>
          <a:stretch>
            <a:fillRect/>
          </a:stretch>
        </p:blipFill>
        <p:spPr>
          <a:xfrm>
            <a:off x="3876006" y="1133341"/>
            <a:ext cx="8315994" cy="5543996"/>
          </a:xfrm>
          <a:prstGeom prst="rect">
            <a:avLst/>
          </a:prstGeom>
        </p:spPr>
      </p:pic>
    </p:spTree>
    <p:extLst>
      <p:ext uri="{BB962C8B-B14F-4D97-AF65-F5344CB8AC3E}">
        <p14:creationId xmlns:p14="http://schemas.microsoft.com/office/powerpoint/2010/main" val="7711279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4395" y="171480"/>
            <a:ext cx="7377019" cy="1605805"/>
          </a:xfrm>
        </p:spPr>
        <p:style>
          <a:lnRef idx="2">
            <a:schemeClr val="accent1"/>
          </a:lnRef>
          <a:fillRef idx="1">
            <a:schemeClr val="lt1"/>
          </a:fillRef>
          <a:effectRef idx="0">
            <a:schemeClr val="accent1"/>
          </a:effectRef>
          <a:fontRef idx="minor">
            <a:schemeClr val="dk1"/>
          </a:fontRef>
        </p:style>
        <p:txBody>
          <a:bodyPr/>
          <a:lstStyle/>
          <a:p>
            <a:r>
              <a:rPr lang="en-GB" dirty="0" smtClean="0"/>
              <a:t>This was a popular topic for red-figure vase painters in 5</a:t>
            </a:r>
            <a:r>
              <a:rPr lang="en-GB" baseline="30000" dirty="0" smtClean="0"/>
              <a:t>th</a:t>
            </a:r>
            <a:r>
              <a:rPr lang="en-GB" dirty="0" smtClean="0"/>
              <a:t> century BC:</a:t>
            </a:r>
          </a:p>
          <a:p>
            <a:r>
              <a:rPr lang="en-GB" dirty="0" smtClean="0"/>
              <a:t>Attic red-figure kylix</a:t>
            </a:r>
          </a:p>
          <a:p>
            <a:r>
              <a:rPr lang="en-GB" dirty="0" smtClean="0"/>
              <a:t>Attributed to </a:t>
            </a:r>
            <a:r>
              <a:rPr lang="en-GB" dirty="0" err="1" smtClean="0"/>
              <a:t>Douris</a:t>
            </a:r>
            <a:endParaRPr lang="en-GB" dirty="0"/>
          </a:p>
        </p:txBody>
      </p:sp>
      <p:pic>
        <p:nvPicPr>
          <p:cNvPr id="2" name="Picture 1"/>
          <p:cNvPicPr>
            <a:picLocks noChangeAspect="1"/>
          </p:cNvPicPr>
          <p:nvPr/>
        </p:nvPicPr>
        <p:blipFill>
          <a:blip r:embed="rId2"/>
          <a:stretch>
            <a:fillRect/>
          </a:stretch>
        </p:blipFill>
        <p:spPr>
          <a:xfrm>
            <a:off x="2842396" y="734096"/>
            <a:ext cx="9237384" cy="5954533"/>
          </a:xfrm>
          <a:prstGeom prst="rect">
            <a:avLst/>
          </a:prstGeom>
        </p:spPr>
      </p:pic>
    </p:spTree>
    <p:extLst>
      <p:ext uri="{BB962C8B-B14F-4D97-AF65-F5344CB8AC3E}">
        <p14:creationId xmlns:p14="http://schemas.microsoft.com/office/powerpoint/2010/main" val="10478126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4395" y="171480"/>
            <a:ext cx="7377019" cy="1592926"/>
          </a:xfrm>
        </p:spPr>
        <p:style>
          <a:lnRef idx="2">
            <a:schemeClr val="accent1"/>
          </a:lnRef>
          <a:fillRef idx="1">
            <a:schemeClr val="lt1"/>
          </a:fillRef>
          <a:effectRef idx="0">
            <a:schemeClr val="accent1"/>
          </a:effectRef>
          <a:fontRef idx="minor">
            <a:schemeClr val="dk1"/>
          </a:fontRef>
        </p:style>
        <p:txBody>
          <a:bodyPr/>
          <a:lstStyle/>
          <a:p>
            <a:r>
              <a:rPr lang="en-GB" dirty="0" smtClean="0"/>
              <a:t>This was a popular topic for red-figure vase painters in 5</a:t>
            </a:r>
            <a:r>
              <a:rPr lang="en-GB" baseline="30000" dirty="0" smtClean="0"/>
              <a:t>th</a:t>
            </a:r>
            <a:r>
              <a:rPr lang="en-GB" dirty="0" smtClean="0"/>
              <a:t> century BC:</a:t>
            </a:r>
          </a:p>
          <a:p>
            <a:r>
              <a:rPr lang="en-GB" dirty="0" smtClean="0"/>
              <a:t>Attic red-figure kylix</a:t>
            </a:r>
          </a:p>
        </p:txBody>
      </p:sp>
      <p:pic>
        <p:nvPicPr>
          <p:cNvPr id="4" name="Picture 3"/>
          <p:cNvPicPr>
            <a:picLocks noChangeAspect="1"/>
          </p:cNvPicPr>
          <p:nvPr/>
        </p:nvPicPr>
        <p:blipFill>
          <a:blip r:embed="rId2"/>
          <a:stretch>
            <a:fillRect/>
          </a:stretch>
        </p:blipFill>
        <p:spPr>
          <a:xfrm>
            <a:off x="4687910" y="517836"/>
            <a:ext cx="6171663" cy="6198496"/>
          </a:xfrm>
          <a:prstGeom prst="rect">
            <a:avLst/>
          </a:prstGeom>
        </p:spPr>
      </p:pic>
    </p:spTree>
    <p:extLst>
      <p:ext uri="{BB962C8B-B14F-4D97-AF65-F5344CB8AC3E}">
        <p14:creationId xmlns:p14="http://schemas.microsoft.com/office/powerpoint/2010/main" val="8407934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4395" y="171480"/>
            <a:ext cx="7377019" cy="1592926"/>
          </a:xfrm>
        </p:spPr>
        <p:style>
          <a:lnRef idx="2">
            <a:schemeClr val="accent1"/>
          </a:lnRef>
          <a:fillRef idx="1">
            <a:schemeClr val="lt1"/>
          </a:fillRef>
          <a:effectRef idx="0">
            <a:schemeClr val="accent1"/>
          </a:effectRef>
          <a:fontRef idx="minor">
            <a:schemeClr val="dk1"/>
          </a:fontRef>
        </p:style>
        <p:txBody>
          <a:bodyPr/>
          <a:lstStyle/>
          <a:p>
            <a:r>
              <a:rPr lang="en-GB" dirty="0" smtClean="0"/>
              <a:t>This was a popular topic for red-figure vase painters in 5</a:t>
            </a:r>
            <a:r>
              <a:rPr lang="en-GB" baseline="30000" dirty="0" smtClean="0"/>
              <a:t>th</a:t>
            </a:r>
            <a:r>
              <a:rPr lang="en-GB" dirty="0" smtClean="0"/>
              <a:t> century BC:</a:t>
            </a:r>
          </a:p>
          <a:p>
            <a:r>
              <a:rPr lang="en-GB" dirty="0" smtClean="0"/>
              <a:t>Attic red-figure kylix</a:t>
            </a:r>
          </a:p>
          <a:p>
            <a:r>
              <a:rPr lang="en-GB" dirty="0" smtClean="0"/>
              <a:t>signed by </a:t>
            </a:r>
            <a:r>
              <a:rPr lang="en-GB" dirty="0" err="1" smtClean="0"/>
              <a:t>Peithinos</a:t>
            </a:r>
            <a:endParaRPr lang="en-GB" dirty="0" smtClean="0"/>
          </a:p>
        </p:txBody>
      </p:sp>
      <p:pic>
        <p:nvPicPr>
          <p:cNvPr id="2" name="Picture 1"/>
          <p:cNvPicPr>
            <a:picLocks noChangeAspect="1"/>
          </p:cNvPicPr>
          <p:nvPr/>
        </p:nvPicPr>
        <p:blipFill>
          <a:blip r:embed="rId2"/>
          <a:stretch>
            <a:fillRect/>
          </a:stretch>
        </p:blipFill>
        <p:spPr>
          <a:xfrm>
            <a:off x="5048518" y="638575"/>
            <a:ext cx="6512417" cy="6219425"/>
          </a:xfrm>
          <a:prstGeom prst="rect">
            <a:avLst/>
          </a:prstGeom>
        </p:spPr>
      </p:pic>
    </p:spTree>
    <p:extLst>
      <p:ext uri="{BB962C8B-B14F-4D97-AF65-F5344CB8AC3E}">
        <p14:creationId xmlns:p14="http://schemas.microsoft.com/office/powerpoint/2010/main" val="16747340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6976" y="371103"/>
            <a:ext cx="10058400" cy="1657320"/>
          </a:xfrm>
        </p:spPr>
        <p:txBody>
          <a:bodyPr>
            <a:normAutofit/>
          </a:bodyPr>
          <a:lstStyle/>
          <a:p>
            <a:pPr marL="0" indent="0" algn="ctr">
              <a:buNone/>
            </a:pPr>
            <a:r>
              <a:rPr lang="en-GB" sz="2800" dirty="0" smtClean="0"/>
              <a:t>How could we interpret the symbolism of this myth?</a:t>
            </a:r>
          </a:p>
          <a:p>
            <a:pPr marL="0" indent="0" algn="ctr">
              <a:buNone/>
            </a:pPr>
            <a:r>
              <a:rPr lang="en-GB" sz="2800" dirty="0" smtClean="0"/>
              <a:t>Which image do you think is most effective?</a:t>
            </a:r>
            <a:endParaRPr lang="en-GB" sz="2800" dirty="0"/>
          </a:p>
        </p:txBody>
      </p:sp>
      <p:pic>
        <p:nvPicPr>
          <p:cNvPr id="4" name="Picture 3"/>
          <p:cNvPicPr>
            <a:picLocks noChangeAspect="1"/>
          </p:cNvPicPr>
          <p:nvPr/>
        </p:nvPicPr>
        <p:blipFill>
          <a:blip r:embed="rId2"/>
          <a:stretch>
            <a:fillRect/>
          </a:stretch>
        </p:blipFill>
        <p:spPr>
          <a:xfrm>
            <a:off x="8595959" y="2125014"/>
            <a:ext cx="3596041" cy="3434421"/>
          </a:xfrm>
          <a:prstGeom prst="rect">
            <a:avLst/>
          </a:prstGeom>
        </p:spPr>
      </p:pic>
      <p:pic>
        <p:nvPicPr>
          <p:cNvPr id="5" name="Picture 4"/>
          <p:cNvPicPr>
            <a:picLocks noChangeAspect="1"/>
          </p:cNvPicPr>
          <p:nvPr/>
        </p:nvPicPr>
        <p:blipFill>
          <a:blip r:embed="rId3"/>
          <a:stretch>
            <a:fillRect/>
          </a:stretch>
        </p:blipFill>
        <p:spPr>
          <a:xfrm>
            <a:off x="5290047" y="2181101"/>
            <a:ext cx="3305912" cy="3322245"/>
          </a:xfrm>
          <a:prstGeom prst="rect">
            <a:avLst/>
          </a:prstGeom>
        </p:spPr>
      </p:pic>
      <p:pic>
        <p:nvPicPr>
          <p:cNvPr id="6" name="Picture 5"/>
          <p:cNvPicPr>
            <a:picLocks noChangeAspect="1"/>
          </p:cNvPicPr>
          <p:nvPr/>
        </p:nvPicPr>
        <p:blipFill rotWithShape="1">
          <a:blip r:embed="rId4"/>
          <a:srcRect l="28215" r="17440"/>
          <a:stretch/>
        </p:blipFill>
        <p:spPr>
          <a:xfrm>
            <a:off x="2736978" y="1957588"/>
            <a:ext cx="2553069" cy="3825025"/>
          </a:xfrm>
          <a:prstGeom prst="rect">
            <a:avLst/>
          </a:prstGeom>
        </p:spPr>
      </p:pic>
      <p:pic>
        <p:nvPicPr>
          <p:cNvPr id="7" name="Picture 6"/>
          <p:cNvPicPr>
            <a:picLocks noChangeAspect="1"/>
          </p:cNvPicPr>
          <p:nvPr/>
        </p:nvPicPr>
        <p:blipFill rotWithShape="1">
          <a:blip r:embed="rId5"/>
          <a:srcRect l="28421" r="29453"/>
          <a:stretch/>
        </p:blipFill>
        <p:spPr>
          <a:xfrm>
            <a:off x="253411" y="1764406"/>
            <a:ext cx="2657214" cy="4203647"/>
          </a:xfrm>
          <a:prstGeom prst="rect">
            <a:avLst/>
          </a:prstGeom>
        </p:spPr>
      </p:pic>
    </p:spTree>
    <p:extLst>
      <p:ext uri="{BB962C8B-B14F-4D97-AF65-F5344CB8AC3E}">
        <p14:creationId xmlns:p14="http://schemas.microsoft.com/office/powerpoint/2010/main" val="412388025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Circe and Odysseus’ men</a:t>
            </a:r>
            <a:endParaRPr lang="en-GB" dirty="0"/>
          </a:p>
        </p:txBody>
      </p:sp>
      <p:sp>
        <p:nvSpPr>
          <p:cNvPr id="3" name="Content Placeholder 2"/>
          <p:cNvSpPr>
            <a:spLocks noGrp="1"/>
          </p:cNvSpPr>
          <p:nvPr>
            <p:ph idx="1"/>
          </p:nvPr>
        </p:nvSpPr>
        <p:spPr>
          <a:xfrm>
            <a:off x="669701" y="1845734"/>
            <a:ext cx="10650829" cy="4349004"/>
          </a:xfrm>
        </p:spPr>
        <p:txBody>
          <a:bodyPr>
            <a:normAutofit/>
          </a:bodyPr>
          <a:lstStyle/>
          <a:p>
            <a:pPr algn="just">
              <a:buFont typeface="Wingdings" panose="05000000000000000000" pitchFamily="2" charset="2"/>
              <a:buChar char="Ø"/>
            </a:pPr>
            <a:r>
              <a:rPr lang="en-GB" sz="2800" dirty="0" smtClean="0"/>
              <a:t>This story is told in book 10 of the </a:t>
            </a:r>
            <a:r>
              <a:rPr lang="en-GB" sz="2800" i="1" dirty="0" smtClean="0"/>
              <a:t>Odyssey</a:t>
            </a:r>
            <a:r>
              <a:rPr lang="en-GB" sz="2800" dirty="0" smtClean="0"/>
              <a:t>, when Odysseus sends some of his men to investigate an island they have been landed on.  The men find a strange woman living alone with her animals, and she gives them something to drink:</a:t>
            </a:r>
          </a:p>
          <a:p>
            <a:pPr marL="0" indent="0" algn="just">
              <a:buNone/>
            </a:pPr>
            <a:r>
              <a:rPr lang="en-GB" sz="2800" i="1" dirty="0" smtClean="0"/>
              <a:t>Having </a:t>
            </a:r>
            <a:r>
              <a:rPr lang="en-GB" sz="2800" i="1" dirty="0"/>
              <a:t>given them this and waited for them to have their fill, she struck them suddenly with her wand, then drove them into the sties where she kept her swine. And now the men had the form of </a:t>
            </a:r>
            <a:r>
              <a:rPr lang="en-GB" sz="2800" i="1" dirty="0" smtClean="0"/>
              <a:t>pigs-</a:t>
            </a:r>
            <a:r>
              <a:rPr lang="en-GB" sz="2800" i="1" dirty="0"/>
              <a:t>-the snout and grunt and bristles; only their minds were left unchanged. They shed tears as they were shut in, while </a:t>
            </a:r>
            <a:r>
              <a:rPr lang="en-GB" sz="2800" i="1" dirty="0" smtClean="0"/>
              <a:t>Circe </a:t>
            </a:r>
            <a:r>
              <a:rPr lang="en-GB" sz="2800" i="1" dirty="0"/>
              <a:t>threw down in front of them some acorns and </a:t>
            </a:r>
            <a:r>
              <a:rPr lang="en-GB" sz="2800" i="1" dirty="0" smtClean="0"/>
              <a:t>oats </a:t>
            </a:r>
            <a:r>
              <a:rPr lang="en-GB" sz="2800" i="1" dirty="0"/>
              <a:t>and </a:t>
            </a:r>
            <a:r>
              <a:rPr lang="en-GB" sz="2800" i="1" dirty="0" smtClean="0"/>
              <a:t>corn-</a:t>
            </a:r>
            <a:r>
              <a:rPr lang="en-GB" sz="2800" i="1" dirty="0"/>
              <a:t>-daily fare for swine </a:t>
            </a:r>
            <a:r>
              <a:rPr lang="en-GB" sz="2800" i="1" dirty="0" smtClean="0"/>
              <a:t>who live on </a:t>
            </a:r>
            <a:r>
              <a:rPr lang="en-GB" sz="2800" i="1" dirty="0"/>
              <a:t>the ground.</a:t>
            </a:r>
          </a:p>
        </p:txBody>
      </p:sp>
    </p:spTree>
    <p:extLst>
      <p:ext uri="{BB962C8B-B14F-4D97-AF65-F5344CB8AC3E}">
        <p14:creationId xmlns:p14="http://schemas.microsoft.com/office/powerpoint/2010/main" val="4055542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Circe and Odysseus’ men</a:t>
            </a:r>
            <a:endParaRPr lang="en-GB" dirty="0"/>
          </a:p>
        </p:txBody>
      </p:sp>
      <p:sp>
        <p:nvSpPr>
          <p:cNvPr id="3" name="Content Placeholder 2"/>
          <p:cNvSpPr>
            <a:spLocks noGrp="1"/>
          </p:cNvSpPr>
          <p:nvPr>
            <p:ph idx="1"/>
          </p:nvPr>
        </p:nvSpPr>
        <p:spPr>
          <a:xfrm>
            <a:off x="260153" y="1582814"/>
            <a:ext cx="11732654" cy="5120640"/>
          </a:xfrm>
        </p:spPr>
        <p:style>
          <a:lnRef idx="2">
            <a:schemeClr val="accent1"/>
          </a:lnRef>
          <a:fillRef idx="1">
            <a:schemeClr val="lt1"/>
          </a:fillRef>
          <a:effectRef idx="0">
            <a:schemeClr val="accent1"/>
          </a:effectRef>
          <a:fontRef idx="minor">
            <a:schemeClr val="dk1"/>
          </a:fontRef>
        </p:style>
        <p:txBody>
          <a:bodyPr>
            <a:noAutofit/>
          </a:bodyPr>
          <a:lstStyle/>
          <a:p>
            <a:pPr algn="just"/>
            <a:r>
              <a:rPr lang="en-GB" sz="2400" dirty="0" smtClean="0"/>
              <a:t>One of the men escapes to tell Odysseus, who then runs to help his men.  He receives help from Hermes on the way, who gives him an antidote to Circe’s poison, and tells Odysseus to threaten her with death and then sleep with her.  After doing this, Odysseus orders she change his men back:</a:t>
            </a:r>
          </a:p>
          <a:p>
            <a:pPr algn="just"/>
            <a:r>
              <a:rPr lang="en-GB" sz="2800" i="1" dirty="0"/>
              <a:t>So I spoke, and C</a:t>
            </a:r>
            <a:r>
              <a:rPr lang="en-GB" sz="2800" i="1" dirty="0" smtClean="0"/>
              <a:t>irce </a:t>
            </a:r>
            <a:r>
              <a:rPr lang="en-GB" sz="2800" i="1" dirty="0"/>
              <a:t>went through the hall and out, wand in hand; she flung open the doors of the sty and set the men running out in the shape of fat and full-grown swine. Then they stood facing her, and she went to and fro among them, anointing them one by one with another charm. Their limbs began to shed the bristles that </a:t>
            </a:r>
            <a:r>
              <a:rPr lang="en-GB" sz="2800" i="1" dirty="0" smtClean="0"/>
              <a:t>Circe's </a:t>
            </a:r>
            <a:r>
              <a:rPr lang="en-GB" sz="2800" i="1" dirty="0"/>
              <a:t>poison had planted on them, and they became men again, but younger than they had been before, and taller and handsomer to the eye. They knew me at once, and man after man they clasped my hand. A melting mood stole upon them all, and they sobbed aloud till the house re-echoed dolefully.</a:t>
            </a:r>
          </a:p>
        </p:txBody>
      </p:sp>
    </p:spTree>
    <p:extLst>
      <p:ext uri="{BB962C8B-B14F-4D97-AF65-F5344CB8AC3E}">
        <p14:creationId xmlns:p14="http://schemas.microsoft.com/office/powerpoint/2010/main" val="18650069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lstStyle/>
          <a:p>
            <a:r>
              <a:rPr lang="en-GB" u="sng" dirty="0" smtClean="0"/>
              <a:t>Different artists chose to depict various points in the story:</a:t>
            </a:r>
          </a:p>
          <a:p>
            <a:r>
              <a:rPr lang="en-GB" dirty="0" smtClean="0"/>
              <a:t>Attic black-figure </a:t>
            </a:r>
            <a:r>
              <a:rPr lang="en-GB" dirty="0" err="1" smtClean="0"/>
              <a:t>kylic</a:t>
            </a:r>
            <a:r>
              <a:rPr lang="en-GB" dirty="0" smtClean="0"/>
              <a:t>, c. 560-550BC</a:t>
            </a:r>
            <a:endParaRPr lang="en-GB" dirty="0"/>
          </a:p>
          <a:p>
            <a:r>
              <a:rPr lang="en-GB" dirty="0" smtClean="0"/>
              <a:t>Boston Polyphemus Painter</a:t>
            </a:r>
          </a:p>
        </p:txBody>
      </p:sp>
      <p:pic>
        <p:nvPicPr>
          <p:cNvPr id="4" name="Picture 3"/>
          <p:cNvPicPr>
            <a:picLocks noChangeAspect="1"/>
          </p:cNvPicPr>
          <p:nvPr/>
        </p:nvPicPr>
        <p:blipFill>
          <a:blip r:embed="rId2"/>
          <a:stretch>
            <a:fillRect/>
          </a:stretch>
        </p:blipFill>
        <p:spPr>
          <a:xfrm>
            <a:off x="0" y="1893195"/>
            <a:ext cx="12007723" cy="4146997"/>
          </a:xfrm>
          <a:prstGeom prst="rect">
            <a:avLst/>
          </a:prstGeom>
        </p:spPr>
      </p:pic>
    </p:spTree>
    <p:extLst>
      <p:ext uri="{BB962C8B-B14F-4D97-AF65-F5344CB8AC3E}">
        <p14:creationId xmlns:p14="http://schemas.microsoft.com/office/powerpoint/2010/main" val="39010344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Different artists chose to depict various points in the story:</a:t>
            </a:r>
          </a:p>
          <a:p>
            <a:r>
              <a:rPr lang="en-GB" dirty="0"/>
              <a:t>Attic </a:t>
            </a:r>
            <a:r>
              <a:rPr lang="en-GB" dirty="0" smtClean="0"/>
              <a:t>red-figure </a:t>
            </a:r>
            <a:r>
              <a:rPr lang="en-GB" dirty="0" err="1" smtClean="0"/>
              <a:t>pelike</a:t>
            </a:r>
            <a:r>
              <a:rPr lang="en-GB" dirty="0" smtClean="0"/>
              <a:t>, c. 460BC</a:t>
            </a:r>
            <a:endParaRPr lang="en-GB" dirty="0"/>
          </a:p>
          <a:p>
            <a:r>
              <a:rPr lang="en-GB" dirty="0" smtClean="0"/>
              <a:t>attributed to </a:t>
            </a:r>
            <a:r>
              <a:rPr lang="en-GB" dirty="0"/>
              <a:t>the Ethiop </a:t>
            </a:r>
            <a:r>
              <a:rPr lang="en-GB" dirty="0" smtClean="0"/>
              <a:t>Painter</a:t>
            </a:r>
            <a:endParaRPr lang="en-GB" dirty="0"/>
          </a:p>
        </p:txBody>
      </p:sp>
      <p:pic>
        <p:nvPicPr>
          <p:cNvPr id="2" name="Picture 1"/>
          <p:cNvPicPr>
            <a:picLocks noChangeAspect="1"/>
          </p:cNvPicPr>
          <p:nvPr/>
        </p:nvPicPr>
        <p:blipFill>
          <a:blip r:embed="rId2"/>
          <a:stretch>
            <a:fillRect/>
          </a:stretch>
        </p:blipFill>
        <p:spPr>
          <a:xfrm>
            <a:off x="5769736" y="827683"/>
            <a:ext cx="5618408" cy="5786960"/>
          </a:xfrm>
          <a:prstGeom prst="rect">
            <a:avLst/>
          </a:prstGeom>
        </p:spPr>
      </p:pic>
    </p:spTree>
    <p:extLst>
      <p:ext uri="{BB962C8B-B14F-4D97-AF65-F5344CB8AC3E}">
        <p14:creationId xmlns:p14="http://schemas.microsoft.com/office/powerpoint/2010/main" val="13060864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Different artists chose to depict various points in the story:</a:t>
            </a:r>
          </a:p>
          <a:p>
            <a:r>
              <a:rPr lang="en-GB" dirty="0"/>
              <a:t>Attic </a:t>
            </a:r>
            <a:r>
              <a:rPr lang="en-GB" dirty="0" smtClean="0"/>
              <a:t>black-figure lekythos, c. 500 BC</a:t>
            </a:r>
          </a:p>
          <a:p>
            <a:r>
              <a:rPr lang="en-GB" dirty="0" smtClean="0"/>
              <a:t>attributed to the </a:t>
            </a:r>
            <a:r>
              <a:rPr lang="en-GB" dirty="0" err="1" smtClean="0"/>
              <a:t>Phannylis</a:t>
            </a:r>
            <a:r>
              <a:rPr lang="en-GB" dirty="0" smtClean="0"/>
              <a:t> Painter</a:t>
            </a:r>
            <a:endParaRPr lang="en-GB" dirty="0"/>
          </a:p>
        </p:txBody>
      </p:sp>
      <p:pic>
        <p:nvPicPr>
          <p:cNvPr id="4" name="Picture 3"/>
          <p:cNvPicPr>
            <a:picLocks noChangeAspect="1"/>
          </p:cNvPicPr>
          <p:nvPr/>
        </p:nvPicPr>
        <p:blipFill>
          <a:blip r:embed="rId2"/>
          <a:stretch>
            <a:fillRect/>
          </a:stretch>
        </p:blipFill>
        <p:spPr>
          <a:xfrm>
            <a:off x="1790163" y="2236631"/>
            <a:ext cx="8206055" cy="4172050"/>
          </a:xfrm>
          <a:prstGeom prst="rect">
            <a:avLst/>
          </a:prstGeom>
        </p:spPr>
      </p:pic>
    </p:spTree>
    <p:extLst>
      <p:ext uri="{BB962C8B-B14F-4D97-AF65-F5344CB8AC3E}">
        <p14:creationId xmlns:p14="http://schemas.microsoft.com/office/powerpoint/2010/main" val="244513797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Different artists chose to depict various points in the story:</a:t>
            </a:r>
          </a:p>
          <a:p>
            <a:r>
              <a:rPr lang="en-GB" dirty="0" smtClean="0"/>
              <a:t>Black-figure, c. 520BC</a:t>
            </a:r>
            <a:endParaRPr lang="en-GB" dirty="0"/>
          </a:p>
        </p:txBody>
      </p:sp>
      <p:pic>
        <p:nvPicPr>
          <p:cNvPr id="2" name="Picture 1"/>
          <p:cNvPicPr>
            <a:picLocks noChangeAspect="1"/>
          </p:cNvPicPr>
          <p:nvPr/>
        </p:nvPicPr>
        <p:blipFill>
          <a:blip r:embed="rId2"/>
          <a:stretch>
            <a:fillRect/>
          </a:stretch>
        </p:blipFill>
        <p:spPr>
          <a:xfrm>
            <a:off x="1777285" y="1893195"/>
            <a:ext cx="8502404" cy="4814614"/>
          </a:xfrm>
          <a:prstGeom prst="rect">
            <a:avLst/>
          </a:prstGeom>
        </p:spPr>
      </p:pic>
    </p:spTree>
    <p:extLst>
      <p:ext uri="{BB962C8B-B14F-4D97-AF65-F5344CB8AC3E}">
        <p14:creationId xmlns:p14="http://schemas.microsoft.com/office/powerpoint/2010/main" val="28554585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Different artists chose to depict various points in the story:</a:t>
            </a:r>
          </a:p>
          <a:p>
            <a:r>
              <a:rPr lang="en-GB" dirty="0" smtClean="0"/>
              <a:t>Etruscan red-figure </a:t>
            </a:r>
            <a:r>
              <a:rPr lang="en-GB" dirty="0" err="1" smtClean="0"/>
              <a:t>stamnos</a:t>
            </a:r>
            <a:endParaRPr lang="en-GB" dirty="0" smtClean="0"/>
          </a:p>
          <a:p>
            <a:r>
              <a:rPr lang="en-GB" dirty="0" smtClean="0"/>
              <a:t>c.350BC</a:t>
            </a:r>
            <a:endParaRPr lang="en-GB" dirty="0"/>
          </a:p>
        </p:txBody>
      </p:sp>
      <p:pic>
        <p:nvPicPr>
          <p:cNvPr id="4" name="Picture 3"/>
          <p:cNvPicPr>
            <a:picLocks noChangeAspect="1"/>
          </p:cNvPicPr>
          <p:nvPr/>
        </p:nvPicPr>
        <p:blipFill>
          <a:blip r:embed="rId2"/>
          <a:stretch>
            <a:fillRect/>
          </a:stretch>
        </p:blipFill>
        <p:spPr>
          <a:xfrm>
            <a:off x="3910026" y="1203168"/>
            <a:ext cx="6371957" cy="5407061"/>
          </a:xfrm>
          <a:prstGeom prst="rect">
            <a:avLst/>
          </a:prstGeom>
        </p:spPr>
      </p:pic>
    </p:spTree>
    <p:extLst>
      <p:ext uri="{BB962C8B-B14F-4D97-AF65-F5344CB8AC3E}">
        <p14:creationId xmlns:p14="http://schemas.microsoft.com/office/powerpoint/2010/main" val="20475751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Different artists chose to depict various points in the story:</a:t>
            </a:r>
          </a:p>
          <a:p>
            <a:r>
              <a:rPr lang="en-GB" dirty="0" smtClean="0"/>
              <a:t>Red-figure </a:t>
            </a:r>
            <a:r>
              <a:rPr lang="en-GB" dirty="0" err="1" smtClean="0"/>
              <a:t>oinochoe</a:t>
            </a:r>
            <a:r>
              <a:rPr lang="en-GB" dirty="0" smtClean="0"/>
              <a:t>, early classical</a:t>
            </a:r>
          </a:p>
          <a:p>
            <a:r>
              <a:rPr lang="en-GB" dirty="0"/>
              <a:t>Attributed to the Brussels </a:t>
            </a:r>
            <a:r>
              <a:rPr lang="en-GB" dirty="0" err="1"/>
              <a:t>Oinochoai</a:t>
            </a:r>
            <a:r>
              <a:rPr lang="en-GB" dirty="0"/>
              <a:t> Painter</a:t>
            </a:r>
          </a:p>
        </p:txBody>
      </p:sp>
      <p:pic>
        <p:nvPicPr>
          <p:cNvPr id="2" name="Picture 1"/>
          <p:cNvPicPr>
            <a:picLocks noChangeAspect="1"/>
          </p:cNvPicPr>
          <p:nvPr/>
        </p:nvPicPr>
        <p:blipFill>
          <a:blip r:embed="rId2"/>
          <a:stretch>
            <a:fillRect/>
          </a:stretch>
        </p:blipFill>
        <p:spPr>
          <a:xfrm>
            <a:off x="1648496" y="1542511"/>
            <a:ext cx="8757633" cy="5051771"/>
          </a:xfrm>
          <a:prstGeom prst="rect">
            <a:avLst/>
          </a:prstGeom>
        </p:spPr>
      </p:pic>
    </p:spTree>
    <p:extLst>
      <p:ext uri="{BB962C8B-B14F-4D97-AF65-F5344CB8AC3E}">
        <p14:creationId xmlns:p14="http://schemas.microsoft.com/office/powerpoint/2010/main" val="310737028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6976" y="371103"/>
            <a:ext cx="10058400" cy="1657320"/>
          </a:xfrm>
        </p:spPr>
        <p:txBody>
          <a:bodyPr>
            <a:normAutofit/>
          </a:bodyPr>
          <a:lstStyle/>
          <a:p>
            <a:pPr marL="0" indent="0" algn="ctr">
              <a:buNone/>
            </a:pPr>
            <a:r>
              <a:rPr lang="en-GB" sz="2800" dirty="0" smtClean="0"/>
              <a:t>Which image do you think is most effective?</a:t>
            </a:r>
          </a:p>
          <a:p>
            <a:pPr marL="0" indent="0" algn="ctr">
              <a:buNone/>
            </a:pPr>
            <a:r>
              <a:rPr lang="en-GB" sz="2800" dirty="0" smtClean="0"/>
              <a:t>Does it depend on the viewer?</a:t>
            </a:r>
            <a:endParaRPr lang="en-GB" sz="2800" dirty="0"/>
          </a:p>
        </p:txBody>
      </p:sp>
      <p:pic>
        <p:nvPicPr>
          <p:cNvPr id="2" name="Picture 1"/>
          <p:cNvPicPr>
            <a:picLocks noChangeAspect="1"/>
          </p:cNvPicPr>
          <p:nvPr/>
        </p:nvPicPr>
        <p:blipFill>
          <a:blip r:embed="rId2"/>
          <a:stretch>
            <a:fillRect/>
          </a:stretch>
        </p:blipFill>
        <p:spPr>
          <a:xfrm>
            <a:off x="8238643" y="4507605"/>
            <a:ext cx="3783177" cy="2182501"/>
          </a:xfrm>
          <a:prstGeom prst="rect">
            <a:avLst/>
          </a:prstGeom>
        </p:spPr>
      </p:pic>
      <p:pic>
        <p:nvPicPr>
          <p:cNvPr id="8" name="Picture 7"/>
          <p:cNvPicPr>
            <a:picLocks noChangeAspect="1"/>
          </p:cNvPicPr>
          <p:nvPr/>
        </p:nvPicPr>
        <p:blipFill>
          <a:blip r:embed="rId3"/>
          <a:stretch>
            <a:fillRect/>
          </a:stretch>
        </p:blipFill>
        <p:spPr>
          <a:xfrm>
            <a:off x="5396248" y="4512699"/>
            <a:ext cx="2561712" cy="2172312"/>
          </a:xfrm>
          <a:prstGeom prst="rect">
            <a:avLst/>
          </a:prstGeom>
        </p:spPr>
      </p:pic>
      <p:pic>
        <p:nvPicPr>
          <p:cNvPr id="9" name="Picture 8"/>
          <p:cNvPicPr>
            <a:picLocks noChangeAspect="1"/>
          </p:cNvPicPr>
          <p:nvPr/>
        </p:nvPicPr>
        <p:blipFill>
          <a:blip r:embed="rId4"/>
          <a:stretch>
            <a:fillRect/>
          </a:stretch>
        </p:blipFill>
        <p:spPr>
          <a:xfrm>
            <a:off x="771840" y="4226475"/>
            <a:ext cx="4343725" cy="2458536"/>
          </a:xfrm>
          <a:prstGeom prst="rect">
            <a:avLst/>
          </a:prstGeom>
        </p:spPr>
      </p:pic>
      <p:pic>
        <p:nvPicPr>
          <p:cNvPr id="10" name="Picture 9"/>
          <p:cNvPicPr>
            <a:picLocks noChangeAspect="1"/>
          </p:cNvPicPr>
          <p:nvPr/>
        </p:nvPicPr>
        <p:blipFill>
          <a:blip r:embed="rId5"/>
          <a:stretch>
            <a:fillRect/>
          </a:stretch>
        </p:blipFill>
        <p:spPr>
          <a:xfrm>
            <a:off x="8430391" y="2489008"/>
            <a:ext cx="3399679" cy="1727623"/>
          </a:xfrm>
          <a:prstGeom prst="rect">
            <a:avLst/>
          </a:prstGeom>
        </p:spPr>
      </p:pic>
      <p:pic>
        <p:nvPicPr>
          <p:cNvPr id="11" name="Picture 10"/>
          <p:cNvPicPr>
            <a:picLocks noChangeAspect="1"/>
          </p:cNvPicPr>
          <p:nvPr/>
        </p:nvPicPr>
        <p:blipFill>
          <a:blip r:embed="rId6"/>
          <a:stretch>
            <a:fillRect/>
          </a:stretch>
        </p:blipFill>
        <p:spPr>
          <a:xfrm>
            <a:off x="5785228" y="1891940"/>
            <a:ext cx="2400716" cy="2471019"/>
          </a:xfrm>
          <a:prstGeom prst="rect">
            <a:avLst/>
          </a:prstGeom>
        </p:spPr>
      </p:pic>
      <p:pic>
        <p:nvPicPr>
          <p:cNvPr id="12" name="Picture 11"/>
          <p:cNvPicPr>
            <a:picLocks noChangeAspect="1"/>
          </p:cNvPicPr>
          <p:nvPr/>
        </p:nvPicPr>
        <p:blipFill>
          <a:blip r:embed="rId7"/>
          <a:stretch>
            <a:fillRect/>
          </a:stretch>
        </p:blipFill>
        <p:spPr>
          <a:xfrm>
            <a:off x="217771" y="2178163"/>
            <a:ext cx="5402859" cy="1864946"/>
          </a:xfrm>
          <a:prstGeom prst="rect">
            <a:avLst/>
          </a:prstGeom>
        </p:spPr>
      </p:pic>
    </p:spTree>
    <p:extLst>
      <p:ext uri="{BB962C8B-B14F-4D97-AF65-F5344CB8AC3E}">
        <p14:creationId xmlns:p14="http://schemas.microsoft.com/office/powerpoint/2010/main" val="17677339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Ovid’s </a:t>
            </a:r>
            <a:r>
              <a:rPr lang="en-GB" i="1" dirty="0" smtClean="0"/>
              <a:t>Metamorphoses</a:t>
            </a:r>
            <a:endParaRPr lang="en-GB" dirty="0"/>
          </a:p>
        </p:txBody>
      </p:sp>
      <p:sp>
        <p:nvSpPr>
          <p:cNvPr id="3" name="Content Placeholder 2"/>
          <p:cNvSpPr>
            <a:spLocks noGrp="1"/>
          </p:cNvSpPr>
          <p:nvPr>
            <p:ph idx="1"/>
          </p:nvPr>
        </p:nvSpPr>
        <p:spPr>
          <a:xfrm>
            <a:off x="798490" y="1845733"/>
            <a:ext cx="10357190" cy="4477793"/>
          </a:xfrm>
        </p:spPr>
        <p:txBody>
          <a:bodyPr>
            <a:normAutofit/>
          </a:bodyPr>
          <a:lstStyle/>
          <a:p>
            <a:pPr>
              <a:buFont typeface="Wingdings" panose="05000000000000000000" pitchFamily="2" charset="2"/>
              <a:buChar char="Ø"/>
            </a:pPr>
            <a:r>
              <a:rPr lang="en-GB" sz="2800" dirty="0" smtClean="0"/>
              <a:t>This is Ovid’s most famous poem, and his longest, as his previous works had mostly been shorter comic or love poems.</a:t>
            </a:r>
          </a:p>
          <a:p>
            <a:pPr>
              <a:buFont typeface="Wingdings" panose="05000000000000000000" pitchFamily="2" charset="2"/>
              <a:buChar char="Ø"/>
            </a:pPr>
            <a:r>
              <a:rPr lang="en-GB" sz="2800" dirty="0" smtClean="0"/>
              <a:t>It was written some time between 1-8AD, and specifically honours the emperor Augustus.</a:t>
            </a:r>
          </a:p>
          <a:p>
            <a:pPr>
              <a:buFont typeface="Wingdings" panose="05000000000000000000" pitchFamily="2" charset="2"/>
              <a:buChar char="Ø"/>
            </a:pPr>
            <a:r>
              <a:rPr lang="en-GB" sz="2800" dirty="0" smtClean="0"/>
              <a:t>The theme throughout is change, transformation and flux – the ever-evolving nature of the world, the gods and of people, and the impossibility of maintaining control and stasis in such a world.</a:t>
            </a:r>
          </a:p>
          <a:p>
            <a:pPr>
              <a:buFont typeface="Wingdings" panose="05000000000000000000" pitchFamily="2" charset="2"/>
              <a:buChar char="Ø"/>
            </a:pPr>
            <a:r>
              <a:rPr lang="en-GB" sz="2800" dirty="0" smtClean="0"/>
              <a:t>The poem tells hundreds of individual short stories, many of which include a transformation or metamorphosis.</a:t>
            </a:r>
            <a:endParaRPr lang="en-GB" sz="2800" dirty="0"/>
          </a:p>
        </p:txBody>
      </p:sp>
    </p:spTree>
    <p:extLst>
      <p:ext uri="{BB962C8B-B14F-4D97-AF65-F5344CB8AC3E}">
        <p14:creationId xmlns:p14="http://schemas.microsoft.com/office/powerpoint/2010/main" val="1898623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Ovid </a:t>
            </a:r>
            <a:r>
              <a:rPr lang="en-GB" i="1" dirty="0" smtClean="0"/>
              <a:t>Met.</a:t>
            </a:r>
            <a:r>
              <a:rPr lang="en-GB" dirty="0" smtClean="0"/>
              <a:t>: </a:t>
            </a:r>
            <a:r>
              <a:rPr lang="en-GB" dirty="0" err="1" smtClean="0"/>
              <a:t>Actaeon</a:t>
            </a:r>
            <a:endParaRPr lang="en-GB" dirty="0"/>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
            </a:pPr>
            <a:r>
              <a:rPr lang="en-GB" sz="2800" dirty="0" smtClean="0"/>
              <a:t>Like most of the stories in </a:t>
            </a:r>
            <a:r>
              <a:rPr lang="en-GB" sz="2800" i="1" dirty="0" smtClean="0"/>
              <a:t>Met</a:t>
            </a:r>
            <a:r>
              <a:rPr lang="en-GB" sz="2800" dirty="0" smtClean="0"/>
              <a:t>., the story of </a:t>
            </a:r>
            <a:r>
              <a:rPr lang="en-GB" sz="2800" dirty="0" err="1" smtClean="0"/>
              <a:t>Actaeon</a:t>
            </a:r>
            <a:r>
              <a:rPr lang="en-GB" sz="2800" dirty="0" smtClean="0"/>
              <a:t> had been told by earlier writers, like Aeschylus, Callimachus and </a:t>
            </a:r>
            <a:r>
              <a:rPr lang="en-GB" sz="2800" dirty="0" err="1" smtClean="0"/>
              <a:t>Diodorus</a:t>
            </a:r>
            <a:r>
              <a:rPr lang="en-GB" sz="2800" dirty="0" smtClean="0"/>
              <a:t> </a:t>
            </a:r>
            <a:r>
              <a:rPr lang="en-GB" sz="2800" dirty="0" err="1" smtClean="0"/>
              <a:t>Siculus</a:t>
            </a:r>
            <a:r>
              <a:rPr lang="en-GB" sz="2800" dirty="0" smtClean="0"/>
              <a:t>, but Ovid’s version is the fullest and became the most famous.</a:t>
            </a:r>
            <a:endParaRPr lang="en-GB" sz="2800" dirty="0"/>
          </a:p>
          <a:p>
            <a:pPr>
              <a:buFont typeface="Wingdings" panose="05000000000000000000" pitchFamily="2" charset="2"/>
              <a:buChar char="§"/>
            </a:pPr>
            <a:r>
              <a:rPr lang="en-GB" sz="2800" dirty="0" smtClean="0"/>
              <a:t>Like many of his myths, it describes what happens to mortals when they challenge or offend the gods – in this case, Diana (Artemis).</a:t>
            </a:r>
          </a:p>
          <a:p>
            <a:pPr>
              <a:buFont typeface="Wingdings" panose="05000000000000000000" pitchFamily="2" charset="2"/>
              <a:buChar char="§"/>
            </a:pPr>
            <a:r>
              <a:rPr lang="en-GB" sz="2800" dirty="0" err="1" smtClean="0"/>
              <a:t>Actaeon</a:t>
            </a:r>
            <a:r>
              <a:rPr lang="en-GB" sz="2800" dirty="0" smtClean="0"/>
              <a:t>, a keen hunter, accidently sees Diana bathing while out in the forest.</a:t>
            </a:r>
          </a:p>
          <a:p>
            <a:pPr>
              <a:buFont typeface="Wingdings" panose="05000000000000000000" pitchFamily="2" charset="2"/>
              <a:buChar char="§"/>
            </a:pPr>
            <a:r>
              <a:rPr lang="en-GB" sz="2800" dirty="0" smtClean="0"/>
              <a:t>She is a virgin goddess, so she is furious to have been </a:t>
            </a:r>
            <a:r>
              <a:rPr lang="en-GB" sz="2800" dirty="0" smtClean="0"/>
              <a:t>exposed to a mortal man, </a:t>
            </a:r>
            <a:r>
              <a:rPr lang="en-GB" sz="2800" dirty="0" smtClean="0"/>
              <a:t>and decides to punish him.</a:t>
            </a:r>
            <a:endParaRPr lang="en-GB" sz="2800" dirty="0"/>
          </a:p>
        </p:txBody>
      </p:sp>
    </p:spTree>
    <p:extLst>
      <p:ext uri="{BB962C8B-B14F-4D97-AF65-F5344CB8AC3E}">
        <p14:creationId xmlns:p14="http://schemas.microsoft.com/office/powerpoint/2010/main" val="170683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8941" y="193182"/>
            <a:ext cx="11771290" cy="6349285"/>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algn="ctr"/>
            <a:r>
              <a:rPr lang="en-GB" u="sng" dirty="0" smtClean="0"/>
              <a:t>Ovid, </a:t>
            </a:r>
            <a:r>
              <a:rPr lang="en-GB" i="1" u="sng" dirty="0" smtClean="0"/>
              <a:t>Met.</a:t>
            </a:r>
            <a:r>
              <a:rPr lang="en-GB" u="sng" dirty="0" smtClean="0"/>
              <a:t> 3.138 onwards:</a:t>
            </a:r>
          </a:p>
          <a:p>
            <a:pPr algn="just"/>
            <a:r>
              <a:rPr lang="en-GB" sz="2400" dirty="0" smtClean="0"/>
              <a:t>With </a:t>
            </a:r>
            <a:r>
              <a:rPr lang="en-GB" sz="2400" dirty="0"/>
              <a:t>that one threat </a:t>
            </a:r>
            <a:r>
              <a:rPr lang="en-GB" sz="2400" b="1" u="sng" dirty="0"/>
              <a:t>antlers she raised upon his dripping head</a:t>
            </a:r>
            <a:r>
              <a:rPr lang="en-GB" sz="2400" dirty="0"/>
              <a:t>, </a:t>
            </a:r>
            <a:r>
              <a:rPr lang="en-GB" sz="2400" b="1" u="sng" dirty="0"/>
              <a:t>lengthened his neck, pointed his ears, transformed his hands to hooves, arms to long legs, and draped his body with a dappled hide</a:t>
            </a:r>
            <a:r>
              <a:rPr lang="en-GB" sz="2400" dirty="0"/>
              <a:t>; and last set terror in his heart. </a:t>
            </a:r>
            <a:r>
              <a:rPr lang="en-GB" sz="2400" dirty="0" err="1" smtClean="0"/>
              <a:t>Actaeon</a:t>
            </a:r>
            <a:r>
              <a:rPr lang="en-GB" sz="2400" dirty="0" smtClean="0"/>
              <a:t> fled</a:t>
            </a:r>
            <a:r>
              <a:rPr lang="en-GB" sz="2400" dirty="0"/>
              <a:t>, royal </a:t>
            </a:r>
            <a:r>
              <a:rPr lang="en-GB" sz="2400" dirty="0" err="1"/>
              <a:t>Actaeon</a:t>
            </a:r>
            <a:r>
              <a:rPr lang="en-GB" sz="2400" dirty="0"/>
              <a:t>, and marvelled in his flight at his new leaping speed, but, when she saw his head and antlers mirrored in a stream, he tries to say ‘Alas!’--but no words came; he groaned--that was his voice; the tears rolled down on cheeks not his--</a:t>
            </a:r>
            <a:r>
              <a:rPr lang="en-GB" sz="2400" b="1" u="sng" dirty="0"/>
              <a:t>all changed except his mind</a:t>
            </a:r>
            <a:r>
              <a:rPr lang="en-GB" sz="2400" dirty="0"/>
              <a:t>. What should he do? Go home, back to the palace, or stay in hiding in the forest? Shame forbade the first decision, fear the other.</a:t>
            </a:r>
          </a:p>
          <a:p>
            <a:pPr algn="just"/>
            <a:r>
              <a:rPr lang="en-GB" sz="2400" dirty="0"/>
              <a:t>While thus he stood in doubt </a:t>
            </a:r>
            <a:r>
              <a:rPr lang="en-GB" sz="2400" b="1" u="sng" dirty="0"/>
              <a:t>his hounds had seen him</a:t>
            </a:r>
            <a:r>
              <a:rPr lang="en-GB" sz="2400" dirty="0"/>
              <a:t>… The pack, hot in pursuit, sped on over fells and </a:t>
            </a:r>
            <a:r>
              <a:rPr lang="en-GB" sz="2400" dirty="0" smtClean="0"/>
              <a:t>crags! </a:t>
            </a:r>
            <a:r>
              <a:rPr lang="en-GB" sz="2400" dirty="0"/>
              <a:t>He longed to shout ‘I am </a:t>
            </a:r>
            <a:r>
              <a:rPr lang="en-GB" sz="2400" dirty="0" err="1"/>
              <a:t>Actaeon</a:t>
            </a:r>
            <a:r>
              <a:rPr lang="en-GB" sz="2400" dirty="0"/>
              <a:t>, look, I am your master!’ Words failed his will; their baying filled the </a:t>
            </a:r>
            <a:r>
              <a:rPr lang="en-GB" sz="2400" dirty="0" smtClean="0"/>
              <a:t>sky…They </a:t>
            </a:r>
            <a:r>
              <a:rPr lang="en-GB" sz="2400" dirty="0"/>
              <a:t>held their master down till the whole pack, united, sank their teeth into his flesh. He gave a wailing scream, </a:t>
            </a:r>
            <a:r>
              <a:rPr lang="en-GB" sz="2400" b="1" u="sng" dirty="0"/>
              <a:t>not human, yet a sound no stag could voice</a:t>
            </a:r>
            <a:r>
              <a:rPr lang="en-GB" sz="2400" dirty="0"/>
              <a:t>, and filled with anguished cries the mountainside he knew so well; then, suppliant on his knees, turned his head silently from side to side, like arms that turned and pleaded. But </a:t>
            </a:r>
            <a:r>
              <a:rPr lang="en-GB" sz="2400" b="1" u="sng" dirty="0"/>
              <a:t>his friends with their glad usual shouts cheered on </a:t>
            </a:r>
            <a:r>
              <a:rPr lang="en-GB" sz="2400" dirty="0"/>
              <a:t>the pack. Not knowing what they did, and looked around to find </a:t>
            </a:r>
            <a:r>
              <a:rPr lang="en-GB" sz="2400" dirty="0" err="1"/>
              <a:t>Actaeon</a:t>
            </a:r>
            <a:r>
              <a:rPr lang="en-GB" sz="2400" dirty="0"/>
              <a:t>; each louder than the rest calling </a:t>
            </a:r>
            <a:r>
              <a:rPr lang="en-GB" sz="2400" dirty="0" err="1"/>
              <a:t>Actaeon</a:t>
            </a:r>
            <a:r>
              <a:rPr lang="en-GB" sz="2400" dirty="0"/>
              <a:t>, as though he were not there; and blamed his absence and his sloth that missed the excitement of the kill. Hearing his name, he turned his head. Would that he were indeed absent! </a:t>
            </a:r>
            <a:r>
              <a:rPr lang="en-GB" sz="2400" b="1" u="sng" dirty="0"/>
              <a:t>But he was there</a:t>
            </a:r>
            <a:r>
              <a:rPr lang="en-GB" sz="2400" dirty="0"/>
              <a:t>. </a:t>
            </a:r>
            <a:r>
              <a:rPr lang="en-GB" sz="2400" dirty="0" smtClean="0"/>
              <a:t>Now </a:t>
            </a:r>
            <a:r>
              <a:rPr lang="en-GB" sz="2400" dirty="0"/>
              <a:t>they are all around him, </a:t>
            </a:r>
            <a:r>
              <a:rPr lang="en-GB" sz="2400" b="1" u="sng" dirty="0"/>
              <a:t>tearing deep their master's flesh, </a:t>
            </a:r>
            <a:r>
              <a:rPr lang="en-GB" sz="2400" dirty="0"/>
              <a:t>the stag that is no stag; and not until so many countless wounds had drained away his lifeblood, was the wrath, it's said, of chaste Diana [Artemis] satisfied. As the tale spread views varied; some believed Diana's violence unjust; some praised it, as proper to her chaste virginity. Both sides found reason for their point of view."</a:t>
            </a:r>
          </a:p>
        </p:txBody>
      </p:sp>
    </p:spTree>
    <p:extLst>
      <p:ext uri="{BB962C8B-B14F-4D97-AF65-F5344CB8AC3E}">
        <p14:creationId xmlns:p14="http://schemas.microsoft.com/office/powerpoint/2010/main" val="336755238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Different artists either show the transformation or suggest it:</a:t>
            </a:r>
          </a:p>
          <a:p>
            <a:pPr marL="0" indent="0">
              <a:buNone/>
            </a:pPr>
            <a:r>
              <a:rPr lang="en-GB" dirty="0" smtClean="0"/>
              <a:t>  Attic </a:t>
            </a:r>
            <a:r>
              <a:rPr lang="en-GB" dirty="0"/>
              <a:t>Red Figure </a:t>
            </a:r>
            <a:r>
              <a:rPr lang="en-GB" dirty="0" smtClean="0"/>
              <a:t>Krater, c.460 </a:t>
            </a:r>
            <a:r>
              <a:rPr lang="en-GB" dirty="0"/>
              <a:t>- 440 B.C</a:t>
            </a:r>
            <a:r>
              <a:rPr lang="en-GB" dirty="0" smtClean="0"/>
              <a:t>.</a:t>
            </a:r>
            <a:endParaRPr lang="en-GB" dirty="0"/>
          </a:p>
          <a:p>
            <a:r>
              <a:rPr lang="en-GB" dirty="0" smtClean="0"/>
              <a:t>Attributed </a:t>
            </a:r>
            <a:r>
              <a:rPr lang="en-GB" dirty="0"/>
              <a:t>to the Painter of the Woolly </a:t>
            </a:r>
            <a:r>
              <a:rPr lang="en-GB" dirty="0" smtClean="0"/>
              <a:t>Satyrs</a:t>
            </a:r>
            <a:endParaRPr lang="en-GB" dirty="0"/>
          </a:p>
        </p:txBody>
      </p:sp>
      <p:pic>
        <p:nvPicPr>
          <p:cNvPr id="4" name="Picture 3"/>
          <p:cNvPicPr>
            <a:picLocks noChangeAspect="1"/>
          </p:cNvPicPr>
          <p:nvPr/>
        </p:nvPicPr>
        <p:blipFill>
          <a:blip r:embed="rId2"/>
          <a:stretch>
            <a:fillRect/>
          </a:stretch>
        </p:blipFill>
        <p:spPr>
          <a:xfrm>
            <a:off x="3201426" y="2060217"/>
            <a:ext cx="8794220" cy="4533766"/>
          </a:xfrm>
          <a:prstGeom prst="rect">
            <a:avLst/>
          </a:prstGeom>
        </p:spPr>
      </p:pic>
    </p:spTree>
    <p:extLst>
      <p:ext uri="{BB962C8B-B14F-4D97-AF65-F5344CB8AC3E}">
        <p14:creationId xmlns:p14="http://schemas.microsoft.com/office/powerpoint/2010/main" val="34399314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Different artists either show the transformation or suggest it:</a:t>
            </a:r>
          </a:p>
          <a:p>
            <a:r>
              <a:rPr lang="en-GB" dirty="0" smtClean="0"/>
              <a:t>Red Figure </a:t>
            </a:r>
            <a:r>
              <a:rPr lang="en-GB" dirty="0"/>
              <a:t>Nestoris </a:t>
            </a:r>
            <a:r>
              <a:rPr lang="en-GB" dirty="0" smtClean="0"/>
              <a:t>c.350 </a:t>
            </a:r>
            <a:r>
              <a:rPr lang="en-GB" dirty="0"/>
              <a:t>- 340 </a:t>
            </a:r>
            <a:r>
              <a:rPr lang="en-GB" dirty="0" smtClean="0"/>
              <a:t>B.C</a:t>
            </a:r>
            <a:endParaRPr lang="en-GB" dirty="0"/>
          </a:p>
          <a:p>
            <a:r>
              <a:rPr lang="en-GB" dirty="0" smtClean="0"/>
              <a:t>Attributed </a:t>
            </a:r>
            <a:r>
              <a:rPr lang="en-GB" dirty="0"/>
              <a:t>to the </a:t>
            </a:r>
            <a:r>
              <a:rPr lang="en-GB" dirty="0" err="1"/>
              <a:t>Choephoroi</a:t>
            </a:r>
            <a:r>
              <a:rPr lang="en-GB" dirty="0"/>
              <a:t> </a:t>
            </a:r>
            <a:r>
              <a:rPr lang="en-GB" dirty="0" smtClean="0"/>
              <a:t>Painter</a:t>
            </a:r>
            <a:endParaRPr lang="en-GB" dirty="0"/>
          </a:p>
        </p:txBody>
      </p:sp>
      <p:pic>
        <p:nvPicPr>
          <p:cNvPr id="2" name="Picture 1"/>
          <p:cNvPicPr>
            <a:picLocks noChangeAspect="1"/>
          </p:cNvPicPr>
          <p:nvPr/>
        </p:nvPicPr>
        <p:blipFill>
          <a:blip r:embed="rId2"/>
          <a:stretch>
            <a:fillRect/>
          </a:stretch>
        </p:blipFill>
        <p:spPr>
          <a:xfrm>
            <a:off x="2642356" y="2369713"/>
            <a:ext cx="9383470" cy="4288665"/>
          </a:xfrm>
          <a:prstGeom prst="rect">
            <a:avLst/>
          </a:prstGeom>
        </p:spPr>
      </p:pic>
    </p:spTree>
    <p:extLst>
      <p:ext uri="{BB962C8B-B14F-4D97-AF65-F5344CB8AC3E}">
        <p14:creationId xmlns:p14="http://schemas.microsoft.com/office/powerpoint/2010/main" val="265532288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Different artists either show the transformation or suggest it:</a:t>
            </a:r>
          </a:p>
          <a:p>
            <a:r>
              <a:rPr lang="en-GB" dirty="0" smtClean="0"/>
              <a:t>Attic red-figure bell krater, c.440BC</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4455419" y="1096732"/>
            <a:ext cx="7534812" cy="5534662"/>
          </a:xfrm>
          <a:prstGeom prst="rect">
            <a:avLst/>
          </a:prstGeom>
        </p:spPr>
      </p:pic>
    </p:spTree>
    <p:extLst>
      <p:ext uri="{BB962C8B-B14F-4D97-AF65-F5344CB8AC3E}">
        <p14:creationId xmlns:p14="http://schemas.microsoft.com/office/powerpoint/2010/main" val="589110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Different artists either show the transformation or suggest it:</a:t>
            </a:r>
          </a:p>
          <a:p>
            <a:r>
              <a:rPr lang="en-GB" dirty="0" smtClean="0"/>
              <a:t>Fresco from Pompeii, 1st century AD</a:t>
            </a:r>
          </a:p>
          <a:p>
            <a:endParaRPr lang="en-GB" dirty="0" smtClean="0"/>
          </a:p>
          <a:p>
            <a:endParaRPr lang="en-GB" dirty="0"/>
          </a:p>
        </p:txBody>
      </p:sp>
      <p:pic>
        <p:nvPicPr>
          <p:cNvPr id="2" name="Picture 1"/>
          <p:cNvPicPr>
            <a:picLocks noChangeAspect="1"/>
          </p:cNvPicPr>
          <p:nvPr/>
        </p:nvPicPr>
        <p:blipFill>
          <a:blip r:embed="rId2"/>
          <a:stretch>
            <a:fillRect/>
          </a:stretch>
        </p:blipFill>
        <p:spPr>
          <a:xfrm>
            <a:off x="3910026" y="1506321"/>
            <a:ext cx="8060967" cy="5351679"/>
          </a:xfrm>
          <a:prstGeom prst="rect">
            <a:avLst/>
          </a:prstGeom>
        </p:spPr>
      </p:pic>
    </p:spTree>
    <p:extLst>
      <p:ext uri="{BB962C8B-B14F-4D97-AF65-F5344CB8AC3E}">
        <p14:creationId xmlns:p14="http://schemas.microsoft.com/office/powerpoint/2010/main" val="317504026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2663351"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A modern (Renaissance) example:</a:t>
            </a:r>
          </a:p>
          <a:p>
            <a:r>
              <a:rPr lang="en-GB" dirty="0" smtClean="0"/>
              <a:t>Titian, 1556-59</a:t>
            </a:r>
            <a:endParaRPr lang="en-GB" dirty="0"/>
          </a:p>
          <a:p>
            <a:r>
              <a:rPr lang="en-GB" dirty="0" smtClean="0"/>
              <a:t> and 1559-75</a:t>
            </a:r>
          </a:p>
          <a:p>
            <a:endParaRPr lang="en-GB" dirty="0" smtClean="0"/>
          </a:p>
          <a:p>
            <a:endParaRPr lang="en-GB" dirty="0"/>
          </a:p>
        </p:txBody>
      </p:sp>
      <p:pic>
        <p:nvPicPr>
          <p:cNvPr id="2" name="Picture 1"/>
          <p:cNvPicPr>
            <a:picLocks noChangeAspect="1"/>
          </p:cNvPicPr>
          <p:nvPr/>
        </p:nvPicPr>
        <p:blipFill>
          <a:blip r:embed="rId2"/>
          <a:stretch>
            <a:fillRect/>
          </a:stretch>
        </p:blipFill>
        <p:spPr>
          <a:xfrm>
            <a:off x="2884868" y="103030"/>
            <a:ext cx="9009040" cy="6658646"/>
          </a:xfrm>
          <a:prstGeom prst="rect">
            <a:avLst/>
          </a:prstGeom>
        </p:spPr>
      </p:pic>
      <p:pic>
        <p:nvPicPr>
          <p:cNvPr id="6" name="Picture 5"/>
          <p:cNvPicPr>
            <a:picLocks noChangeAspect="1"/>
          </p:cNvPicPr>
          <p:nvPr/>
        </p:nvPicPr>
        <p:blipFill>
          <a:blip r:embed="rId3"/>
          <a:stretch>
            <a:fillRect/>
          </a:stretch>
        </p:blipFill>
        <p:spPr>
          <a:xfrm>
            <a:off x="4269010" y="373836"/>
            <a:ext cx="6652274" cy="6117034"/>
          </a:xfrm>
          <a:prstGeom prst="rect">
            <a:avLst/>
          </a:prstGeom>
        </p:spPr>
      </p:pic>
    </p:spTree>
    <p:extLst>
      <p:ext uri="{BB962C8B-B14F-4D97-AF65-F5344CB8AC3E}">
        <p14:creationId xmlns:p14="http://schemas.microsoft.com/office/powerpoint/2010/main" val="1378813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Ovid </a:t>
            </a:r>
            <a:r>
              <a:rPr lang="en-GB" i="1" dirty="0" smtClean="0"/>
              <a:t>Met.</a:t>
            </a:r>
            <a:r>
              <a:rPr lang="en-GB" dirty="0" smtClean="0"/>
              <a:t>: Daphne</a:t>
            </a:r>
            <a:endParaRPr lang="en-GB" dirty="0"/>
          </a:p>
        </p:txBody>
      </p:sp>
      <p:sp>
        <p:nvSpPr>
          <p:cNvPr id="3" name="Content Placeholder 2"/>
          <p:cNvSpPr>
            <a:spLocks noGrp="1"/>
          </p:cNvSpPr>
          <p:nvPr>
            <p:ph idx="1"/>
          </p:nvPr>
        </p:nvSpPr>
        <p:spPr>
          <a:xfrm>
            <a:off x="305229" y="1737360"/>
            <a:ext cx="11642501" cy="4023360"/>
          </a:xfrm>
        </p:spPr>
        <p:txBody>
          <a:bodyPr>
            <a:noAutofit/>
          </a:bodyPr>
          <a:lstStyle/>
          <a:p>
            <a:pPr>
              <a:buFont typeface="Wingdings" panose="05000000000000000000" pitchFamily="2" charset="2"/>
              <a:buChar char="Ø"/>
            </a:pPr>
            <a:r>
              <a:rPr lang="en-GB" sz="2800" dirty="0" smtClean="0"/>
              <a:t>Daphne was </a:t>
            </a:r>
            <a:r>
              <a:rPr lang="en-GB" sz="2800" dirty="0"/>
              <a:t>a Naiad-nymph of the river </a:t>
            </a:r>
            <a:r>
              <a:rPr lang="en-GB" sz="2800" dirty="0" err="1"/>
              <a:t>Ladon</a:t>
            </a:r>
            <a:r>
              <a:rPr lang="en-GB" sz="2800" dirty="0"/>
              <a:t> of </a:t>
            </a:r>
            <a:r>
              <a:rPr lang="en-GB" sz="2800" dirty="0" err="1"/>
              <a:t>Arkadia</a:t>
            </a:r>
            <a:r>
              <a:rPr lang="en-GB" sz="2800" dirty="0"/>
              <a:t> or the </a:t>
            </a:r>
            <a:r>
              <a:rPr lang="en-GB" sz="2800" dirty="0" err="1"/>
              <a:t>Peneios</a:t>
            </a:r>
            <a:r>
              <a:rPr lang="en-GB" sz="2800" dirty="0"/>
              <a:t> </a:t>
            </a:r>
            <a:r>
              <a:rPr lang="en-GB" sz="2800" dirty="0" smtClean="0"/>
              <a:t>in </a:t>
            </a:r>
            <a:r>
              <a:rPr lang="en-GB" sz="2800" dirty="0" err="1"/>
              <a:t>Thessalia</a:t>
            </a:r>
            <a:r>
              <a:rPr lang="en-GB" sz="2800" dirty="0" smtClean="0"/>
              <a:t>.</a:t>
            </a:r>
          </a:p>
          <a:p>
            <a:pPr>
              <a:buFont typeface="Wingdings" panose="05000000000000000000" pitchFamily="2" charset="2"/>
              <a:buChar char="Ø"/>
            </a:pPr>
            <a:r>
              <a:rPr lang="en-GB" sz="2800" dirty="0" smtClean="0"/>
              <a:t> </a:t>
            </a:r>
            <a:r>
              <a:rPr lang="en-GB" sz="2800" dirty="0"/>
              <a:t>She was loved by the god </a:t>
            </a:r>
            <a:r>
              <a:rPr lang="en-GB" sz="2800" dirty="0" smtClean="0"/>
              <a:t>Apollo </a:t>
            </a:r>
            <a:r>
              <a:rPr lang="en-GB" sz="2800" dirty="0"/>
              <a:t>who pursued her until she grew exhausted and cried out </a:t>
            </a:r>
            <a:r>
              <a:rPr lang="en-GB" sz="2800" dirty="0" smtClean="0"/>
              <a:t>for </a:t>
            </a:r>
            <a:r>
              <a:rPr lang="en-GB" sz="2800" dirty="0"/>
              <a:t>help. </a:t>
            </a:r>
            <a:endParaRPr lang="en-GB" sz="2800" dirty="0" smtClean="0"/>
          </a:p>
          <a:p>
            <a:pPr>
              <a:buFont typeface="Wingdings" panose="05000000000000000000" pitchFamily="2" charset="2"/>
              <a:buChar char="Ø"/>
            </a:pPr>
            <a:r>
              <a:rPr lang="en-GB" sz="2800" dirty="0" smtClean="0"/>
              <a:t>She was transformed </a:t>
            </a:r>
            <a:r>
              <a:rPr lang="en-GB" sz="2800" dirty="0" smtClean="0"/>
              <a:t>into </a:t>
            </a:r>
            <a:r>
              <a:rPr lang="en-GB" sz="2800" dirty="0"/>
              <a:t>a laurel tree which </a:t>
            </a:r>
            <a:r>
              <a:rPr lang="en-GB" sz="2800" dirty="0" smtClean="0"/>
              <a:t>Apollo </a:t>
            </a:r>
            <a:r>
              <a:rPr lang="en-GB" sz="2800" dirty="0"/>
              <a:t>then adopted as his sacred plant.</a:t>
            </a:r>
          </a:p>
          <a:p>
            <a:pPr>
              <a:buFont typeface="Wingdings" panose="05000000000000000000" pitchFamily="2" charset="2"/>
              <a:buChar char="Ø"/>
            </a:pPr>
            <a:endParaRPr lang="en-GB" sz="2800" dirty="0"/>
          </a:p>
          <a:p>
            <a:pPr>
              <a:buFont typeface="Wingdings" panose="05000000000000000000" pitchFamily="2" charset="2"/>
              <a:buChar char="Ø"/>
            </a:pPr>
            <a:r>
              <a:rPr lang="en-GB" sz="2800" dirty="0"/>
              <a:t>In a festival at </a:t>
            </a:r>
            <a:r>
              <a:rPr lang="en-GB" sz="2800" dirty="0" smtClean="0"/>
              <a:t>Delphi, </a:t>
            </a:r>
            <a:r>
              <a:rPr lang="en-GB" sz="2800" dirty="0"/>
              <a:t>a branch of a sacred laurel tree was brought to the shrine from the Thessalian vale of Tempe. This rite would suggest that the Thessalian version of the Daphne myth was the oldest.</a:t>
            </a:r>
          </a:p>
        </p:txBody>
      </p:sp>
    </p:spTree>
    <p:extLst>
      <p:ext uri="{BB962C8B-B14F-4D97-AF65-F5344CB8AC3E}">
        <p14:creationId xmlns:p14="http://schemas.microsoft.com/office/powerpoint/2010/main" val="398883063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8940" y="579549"/>
            <a:ext cx="11539471" cy="5675911"/>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algn="ctr"/>
            <a:r>
              <a:rPr lang="en-GB" sz="2200" u="sng" dirty="0" smtClean="0"/>
              <a:t>Ovid, </a:t>
            </a:r>
            <a:r>
              <a:rPr lang="en-GB" sz="2200" i="1" u="sng" dirty="0" smtClean="0"/>
              <a:t>Met.</a:t>
            </a:r>
            <a:r>
              <a:rPr lang="en-GB" sz="2200" u="sng" dirty="0" smtClean="0"/>
              <a:t> 1.452 onwards</a:t>
            </a:r>
            <a:endParaRPr lang="en-GB" sz="2200" dirty="0" smtClean="0"/>
          </a:p>
          <a:p>
            <a:pPr algn="just"/>
            <a:r>
              <a:rPr lang="en-GB" dirty="0" smtClean="0"/>
              <a:t>[</a:t>
            </a:r>
            <a:r>
              <a:rPr lang="en-GB" sz="2800" dirty="0" smtClean="0"/>
              <a:t>As Apollo chases her, Daphne calls to her father, the river-god] ‘Help</a:t>
            </a:r>
            <a:r>
              <a:rPr lang="en-GB" sz="2800" dirty="0"/>
              <a:t>, father, help! If mystic power dwells in your waters, change me and destroy my baleful beauty that has pleased too well.’</a:t>
            </a:r>
          </a:p>
          <a:p>
            <a:pPr algn="just"/>
            <a:r>
              <a:rPr lang="en-GB" sz="2800" dirty="0"/>
              <a:t>Scarce had she made her prayer when through her limbs a dragging languor spread, her </a:t>
            </a:r>
            <a:r>
              <a:rPr lang="en-GB" sz="2800" b="1" u="sng" dirty="0"/>
              <a:t>tender bosom was wrapped in thin smooth bark</a:t>
            </a:r>
            <a:r>
              <a:rPr lang="en-GB" sz="2800" dirty="0"/>
              <a:t>, </a:t>
            </a:r>
            <a:r>
              <a:rPr lang="en-GB" sz="2800" b="1" u="sng" dirty="0"/>
              <a:t>her slender arms were changed to branches and her hair to leaves</a:t>
            </a:r>
            <a:r>
              <a:rPr lang="en-GB" sz="2800" dirty="0"/>
              <a:t>; her feet but now so swift were anchored fast in </a:t>
            </a:r>
            <a:r>
              <a:rPr lang="en-GB" sz="2800" b="1" u="sng" dirty="0"/>
              <a:t>numb stiff roots</a:t>
            </a:r>
            <a:r>
              <a:rPr lang="en-GB" sz="2800" dirty="0"/>
              <a:t>, her face and had became the crown of a green tree; all that remained of Daphne was her </a:t>
            </a:r>
            <a:r>
              <a:rPr lang="en-GB" sz="2800" b="1" u="sng" dirty="0"/>
              <a:t>shining loveliness</a:t>
            </a:r>
            <a:r>
              <a:rPr lang="en-GB" sz="2800" dirty="0"/>
              <a:t>. And still </a:t>
            </a:r>
            <a:r>
              <a:rPr lang="en-GB" sz="2800" dirty="0" smtClean="0"/>
              <a:t>Apollo </a:t>
            </a:r>
            <a:r>
              <a:rPr lang="en-GB" sz="2800" dirty="0"/>
              <a:t>loved her; on the trunk he placed his hand and felt beneath the bark </a:t>
            </a:r>
            <a:r>
              <a:rPr lang="en-GB" sz="2800" b="1" u="sng" dirty="0"/>
              <a:t>her heart still beating</a:t>
            </a:r>
            <a:r>
              <a:rPr lang="en-GB" sz="2800" dirty="0"/>
              <a:t>, held in his embrace her branches, pressed his kisses on the wood; yet from his kisses the wood recoiled. ‘My bride,’ he said, ‘since you can never be, at least, sweet laurel, you shall be my tree. My lure, my locks, my quiver you shall wreathe.’ . . . Thus spoke the god; the laurel in assent inclined her new-made branches and bent down, or </a:t>
            </a:r>
            <a:r>
              <a:rPr lang="en-GB" sz="2800" b="1" u="sng" dirty="0"/>
              <a:t>seemed to bend, her head, her leafy crown</a:t>
            </a:r>
            <a:r>
              <a:rPr lang="en-GB" sz="2800" dirty="0"/>
              <a:t>."</a:t>
            </a:r>
          </a:p>
        </p:txBody>
      </p:sp>
    </p:spTree>
    <p:extLst>
      <p:ext uri="{BB962C8B-B14F-4D97-AF65-F5344CB8AC3E}">
        <p14:creationId xmlns:p14="http://schemas.microsoft.com/office/powerpoint/2010/main" val="31752308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Different artists either show the transformation or suggest it:</a:t>
            </a:r>
          </a:p>
          <a:p>
            <a:r>
              <a:rPr lang="en-GB" dirty="0" smtClean="0"/>
              <a:t>Attic red-figure hydria, c. 450BC</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2150773" y="1308341"/>
            <a:ext cx="9942490" cy="5344340"/>
          </a:xfrm>
          <a:prstGeom prst="rect">
            <a:avLst/>
          </a:prstGeom>
        </p:spPr>
      </p:pic>
    </p:spTree>
    <p:extLst>
      <p:ext uri="{BB962C8B-B14F-4D97-AF65-F5344CB8AC3E}">
        <p14:creationId xmlns:p14="http://schemas.microsoft.com/office/powerpoint/2010/main" val="177460929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Different artists either show the transformation or suggest it:</a:t>
            </a:r>
          </a:p>
          <a:p>
            <a:r>
              <a:rPr lang="en-GB" dirty="0" smtClean="0"/>
              <a:t>Mosaic from Ostia, Rome, 1</a:t>
            </a:r>
            <a:r>
              <a:rPr lang="en-GB" baseline="30000" dirty="0" smtClean="0"/>
              <a:t>st</a:t>
            </a:r>
            <a:r>
              <a:rPr lang="en-GB" dirty="0" smtClean="0"/>
              <a:t>-2</a:t>
            </a:r>
            <a:r>
              <a:rPr lang="en-GB" baseline="30000" dirty="0" smtClean="0"/>
              <a:t>nd</a:t>
            </a:r>
            <a:r>
              <a:rPr lang="en-GB" dirty="0" smtClean="0"/>
              <a:t> century AD</a:t>
            </a:r>
          </a:p>
          <a:p>
            <a:endParaRPr lang="en-GB" dirty="0" smtClean="0"/>
          </a:p>
          <a:p>
            <a:endParaRPr lang="en-GB" dirty="0"/>
          </a:p>
        </p:txBody>
      </p:sp>
      <p:pic>
        <p:nvPicPr>
          <p:cNvPr id="5" name="Picture 4"/>
          <p:cNvPicPr>
            <a:picLocks noChangeAspect="1"/>
          </p:cNvPicPr>
          <p:nvPr/>
        </p:nvPicPr>
        <p:blipFill>
          <a:blip r:embed="rId2"/>
          <a:stretch>
            <a:fillRect/>
          </a:stretch>
        </p:blipFill>
        <p:spPr>
          <a:xfrm>
            <a:off x="4958366" y="1096732"/>
            <a:ext cx="6375042" cy="5495051"/>
          </a:xfrm>
          <a:prstGeom prst="rect">
            <a:avLst/>
          </a:prstGeom>
        </p:spPr>
      </p:pic>
    </p:spTree>
    <p:extLst>
      <p:ext uri="{BB962C8B-B14F-4D97-AF65-F5344CB8AC3E}">
        <p14:creationId xmlns:p14="http://schemas.microsoft.com/office/powerpoint/2010/main" val="180176291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Different artists either show the transformation or suggest it:</a:t>
            </a:r>
          </a:p>
          <a:p>
            <a:r>
              <a:rPr lang="en-GB" dirty="0" smtClean="0"/>
              <a:t>Mosaic from Antioch, 2</a:t>
            </a:r>
            <a:r>
              <a:rPr lang="en-GB" baseline="30000" dirty="0" smtClean="0"/>
              <a:t>nd</a:t>
            </a:r>
            <a:r>
              <a:rPr lang="en-GB" dirty="0" smtClean="0"/>
              <a:t>-3</a:t>
            </a:r>
            <a:r>
              <a:rPr lang="en-GB" baseline="30000" dirty="0" smtClean="0"/>
              <a:t>rd</a:t>
            </a:r>
            <a:r>
              <a:rPr lang="en-GB" dirty="0" smtClean="0"/>
              <a:t> century AD</a:t>
            </a:r>
          </a:p>
          <a:p>
            <a:endParaRPr lang="en-GB" dirty="0" smtClean="0"/>
          </a:p>
          <a:p>
            <a:endParaRPr lang="en-GB" dirty="0"/>
          </a:p>
        </p:txBody>
      </p:sp>
      <p:pic>
        <p:nvPicPr>
          <p:cNvPr id="2" name="Picture 1"/>
          <p:cNvPicPr>
            <a:picLocks noChangeAspect="1"/>
          </p:cNvPicPr>
          <p:nvPr/>
        </p:nvPicPr>
        <p:blipFill>
          <a:blip r:embed="rId2"/>
          <a:stretch>
            <a:fillRect/>
          </a:stretch>
        </p:blipFill>
        <p:spPr>
          <a:xfrm>
            <a:off x="3438659" y="1332967"/>
            <a:ext cx="8113689" cy="5295079"/>
          </a:xfrm>
          <a:prstGeom prst="rect">
            <a:avLst/>
          </a:prstGeom>
        </p:spPr>
      </p:pic>
    </p:spTree>
    <p:extLst>
      <p:ext uri="{BB962C8B-B14F-4D97-AF65-F5344CB8AC3E}">
        <p14:creationId xmlns:p14="http://schemas.microsoft.com/office/powerpoint/2010/main" val="225144116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u="sng" dirty="0" smtClean="0"/>
              <a:t>A modern (</a:t>
            </a:r>
            <a:r>
              <a:rPr lang="en-GB" u="sng" dirty="0" smtClean="0"/>
              <a:t>Renaissance) </a:t>
            </a:r>
            <a:r>
              <a:rPr lang="en-GB" u="sng" dirty="0" smtClean="0"/>
              <a:t>example:</a:t>
            </a:r>
          </a:p>
          <a:p>
            <a:r>
              <a:rPr lang="en-GB" dirty="0" smtClean="0"/>
              <a:t>Bernini, 1622-1625</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3837905" y="174723"/>
            <a:ext cx="8354096" cy="6683277"/>
          </a:xfrm>
          <a:prstGeom prst="rect">
            <a:avLst/>
          </a:prstGeom>
        </p:spPr>
      </p:pic>
    </p:spTree>
    <p:extLst>
      <p:ext uri="{BB962C8B-B14F-4D97-AF65-F5344CB8AC3E}">
        <p14:creationId xmlns:p14="http://schemas.microsoft.com/office/powerpoint/2010/main" val="166344613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Metamorphoses</a:t>
            </a:r>
            <a:r>
              <a:rPr lang="en-GB" dirty="0" smtClean="0"/>
              <a:t> in modern art</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2800" dirty="0" smtClean="0"/>
              <a:t>From the Renaissance period onwards, the stories of Ovid’s </a:t>
            </a:r>
            <a:r>
              <a:rPr lang="en-GB" sz="2800" i="1" dirty="0" smtClean="0"/>
              <a:t>Metamorphoses </a:t>
            </a:r>
            <a:r>
              <a:rPr lang="en-GB" sz="2800" dirty="0" smtClean="0"/>
              <a:t> have been popular with artists.</a:t>
            </a:r>
          </a:p>
          <a:p>
            <a:pPr>
              <a:buFont typeface="Wingdings" panose="05000000000000000000" pitchFamily="2" charset="2"/>
              <a:buChar char="§"/>
            </a:pPr>
            <a:r>
              <a:rPr lang="en-GB" sz="2800" dirty="0" smtClean="0"/>
              <a:t>The Metamorphoses has even been called ‘the most important literary source for mythological subjects in the art of the Renaissance and subsequent centuries’ (Allen 2002 in </a:t>
            </a:r>
            <a:r>
              <a:rPr lang="en-GB" sz="2800" i="1" dirty="0" smtClean="0"/>
              <a:t>Cambridge Companion to Ovid</a:t>
            </a:r>
            <a:r>
              <a:rPr lang="en-GB" sz="2800" dirty="0" smtClean="0"/>
              <a:t> p336).</a:t>
            </a:r>
          </a:p>
          <a:p>
            <a:pPr>
              <a:buFont typeface="Wingdings" panose="05000000000000000000" pitchFamily="2" charset="2"/>
              <a:buChar char="§"/>
            </a:pPr>
            <a:r>
              <a:rPr lang="en-GB" sz="2800" dirty="0" smtClean="0"/>
              <a:t>The sheer amount of mythological material contained in </a:t>
            </a:r>
            <a:r>
              <a:rPr lang="en-GB" sz="2800" i="1" dirty="0" smtClean="0"/>
              <a:t>Met. </a:t>
            </a:r>
            <a:r>
              <a:rPr lang="en-GB" sz="2800" dirty="0" smtClean="0"/>
              <a:t>meant it acted as a kind of handbook or guide to all of ancient mythology, and artists could pick and choose from it.</a:t>
            </a:r>
            <a:endParaRPr lang="en-GB" sz="2800" dirty="0"/>
          </a:p>
        </p:txBody>
      </p:sp>
    </p:spTree>
    <p:extLst>
      <p:ext uri="{BB962C8B-B14F-4D97-AF65-F5344CB8AC3E}">
        <p14:creationId xmlns:p14="http://schemas.microsoft.com/office/powerpoint/2010/main" val="232634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Echo and Narcissus</a:t>
            </a:r>
            <a:endParaRPr lang="en-GB" dirty="0"/>
          </a:p>
        </p:txBody>
      </p:sp>
      <p:sp>
        <p:nvSpPr>
          <p:cNvPr id="3" name="Content Placeholder 2"/>
          <p:cNvSpPr>
            <a:spLocks noGrp="1"/>
          </p:cNvSpPr>
          <p:nvPr>
            <p:ph idx="1"/>
          </p:nvPr>
        </p:nvSpPr>
        <p:spPr>
          <a:xfrm>
            <a:off x="502276" y="1845733"/>
            <a:ext cx="10653404" cy="4452035"/>
          </a:xfrm>
        </p:spPr>
        <p:txBody>
          <a:bodyPr>
            <a:normAutofit/>
          </a:bodyPr>
          <a:lstStyle/>
          <a:p>
            <a:pPr>
              <a:buFont typeface="Wingdings" panose="05000000000000000000" pitchFamily="2" charset="2"/>
              <a:buChar char="Ø"/>
            </a:pPr>
            <a:r>
              <a:rPr lang="en-GB" sz="2800" dirty="0" smtClean="0"/>
              <a:t>Ovid combined two myths into one story: Echo, a nymph cursed by Juno never to be able to speak independently but always to repeat other people’s words, and Narcissus, a </a:t>
            </a:r>
            <a:r>
              <a:rPr lang="en-GB" sz="2800" dirty="0" smtClean="0"/>
              <a:t>beautiful young </a:t>
            </a:r>
            <a:r>
              <a:rPr lang="en-GB" sz="2800" dirty="0" smtClean="0"/>
              <a:t>man who was loved by many people but rejected them all.</a:t>
            </a:r>
          </a:p>
          <a:p>
            <a:pPr>
              <a:buFont typeface="Wingdings" panose="05000000000000000000" pitchFamily="2" charset="2"/>
              <a:buChar char="Ø"/>
            </a:pPr>
            <a:r>
              <a:rPr lang="en-GB" sz="2800" dirty="0" smtClean="0"/>
              <a:t>Echo loves </a:t>
            </a:r>
            <a:r>
              <a:rPr lang="en-GB" sz="2800" dirty="0" smtClean="0"/>
              <a:t>Narcissus, </a:t>
            </a:r>
            <a:r>
              <a:rPr lang="en-GB" sz="2800" dirty="0" smtClean="0"/>
              <a:t>but when he rejects her she is so ashamed that she gradually disappears until all that is left is her voice.</a:t>
            </a:r>
          </a:p>
          <a:p>
            <a:pPr>
              <a:buFont typeface="Wingdings" panose="05000000000000000000" pitchFamily="2" charset="2"/>
              <a:buChar char="Ø"/>
            </a:pPr>
            <a:r>
              <a:rPr lang="en-GB" sz="2800" dirty="0"/>
              <a:t>Narcissus i</a:t>
            </a:r>
            <a:r>
              <a:rPr lang="en-GB" sz="2800" dirty="0" smtClean="0"/>
              <a:t>s </a:t>
            </a:r>
            <a:r>
              <a:rPr lang="en-GB" sz="2800" dirty="0"/>
              <a:t>cursed to fall in love with his own reflection, and he dies staring at himself in a pool of water, unable to tear himself away</a:t>
            </a:r>
            <a:r>
              <a:rPr lang="en-GB" sz="2800" dirty="0" smtClean="0"/>
              <a:t>.  He is turned into a flower which lives near water and seems to look downwards (</a:t>
            </a:r>
            <a:r>
              <a:rPr lang="en-GB" sz="2800" i="1" dirty="0" smtClean="0"/>
              <a:t>narcissi</a:t>
            </a:r>
            <a:r>
              <a:rPr lang="en-GB" sz="2800" dirty="0" smtClean="0"/>
              <a:t>).</a:t>
            </a:r>
            <a:endParaRPr lang="en-GB" sz="2800" dirty="0"/>
          </a:p>
          <a:p>
            <a:pPr>
              <a:buFont typeface="Wingdings" panose="05000000000000000000" pitchFamily="2" charset="2"/>
              <a:buChar char="Ø"/>
            </a:pPr>
            <a:endParaRPr lang="en-GB" sz="2400" dirty="0"/>
          </a:p>
        </p:txBody>
      </p:sp>
      <p:pic>
        <p:nvPicPr>
          <p:cNvPr id="5" name="Picture 4"/>
          <p:cNvPicPr>
            <a:picLocks noChangeAspect="1"/>
          </p:cNvPicPr>
          <p:nvPr/>
        </p:nvPicPr>
        <p:blipFill>
          <a:blip r:embed="rId2"/>
          <a:stretch>
            <a:fillRect/>
          </a:stretch>
        </p:blipFill>
        <p:spPr>
          <a:xfrm>
            <a:off x="8472715" y="4018209"/>
            <a:ext cx="3416900" cy="2279560"/>
          </a:xfrm>
          <a:prstGeom prst="rect">
            <a:avLst/>
          </a:prstGeom>
        </p:spPr>
      </p:pic>
    </p:spTree>
    <p:extLst>
      <p:ext uri="{BB962C8B-B14F-4D97-AF65-F5344CB8AC3E}">
        <p14:creationId xmlns:p14="http://schemas.microsoft.com/office/powerpoint/2010/main" val="2810574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5826" y="462469"/>
            <a:ext cx="3290309" cy="1592926"/>
          </a:xfrm>
        </p:spPr>
        <p:style>
          <a:lnRef idx="2">
            <a:schemeClr val="accent1"/>
          </a:lnRef>
          <a:fillRef idx="1">
            <a:schemeClr val="lt1"/>
          </a:fillRef>
          <a:effectRef idx="0">
            <a:schemeClr val="accent1"/>
          </a:effectRef>
          <a:fontRef idx="minor">
            <a:schemeClr val="dk1"/>
          </a:fontRef>
        </p:style>
        <p:txBody>
          <a:bodyPr>
            <a:normAutofit/>
          </a:bodyPr>
          <a:lstStyle/>
          <a:p>
            <a:endParaRPr lang="en-GB" dirty="0" smtClean="0"/>
          </a:p>
          <a:p>
            <a:r>
              <a:rPr lang="en-GB" dirty="0" err="1" smtClean="0"/>
              <a:t>Poussin</a:t>
            </a:r>
            <a:r>
              <a:rPr lang="en-GB" dirty="0" smtClean="0"/>
              <a:t>, 1628-30</a:t>
            </a:r>
            <a:endParaRPr lang="en-GB" dirty="0"/>
          </a:p>
        </p:txBody>
      </p:sp>
      <p:pic>
        <p:nvPicPr>
          <p:cNvPr id="4" name="Picture 3"/>
          <p:cNvPicPr>
            <a:picLocks noChangeAspect="1"/>
          </p:cNvPicPr>
          <p:nvPr/>
        </p:nvPicPr>
        <p:blipFill>
          <a:blip r:embed="rId2"/>
          <a:stretch>
            <a:fillRect/>
          </a:stretch>
        </p:blipFill>
        <p:spPr>
          <a:xfrm>
            <a:off x="2717442" y="166591"/>
            <a:ext cx="9307133" cy="6558484"/>
          </a:xfrm>
          <a:prstGeom prst="rect">
            <a:avLst/>
          </a:prstGeom>
        </p:spPr>
      </p:pic>
    </p:spTree>
    <p:extLst>
      <p:ext uri="{BB962C8B-B14F-4D97-AF65-F5344CB8AC3E}">
        <p14:creationId xmlns:p14="http://schemas.microsoft.com/office/powerpoint/2010/main" val="350997595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1517" y="300269"/>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dirty="0" smtClean="0"/>
              <a:t>Waterhouse, 1903</a:t>
            </a:r>
          </a:p>
        </p:txBody>
      </p:sp>
      <p:pic>
        <p:nvPicPr>
          <p:cNvPr id="4" name="Picture 3"/>
          <p:cNvPicPr>
            <a:picLocks noChangeAspect="1"/>
          </p:cNvPicPr>
          <p:nvPr/>
        </p:nvPicPr>
        <p:blipFill>
          <a:blip r:embed="rId2"/>
          <a:stretch>
            <a:fillRect/>
          </a:stretch>
        </p:blipFill>
        <p:spPr>
          <a:xfrm>
            <a:off x="1810367" y="824248"/>
            <a:ext cx="10231380" cy="5835084"/>
          </a:xfrm>
          <a:prstGeom prst="rect">
            <a:avLst/>
          </a:prstGeom>
        </p:spPr>
      </p:pic>
    </p:spTree>
    <p:extLst>
      <p:ext uri="{BB962C8B-B14F-4D97-AF65-F5344CB8AC3E}">
        <p14:creationId xmlns:p14="http://schemas.microsoft.com/office/powerpoint/2010/main" val="325862087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5759" y="570725"/>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dirty="0" smtClean="0"/>
              <a:t>Dali, 1937</a:t>
            </a:r>
          </a:p>
        </p:txBody>
      </p:sp>
      <p:pic>
        <p:nvPicPr>
          <p:cNvPr id="2" name="Picture 1"/>
          <p:cNvPicPr>
            <a:picLocks noChangeAspect="1"/>
          </p:cNvPicPr>
          <p:nvPr/>
        </p:nvPicPr>
        <p:blipFill>
          <a:blip r:embed="rId2"/>
          <a:stretch>
            <a:fillRect/>
          </a:stretch>
        </p:blipFill>
        <p:spPr>
          <a:xfrm>
            <a:off x="2266682" y="282011"/>
            <a:ext cx="9806049" cy="6441604"/>
          </a:xfrm>
          <a:prstGeom prst="rect">
            <a:avLst/>
          </a:prstGeom>
        </p:spPr>
      </p:pic>
    </p:spTree>
    <p:extLst>
      <p:ext uri="{BB962C8B-B14F-4D97-AF65-F5344CB8AC3E}">
        <p14:creationId xmlns:p14="http://schemas.microsoft.com/office/powerpoint/2010/main" val="52917302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Pyramus</a:t>
            </a:r>
            <a:r>
              <a:rPr lang="en-GB" dirty="0" smtClean="0"/>
              <a:t> and Thisbe</a:t>
            </a:r>
            <a:endParaRPr lang="en-GB" dirty="0"/>
          </a:p>
        </p:txBody>
      </p:sp>
      <p:sp>
        <p:nvSpPr>
          <p:cNvPr id="3" name="Content Placeholder 2"/>
          <p:cNvSpPr>
            <a:spLocks noGrp="1"/>
          </p:cNvSpPr>
          <p:nvPr>
            <p:ph idx="1"/>
          </p:nvPr>
        </p:nvSpPr>
        <p:spPr>
          <a:xfrm>
            <a:off x="206062" y="1845734"/>
            <a:ext cx="11655380" cy="4709612"/>
          </a:xfrm>
        </p:spPr>
        <p:style>
          <a:lnRef idx="2">
            <a:schemeClr val="accent1"/>
          </a:lnRef>
          <a:fillRef idx="1">
            <a:schemeClr val="lt1"/>
          </a:fillRef>
          <a:effectRef idx="0">
            <a:schemeClr val="accent1"/>
          </a:effectRef>
          <a:fontRef idx="minor">
            <a:schemeClr val="dk1"/>
          </a:fontRef>
        </p:style>
        <p:txBody>
          <a:bodyPr>
            <a:normAutofit lnSpcReduction="10000"/>
          </a:bodyPr>
          <a:lstStyle/>
          <a:p>
            <a:pPr>
              <a:buFont typeface="Wingdings" panose="05000000000000000000" pitchFamily="2" charset="2"/>
              <a:buChar char="Ø"/>
            </a:pPr>
            <a:r>
              <a:rPr lang="en-GB" sz="2800" dirty="0" err="1" smtClean="0"/>
              <a:t>Pyramus</a:t>
            </a:r>
            <a:r>
              <a:rPr lang="en-GB" sz="2800" dirty="0"/>
              <a:t> </a:t>
            </a:r>
            <a:r>
              <a:rPr lang="en-GB" sz="2800" dirty="0" smtClean="0"/>
              <a:t>and Thisbe are two young lovers whose relationship is forbidden by their parents, who are rivals.</a:t>
            </a:r>
          </a:p>
          <a:p>
            <a:pPr>
              <a:buFont typeface="Wingdings" panose="05000000000000000000" pitchFamily="2" charset="2"/>
              <a:buChar char="Ø"/>
            </a:pPr>
            <a:r>
              <a:rPr lang="en-GB" sz="2800" dirty="0" smtClean="0"/>
              <a:t>They live next door to one another, so they whisper to each other through a crack in the wall and arrange to meet secretly one night.</a:t>
            </a:r>
          </a:p>
          <a:p>
            <a:pPr>
              <a:buFont typeface="Wingdings" panose="05000000000000000000" pitchFamily="2" charset="2"/>
              <a:buChar char="Ø"/>
            </a:pPr>
            <a:r>
              <a:rPr lang="en-GB" sz="2800" dirty="0" smtClean="0"/>
              <a:t>Thisbe arrives at the meeting place first, but is scared off by a lion.  When </a:t>
            </a:r>
            <a:r>
              <a:rPr lang="en-GB" sz="2800" dirty="0" err="1" smtClean="0"/>
              <a:t>Pyramus</a:t>
            </a:r>
            <a:r>
              <a:rPr lang="en-GB" sz="2800" dirty="0" smtClean="0"/>
              <a:t> arrives and sees the garment she left behind, he thinks she has been killed and commits suicide.</a:t>
            </a:r>
          </a:p>
          <a:p>
            <a:pPr>
              <a:buFont typeface="Wingdings" panose="05000000000000000000" pitchFamily="2" charset="2"/>
              <a:buChar char="Ø"/>
            </a:pPr>
            <a:r>
              <a:rPr lang="en-GB" sz="2800" dirty="0" smtClean="0"/>
              <a:t>Thisbe returns, and when she sees </a:t>
            </a:r>
            <a:r>
              <a:rPr lang="en-GB" sz="2800" dirty="0" err="1" smtClean="0"/>
              <a:t>Pyramus</a:t>
            </a:r>
            <a:r>
              <a:rPr lang="en-GB" sz="2800" dirty="0" smtClean="0"/>
              <a:t> dead she kills herself too.</a:t>
            </a:r>
          </a:p>
          <a:p>
            <a:pPr>
              <a:buFont typeface="Wingdings" panose="05000000000000000000" pitchFamily="2" charset="2"/>
              <a:buChar char="Ø"/>
            </a:pPr>
            <a:r>
              <a:rPr lang="en-GB" sz="2800" dirty="0" smtClean="0"/>
              <a:t>Their blood splashes onto a nearby mulberry bush, turning its white berries purple; in memory of the two lovers, the gods make the berries change colour permanently.</a:t>
            </a:r>
            <a:endParaRPr lang="en-GB" sz="2800" dirty="0"/>
          </a:p>
        </p:txBody>
      </p:sp>
      <p:sp>
        <p:nvSpPr>
          <p:cNvPr id="4" name="TextBox 3"/>
          <p:cNvSpPr txBox="1"/>
          <p:nvPr/>
        </p:nvSpPr>
        <p:spPr>
          <a:xfrm>
            <a:off x="7199290" y="286603"/>
            <a:ext cx="4340180"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This myth appears in Shakespeare’s </a:t>
            </a:r>
            <a:r>
              <a:rPr lang="en-GB" i="1" dirty="0" smtClean="0"/>
              <a:t>A Midsummer Night’s Dream </a:t>
            </a:r>
            <a:r>
              <a:rPr lang="en-GB" dirty="0" smtClean="0"/>
              <a:t> and was probably an inspiration for </a:t>
            </a:r>
            <a:r>
              <a:rPr lang="en-GB" i="1" dirty="0" smtClean="0"/>
              <a:t>Romeo and Juliet.</a:t>
            </a:r>
            <a:endParaRPr lang="en-GB" dirty="0"/>
          </a:p>
        </p:txBody>
      </p:sp>
    </p:spTree>
    <p:extLst>
      <p:ext uri="{BB962C8B-B14F-4D97-AF65-F5344CB8AC3E}">
        <p14:creationId xmlns:p14="http://schemas.microsoft.com/office/powerpoint/2010/main" val="2055287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5759" y="570725"/>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dirty="0" smtClean="0"/>
              <a:t>Waterhouse, 1909</a:t>
            </a:r>
          </a:p>
        </p:txBody>
      </p:sp>
      <p:pic>
        <p:nvPicPr>
          <p:cNvPr id="5" name="Picture 4"/>
          <p:cNvPicPr>
            <a:picLocks noChangeAspect="1"/>
          </p:cNvPicPr>
          <p:nvPr/>
        </p:nvPicPr>
        <p:blipFill>
          <a:blip r:embed="rId2"/>
          <a:stretch>
            <a:fillRect/>
          </a:stretch>
        </p:blipFill>
        <p:spPr>
          <a:xfrm>
            <a:off x="4414931" y="206061"/>
            <a:ext cx="3687959" cy="6541931"/>
          </a:xfrm>
          <a:prstGeom prst="rect">
            <a:avLst/>
          </a:prstGeom>
        </p:spPr>
      </p:pic>
    </p:spTree>
    <p:extLst>
      <p:ext uri="{BB962C8B-B14F-4D97-AF65-F5344CB8AC3E}">
        <p14:creationId xmlns:p14="http://schemas.microsoft.com/office/powerpoint/2010/main" val="53286656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9399" y="712393"/>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dirty="0" err="1" smtClean="0"/>
              <a:t>Pagani</a:t>
            </a:r>
            <a:r>
              <a:rPr lang="en-GB" dirty="0" smtClean="0"/>
              <a:t>, c. 1600.</a:t>
            </a:r>
          </a:p>
        </p:txBody>
      </p:sp>
      <p:pic>
        <p:nvPicPr>
          <p:cNvPr id="2" name="Picture 1"/>
          <p:cNvPicPr>
            <a:picLocks noChangeAspect="1"/>
          </p:cNvPicPr>
          <p:nvPr/>
        </p:nvPicPr>
        <p:blipFill>
          <a:blip r:embed="rId2"/>
          <a:stretch>
            <a:fillRect/>
          </a:stretch>
        </p:blipFill>
        <p:spPr>
          <a:xfrm>
            <a:off x="3884268" y="189725"/>
            <a:ext cx="5251267" cy="6668275"/>
          </a:xfrm>
          <a:prstGeom prst="rect">
            <a:avLst/>
          </a:prstGeom>
        </p:spPr>
      </p:pic>
    </p:spTree>
    <p:extLst>
      <p:ext uri="{BB962C8B-B14F-4D97-AF65-F5344CB8AC3E}">
        <p14:creationId xmlns:p14="http://schemas.microsoft.com/office/powerpoint/2010/main" val="207672635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9399" y="712393"/>
            <a:ext cx="7377019" cy="1592926"/>
          </a:xfrm>
        </p:spPr>
        <p:style>
          <a:lnRef idx="2">
            <a:schemeClr val="accent1"/>
          </a:lnRef>
          <a:fillRef idx="1">
            <a:schemeClr val="lt1"/>
          </a:fillRef>
          <a:effectRef idx="0">
            <a:schemeClr val="accent1"/>
          </a:effectRef>
          <a:fontRef idx="minor">
            <a:schemeClr val="dk1"/>
          </a:fontRef>
        </p:style>
        <p:txBody>
          <a:bodyPr>
            <a:normAutofit/>
          </a:bodyPr>
          <a:lstStyle/>
          <a:p>
            <a:r>
              <a:rPr lang="en-GB" dirty="0" err="1" smtClean="0"/>
              <a:t>Gautherot</a:t>
            </a:r>
            <a:r>
              <a:rPr lang="en-GB" dirty="0" smtClean="0"/>
              <a:t>, 1799.</a:t>
            </a:r>
          </a:p>
        </p:txBody>
      </p:sp>
      <p:pic>
        <p:nvPicPr>
          <p:cNvPr id="4" name="Picture 3"/>
          <p:cNvPicPr>
            <a:picLocks noChangeAspect="1"/>
          </p:cNvPicPr>
          <p:nvPr/>
        </p:nvPicPr>
        <p:blipFill>
          <a:blip r:embed="rId2"/>
          <a:stretch>
            <a:fillRect/>
          </a:stretch>
        </p:blipFill>
        <p:spPr>
          <a:xfrm>
            <a:off x="3286259" y="182986"/>
            <a:ext cx="8356242" cy="6448839"/>
          </a:xfrm>
          <a:prstGeom prst="rect">
            <a:avLst/>
          </a:prstGeom>
        </p:spPr>
      </p:pic>
    </p:spTree>
    <p:extLst>
      <p:ext uri="{BB962C8B-B14F-4D97-AF65-F5344CB8AC3E}">
        <p14:creationId xmlns:p14="http://schemas.microsoft.com/office/powerpoint/2010/main" val="58090171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Myths of metamorphosis</a:t>
            </a:r>
            <a:endParaRPr lang="en-GB" dirty="0"/>
          </a:p>
        </p:txBody>
      </p:sp>
      <p:sp>
        <p:nvSpPr>
          <p:cNvPr id="3" name="Content Placeholder 2"/>
          <p:cNvSpPr>
            <a:spLocks noGrp="1"/>
          </p:cNvSpPr>
          <p:nvPr>
            <p:ph idx="1"/>
          </p:nvPr>
        </p:nvSpPr>
        <p:spPr/>
        <p:txBody>
          <a:bodyPr>
            <a:normAutofit/>
          </a:bodyPr>
          <a:lstStyle/>
          <a:p>
            <a:pPr algn="ctr"/>
            <a:r>
              <a:rPr lang="en-GB" sz="3200" dirty="0" smtClean="0"/>
              <a:t>What is the symbolic value of these myths?</a:t>
            </a:r>
          </a:p>
          <a:p>
            <a:pPr algn="ctr"/>
            <a:endParaRPr lang="en-GB" sz="3200" dirty="0" smtClean="0"/>
          </a:p>
          <a:p>
            <a:pPr algn="ctr"/>
            <a:r>
              <a:rPr lang="en-GB" sz="3200" dirty="0" smtClean="0"/>
              <a:t>Why are they popular with artists?</a:t>
            </a:r>
          </a:p>
          <a:p>
            <a:pPr algn="ctr"/>
            <a:endParaRPr lang="en-GB" sz="3200" dirty="0" smtClean="0"/>
          </a:p>
          <a:p>
            <a:pPr algn="ctr"/>
            <a:r>
              <a:rPr lang="en-GB" sz="3200" dirty="0" smtClean="0"/>
              <a:t>What differences are there between how ancient and modern artists depict these myths?</a:t>
            </a:r>
            <a:endParaRPr lang="en-GB" sz="3200" dirty="0"/>
          </a:p>
        </p:txBody>
      </p:sp>
    </p:spTree>
    <p:extLst>
      <p:ext uri="{BB962C8B-B14F-4D97-AF65-F5344CB8AC3E}">
        <p14:creationId xmlns:p14="http://schemas.microsoft.com/office/powerpoint/2010/main" val="2936393067"/>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otalTime>266</TotalTime>
  <Words>2734</Words>
  <Application>Microsoft Office PowerPoint</Application>
  <PresentationFormat>Widescreen</PresentationFormat>
  <Paragraphs>147</Paragraphs>
  <Slides>44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Calibri</vt:lpstr>
      <vt:lpstr>Calibri Light</vt:lpstr>
      <vt:lpstr>Wingdings</vt:lpstr>
      <vt:lpstr>Retrospect</vt:lpstr>
      <vt:lpstr>Classical Mythology and Art</vt:lpstr>
      <vt:lpstr>Myths of metamorphosis</vt:lpstr>
      <vt:lpstr>Myths of metamorphosis</vt:lpstr>
      <vt:lpstr>Myths of Metamorphosis</vt:lpstr>
      <vt:lpstr>Peleus and Thetis</vt:lpstr>
      <vt:lpstr>Peleus and Thetis</vt:lpstr>
      <vt:lpstr>PowerPoint Presentation</vt:lpstr>
      <vt:lpstr>PowerPoint Presentation</vt:lpstr>
      <vt:lpstr>PowerPoint Presentation</vt:lpstr>
      <vt:lpstr>PowerPoint Presentation</vt:lpstr>
      <vt:lpstr>PowerPoint Presentation</vt:lpstr>
      <vt:lpstr>Circe and Odysseus’ men</vt:lpstr>
      <vt:lpstr>Circe and Odysseus’ men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Ovid’s Metamorphoses</vt:lpstr>
      <vt:lpstr>Ovid Met.: Actaeon</vt:lpstr>
      <vt:lpstr>PowerPoint Presentation</vt:lpstr>
      <vt:lpstr>PowerPoint Presentation</vt:lpstr>
      <vt:lpstr>PowerPoint Presentation</vt:lpstr>
      <vt:lpstr>PowerPoint Presentation</vt:lpstr>
      <vt:lpstr>PowerPoint Presentation</vt:lpstr>
      <vt:lpstr>PowerPoint Presentation</vt:lpstr>
      <vt:lpstr>Ovid Met.: Daphne</vt:lpstr>
      <vt:lpstr>PowerPoint Presentation</vt:lpstr>
      <vt:lpstr>PowerPoint Presentation</vt:lpstr>
      <vt:lpstr>PowerPoint Presentation</vt:lpstr>
      <vt:lpstr>PowerPoint Presentation</vt:lpstr>
      <vt:lpstr>PowerPoint Presentation</vt:lpstr>
      <vt:lpstr>Metamorphoses in modern art</vt:lpstr>
      <vt:lpstr>Echo and Narcissus</vt:lpstr>
      <vt:lpstr>PowerPoint Presentation</vt:lpstr>
      <vt:lpstr>PowerPoint Presentation</vt:lpstr>
      <vt:lpstr>PowerPoint Presentation</vt:lpstr>
      <vt:lpstr>Pyramus and Thisbe</vt:lpstr>
      <vt:lpstr>PowerPoint Presentation</vt:lpstr>
      <vt:lpstr>PowerPoint Presentation</vt:lpstr>
      <vt:lpstr>PowerPoint Presentation</vt:lpstr>
      <vt:lpstr>Myths of metamorphosis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Mythology and Art</dc:title>
  <dc:creator>Catherine Goode</dc:creator>
  <cp:lastModifiedBy>Catherine Goode</cp:lastModifiedBy>
  <cp:revision>45</cp:revision>
  <dcterms:created xsi:type="dcterms:W3CDTF">2017-03-03T08:44:12Z</dcterms:created>
  <dcterms:modified xsi:type="dcterms:W3CDTF">2017-03-06T15:52:21Z</dcterms:modified>
</cp:coreProperties>
</file>