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4"/>
  </p:sldMasterIdLst>
  <p:notesMasterIdLst>
    <p:notesMasterId r:id="rId35"/>
  </p:notesMasterIdLst>
  <p:handoutMasterIdLst>
    <p:handoutMasterId r:id="rId36"/>
  </p:handoutMasterIdLst>
  <p:sldIdLst>
    <p:sldId id="256" r:id="rId5"/>
    <p:sldId id="275" r:id="rId6"/>
    <p:sldId id="395" r:id="rId7"/>
    <p:sldId id="299" r:id="rId8"/>
    <p:sldId id="283" r:id="rId9"/>
    <p:sldId id="437" r:id="rId10"/>
    <p:sldId id="417" r:id="rId11"/>
    <p:sldId id="396" r:id="rId12"/>
    <p:sldId id="398" r:id="rId13"/>
    <p:sldId id="418" r:id="rId14"/>
    <p:sldId id="419" r:id="rId15"/>
    <p:sldId id="420" r:id="rId16"/>
    <p:sldId id="421" r:id="rId17"/>
    <p:sldId id="422" r:id="rId18"/>
    <p:sldId id="423" r:id="rId19"/>
    <p:sldId id="424" r:id="rId20"/>
    <p:sldId id="425" r:id="rId21"/>
    <p:sldId id="426" r:id="rId22"/>
    <p:sldId id="427" r:id="rId23"/>
    <p:sldId id="428" r:id="rId24"/>
    <p:sldId id="429" r:id="rId25"/>
    <p:sldId id="430" r:id="rId26"/>
    <p:sldId id="431" r:id="rId27"/>
    <p:sldId id="432" r:id="rId28"/>
    <p:sldId id="433" r:id="rId29"/>
    <p:sldId id="434" r:id="rId30"/>
    <p:sldId id="435" r:id="rId31"/>
    <p:sldId id="436" r:id="rId32"/>
    <p:sldId id="274" r:id="rId33"/>
    <p:sldId id="298" r:id="rId3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7"/>
      <p:bold r:id="rId38"/>
      <p:italic r:id="rId39"/>
      <p:boldItalic r:id="rId4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8" autoAdjust="0"/>
    <p:restoredTop sz="94660"/>
  </p:normalViewPr>
  <p:slideViewPr>
    <p:cSldViewPr>
      <p:cViewPr varScale="1">
        <p:scale>
          <a:sx n="100" d="100"/>
          <a:sy n="100" d="100"/>
        </p:scale>
        <p:origin x="597" y="5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 smtClean="0"/>
              <a:t>n.kaliyamurthy@uwtsd.ac.uk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 smtClean="0"/>
              <a:t>n.kaliyamurthy@uwtsd.ac.uk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B30FD7-B61A-47AD-9734-0729CE3D67F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944230-701F-4349-8BF0-47885920E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43093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r>
              <a:rPr lang="en-US" smtClean="0"/>
              <a:t>n.kaliyamurthy@uwtsd.ac.uk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GB" smtClean="0"/>
              <a:t>n.kaliyamurthy@uwtsd.ac.uk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n.kaliyamurthy@uwtsd.ac.uk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GB" smtClean="0"/>
              <a:t>n.kaliyamurthy@uwtsd.ac.uk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n.kaliyamurthy@uwtsd.ac.uk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n.kaliyamurthy@uwtsd.ac.uk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n.kaliyamurthy@uwtsd.ac.uk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n.kaliyamurthy@uwtsd.ac.uk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n.kaliyamurthy@uwtsd.ac.uk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n.kaliyamurthy@uwtsd.ac.uk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n.kaliyamurthy@uwtsd.ac.uk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n.kaliyamurthy@uwtsd.ac.uk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n.kaliyamurthy@uwtsd.ac.uk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n.kaliyamurthy@uwtsd.ac.uk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596" y="1772816"/>
            <a:ext cx="8280920" cy="1470025"/>
          </a:xfrm>
        </p:spPr>
        <p:txBody>
          <a:bodyPr>
            <a:normAutofit fontScale="90000"/>
          </a:bodyPr>
          <a:lstStyle/>
          <a:p>
            <a:pPr algn="r"/>
            <a:r>
              <a:rPr lang="en-GB" sz="4000" b="1" dirty="0" smtClean="0">
                <a:solidFill>
                  <a:schemeClr val="accent2"/>
                </a:solidFill>
              </a:rPr>
              <a:t>Network and Cybersecurity Essentials</a:t>
            </a:r>
            <a:r>
              <a:rPr lang="en-GB" sz="5300" dirty="0">
                <a:solidFill>
                  <a:schemeClr val="bg1"/>
                </a:solidFill>
              </a:rPr>
              <a:t/>
            </a:r>
            <a:br>
              <a:rPr lang="en-GB" sz="5300" dirty="0">
                <a:solidFill>
                  <a:schemeClr val="bg1"/>
                </a:solidFill>
              </a:rPr>
            </a:br>
            <a:r>
              <a:rPr lang="en-GB" sz="2200" i="1" dirty="0" smtClean="0">
                <a:solidFill>
                  <a:schemeClr val="bg1"/>
                </a:solidFill>
              </a:rPr>
              <a:t>(ACCA4024)</a:t>
            </a:r>
            <a:r>
              <a:rPr lang="en-GB" sz="2200" i="1" dirty="0">
                <a:solidFill>
                  <a:schemeClr val="bg1"/>
                </a:solidFill>
              </a:rPr>
              <a:t/>
            </a:r>
            <a:br>
              <a:rPr lang="en-GB" sz="2200" i="1" dirty="0">
                <a:solidFill>
                  <a:schemeClr val="bg1"/>
                </a:solidFill>
              </a:rPr>
            </a:br>
            <a:r>
              <a:rPr lang="en-GB" sz="2200" i="1" dirty="0" smtClean="0">
                <a:solidFill>
                  <a:schemeClr val="bg1"/>
                </a:solidFill>
              </a:rPr>
              <a:t>Cybersecurity Essentials: Ownership and Permissions</a:t>
            </a:r>
            <a:endParaRPr lang="en-GB" i="1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A4A25C-5932-4EB6-9528-F433191E8E1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5813249"/>
            <a:ext cx="555759" cy="6993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1390BA-6482-4793-8E13-AAF02E89961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480" y="5813249"/>
            <a:ext cx="707013" cy="699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059D90-FF17-4043-9C97-7CB2A6EF6DD1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6245164"/>
            <a:ext cx="1678208" cy="246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Image result for tef silver">
            <a:extLst>
              <a:ext uri="{FF2B5EF4-FFF2-40B4-BE49-F238E27FC236}">
                <a16:creationId xmlns:a16="http://schemas.microsoft.com/office/drawing/2014/main" id="{C735C6D0-8C18-4742-B20E-3DEE68681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794007"/>
            <a:ext cx="583430" cy="71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i="1" dirty="0" smtClean="0">
                <a:solidFill>
                  <a:schemeClr val="accent1">
                    <a:lumMod val="50000"/>
                  </a:schemeClr>
                </a:solidFill>
              </a:rPr>
              <a:t>From our previous class… (recap)</a:t>
            </a:r>
            <a:endParaRPr lang="en-GB" sz="36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i="1" dirty="0" smtClean="0"/>
              <a:t>Introduction to Networks</a:t>
            </a:r>
            <a:r>
              <a:rPr lang="en-GB" dirty="0" smtClean="0"/>
              <a:t> </a:t>
            </a:r>
          </a:p>
          <a:p>
            <a:r>
              <a:rPr lang="en-GB" i="1" dirty="0" smtClean="0"/>
              <a:t>Understanding </a:t>
            </a:r>
            <a:r>
              <a:rPr lang="en-GB" i="1" dirty="0" smtClean="0"/>
              <a:t>Networks</a:t>
            </a:r>
          </a:p>
          <a:p>
            <a:r>
              <a:rPr lang="en-GB" i="1" dirty="0" smtClean="0"/>
              <a:t>Identifying Networks</a:t>
            </a:r>
          </a:p>
          <a:p>
            <a:r>
              <a:rPr lang="en-GB" i="1" dirty="0"/>
              <a:t>Building Networks</a:t>
            </a:r>
            <a:endParaRPr lang="en-GB" dirty="0"/>
          </a:p>
          <a:p>
            <a:r>
              <a:rPr lang="en-GB" i="1" dirty="0" smtClean="0"/>
              <a:t>Security </a:t>
            </a:r>
            <a:r>
              <a:rPr lang="en-GB" i="1" dirty="0"/>
              <a:t>Overview</a:t>
            </a:r>
          </a:p>
          <a:p>
            <a:endParaRPr lang="en-GB" i="1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373" y="5445224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6211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i="1" dirty="0" smtClean="0">
                <a:solidFill>
                  <a:schemeClr val="accent1">
                    <a:lumMod val="50000"/>
                  </a:schemeClr>
                </a:solidFill>
              </a:rPr>
              <a:t>From our previous class… (recap)</a:t>
            </a:r>
            <a:endParaRPr lang="en-GB" sz="36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en-GB" i="1" dirty="0" smtClean="0"/>
          </a:p>
          <a:p>
            <a:pPr lvl="1"/>
            <a:endParaRPr lang="en-GB" i="1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373" y="5445224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 txBox="1">
            <a:spLocks/>
          </p:cNvSpPr>
          <p:nvPr/>
        </p:nvSpPr>
        <p:spPr>
          <a:xfrm>
            <a:off x="440283" y="143691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Welcoming to the cyber world…</a:t>
            </a:r>
          </a:p>
          <a:p>
            <a:r>
              <a:rPr lang="cy-GB" dirty="0" err="1"/>
              <a:t>Good</a:t>
            </a:r>
            <a:r>
              <a:rPr lang="cy-GB" dirty="0"/>
              <a:t> </a:t>
            </a:r>
            <a:r>
              <a:rPr lang="cy-GB" dirty="0" err="1"/>
              <a:t>Guys</a:t>
            </a:r>
            <a:r>
              <a:rPr lang="cy-GB" dirty="0"/>
              <a:t> </a:t>
            </a:r>
            <a:r>
              <a:rPr lang="cy-GB" dirty="0" err="1"/>
              <a:t>Vs</a:t>
            </a:r>
            <a:r>
              <a:rPr lang="cy-GB" dirty="0"/>
              <a:t> Bad </a:t>
            </a:r>
            <a:r>
              <a:rPr lang="cy-GB" dirty="0" err="1"/>
              <a:t>Guys</a:t>
            </a:r>
            <a:r>
              <a:rPr lang="cy-GB" dirty="0"/>
              <a:t>...</a:t>
            </a:r>
          </a:p>
          <a:p>
            <a:r>
              <a:rPr lang="cy-GB" dirty="0" err="1"/>
              <a:t>Threats</a:t>
            </a:r>
            <a:r>
              <a:rPr lang="cy-GB" dirty="0"/>
              <a:t>...</a:t>
            </a:r>
          </a:p>
          <a:p>
            <a:r>
              <a:rPr lang="cy-GB" dirty="0" err="1"/>
              <a:t>Mitigating</a:t>
            </a:r>
            <a:r>
              <a:rPr lang="cy-GB" dirty="0"/>
              <a:t> </a:t>
            </a:r>
            <a:r>
              <a:rPr lang="cy-GB" dirty="0" err="1"/>
              <a:t>Threats</a:t>
            </a:r>
            <a:r>
              <a:rPr lang="cy-GB" dirty="0"/>
              <a:t>...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740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/>
          </a:blip>
          <a:srcRect l="6932" t="15070" r="26828" b="36711"/>
          <a:stretch/>
        </p:blipFill>
        <p:spPr>
          <a:xfrm rot="21363697">
            <a:off x="1731780" y="82702"/>
            <a:ext cx="3960440" cy="2883488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20927598">
            <a:off x="2862363" y="1728023"/>
            <a:ext cx="6434273" cy="2304256"/>
          </a:xfr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txBody>
          <a:bodyPr>
            <a:normAutofit fontScale="92500" lnSpcReduction="20000"/>
          </a:bodyPr>
          <a:lstStyle/>
          <a:p>
            <a:pPr algn="just"/>
            <a:r>
              <a:rPr lang="en-GB" sz="2400" b="1" i="1" dirty="0" smtClean="0">
                <a:solidFill>
                  <a:schemeClr val="tx2"/>
                </a:solidFill>
              </a:rPr>
              <a:t>Using Packet Tracer – Build </a:t>
            </a:r>
            <a:r>
              <a:rPr lang="en-GB" sz="2400" b="1" i="1" dirty="0" smtClean="0">
                <a:solidFill>
                  <a:schemeClr val="tx2"/>
                </a:solidFill>
              </a:rPr>
              <a:t>simple, hybrid </a:t>
            </a:r>
            <a:r>
              <a:rPr lang="en-GB" sz="2400" b="1" i="1" dirty="0" smtClean="0">
                <a:solidFill>
                  <a:schemeClr val="tx2"/>
                </a:solidFill>
              </a:rPr>
              <a:t>networks, Configure end devices and test the </a:t>
            </a:r>
            <a:r>
              <a:rPr lang="en-GB" sz="2400" b="1" i="1" dirty="0" smtClean="0">
                <a:solidFill>
                  <a:schemeClr val="tx2"/>
                </a:solidFill>
              </a:rPr>
              <a:t>connection and troubleshoot.</a:t>
            </a:r>
            <a:endParaRPr lang="en-GB" sz="2400" b="1" i="1" dirty="0" smtClean="0">
              <a:solidFill>
                <a:schemeClr val="tx2"/>
              </a:solidFill>
            </a:endParaRPr>
          </a:p>
          <a:p>
            <a:r>
              <a:rPr lang="en-GB" sz="2400" b="1" i="1" dirty="0" smtClean="0">
                <a:solidFill>
                  <a:schemeClr val="tx2"/>
                </a:solidFill>
              </a:rPr>
              <a:t>Use Wireshark (Packet Sniffing Tool) to capture the packets  (ARP, ICMP) and analyse them</a:t>
            </a:r>
            <a:r>
              <a:rPr lang="en-GB" sz="2400" b="1" i="1" dirty="0" smtClean="0">
                <a:solidFill>
                  <a:schemeClr val="tx2"/>
                </a:solidFill>
              </a:rPr>
              <a:t>.</a:t>
            </a:r>
          </a:p>
          <a:p>
            <a:r>
              <a:rPr lang="cy-GB" sz="2400" b="1" i="1" dirty="0" err="1" smtClean="0">
                <a:solidFill>
                  <a:schemeClr val="tx2"/>
                </a:solidFill>
              </a:rPr>
              <a:t>Working</a:t>
            </a:r>
            <a:r>
              <a:rPr lang="cy-GB" sz="2400" b="1" i="1" dirty="0" smtClean="0">
                <a:solidFill>
                  <a:schemeClr val="tx2"/>
                </a:solidFill>
              </a:rPr>
              <a:t> </a:t>
            </a:r>
            <a:r>
              <a:rPr lang="cy-GB" sz="2400" b="1" i="1" dirty="0" err="1" smtClean="0">
                <a:solidFill>
                  <a:schemeClr val="tx2"/>
                </a:solidFill>
              </a:rPr>
              <a:t>with</a:t>
            </a:r>
            <a:r>
              <a:rPr lang="cy-GB" sz="2400" b="1" i="1" dirty="0" smtClean="0">
                <a:solidFill>
                  <a:schemeClr val="tx2"/>
                </a:solidFill>
              </a:rPr>
              <a:t> </a:t>
            </a:r>
            <a:r>
              <a:rPr lang="cy-GB" sz="2400" b="1" i="1" dirty="0" err="1" smtClean="0">
                <a:solidFill>
                  <a:schemeClr val="tx2"/>
                </a:solidFill>
              </a:rPr>
              <a:t>Virtual</a:t>
            </a:r>
            <a:r>
              <a:rPr lang="cy-GB" sz="2400" b="1" i="1" dirty="0" smtClean="0">
                <a:solidFill>
                  <a:schemeClr val="tx2"/>
                </a:solidFill>
              </a:rPr>
              <a:t> </a:t>
            </a:r>
            <a:r>
              <a:rPr lang="cy-GB" sz="2400" b="1" i="1" dirty="0" err="1" smtClean="0">
                <a:solidFill>
                  <a:schemeClr val="tx2"/>
                </a:solidFill>
              </a:rPr>
              <a:t>Machines</a:t>
            </a:r>
            <a:r>
              <a:rPr lang="cy-GB" sz="2400" b="1" i="1" dirty="0" smtClean="0">
                <a:solidFill>
                  <a:schemeClr val="tx2"/>
                </a:solidFill>
              </a:rPr>
              <a:t>...</a:t>
            </a:r>
          </a:p>
          <a:p>
            <a:r>
              <a:rPr lang="cy-GB" sz="2400" b="1" i="1" dirty="0" smtClean="0">
                <a:solidFill>
                  <a:schemeClr val="tx2"/>
                </a:solidFill>
              </a:rPr>
              <a:t>Ubuntu 16.04 LTS</a:t>
            </a:r>
            <a:endParaRPr lang="cy-GB" sz="2400" b="1" i="1" dirty="0" smtClean="0">
              <a:solidFill>
                <a:schemeClr val="tx2"/>
              </a:solidFill>
            </a:endParaRPr>
          </a:p>
          <a:p>
            <a:endParaRPr lang="en-GB" sz="2400" b="1" i="1" dirty="0" smtClean="0">
              <a:solidFill>
                <a:schemeClr val="tx2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i="1" dirty="0" smtClean="0">
                <a:solidFill>
                  <a:schemeClr val="accent1">
                    <a:lumMod val="50000"/>
                  </a:schemeClr>
                </a:solidFill>
              </a:rPr>
              <a:t>From our previous tutorials… and Independent Learning (recap)</a:t>
            </a:r>
            <a:endParaRPr lang="en-GB" sz="36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43238" t="15156" r="6466" b="30577"/>
          <a:stretch/>
        </p:blipFill>
        <p:spPr>
          <a:xfrm>
            <a:off x="-31403" y="3548432"/>
            <a:ext cx="3134996" cy="22549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7051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Chat…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en-US" sz="2800" b="1" i="1" dirty="0" smtClean="0">
                <a:solidFill>
                  <a:schemeClr val="tx2"/>
                </a:solidFill>
              </a:rPr>
              <a:t>Write on the whiteboard…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b="1" i="1" dirty="0" smtClean="0">
                <a:solidFill>
                  <a:schemeClr val="tx2"/>
                </a:solidFill>
              </a:rPr>
              <a:t>What do you think</a:t>
            </a:r>
          </a:p>
          <a:p>
            <a:pPr marL="0" indent="0" algn="ctr">
              <a:spcBef>
                <a:spcPts val="600"/>
              </a:spcBef>
              <a:buNone/>
            </a:pPr>
            <a:endParaRPr lang="en-US" sz="2800" b="1" i="1" dirty="0" smtClean="0">
              <a:solidFill>
                <a:schemeClr val="tx2"/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b="1" i="1" dirty="0" smtClean="0">
                <a:solidFill>
                  <a:schemeClr val="tx2"/>
                </a:solidFill>
              </a:rPr>
              <a:t>Anything which is confidential to you?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b="1" i="1" dirty="0" smtClean="0">
                <a:solidFill>
                  <a:schemeClr val="tx2"/>
                </a:solidFill>
              </a:rPr>
              <a:t>When are you available for a meeting?</a:t>
            </a:r>
            <a:endParaRPr lang="en-CA" sz="2000" i="1" dirty="0" smtClean="0"/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b="1" i="1" dirty="0" smtClean="0">
                <a:solidFill>
                  <a:schemeClr val="tx2"/>
                </a:solidFill>
              </a:rPr>
              <a:t>----</a:t>
            </a:r>
          </a:p>
          <a:p>
            <a:pPr marL="0" indent="0" algn="ctr">
              <a:spcBef>
                <a:spcPts val="600"/>
              </a:spcBef>
              <a:buNone/>
            </a:pPr>
            <a:endParaRPr lang="en-US" sz="2800" b="1" i="1" dirty="0" smtClean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190781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Objectives and Discussions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en-US" sz="2800" b="1" i="1" dirty="0">
                <a:solidFill>
                  <a:schemeClr val="tx2"/>
                </a:solidFill>
              </a:rPr>
              <a:t>The Cybersecurity </a:t>
            </a:r>
            <a:r>
              <a:rPr lang="en-US" sz="2800" b="1" i="1" dirty="0" smtClean="0">
                <a:solidFill>
                  <a:schemeClr val="tx2"/>
                </a:solidFill>
              </a:rPr>
              <a:t>Cube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100" i="1" dirty="0" smtClean="0"/>
              <a:t>the </a:t>
            </a:r>
            <a:r>
              <a:rPr lang="en-US" sz="2100" i="1" dirty="0"/>
              <a:t>three dimensions of the </a:t>
            </a:r>
            <a:r>
              <a:rPr lang="en-US" sz="2100" i="1" dirty="0" err="1"/>
              <a:t>McCumber</a:t>
            </a:r>
            <a:r>
              <a:rPr lang="en-US" sz="2100" i="1" dirty="0"/>
              <a:t> </a:t>
            </a:r>
            <a:r>
              <a:rPr lang="en-US" sz="2100" i="1" dirty="0" smtClean="0"/>
              <a:t>Cube.</a:t>
            </a:r>
            <a:endParaRPr lang="en-US" i="1" dirty="0"/>
          </a:p>
          <a:p>
            <a:pPr marL="0" indent="0" algn="ctr">
              <a:spcBef>
                <a:spcPts val="600"/>
              </a:spcBef>
              <a:buNone/>
            </a:pPr>
            <a:endParaRPr lang="en-US" sz="2800" b="1" i="1" dirty="0" smtClean="0"/>
          </a:p>
          <a:p>
            <a:pPr marL="0" indent="0" algn="ctr">
              <a:spcBef>
                <a:spcPts val="600"/>
              </a:spcBef>
              <a:buNone/>
            </a:pPr>
            <a:r>
              <a:rPr lang="en-US" sz="2900" b="1" i="1" dirty="0">
                <a:solidFill>
                  <a:schemeClr val="tx2"/>
                </a:solidFill>
              </a:rPr>
              <a:t>CIA TRIAD 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300" i="1" dirty="0" smtClean="0"/>
              <a:t>confidentiality</a:t>
            </a:r>
            <a:r>
              <a:rPr lang="en-US" sz="2300" i="1" dirty="0"/>
              <a:t>, integrity, and availability.</a:t>
            </a:r>
            <a:endParaRPr lang="en-US" i="1" dirty="0"/>
          </a:p>
          <a:p>
            <a:pPr marL="0" indent="0" algn="ctr">
              <a:spcBef>
                <a:spcPts val="600"/>
              </a:spcBef>
              <a:buNone/>
            </a:pPr>
            <a:endParaRPr lang="en-US" sz="2800" b="1" i="1" dirty="0" smtClean="0"/>
          </a:p>
          <a:p>
            <a:pPr marL="0" indent="0" algn="ctr">
              <a:spcBef>
                <a:spcPts val="600"/>
              </a:spcBef>
              <a:buNone/>
            </a:pPr>
            <a:r>
              <a:rPr lang="en-US" sz="2900" b="1" i="1" dirty="0">
                <a:solidFill>
                  <a:schemeClr val="tx2"/>
                </a:solidFill>
              </a:rPr>
              <a:t>States </a:t>
            </a:r>
            <a:r>
              <a:rPr lang="en-US" sz="2900" b="1" i="1" dirty="0">
                <a:solidFill>
                  <a:schemeClr val="tx2"/>
                </a:solidFill>
              </a:rPr>
              <a:t>of </a:t>
            </a:r>
            <a:r>
              <a:rPr lang="en-US" sz="2900" b="1" i="1" dirty="0">
                <a:solidFill>
                  <a:schemeClr val="tx2"/>
                </a:solidFill>
              </a:rPr>
              <a:t>Data 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300" i="1" dirty="0" smtClean="0"/>
              <a:t>the </a:t>
            </a:r>
            <a:r>
              <a:rPr lang="en-US" sz="2300" i="1" dirty="0"/>
              <a:t>three states of data.</a:t>
            </a:r>
            <a:endParaRPr lang="en-US" i="1" dirty="0"/>
          </a:p>
          <a:p>
            <a:pPr marL="0" indent="0" algn="ctr">
              <a:spcBef>
                <a:spcPts val="600"/>
              </a:spcBef>
              <a:buNone/>
            </a:pPr>
            <a:endParaRPr lang="en-US" sz="2800" b="1" i="1" dirty="0" smtClean="0"/>
          </a:p>
          <a:p>
            <a:pPr marL="0" indent="0" algn="ctr">
              <a:spcBef>
                <a:spcPts val="600"/>
              </a:spcBef>
              <a:buNone/>
            </a:pPr>
            <a:r>
              <a:rPr lang="en-US" sz="2900" b="1" i="1" dirty="0">
                <a:solidFill>
                  <a:schemeClr val="tx2"/>
                </a:solidFill>
              </a:rPr>
              <a:t>Cybersecurity Countermeasures 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300" i="1" dirty="0" smtClean="0"/>
              <a:t>the </a:t>
            </a:r>
            <a:r>
              <a:rPr lang="en-US" sz="2300" i="1" dirty="0"/>
              <a:t>types of cybersecurity countermeasures.</a:t>
            </a:r>
            <a:endParaRPr lang="en-US" i="1" dirty="0"/>
          </a:p>
          <a:p>
            <a:pPr marL="0" indent="0" algn="ctr">
              <a:spcBef>
                <a:spcPts val="600"/>
              </a:spcBef>
              <a:buNone/>
            </a:pPr>
            <a:endParaRPr lang="en-US" sz="2800" b="1" i="1" dirty="0" smtClean="0"/>
          </a:p>
          <a:p>
            <a:pPr marL="0" indent="0" algn="ctr">
              <a:spcBef>
                <a:spcPts val="600"/>
              </a:spcBef>
              <a:buNone/>
            </a:pPr>
            <a:r>
              <a:rPr lang="en-US" sz="2900" b="1" i="1" dirty="0">
                <a:solidFill>
                  <a:schemeClr val="tx2"/>
                </a:solidFill>
              </a:rPr>
              <a:t>IT </a:t>
            </a:r>
            <a:r>
              <a:rPr lang="en-US" sz="2900" b="1" i="1" dirty="0">
                <a:solidFill>
                  <a:schemeClr val="tx2"/>
                </a:solidFill>
              </a:rPr>
              <a:t>Security Management </a:t>
            </a:r>
            <a:r>
              <a:rPr lang="en-US" sz="2900" b="1" i="1" dirty="0">
                <a:solidFill>
                  <a:schemeClr val="tx2"/>
                </a:solidFill>
              </a:rPr>
              <a:t>Framework 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300" i="1" dirty="0" smtClean="0"/>
              <a:t>the </a:t>
            </a:r>
            <a:r>
              <a:rPr lang="en-US" sz="2300" i="1" dirty="0"/>
              <a:t>ISO Cybersecurity </a:t>
            </a:r>
            <a:r>
              <a:rPr lang="en-US" sz="2300" i="1" dirty="0" smtClean="0"/>
              <a:t>Model</a:t>
            </a:r>
            <a:endParaRPr lang="en-CA" sz="20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176112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Objectives and Discussions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Working with Users, Groups and Permissions</a:t>
            </a:r>
            <a:endParaRPr lang="en-GB" sz="28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16269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Our Focus…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7235" y="2736931"/>
            <a:ext cx="3320629" cy="2854094"/>
            <a:chOff x="827584" y="1286271"/>
            <a:chExt cx="5112568" cy="4394273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27584" y="1286271"/>
              <a:ext cx="5112568" cy="439427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27784" y="3501008"/>
              <a:ext cx="1434951" cy="1071135"/>
            </a:xfrm>
            <a:prstGeom prst="rect">
              <a:avLst/>
            </a:prstGeom>
          </p:spPr>
        </p:pic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1628800"/>
            <a:ext cx="3507840" cy="2618465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V="1">
            <a:off x="1978410" y="2674583"/>
            <a:ext cx="2638603" cy="16823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47625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>
                <a:solidFill>
                  <a:schemeClr val="tx2"/>
                </a:solidFill>
              </a:rPr>
              <a:t>the three dimensions of the </a:t>
            </a:r>
            <a:r>
              <a:rPr lang="en-US" sz="3600" i="1" dirty="0" err="1">
                <a:solidFill>
                  <a:schemeClr val="tx2"/>
                </a:solidFill>
              </a:rPr>
              <a:t>McCumber</a:t>
            </a:r>
            <a:r>
              <a:rPr lang="en-US" sz="3600" i="1" dirty="0">
                <a:solidFill>
                  <a:schemeClr val="tx2"/>
                </a:solidFill>
              </a:rPr>
              <a:t> Cube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>
                <a:solidFill>
                  <a:schemeClr val="tx2"/>
                </a:solidFill>
              </a:rPr>
              <a:t>The Principles of Security</a:t>
            </a:r>
          </a:p>
          <a:p>
            <a:pPr algn="just"/>
            <a:endParaRPr lang="en-US" sz="1600" dirty="0" smtClean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600" dirty="0" smtClean="0"/>
              <a:t>The </a:t>
            </a:r>
            <a:r>
              <a:rPr lang="en-US" sz="1600" dirty="0"/>
              <a:t>first dimension of the cybersecurity cube identifies the goals to </a:t>
            </a:r>
            <a:r>
              <a:rPr lang="en-US" sz="16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protect</a:t>
            </a:r>
            <a:r>
              <a:rPr lang="en-US" sz="1600" dirty="0"/>
              <a:t> the cyber world. </a:t>
            </a:r>
            <a:r>
              <a:rPr lang="en-US" sz="1600" dirty="0" smtClean="0"/>
              <a:t>The </a:t>
            </a:r>
            <a:r>
              <a:rPr lang="en-US" sz="1600" dirty="0"/>
              <a:t>goals identified in the first dimension are the foundational principles of the cybersecurity world. </a:t>
            </a:r>
            <a:endParaRPr lang="en-US" sz="1600" dirty="0" smtClean="0"/>
          </a:p>
          <a:p>
            <a:pPr algn="just">
              <a:buFont typeface="Courier New" panose="02070309020205020404" pitchFamily="49" charset="0"/>
              <a:buChar char="o"/>
            </a:pPr>
            <a:endParaRPr lang="en-US" sz="1600" dirty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These three principles are confidentiality, integrity and availability. 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en-US" sz="1600" dirty="0" smtClean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600" dirty="0" smtClean="0"/>
              <a:t>The </a:t>
            </a:r>
            <a:r>
              <a:rPr lang="en-US" sz="1600" dirty="0"/>
              <a:t>principles provide focus and enable cybersecurity specialists to prioritize actions in protecting the cyber world.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161004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>
                <a:solidFill>
                  <a:schemeClr val="tx2"/>
                </a:solidFill>
              </a:rPr>
              <a:t>the three dimensions of the </a:t>
            </a:r>
            <a:r>
              <a:rPr lang="en-US" sz="3600" i="1" dirty="0" err="1">
                <a:solidFill>
                  <a:schemeClr val="tx2"/>
                </a:solidFill>
              </a:rPr>
              <a:t>McCumber</a:t>
            </a:r>
            <a:r>
              <a:rPr lang="en-US" sz="3600" i="1" dirty="0">
                <a:solidFill>
                  <a:schemeClr val="tx2"/>
                </a:solidFill>
              </a:rPr>
              <a:t> Cube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The </a:t>
            </a:r>
            <a:r>
              <a:rPr lang="en-US" sz="2000" b="1" dirty="0">
                <a:solidFill>
                  <a:schemeClr val="tx2"/>
                </a:solidFill>
              </a:rPr>
              <a:t>States of </a:t>
            </a:r>
            <a:r>
              <a:rPr lang="en-US" sz="2000" b="1" dirty="0" smtClean="0">
                <a:solidFill>
                  <a:schemeClr val="tx2"/>
                </a:solidFill>
              </a:rPr>
              <a:t>Data</a:t>
            </a:r>
          </a:p>
          <a:p>
            <a:pPr marL="0" indent="0" algn="just">
              <a:buNone/>
            </a:pPr>
            <a:endParaRPr lang="en-US" sz="2000" b="1" dirty="0">
              <a:solidFill>
                <a:schemeClr val="tx2"/>
              </a:solidFill>
            </a:endParaRPr>
          </a:p>
          <a:p>
            <a:pPr algn="just"/>
            <a:r>
              <a:rPr lang="en-US" sz="1600" dirty="0"/>
              <a:t>The cyber world is a world of </a:t>
            </a:r>
            <a:r>
              <a:rPr lang="en-US" sz="1600" dirty="0" smtClean="0"/>
              <a:t>data. So, the main  focus is on </a:t>
            </a:r>
            <a:r>
              <a:rPr lang="en-US" sz="1600" dirty="0"/>
              <a:t>protecting data. </a:t>
            </a:r>
            <a:endParaRPr lang="en-US" sz="1600" dirty="0" smtClean="0"/>
          </a:p>
          <a:p>
            <a:pPr algn="just"/>
            <a:endParaRPr lang="en-US" sz="1600" dirty="0"/>
          </a:p>
          <a:p>
            <a:pPr algn="just"/>
            <a:r>
              <a:rPr lang="en-US" sz="1600" dirty="0" smtClean="0"/>
              <a:t>The </a:t>
            </a:r>
            <a:r>
              <a:rPr lang="en-US" sz="1600" dirty="0"/>
              <a:t>second dimension of the cybersecurity cube focuses on the </a:t>
            </a:r>
            <a:r>
              <a:rPr lang="en-US" sz="16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problems of protecting all of the states of data</a:t>
            </a:r>
            <a:r>
              <a:rPr lang="en-US" sz="1600" dirty="0"/>
              <a:t> in the cyber world. </a:t>
            </a:r>
            <a:endParaRPr lang="en-US" sz="1600" dirty="0" smtClean="0"/>
          </a:p>
          <a:p>
            <a:pPr algn="just"/>
            <a:endParaRPr lang="en-US" sz="1600" dirty="0"/>
          </a:p>
          <a:p>
            <a:pPr algn="just"/>
            <a:r>
              <a:rPr lang="en-US" sz="1600" dirty="0" smtClean="0"/>
              <a:t>Data </a:t>
            </a:r>
            <a:r>
              <a:rPr lang="en-US" sz="1600" dirty="0"/>
              <a:t>has three possible </a:t>
            </a:r>
            <a:r>
              <a:rPr lang="en-US" sz="1600" dirty="0" smtClean="0"/>
              <a:t>states:</a:t>
            </a:r>
          </a:p>
          <a:p>
            <a:pPr lvl="1" algn="just">
              <a:buFont typeface="Wingdings" panose="05000000000000000000" pitchFamily="2" charset="2"/>
              <a:buChar char="q"/>
            </a:pPr>
            <a:r>
              <a:rPr lang="en-US" sz="1600" dirty="0" smtClean="0"/>
              <a:t>Data </a:t>
            </a:r>
            <a:r>
              <a:rPr lang="en-US" sz="1600" dirty="0"/>
              <a:t>at rest or in storage </a:t>
            </a:r>
            <a:endParaRPr lang="en-US" sz="1600" dirty="0" smtClean="0"/>
          </a:p>
          <a:p>
            <a:pPr lvl="1" algn="just">
              <a:buFont typeface="Wingdings" panose="05000000000000000000" pitchFamily="2" charset="2"/>
              <a:buChar char="q"/>
            </a:pPr>
            <a:r>
              <a:rPr lang="en-US" sz="1600" dirty="0" smtClean="0"/>
              <a:t>Data </a:t>
            </a:r>
            <a:r>
              <a:rPr lang="en-US" sz="1600" dirty="0"/>
              <a:t>in transit </a:t>
            </a:r>
            <a:endParaRPr lang="en-US" sz="1600" dirty="0" smtClean="0"/>
          </a:p>
          <a:p>
            <a:pPr lvl="1" algn="just">
              <a:buFont typeface="Wingdings" panose="05000000000000000000" pitchFamily="2" charset="2"/>
              <a:buChar char="q"/>
            </a:pPr>
            <a:r>
              <a:rPr lang="en-US" sz="1600" dirty="0" smtClean="0"/>
              <a:t>Data </a:t>
            </a:r>
            <a:r>
              <a:rPr lang="en-US" sz="1600" dirty="0"/>
              <a:t>in process</a:t>
            </a:r>
          </a:p>
          <a:p>
            <a:pPr algn="just"/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287674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>
                <a:solidFill>
                  <a:schemeClr val="tx2"/>
                </a:solidFill>
              </a:rPr>
              <a:t>the three dimensions of the </a:t>
            </a:r>
            <a:r>
              <a:rPr lang="en-US" sz="3600" i="1" dirty="0" err="1">
                <a:solidFill>
                  <a:schemeClr val="tx2"/>
                </a:solidFill>
              </a:rPr>
              <a:t>McCumber</a:t>
            </a:r>
            <a:r>
              <a:rPr lang="en-US" sz="3600" i="1" dirty="0">
                <a:solidFill>
                  <a:schemeClr val="tx2"/>
                </a:solidFill>
              </a:rPr>
              <a:t> Cube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The Protection</a:t>
            </a:r>
            <a:endParaRPr lang="en-US" sz="2000" b="1" dirty="0">
              <a:solidFill>
                <a:schemeClr val="tx2"/>
              </a:solidFill>
            </a:endParaRPr>
          </a:p>
          <a:p>
            <a:pPr algn="just"/>
            <a:endParaRPr lang="en-US" sz="2000" dirty="0" smtClean="0"/>
          </a:p>
          <a:p>
            <a:pPr marL="0" indent="0" algn="ctr">
              <a:buNone/>
            </a:pPr>
            <a:r>
              <a:rPr lang="en-US" sz="2000" dirty="0" smtClean="0"/>
              <a:t>The </a:t>
            </a:r>
            <a:r>
              <a:rPr lang="en-US" sz="2000" dirty="0"/>
              <a:t>third dimension of the cybersecurity sorcery cube defines </a:t>
            </a:r>
            <a:endParaRPr lang="en-US" sz="2000" dirty="0" smtClean="0"/>
          </a:p>
          <a:p>
            <a:pPr marL="0" indent="0" algn="ctr">
              <a:buNone/>
            </a:pPr>
            <a:r>
              <a:rPr lang="en-US" sz="20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sz="20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powers used to protect </a:t>
            </a:r>
            <a:endParaRPr lang="en-US" sz="2000" b="1" i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US" sz="2000" dirty="0" smtClean="0"/>
              <a:t>the </a:t>
            </a:r>
            <a:r>
              <a:rPr lang="en-US" sz="2000" dirty="0"/>
              <a:t>cyber world. </a:t>
            </a:r>
            <a:endParaRPr lang="en-US" sz="2000" dirty="0" smtClean="0"/>
          </a:p>
          <a:p>
            <a:pPr algn="just"/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277447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>
                <a:solidFill>
                  <a:schemeClr val="tx2"/>
                </a:solidFill>
              </a:rPr>
              <a:t>the three dimensions of the </a:t>
            </a:r>
            <a:r>
              <a:rPr lang="en-US" sz="3600" i="1" dirty="0" err="1">
                <a:solidFill>
                  <a:schemeClr val="tx2"/>
                </a:solidFill>
              </a:rPr>
              <a:t>McCumber</a:t>
            </a:r>
            <a:r>
              <a:rPr lang="en-US" sz="3600" i="1" dirty="0">
                <a:solidFill>
                  <a:schemeClr val="tx2"/>
                </a:solidFill>
              </a:rPr>
              <a:t> Cube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dirty="0" smtClean="0"/>
              <a:t>The </a:t>
            </a:r>
            <a:r>
              <a:rPr lang="en-US" sz="2000" dirty="0"/>
              <a:t>sorcery cube identifies the three types of powers: </a:t>
            </a:r>
          </a:p>
          <a:p>
            <a:pPr marL="0" indent="0" algn="ctr">
              <a:buNone/>
            </a:pPr>
            <a:endParaRPr lang="en-US" sz="2000" b="1" i="1" dirty="0" smtClean="0"/>
          </a:p>
          <a:p>
            <a:pPr marL="0" indent="0" algn="ctr">
              <a:buNone/>
            </a:pPr>
            <a:r>
              <a:rPr lang="en-US" sz="2000" b="1" i="1" dirty="0" smtClean="0"/>
              <a:t>Technologies </a:t>
            </a:r>
          </a:p>
          <a:p>
            <a:pPr marL="0" indent="0" algn="ctr">
              <a:buNone/>
            </a:pPr>
            <a:r>
              <a:rPr lang="en-US" sz="1800" i="1" dirty="0" smtClean="0"/>
              <a:t>devices</a:t>
            </a:r>
            <a:r>
              <a:rPr lang="en-US" sz="1800" i="1" dirty="0"/>
              <a:t>, </a:t>
            </a:r>
            <a:r>
              <a:rPr lang="en-US" sz="1800" i="1" dirty="0" smtClean="0"/>
              <a:t>&amp; products </a:t>
            </a:r>
            <a:r>
              <a:rPr lang="en-US" sz="1800" i="1" dirty="0"/>
              <a:t>available to protect information systems and </a:t>
            </a:r>
            <a:r>
              <a:rPr lang="en-US" sz="1800" i="1" dirty="0" smtClean="0"/>
              <a:t>defend cyber </a:t>
            </a:r>
            <a:r>
              <a:rPr lang="en-US" sz="1800" i="1" dirty="0"/>
              <a:t>criminals. </a:t>
            </a:r>
            <a:endParaRPr lang="en-US" sz="1800" i="1" dirty="0" smtClean="0"/>
          </a:p>
          <a:p>
            <a:pPr marL="0" indent="0" algn="ctr">
              <a:buNone/>
            </a:pPr>
            <a:endParaRPr lang="en-US" sz="1800" i="1" dirty="0"/>
          </a:p>
          <a:p>
            <a:pPr marL="0" indent="0" algn="ctr">
              <a:buNone/>
            </a:pPr>
            <a:r>
              <a:rPr lang="en-US" sz="2000" b="1" i="1" dirty="0"/>
              <a:t>Policies and Practices </a:t>
            </a:r>
            <a:endParaRPr lang="en-US" sz="2000" b="1" i="1" dirty="0" smtClean="0"/>
          </a:p>
          <a:p>
            <a:pPr marL="0" indent="0" algn="ctr">
              <a:buNone/>
            </a:pPr>
            <a:r>
              <a:rPr lang="en-US" sz="1600" i="1" dirty="0" smtClean="0"/>
              <a:t>Procedures &amp; guidelines </a:t>
            </a:r>
            <a:r>
              <a:rPr lang="en-US" sz="1600" i="1" dirty="0"/>
              <a:t>that enable the citizens of the cyber world to stay safe </a:t>
            </a:r>
            <a:r>
              <a:rPr lang="en-US" sz="1600" i="1" dirty="0" smtClean="0"/>
              <a:t>&amp; follow </a:t>
            </a:r>
            <a:r>
              <a:rPr lang="en-US" sz="1600" i="1" dirty="0"/>
              <a:t>good practices.</a:t>
            </a:r>
            <a:r>
              <a:rPr lang="en-US" sz="1800" i="1" dirty="0"/>
              <a:t> </a:t>
            </a:r>
          </a:p>
          <a:p>
            <a:pPr marL="0" indent="0" algn="ctr">
              <a:buNone/>
            </a:pPr>
            <a:endParaRPr lang="en-US" sz="2000" b="1" i="1" dirty="0" smtClean="0"/>
          </a:p>
          <a:p>
            <a:pPr marL="0" indent="0" algn="ctr">
              <a:buNone/>
            </a:pPr>
            <a:r>
              <a:rPr lang="en-US" sz="2000" b="1" i="1" dirty="0" smtClean="0"/>
              <a:t>People </a:t>
            </a:r>
          </a:p>
          <a:p>
            <a:pPr marL="0" indent="0" algn="ctr">
              <a:buNone/>
            </a:pPr>
            <a:r>
              <a:rPr lang="en-US" sz="1800" i="1" dirty="0" smtClean="0"/>
              <a:t>Aware </a:t>
            </a:r>
            <a:r>
              <a:rPr lang="en-US" sz="1800" i="1" dirty="0"/>
              <a:t>and knowledgeable about their world and the dangers that threaten their world. </a:t>
            </a:r>
          </a:p>
          <a:p>
            <a:pPr algn="just"/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353078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The Triad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Confidentiality</a:t>
            </a:r>
            <a:endParaRPr lang="en-US" sz="2000" b="1" dirty="0">
              <a:solidFill>
                <a:schemeClr val="tx2"/>
              </a:solidFill>
            </a:endParaRPr>
          </a:p>
          <a:p>
            <a:pPr algn="just"/>
            <a:r>
              <a:rPr lang="en-US" sz="2000" dirty="0" smtClean="0"/>
              <a:t>Confidentiality </a:t>
            </a:r>
            <a:r>
              <a:rPr lang="en-US" sz="2000" dirty="0"/>
              <a:t>prevents the disclosure of information to unauthorized people, resources and processes. </a:t>
            </a:r>
            <a:endParaRPr lang="en-US" sz="2000" dirty="0" smtClean="0"/>
          </a:p>
          <a:p>
            <a:pPr algn="just"/>
            <a:r>
              <a:rPr lang="en-US" sz="2000" dirty="0" smtClean="0"/>
              <a:t>Maybe in other words, </a:t>
            </a:r>
            <a:r>
              <a:rPr lang="en-US" sz="20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confidentiality </a:t>
            </a:r>
            <a:r>
              <a:rPr lang="en-US" sz="20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privacy</a:t>
            </a:r>
            <a:r>
              <a:rPr lang="en-US" sz="2000" dirty="0"/>
              <a:t>. </a:t>
            </a:r>
            <a:endParaRPr lang="en-US" sz="2000" dirty="0" smtClean="0"/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Organizations need to train employees about best practices in safeguarding sensitive information to protect themselves and the organization from attacks. </a:t>
            </a:r>
          </a:p>
          <a:p>
            <a:pPr algn="just"/>
            <a:endParaRPr lang="en-US" sz="2000" dirty="0" smtClean="0"/>
          </a:p>
          <a:p>
            <a:pPr algn="just"/>
            <a:r>
              <a:rPr lang="en-US" sz="2000" dirty="0" smtClean="0"/>
              <a:t>Methods </a:t>
            </a:r>
            <a:r>
              <a:rPr lang="en-US" sz="2000" dirty="0"/>
              <a:t>used to ensure confidentiality include </a:t>
            </a:r>
            <a:r>
              <a:rPr lang="en-US" sz="2000" b="1" i="1" dirty="0">
                <a:solidFill>
                  <a:schemeClr val="tx2"/>
                </a:solidFill>
              </a:rPr>
              <a:t>data encryption, authentication, and access control</a:t>
            </a:r>
            <a:r>
              <a:rPr lang="en-US" sz="2000" dirty="0" smtClean="0"/>
              <a:t>.</a:t>
            </a:r>
            <a:endParaRPr lang="en-US" sz="2400" dirty="0"/>
          </a:p>
          <a:p>
            <a:pPr algn="just"/>
            <a:endParaRPr lang="en-US" sz="1800" dirty="0"/>
          </a:p>
          <a:p>
            <a:pPr algn="just"/>
            <a:endParaRPr lang="en-US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3024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The Triad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196752"/>
            <a:ext cx="4320480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Confidentiality </a:t>
            </a:r>
          </a:p>
          <a:p>
            <a:pPr marL="0" indent="0" algn="just">
              <a:buNone/>
            </a:pPr>
            <a:r>
              <a:rPr lang="en-US" sz="2000" b="1" i="1" dirty="0" smtClean="0"/>
              <a:t>Protecting </a:t>
            </a:r>
            <a:r>
              <a:rPr lang="en-US" sz="2000" b="1" i="1" dirty="0"/>
              <a:t>Data Privacy</a:t>
            </a:r>
          </a:p>
          <a:p>
            <a:pPr algn="just"/>
            <a:r>
              <a:rPr lang="en-US" sz="2000" dirty="0"/>
              <a:t>Organizations collect a large amount of data and much of this data is not sensitive because it is publicly available, like names and telephone numbers. </a:t>
            </a:r>
            <a:endParaRPr lang="en-US" sz="2000" dirty="0" smtClean="0"/>
          </a:p>
          <a:p>
            <a:pPr algn="just"/>
            <a:endParaRPr lang="en-US" sz="2000" dirty="0"/>
          </a:p>
          <a:p>
            <a:pPr algn="just"/>
            <a:r>
              <a:rPr lang="en-US" sz="2000" dirty="0" smtClean="0"/>
              <a:t>Other </a:t>
            </a:r>
            <a:r>
              <a:rPr lang="en-US" sz="2000" dirty="0"/>
              <a:t>data collected, though, is sensitive. Sensitive information is data protected from unauthorized access to safeguard an individual or an organization. </a:t>
            </a:r>
          </a:p>
          <a:p>
            <a:pPr algn="just"/>
            <a:endParaRPr lang="en-US" sz="1800" dirty="0"/>
          </a:p>
          <a:p>
            <a:pPr algn="just"/>
            <a:endParaRPr lang="en-US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223503"/>
            <a:ext cx="4366593" cy="386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14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The Triad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3996444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Confidentiality </a:t>
            </a:r>
          </a:p>
          <a:p>
            <a:pPr marL="0" indent="0" algn="just">
              <a:buNone/>
            </a:pPr>
            <a:r>
              <a:rPr lang="en-US" sz="2000" b="1" i="1" dirty="0" smtClean="0"/>
              <a:t>Controlling </a:t>
            </a:r>
            <a:r>
              <a:rPr lang="en-US" sz="2000" b="1" i="1" dirty="0"/>
              <a:t>Access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en-US" sz="2000" dirty="0" smtClean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2000" dirty="0" smtClean="0"/>
              <a:t>Access </a:t>
            </a:r>
            <a:r>
              <a:rPr lang="en-US" sz="2000" dirty="0"/>
              <a:t>control defines a number of protection schemes that prevent unauthorized access to a computer, network, database, or other data resources. </a:t>
            </a:r>
            <a:endParaRPr lang="en-US" sz="2000" dirty="0" smtClean="0"/>
          </a:p>
          <a:p>
            <a:pPr algn="just">
              <a:buFont typeface="Courier New" panose="02070309020205020404" pitchFamily="49" charset="0"/>
              <a:buChar char="o"/>
            </a:pPr>
            <a:endParaRPr lang="en-US" sz="2000" dirty="0" smtClean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2000" dirty="0" smtClean="0"/>
              <a:t>The </a:t>
            </a:r>
            <a:r>
              <a:rPr lang="en-US" sz="2000" dirty="0"/>
              <a:t>concepts of </a:t>
            </a:r>
            <a:r>
              <a:rPr lang="en-US" sz="20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AAA</a:t>
            </a:r>
            <a:r>
              <a:rPr lang="en-US" sz="2000" dirty="0"/>
              <a:t> involve three security </a:t>
            </a:r>
            <a:r>
              <a:rPr lang="en-US" sz="2000" dirty="0" smtClean="0"/>
              <a:t>services.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8325" y="1556793"/>
            <a:ext cx="4620513" cy="370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6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The Triad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Confidentiality - </a:t>
            </a:r>
            <a:r>
              <a:rPr lang="en-US" sz="2000" b="1" i="1" dirty="0" smtClean="0"/>
              <a:t>Controlling </a:t>
            </a:r>
            <a:r>
              <a:rPr lang="en-US" sz="2000" b="1" i="1" dirty="0"/>
              <a:t>Access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20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Authentication</a:t>
            </a:r>
            <a:r>
              <a:rPr lang="en-US" sz="2000" dirty="0"/>
              <a:t> verifies the identity of a user to prevent unauthorized access. Users prove their identity with a username or I.D. </a:t>
            </a:r>
            <a:endParaRPr lang="en-US" sz="2000" dirty="0" smtClean="0"/>
          </a:p>
          <a:p>
            <a:pPr algn="just">
              <a:buFont typeface="Courier New" panose="02070309020205020404" pitchFamily="49" charset="0"/>
              <a:buChar char="o"/>
            </a:pPr>
            <a:endParaRPr lang="en-US" sz="2000" dirty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20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Authorization</a:t>
            </a:r>
            <a:r>
              <a:rPr lang="en-US" sz="2000" b="1" dirty="0"/>
              <a:t> </a:t>
            </a:r>
            <a:r>
              <a:rPr lang="en-US" sz="2000" dirty="0"/>
              <a:t>services determine which resources users can access, along with the operations that users can perform. Authorization can also control when a user has access to a specific resource. 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en-US" sz="2000" b="1" i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20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Accounting</a:t>
            </a:r>
            <a:r>
              <a:rPr lang="en-US" sz="2000" b="1" dirty="0"/>
              <a:t> </a:t>
            </a:r>
            <a:r>
              <a:rPr lang="en-US" sz="2000" dirty="0"/>
              <a:t>keeps track of what users do, including what they access, the amount of time they access resources, and any changes made. </a:t>
            </a:r>
          </a:p>
          <a:p>
            <a:pPr algn="just"/>
            <a:endParaRPr lang="en-US" sz="1800" dirty="0"/>
          </a:p>
          <a:p>
            <a:pPr algn="just"/>
            <a:endParaRPr lang="en-US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1453299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The Triad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Integrity</a:t>
            </a:r>
            <a:endParaRPr lang="en-US" sz="2000" b="1" i="1" dirty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2000" dirty="0" smtClean="0"/>
              <a:t>Integrity </a:t>
            </a:r>
            <a:r>
              <a:rPr lang="en-US" sz="2000" dirty="0"/>
              <a:t>is the accuracy, consistency, and trustworthiness of data during its entire life cycle. </a:t>
            </a:r>
            <a:r>
              <a:rPr lang="en-US" sz="2000" dirty="0" smtClean="0"/>
              <a:t>In other words, </a:t>
            </a:r>
            <a:r>
              <a:rPr lang="en-US" sz="2000" b="1" i="1" dirty="0" smtClean="0"/>
              <a:t>quality</a:t>
            </a:r>
            <a:r>
              <a:rPr lang="en-US" sz="2000" dirty="0"/>
              <a:t>. </a:t>
            </a:r>
            <a:endParaRPr lang="en-US" sz="2000" dirty="0" smtClean="0"/>
          </a:p>
          <a:p>
            <a:pPr algn="just">
              <a:buFont typeface="Courier New" panose="02070309020205020404" pitchFamily="49" charset="0"/>
              <a:buChar char="o"/>
            </a:pPr>
            <a:endParaRPr lang="en-US" sz="2000" dirty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2000" dirty="0"/>
              <a:t>Methods used to ensure data integrity include </a:t>
            </a:r>
            <a:r>
              <a:rPr lang="en-US" sz="2000" b="1" i="1" dirty="0"/>
              <a:t>hashing, data validation checks, data consistency checks, and access controls</a:t>
            </a:r>
            <a:r>
              <a:rPr lang="en-US" sz="2000" dirty="0"/>
              <a:t>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155012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The Triad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Integrity</a:t>
            </a:r>
            <a:endParaRPr lang="en-US" sz="2000" b="1" i="1" dirty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2000" dirty="0" smtClean="0"/>
              <a:t>The </a:t>
            </a:r>
            <a:r>
              <a:rPr lang="en-US" sz="2000" dirty="0"/>
              <a:t>need for data integrity varies based on how an organization uses </a:t>
            </a:r>
            <a:r>
              <a:rPr lang="en-US" sz="2000" dirty="0" smtClean="0"/>
              <a:t>data.</a:t>
            </a:r>
          </a:p>
          <a:p>
            <a:pPr lvl="1" algn="just">
              <a:buFont typeface="Courier New" panose="02070309020205020404" pitchFamily="49" charset="0"/>
              <a:buChar char="o"/>
            </a:pPr>
            <a:r>
              <a:rPr lang="en-US" sz="1600" dirty="0" smtClean="0"/>
              <a:t>For </a:t>
            </a:r>
            <a:r>
              <a:rPr lang="en-US" sz="1600" dirty="0"/>
              <a:t>example, </a:t>
            </a:r>
            <a:r>
              <a:rPr lang="en-US" sz="1600" dirty="0" smtClean="0"/>
              <a:t>Facebook </a:t>
            </a:r>
            <a:r>
              <a:rPr lang="en-US" sz="1600" dirty="0"/>
              <a:t>does not verify the data that a user posts in a profile. </a:t>
            </a:r>
          </a:p>
          <a:p>
            <a:pPr lvl="1" algn="just">
              <a:buFont typeface="Courier New" panose="02070309020205020404" pitchFamily="49" charset="0"/>
              <a:buChar char="o"/>
            </a:pPr>
            <a:r>
              <a:rPr lang="en-US" sz="1600" dirty="0" smtClean="0"/>
              <a:t>A </a:t>
            </a:r>
            <a:r>
              <a:rPr lang="en-US" sz="1600" dirty="0"/>
              <a:t>bank or financial organization assigns a higher importance to data integrity than Facebook does. Transactions and customer accounts must be accurate. 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en-US" sz="2000" dirty="0" smtClean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2000" dirty="0" smtClean="0"/>
              <a:t>Protecting </a:t>
            </a:r>
            <a:r>
              <a:rPr lang="en-US" sz="2000" dirty="0"/>
              <a:t>data integrity is a constant challenge for most organizations. Loss of data integrity can render entire data resources unreliable or unusable.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en-US" sz="2000" dirty="0" smtClean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2000" dirty="0" smtClean="0"/>
              <a:t>An </a:t>
            </a:r>
            <a:r>
              <a:rPr lang="en-US" sz="2000" dirty="0"/>
              <a:t>integrity check is a way to measure the consistency of a collection of data (a file, a picture, or a record). The integrity check performs a process called a </a:t>
            </a:r>
            <a:r>
              <a:rPr lang="en-US" sz="2000" b="1" i="1" dirty="0"/>
              <a:t>hash function</a:t>
            </a:r>
            <a:r>
              <a:rPr lang="en-US" sz="2000" dirty="0"/>
              <a:t> to take a snapshot of data at an instant in time.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en-US" sz="2000" dirty="0"/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/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284898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The Triad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Availability</a:t>
            </a:r>
            <a:endParaRPr lang="en-US" sz="2000" b="1" i="1" dirty="0"/>
          </a:p>
          <a:p>
            <a:pPr marL="0" indent="0" algn="just">
              <a:buNone/>
            </a:pPr>
            <a:endParaRPr lang="en-US" sz="1800" dirty="0" smtClean="0"/>
          </a:p>
          <a:p>
            <a:pPr marL="0" indent="0" algn="just">
              <a:buNone/>
            </a:pPr>
            <a:r>
              <a:rPr lang="en-US" sz="1800" dirty="0" smtClean="0"/>
              <a:t>Data </a:t>
            </a:r>
            <a:r>
              <a:rPr lang="en-US" sz="1800" dirty="0"/>
              <a:t>availability is the principle used to describe the need to maintain availability of information systems and services at all times. </a:t>
            </a:r>
            <a:endParaRPr lang="en-US" sz="1800" dirty="0" smtClean="0"/>
          </a:p>
          <a:p>
            <a:pPr marL="0" indent="0" algn="just">
              <a:buNone/>
            </a:pPr>
            <a:endParaRPr lang="en-US" sz="1800" dirty="0" smtClean="0"/>
          </a:p>
          <a:p>
            <a:pPr marL="0" indent="0" algn="just">
              <a:buNone/>
            </a:pPr>
            <a:r>
              <a:rPr lang="en-US" sz="1800" dirty="0" smtClean="0"/>
              <a:t>Cyberattacks </a:t>
            </a:r>
            <a:r>
              <a:rPr lang="en-US" sz="1800" dirty="0"/>
              <a:t>and system failures can prevent access to information systems and services</a:t>
            </a:r>
            <a:r>
              <a:rPr lang="en-US" sz="1800" dirty="0" smtClean="0"/>
              <a:t>.</a:t>
            </a:r>
            <a:endParaRPr lang="en-US" sz="2400" dirty="0"/>
          </a:p>
          <a:p>
            <a:pPr algn="just">
              <a:buFont typeface="Courier New" panose="02070309020205020404" pitchFamily="49" charset="0"/>
              <a:buChar char="o"/>
            </a:pPr>
            <a:endParaRPr lang="en-US" sz="2000" dirty="0"/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/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242000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The Triad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Availability</a:t>
            </a:r>
            <a:endParaRPr lang="en-US" sz="2000" b="1" i="1" dirty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 smtClean="0"/>
              <a:t>Methods </a:t>
            </a:r>
            <a:r>
              <a:rPr lang="en-US" sz="1800" dirty="0"/>
              <a:t>used to ensure availability include system redundancy, system backups, increased system resiliency, equipment maintenance, up-to-date operating systems and software, and plans in place to recover quickly from unforeseen disasters</a:t>
            </a:r>
            <a:r>
              <a:rPr lang="en-US" sz="1800" dirty="0" smtClean="0"/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/>
              <a:t>High availability systems typically include three design principles: </a:t>
            </a:r>
            <a:endParaRPr lang="en-US" sz="1800" dirty="0" smtClean="0"/>
          </a:p>
          <a:p>
            <a:pPr lvl="1" algn="just">
              <a:buFont typeface="Courier New" panose="02070309020205020404" pitchFamily="49" charset="0"/>
              <a:buChar char="o"/>
            </a:pPr>
            <a:r>
              <a:rPr lang="en-US" sz="1400" b="1" i="1" dirty="0" smtClean="0"/>
              <a:t>eliminate </a:t>
            </a:r>
            <a:r>
              <a:rPr lang="en-US" sz="1400" b="1" i="1" dirty="0"/>
              <a:t>single points of failure, </a:t>
            </a:r>
            <a:endParaRPr lang="en-US" sz="1400" b="1" i="1" dirty="0" smtClean="0"/>
          </a:p>
          <a:p>
            <a:pPr lvl="1" algn="just">
              <a:buFont typeface="Courier New" panose="02070309020205020404" pitchFamily="49" charset="0"/>
              <a:buChar char="o"/>
            </a:pPr>
            <a:r>
              <a:rPr lang="en-US" sz="1400" b="1" i="1" dirty="0" smtClean="0"/>
              <a:t>provide </a:t>
            </a:r>
            <a:r>
              <a:rPr lang="en-US" sz="1400" b="1" i="1" dirty="0"/>
              <a:t>for reliable crossover, and </a:t>
            </a:r>
            <a:endParaRPr lang="en-US" sz="1400" b="1" i="1" dirty="0" smtClean="0"/>
          </a:p>
          <a:p>
            <a:pPr lvl="1" algn="just">
              <a:buFont typeface="Courier New" panose="02070309020205020404" pitchFamily="49" charset="0"/>
              <a:buChar char="o"/>
            </a:pPr>
            <a:r>
              <a:rPr lang="en-US" sz="1400" b="1" i="1" dirty="0" smtClean="0"/>
              <a:t>detect </a:t>
            </a:r>
            <a:r>
              <a:rPr lang="en-US" sz="1400" b="1" i="1" dirty="0"/>
              <a:t>failures as they occur</a:t>
            </a:r>
            <a:r>
              <a:rPr lang="en-US" sz="1400" dirty="0" smtClean="0"/>
              <a:t>.</a:t>
            </a:r>
            <a:endParaRPr lang="en-US" sz="2400" dirty="0"/>
          </a:p>
          <a:p>
            <a:pPr algn="just">
              <a:buFont typeface="Courier New" panose="02070309020205020404" pitchFamily="49" charset="0"/>
              <a:buChar char="o"/>
            </a:pPr>
            <a:endParaRPr lang="en-US" sz="2000" dirty="0"/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/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3883310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The Triad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Availability</a:t>
            </a:r>
            <a:endParaRPr lang="en-US" sz="2000" b="1" i="1" dirty="0"/>
          </a:p>
          <a:p>
            <a:pPr marL="0" indent="0" algn="just">
              <a:buNone/>
            </a:pPr>
            <a:r>
              <a:rPr lang="en-US" sz="1800" dirty="0"/>
              <a:t>Organizations can ensure availability by implementing the following:</a:t>
            </a:r>
          </a:p>
          <a:p>
            <a:pPr marL="681037" lvl="1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600" dirty="0"/>
              <a:t>Equipment maintenance</a:t>
            </a:r>
          </a:p>
          <a:p>
            <a:pPr marL="681037" lvl="1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600" dirty="0"/>
              <a:t>OS and system updates</a:t>
            </a:r>
          </a:p>
          <a:p>
            <a:pPr marL="681037" lvl="1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600" dirty="0"/>
              <a:t>Test backups</a:t>
            </a:r>
          </a:p>
          <a:p>
            <a:pPr marL="681037" lvl="1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600" dirty="0"/>
              <a:t>Plan for disasters</a:t>
            </a:r>
          </a:p>
          <a:p>
            <a:pPr marL="681037" lvl="1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600" dirty="0"/>
              <a:t>Implement new technologies</a:t>
            </a:r>
          </a:p>
          <a:p>
            <a:pPr marL="681037" lvl="1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600" dirty="0"/>
              <a:t>Monitor unusual activity</a:t>
            </a:r>
          </a:p>
          <a:p>
            <a:pPr marL="681037" lvl="1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600" dirty="0"/>
              <a:t>Test to verify availability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en-US" sz="2000" dirty="0"/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/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126942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States of Data!!!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Storage</a:t>
            </a:r>
            <a:endParaRPr lang="en-US" sz="2000" b="1" i="1" dirty="0"/>
          </a:p>
          <a:p>
            <a:pPr algn="just"/>
            <a:r>
              <a:rPr lang="en-US" sz="1800" dirty="0"/>
              <a:t>Stored data refers to data at rest. Data at rest means that a type of storage device retains the data when no user or process is using it. </a:t>
            </a:r>
            <a:endParaRPr lang="en-US" sz="1800" dirty="0" smtClean="0"/>
          </a:p>
          <a:p>
            <a:pPr algn="just"/>
            <a:endParaRPr lang="en-US" sz="1800" dirty="0"/>
          </a:p>
          <a:p>
            <a:pPr algn="just"/>
            <a:r>
              <a:rPr lang="en-US" sz="1800" dirty="0"/>
              <a:t>A storage device can be local (on a computing device) or centralized (on the network). A number of options exist for storing data</a:t>
            </a:r>
            <a:r>
              <a:rPr lang="en-US" sz="1800" dirty="0" smtClean="0"/>
              <a:t>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204786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States of Data!!!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340768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Storage</a:t>
            </a:r>
            <a:endParaRPr lang="en-US" sz="2000" b="1" i="1" dirty="0"/>
          </a:p>
          <a:p>
            <a:pPr algn="just"/>
            <a:r>
              <a:rPr lang="en-US" sz="1600" b="1" i="1" u="sng" dirty="0" smtClean="0">
                <a:solidFill>
                  <a:srgbClr val="FF0000"/>
                </a:solidFill>
              </a:rPr>
              <a:t>Direct-attached </a:t>
            </a:r>
            <a:r>
              <a:rPr lang="en-US" sz="1600" b="1" i="1" u="sng" dirty="0">
                <a:solidFill>
                  <a:srgbClr val="FF0000"/>
                </a:solidFill>
              </a:rPr>
              <a:t>storage (DAS)</a:t>
            </a:r>
            <a:r>
              <a:rPr lang="en-US" sz="1600" dirty="0"/>
              <a:t> is storage connected to a computer. </a:t>
            </a:r>
            <a:endParaRPr lang="en-US" sz="1600" dirty="0" smtClean="0"/>
          </a:p>
          <a:p>
            <a:pPr lvl="1" algn="just"/>
            <a:r>
              <a:rPr lang="en-US" sz="1200" dirty="0" smtClean="0"/>
              <a:t>A </a:t>
            </a:r>
            <a:r>
              <a:rPr lang="en-US" sz="1200" dirty="0"/>
              <a:t>hard drive or USB flash drive is an example of direct-attached storage. </a:t>
            </a:r>
            <a:endParaRPr lang="en-US" sz="1200" dirty="0" smtClean="0"/>
          </a:p>
          <a:p>
            <a:pPr algn="just"/>
            <a:endParaRPr lang="en-US" sz="1600" dirty="0" smtClean="0"/>
          </a:p>
          <a:p>
            <a:pPr algn="just"/>
            <a:r>
              <a:rPr lang="en-US" sz="1600" b="1" i="1" u="sng" dirty="0">
                <a:solidFill>
                  <a:srgbClr val="FF0000"/>
                </a:solidFill>
              </a:rPr>
              <a:t>Redundant </a:t>
            </a:r>
            <a:r>
              <a:rPr lang="en-US" sz="1600" b="1" i="1" u="sng" dirty="0">
                <a:solidFill>
                  <a:srgbClr val="FF0000"/>
                </a:solidFill>
              </a:rPr>
              <a:t>array of independent disks (RAID) </a:t>
            </a:r>
            <a:r>
              <a:rPr lang="en-US" sz="1600" dirty="0"/>
              <a:t>uses multiple hard drives in an array, which is a method of combining multiple disks so that the operating system sees them as a single disk. RAID provides improved performance and fault </a:t>
            </a:r>
            <a:r>
              <a:rPr lang="en-US" sz="1600" dirty="0" smtClean="0"/>
              <a:t>tolerance.</a:t>
            </a:r>
          </a:p>
          <a:p>
            <a:pPr algn="just"/>
            <a:endParaRPr lang="en-US" sz="1600" dirty="0" smtClean="0"/>
          </a:p>
          <a:p>
            <a:pPr algn="just"/>
            <a:r>
              <a:rPr lang="en-US" sz="1600" dirty="0" smtClean="0"/>
              <a:t>A </a:t>
            </a:r>
            <a:r>
              <a:rPr lang="en-US" sz="1600" b="1" i="1" u="sng" dirty="0">
                <a:solidFill>
                  <a:srgbClr val="FF0000"/>
                </a:solidFill>
              </a:rPr>
              <a:t>network attached storage (NAS) </a:t>
            </a:r>
            <a:r>
              <a:rPr lang="en-US" sz="1600" dirty="0"/>
              <a:t>device is a storage device connected to a network that allows storage and retrieval of data from a centralized location by authorized network users. </a:t>
            </a:r>
            <a:endParaRPr lang="en-US" sz="1600" dirty="0" smtClean="0"/>
          </a:p>
          <a:p>
            <a:pPr lvl="1" algn="just"/>
            <a:r>
              <a:rPr lang="en-US" sz="1200" dirty="0" smtClean="0"/>
              <a:t>NAS </a:t>
            </a:r>
            <a:r>
              <a:rPr lang="en-US" sz="1200" dirty="0"/>
              <a:t>devices are flexible and scalable, meaning administrators can increase the capacity as needed</a:t>
            </a:r>
            <a:r>
              <a:rPr lang="en-US" sz="1200" dirty="0" smtClean="0"/>
              <a:t>.</a:t>
            </a:r>
          </a:p>
          <a:p>
            <a:pPr lvl="1" algn="just"/>
            <a:endParaRPr lang="en-US" sz="1200" dirty="0"/>
          </a:p>
          <a:p>
            <a:pPr algn="just"/>
            <a:r>
              <a:rPr lang="en-US" sz="1600" dirty="0"/>
              <a:t>A </a:t>
            </a:r>
            <a:r>
              <a:rPr lang="en-US" sz="1600" b="1" i="1" u="sng" dirty="0">
                <a:solidFill>
                  <a:srgbClr val="FF0000"/>
                </a:solidFill>
              </a:rPr>
              <a:t>storage area network (SAN) architecture </a:t>
            </a:r>
            <a:r>
              <a:rPr lang="en-US" sz="1600" dirty="0"/>
              <a:t>is a network-based storage system. </a:t>
            </a:r>
            <a:endParaRPr lang="en-US" sz="1600" dirty="0" smtClean="0"/>
          </a:p>
          <a:p>
            <a:pPr lvl="1" algn="just"/>
            <a:r>
              <a:rPr lang="en-US" sz="1200" dirty="0" smtClean="0"/>
              <a:t>SAN </a:t>
            </a:r>
            <a:r>
              <a:rPr lang="en-US" sz="1200" dirty="0"/>
              <a:t>systems connect to the network using high-speed interfaces allowing improved performance and the ability to connect multiple servers to a centralized disk storage repository.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en-US" sz="1600" dirty="0"/>
          </a:p>
          <a:p>
            <a:pPr algn="just">
              <a:buFont typeface="Courier New" panose="02070309020205020404" pitchFamily="49" charset="0"/>
              <a:buChar char="o"/>
            </a:pPr>
            <a:endParaRPr lang="en-US" sz="1600" dirty="0"/>
          </a:p>
          <a:p>
            <a:pPr algn="just">
              <a:buFont typeface="Courier New" panose="02070309020205020404" pitchFamily="49" charset="0"/>
              <a:buChar char="o"/>
            </a:pP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246796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States of Data!!!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052736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Transit</a:t>
            </a:r>
            <a:endParaRPr lang="en-US" sz="2000" b="1" i="1" dirty="0"/>
          </a:p>
          <a:p>
            <a:pPr marL="0" indent="0" algn="just">
              <a:buNone/>
            </a:pPr>
            <a:r>
              <a:rPr lang="en-US" sz="1600" dirty="0"/>
              <a:t>Data transmission involves sending information from one device to another. There are numerous methods to transmit information between devices including:</a:t>
            </a:r>
          </a:p>
          <a:p>
            <a:pPr algn="just"/>
            <a:endParaRPr lang="en-US" sz="1600" b="1" dirty="0" smtClean="0"/>
          </a:p>
          <a:p>
            <a:pPr algn="just"/>
            <a:r>
              <a:rPr lang="en-US" sz="1600" b="1" dirty="0" smtClean="0"/>
              <a:t>Sneaker </a:t>
            </a:r>
            <a:r>
              <a:rPr lang="en-US" sz="1600" b="1" dirty="0"/>
              <a:t>net</a:t>
            </a:r>
            <a:r>
              <a:rPr lang="en-US" sz="1600" dirty="0"/>
              <a:t> – uses removable media to physically move data from one computer to another</a:t>
            </a:r>
          </a:p>
          <a:p>
            <a:pPr algn="just"/>
            <a:r>
              <a:rPr lang="en-US" sz="1600" b="1" dirty="0"/>
              <a:t>Wired networks</a:t>
            </a:r>
            <a:r>
              <a:rPr lang="en-US" sz="1600" dirty="0"/>
              <a:t> – uses cables to transmit data</a:t>
            </a:r>
          </a:p>
          <a:p>
            <a:pPr algn="just"/>
            <a:r>
              <a:rPr lang="en-US" sz="1600" b="1" dirty="0"/>
              <a:t>Wireless networks</a:t>
            </a:r>
            <a:r>
              <a:rPr lang="en-US" sz="1600" dirty="0"/>
              <a:t> – uses the airwaves to transmit data</a:t>
            </a:r>
          </a:p>
          <a:p>
            <a:pPr marL="0" indent="0" algn="just">
              <a:buNone/>
            </a:pPr>
            <a:endParaRPr lang="en-US" sz="1600" dirty="0" smtClean="0"/>
          </a:p>
          <a:p>
            <a:pPr marL="0" indent="0" algn="just">
              <a:buNone/>
            </a:pPr>
            <a:r>
              <a:rPr lang="en-US" sz="1600" dirty="0" smtClean="0"/>
              <a:t>The </a:t>
            </a:r>
            <a:r>
              <a:rPr lang="en-US" sz="1600" dirty="0"/>
              <a:t>protection of transmitted data is one of the most challenging jobs of a cybersecurity professional. The greatest challenges are</a:t>
            </a:r>
            <a:r>
              <a:rPr lang="en-US" sz="1600" dirty="0" smtClean="0"/>
              <a:t>:</a:t>
            </a:r>
          </a:p>
          <a:p>
            <a:pPr marL="0" indent="0" algn="just">
              <a:buNone/>
            </a:pPr>
            <a:endParaRPr lang="en-US" sz="1600" dirty="0"/>
          </a:p>
          <a:p>
            <a:pPr algn="just"/>
            <a:r>
              <a:rPr lang="en-US" sz="1600" b="1" dirty="0"/>
              <a:t>Protecting data confidentiality</a:t>
            </a:r>
            <a:r>
              <a:rPr lang="en-US" sz="1600" dirty="0"/>
              <a:t> – cyber criminals can capture, save and steal data in-transit. </a:t>
            </a:r>
          </a:p>
          <a:p>
            <a:pPr algn="just"/>
            <a:r>
              <a:rPr lang="en-US" sz="1600" b="1" dirty="0"/>
              <a:t>Protecting data integrity</a:t>
            </a:r>
            <a:r>
              <a:rPr lang="en-US" sz="1600" dirty="0"/>
              <a:t> – cyber criminals can intercept and alter data in-transit. </a:t>
            </a:r>
          </a:p>
          <a:p>
            <a:pPr algn="just"/>
            <a:r>
              <a:rPr lang="en-US" sz="1600" b="1" dirty="0"/>
              <a:t>Protecting data availability</a:t>
            </a:r>
            <a:r>
              <a:rPr lang="en-US" sz="1600" dirty="0"/>
              <a:t> - cyber criminals can use rogue or unauthorized devices to interrupt data availability. </a:t>
            </a:r>
            <a:endParaRPr lang="en-US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  <p:pic>
        <p:nvPicPr>
          <p:cNvPr id="4" name="Picture 3" descr="Kostenlose Vektorgrafik: Bus, Silhouette, Transport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116632"/>
            <a:ext cx="997659" cy="122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34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States of Data!!!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052736"/>
            <a:ext cx="8712968" cy="39170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solidFill>
                  <a:schemeClr val="tx2"/>
                </a:solidFill>
              </a:rPr>
              <a:t>Process</a:t>
            </a:r>
            <a:endParaRPr lang="en-US" sz="2000" b="1" i="1" dirty="0"/>
          </a:p>
          <a:p>
            <a:pPr marL="0" indent="0" algn="just">
              <a:buNone/>
            </a:pPr>
            <a:r>
              <a:rPr lang="en-US" sz="1600" dirty="0"/>
              <a:t>The third state of data is data in process. This refers to data during initial input, modification, computation, or output.</a:t>
            </a:r>
          </a:p>
          <a:p>
            <a:pPr algn="just"/>
            <a:endParaRPr lang="en-US" sz="1600" dirty="0" smtClean="0"/>
          </a:p>
          <a:p>
            <a:pPr algn="just"/>
            <a:r>
              <a:rPr lang="en-US" sz="1600" dirty="0" smtClean="0"/>
              <a:t>Protection </a:t>
            </a:r>
            <a:r>
              <a:rPr lang="en-US" sz="1600" dirty="0"/>
              <a:t>of data integrity starts with the initial input of data. </a:t>
            </a:r>
          </a:p>
          <a:p>
            <a:pPr algn="just"/>
            <a:r>
              <a:rPr lang="en-US" sz="1600" dirty="0"/>
              <a:t>Organizations use several methods to collect data, such as manual data entry, scanning forms, file uploads, and data collected from sensors. </a:t>
            </a:r>
          </a:p>
          <a:p>
            <a:pPr algn="just"/>
            <a:r>
              <a:rPr lang="en-US" sz="1600" dirty="0"/>
              <a:t>Each of these methods pose potential threats to data integrity. </a:t>
            </a:r>
          </a:p>
          <a:p>
            <a:pPr algn="just"/>
            <a:endParaRPr lang="en-US" sz="1600" dirty="0" smtClean="0"/>
          </a:p>
          <a:p>
            <a:pPr algn="just"/>
            <a:r>
              <a:rPr lang="en-US" sz="1600" dirty="0" smtClean="0"/>
              <a:t>Data </a:t>
            </a:r>
            <a:r>
              <a:rPr lang="en-US" sz="1600" dirty="0"/>
              <a:t>modification refers to any changes to the original data such as users manually modifying data, programs processing and changing data, and equipment failing resulting in data modification. </a:t>
            </a:r>
          </a:p>
          <a:p>
            <a:pPr algn="just"/>
            <a:r>
              <a:rPr lang="en-US" sz="1600" dirty="0"/>
              <a:t>Processes like encoding/decoding, compression/decompression and encryption/decryption are all examples of data modification. Malicious code also results in data corruption.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87975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Countermeasures and Frameworks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052736"/>
            <a:ext cx="8712968" cy="39170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dirty="0"/>
              <a:t>Software-based Technology </a:t>
            </a:r>
            <a:r>
              <a:rPr lang="en-US" sz="2000" b="1" dirty="0" smtClean="0"/>
              <a:t>Safeguards</a:t>
            </a:r>
          </a:p>
          <a:p>
            <a:pPr marL="0" indent="0">
              <a:buNone/>
            </a:pPr>
            <a:r>
              <a:rPr lang="en-US" sz="2000" b="1" dirty="0" smtClean="0"/>
              <a:t>Hardware-based </a:t>
            </a:r>
            <a:r>
              <a:rPr lang="en-US" sz="2000" b="1" dirty="0"/>
              <a:t>Technology </a:t>
            </a:r>
            <a:r>
              <a:rPr lang="en-US" sz="2000" b="1" dirty="0" smtClean="0"/>
              <a:t>Safeguards</a:t>
            </a:r>
          </a:p>
          <a:p>
            <a:pPr marL="733425" indent="-285750">
              <a:buFont typeface="Wingdings" panose="05000000000000000000" pitchFamily="2" charset="2"/>
              <a:buChar char="ü"/>
            </a:pPr>
            <a:r>
              <a:rPr lang="en-US" sz="1600" i="1" dirty="0" smtClean="0"/>
              <a:t>Firewall </a:t>
            </a:r>
            <a:r>
              <a:rPr lang="en-US" sz="1600" i="1" dirty="0"/>
              <a:t>appliances, Intrusion Detection Systems (IDS),Intrusion Prevention Systems (IPS) and Content filtering </a:t>
            </a:r>
            <a:r>
              <a:rPr lang="en-US" sz="1600" i="1" dirty="0" smtClean="0"/>
              <a:t>systems</a:t>
            </a:r>
            <a:r>
              <a:rPr lang="en-US" sz="1600" b="1" i="1" dirty="0"/>
              <a:t> </a:t>
            </a:r>
            <a:endParaRPr lang="en-US" sz="1600" b="1" i="1" dirty="0" smtClean="0"/>
          </a:p>
          <a:p>
            <a:pPr marL="0" indent="0">
              <a:buNone/>
            </a:pPr>
            <a:r>
              <a:rPr lang="en-US" sz="2000" b="1" dirty="0" smtClean="0"/>
              <a:t>Network-based </a:t>
            </a:r>
            <a:r>
              <a:rPr lang="en-US" sz="2000" b="1" dirty="0"/>
              <a:t>Technology Safeguards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600" dirty="0" smtClean="0"/>
              <a:t>Virtual </a:t>
            </a:r>
            <a:r>
              <a:rPr lang="en-US" sz="1600" dirty="0"/>
              <a:t>Private Network (VPN) </a:t>
            </a:r>
            <a:endParaRPr lang="en-US" sz="1600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600" dirty="0" smtClean="0"/>
              <a:t>Network </a:t>
            </a:r>
            <a:r>
              <a:rPr lang="en-US" sz="1600" dirty="0"/>
              <a:t>access control (NAC) </a:t>
            </a:r>
            <a:endParaRPr lang="en-US" sz="1600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600" dirty="0" smtClean="0"/>
              <a:t>Wireless </a:t>
            </a:r>
            <a:r>
              <a:rPr lang="en-US" sz="1600" dirty="0"/>
              <a:t>access point </a:t>
            </a:r>
            <a:r>
              <a:rPr lang="en-US" sz="1600" dirty="0" smtClean="0"/>
              <a:t>security</a:t>
            </a:r>
          </a:p>
          <a:p>
            <a:pPr marL="0" indent="0">
              <a:buNone/>
            </a:pPr>
            <a:r>
              <a:rPr lang="en-US" sz="2000" b="1" dirty="0"/>
              <a:t>Cloud-based Technology Safeguards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600" dirty="0"/>
              <a:t>Software as a Service (SaaS)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600" dirty="0"/>
              <a:t>Infrastructure as a Service (IaaS)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600" dirty="0"/>
              <a:t>Virtual security appliances</a:t>
            </a:r>
          </a:p>
          <a:p>
            <a:pPr marL="457200" lvl="1" indent="0">
              <a:buNone/>
            </a:pPr>
            <a:endParaRPr lang="en-US" sz="16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</p:spTree>
    <p:extLst>
      <p:ext uri="{BB962C8B-B14F-4D97-AF65-F5344CB8AC3E}">
        <p14:creationId xmlns:p14="http://schemas.microsoft.com/office/powerpoint/2010/main" val="184259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Countermeasures and Frameworks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052736"/>
            <a:ext cx="2628292" cy="1728192"/>
          </a:xfrm>
        </p:spPr>
        <p:txBody>
          <a:bodyPr>
            <a:noAutofit/>
          </a:bodyPr>
          <a:lstStyle/>
          <a:p>
            <a:r>
              <a:rPr lang="en-US" sz="2000" dirty="0" smtClean="0"/>
              <a:t>Security </a:t>
            </a:r>
            <a:r>
              <a:rPr lang="en-US" sz="2000" b="1" dirty="0" smtClean="0"/>
              <a:t>policy</a:t>
            </a:r>
            <a:endParaRPr lang="en-US" sz="2000" dirty="0"/>
          </a:p>
          <a:p>
            <a:r>
              <a:rPr lang="en-US" sz="2000" b="1" dirty="0" smtClean="0"/>
              <a:t>Standards</a:t>
            </a:r>
            <a:endParaRPr lang="en-US" sz="2000" dirty="0"/>
          </a:p>
          <a:p>
            <a:r>
              <a:rPr lang="en-US" sz="2000" b="1" dirty="0" smtClean="0"/>
              <a:t>Guidelines</a:t>
            </a:r>
          </a:p>
          <a:p>
            <a:r>
              <a:rPr lang="en-US" sz="2000" b="1" dirty="0" smtClean="0"/>
              <a:t>Procedure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811" y="2852936"/>
            <a:ext cx="2401997" cy="226940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330935" y="2072350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/>
              <a:t>The </a:t>
            </a:r>
            <a:r>
              <a:rPr lang="en-US" b="1" dirty="0"/>
              <a:t>International Organization for Standardization (ISO)/International </a:t>
            </a:r>
            <a:r>
              <a:rPr lang="en-US" b="1" dirty="0" err="1"/>
              <a:t>Electrotechnical</a:t>
            </a:r>
            <a:r>
              <a:rPr lang="en-US" b="1" dirty="0"/>
              <a:t> Commission (IEC) </a:t>
            </a:r>
            <a:r>
              <a:rPr lang="en-US" dirty="0"/>
              <a:t>developed a comprehensive framework to guide information security management. </a:t>
            </a:r>
          </a:p>
          <a:p>
            <a:endParaRPr lang="en-US" dirty="0" smtClean="0"/>
          </a:p>
          <a:p>
            <a:pPr algn="ctr"/>
            <a:r>
              <a:rPr lang="en-US" dirty="0" smtClean="0"/>
              <a:t>The </a:t>
            </a:r>
            <a:r>
              <a:rPr lang="en-US" b="1" dirty="0"/>
              <a:t>ISO cybersecurity model </a:t>
            </a:r>
            <a:r>
              <a:rPr lang="en-US" dirty="0"/>
              <a:t>is to cybersecurity professionals what the </a:t>
            </a:r>
            <a:r>
              <a:rPr lang="en-US" b="1" dirty="0"/>
              <a:t>OSI networking model</a:t>
            </a:r>
            <a:r>
              <a:rPr lang="en-US" dirty="0"/>
              <a:t> is to network engineers. Both provide a framework for understanding and approaching complex tasks.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69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1F187-2245-4473-832B-C31E662A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i="1" dirty="0" smtClean="0">
                <a:solidFill>
                  <a:schemeClr val="tx2"/>
                </a:solidFill>
              </a:rPr>
              <a:t>Countermeasures and Frameworks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052736"/>
            <a:ext cx="2628292" cy="17281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dirty="0"/>
              <a:t>ISO/IEC 27000 is an information security standard published in 2005 and revised in 2013. </a:t>
            </a:r>
            <a:endParaRPr lang="en-US" sz="2000" dirty="0" smtClean="0"/>
          </a:p>
          <a:p>
            <a:pPr marL="0" indent="0" algn="just">
              <a:buNone/>
            </a:pPr>
            <a:endParaRPr lang="en-US" sz="2000" dirty="0"/>
          </a:p>
          <a:p>
            <a:pPr marL="0" indent="0" algn="just">
              <a:buNone/>
            </a:pPr>
            <a:r>
              <a:rPr lang="en-US" sz="2000" dirty="0" smtClean="0"/>
              <a:t>ISO </a:t>
            </a:r>
            <a:r>
              <a:rPr lang="en-US" sz="2000" dirty="0"/>
              <a:t>publishes the ISO 27000 standards.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453575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i="1" dirty="0" smtClean="0"/>
              <a:t>Nitheesh Murugan Kaliyamurthy | n.Kaliyamurthy@uwtsd.ac.uk</a:t>
            </a:r>
            <a:endParaRPr lang="en-GB" sz="1000" b="1" i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808" y="1032850"/>
            <a:ext cx="6020950" cy="42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20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C8677D-6AC9-5B4C-BD0E-9950912632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457" b="32695"/>
          <a:stretch/>
        </p:blipFill>
        <p:spPr>
          <a:xfrm>
            <a:off x="35496" y="548680"/>
            <a:ext cx="9001000" cy="15841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91680" y="2852936"/>
            <a:ext cx="63367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kern="0" baseline="-25000" dirty="0" smtClean="0"/>
              <a:t>Contents/ References/ Images used in this Presentation:</a:t>
            </a:r>
            <a:endParaRPr lang="en-US" b="1" kern="0" baseline="-25000" dirty="0"/>
          </a:p>
          <a:p>
            <a:pPr algn="just"/>
            <a:r>
              <a:rPr lang="en-US" kern="0" baseline="-25000" dirty="0" smtClean="0"/>
              <a:t>Contents &amp; Selective Images : </a:t>
            </a:r>
            <a:r>
              <a:rPr lang="en-US" b="1" kern="0" baseline="-25000" dirty="0" smtClean="0"/>
              <a:t>Cisco Networking Academy </a:t>
            </a:r>
            <a:r>
              <a:rPr lang="en-US" b="1" kern="0" baseline="-25000" dirty="0"/>
              <a:t>Course </a:t>
            </a:r>
            <a:r>
              <a:rPr lang="en-US" kern="0" baseline="-25000" dirty="0"/>
              <a:t>– Network </a:t>
            </a:r>
            <a:r>
              <a:rPr lang="en-US" kern="0" baseline="-25000" dirty="0" smtClean="0"/>
              <a:t>Essentials | Selective images from </a:t>
            </a:r>
            <a:r>
              <a:rPr lang="en-US" b="1" kern="0" baseline="-25000" dirty="0" smtClean="0"/>
              <a:t>Bing Internet Search </a:t>
            </a:r>
            <a:r>
              <a:rPr lang="en-US" kern="0" baseline="-25000" dirty="0" smtClean="0"/>
              <a:t>| Cybersecurity Anatomy</a:t>
            </a:r>
            <a:r>
              <a:rPr lang="en-US" kern="0" dirty="0" smtClean="0"/>
              <a:t>  </a:t>
            </a:r>
            <a:r>
              <a:rPr lang="en-US" kern="0" baseline="-25000" dirty="0" smtClean="0"/>
              <a:t>https</a:t>
            </a:r>
            <a:r>
              <a:rPr lang="en-US" kern="0" baseline="-25000" dirty="0"/>
              <a:t>://youtu.be/7egBsN_4B2A</a:t>
            </a:r>
            <a:endParaRPr lang="en-US" kern="0" baseline="-25000" dirty="0" smtClean="0"/>
          </a:p>
        </p:txBody>
      </p:sp>
      <p:pic>
        <p:nvPicPr>
          <p:cNvPr id="7" name="Picture 6" descr="CNA_largo-onwhite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553049"/>
            <a:ext cx="6097588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983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C25E-7EBF-4A13-B167-E80F199FF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075240" cy="391703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200" dirty="0" smtClean="0"/>
              <a:t>Reminders/ Action Plans: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200" b="1" dirty="0" smtClean="0"/>
              <a:t>All your </a:t>
            </a:r>
            <a:r>
              <a:rPr lang="en-US" sz="2200" b="1" dirty="0" err="1" smtClean="0"/>
              <a:t>homeworks</a:t>
            </a:r>
            <a:r>
              <a:rPr lang="en-US" sz="2200" b="1" dirty="0" smtClean="0"/>
              <a:t> – Independent Learning – Will be useful to complete your Assessments (Component 1 &amp; 2).</a:t>
            </a:r>
            <a:endParaRPr 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261383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7CA236AE83B4C8AACB9AE9F32993B" ma:contentTypeVersion="12" ma:contentTypeDescription="Create a new document." ma:contentTypeScope="" ma:versionID="306ca519e0234e55f0db5327c9abd10d">
  <xsd:schema xmlns:xsd="http://www.w3.org/2001/XMLSchema" xmlns:xs="http://www.w3.org/2001/XMLSchema" xmlns:p="http://schemas.microsoft.com/office/2006/metadata/properties" xmlns:ns3="9902240c-f584-4322-946e-7b0be23bca91" xmlns:ns4="d2ec016d-25cf-4c07-aa6b-c53e267faa6f" targetNamespace="http://schemas.microsoft.com/office/2006/metadata/properties" ma:root="true" ma:fieldsID="aab3a6059c4a725442d881e109f899a3" ns3:_="" ns4:_="">
    <xsd:import namespace="9902240c-f584-4322-946e-7b0be23bca91"/>
    <xsd:import namespace="d2ec016d-25cf-4c07-aa6b-c53e267faa6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02240c-f584-4322-946e-7b0be23bca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ec016d-25cf-4c07-aa6b-c53e267faa6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purl.org/dc/dcmitype/"/>
    <ds:schemaRef ds:uri="http://schemas.microsoft.com/office/infopath/2007/PartnerControls"/>
    <ds:schemaRef ds:uri="d2ec016d-25cf-4c07-aa6b-c53e267faa6f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9902240c-f584-4322-946e-7b0be23bca91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096AEF0-AA4C-48CB-8EF3-EB81F34C81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902240c-f584-4322-946e-7b0be23bca91"/>
    <ds:schemaRef ds:uri="d2ec016d-25cf-4c07-aa6b-c53e267faa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1437</TotalTime>
  <Words>1844</Words>
  <Application>Microsoft Office PowerPoint</Application>
  <PresentationFormat>On-screen Show (4:3)</PresentationFormat>
  <Paragraphs>247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Myriad Pro</vt:lpstr>
      <vt:lpstr>Courier New</vt:lpstr>
      <vt:lpstr>Arial</vt:lpstr>
      <vt:lpstr>Calibri</vt:lpstr>
      <vt:lpstr>Wingdings</vt:lpstr>
      <vt:lpstr>20140311PresentationUWTSDTemplate</vt:lpstr>
      <vt:lpstr>Network and Cybersecurity Essentials (ACCA4024) Cybersecurity Essentials: Ownership and Permissions</vt:lpstr>
      <vt:lpstr>From our previous class… (recap)</vt:lpstr>
      <vt:lpstr>From our previous class… (recap)</vt:lpstr>
      <vt:lpstr>From our previous tutorials… and Independent Learning (recap)</vt:lpstr>
      <vt:lpstr>Chat…</vt:lpstr>
      <vt:lpstr>Objectives and Discussions</vt:lpstr>
      <vt:lpstr>Objectives and Discussions</vt:lpstr>
      <vt:lpstr>Our Focus…</vt:lpstr>
      <vt:lpstr>the three dimensions of the McCumber Cube</vt:lpstr>
      <vt:lpstr>the three dimensions of the McCumber Cube</vt:lpstr>
      <vt:lpstr>the three dimensions of the McCumber Cube</vt:lpstr>
      <vt:lpstr>the three dimensions of the McCumber Cube</vt:lpstr>
      <vt:lpstr>The Triad</vt:lpstr>
      <vt:lpstr>The Triad</vt:lpstr>
      <vt:lpstr>The Triad</vt:lpstr>
      <vt:lpstr>The Triad</vt:lpstr>
      <vt:lpstr>The Triad</vt:lpstr>
      <vt:lpstr>The Triad</vt:lpstr>
      <vt:lpstr>The Triad</vt:lpstr>
      <vt:lpstr>The Triad</vt:lpstr>
      <vt:lpstr>The Triad</vt:lpstr>
      <vt:lpstr>States of Data!!!</vt:lpstr>
      <vt:lpstr>States of Data!!!</vt:lpstr>
      <vt:lpstr>States of Data!!!</vt:lpstr>
      <vt:lpstr>States of Data!!!</vt:lpstr>
      <vt:lpstr>Countermeasures and Frameworks</vt:lpstr>
      <vt:lpstr>Countermeasures and Frameworks</vt:lpstr>
      <vt:lpstr>Countermeasures and Frameworks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Networks and Cybersecurity Applied Computing Wales Institute of Science and Art (WISA)</dc:title>
  <dc:creator>Kapilan Radhakrishnan</dc:creator>
  <cp:lastModifiedBy>Nitheesh Kaliyamurthy</cp:lastModifiedBy>
  <cp:revision>80</cp:revision>
  <dcterms:created xsi:type="dcterms:W3CDTF">2020-09-20T20:16:38Z</dcterms:created>
  <dcterms:modified xsi:type="dcterms:W3CDTF">2020-11-08T19:49:30Z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0x01010056E7CA236AE83B4C8AACB9AE9F32993B</vt:lpwstr>
  </property>
</Properties>
</file>