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256" r:id="rId5"/>
    <p:sldId id="484" r:id="rId6"/>
    <p:sldId id="510" r:id="rId7"/>
    <p:sldId id="483" r:id="rId8"/>
    <p:sldId id="488" r:id="rId9"/>
    <p:sldId id="491" r:id="rId10"/>
    <p:sldId id="457" r:id="rId11"/>
    <p:sldId id="504" r:id="rId12"/>
    <p:sldId id="512" r:id="rId13"/>
    <p:sldId id="494" r:id="rId14"/>
    <p:sldId id="514" r:id="rId15"/>
    <p:sldId id="523" r:id="rId16"/>
    <p:sldId id="519" r:id="rId17"/>
    <p:sldId id="520" r:id="rId18"/>
    <p:sldId id="521" r:id="rId19"/>
    <p:sldId id="522" r:id="rId20"/>
    <p:sldId id="463" r:id="rId21"/>
    <p:sldId id="516" r:id="rId22"/>
    <p:sldId id="515" r:id="rId23"/>
    <p:sldId id="503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59EE01-20CC-4B7A-8FBB-FE3EC89B1B76}" v="96" dt="2019-01-04T01:37:07.989"/>
    <p1510:client id="{EA2509AC-C29A-4BCD-A69F-05F7502646F5}" v="3" dt="2019-11-05T00:00:26.9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38" autoAdjust="0"/>
  </p:normalViewPr>
  <p:slideViewPr>
    <p:cSldViewPr>
      <p:cViewPr varScale="1">
        <p:scale>
          <a:sx n="97" d="100"/>
          <a:sy n="97" d="100"/>
        </p:scale>
        <p:origin x="192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71C06-530D-469F-A1BA-41779AB85BD4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A431A8-FCA0-4CBE-ABAB-A78DBAEF83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64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/>
              <a:t>We</a:t>
            </a:r>
            <a:r>
              <a:rPr lang="en-GB" b="0" i="0" baseline="0" dirty="0"/>
              <a:t> would only look at the classical and modern theories in this module, Behavioural and Quantitative schools would be covered in the other modules.</a:t>
            </a:r>
            <a:endParaRPr lang="en-GB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0C147D-9612-40AB-A76B-7FCAD55CD87B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3371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09985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036D78-D66C-4B02-BD34-F26F96F66CBA}" type="slidenum">
              <a:rPr lang="en-US" altLang="en-US">
                <a:solidFill>
                  <a:prstClr val="black"/>
                </a:solidFill>
              </a:rPr>
              <a:pPr/>
              <a:t>6</a:t>
            </a:fld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1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85164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5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0279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Feedback as an element is discussed later</a:t>
            </a:r>
            <a:r>
              <a:rPr lang="en-GB" baseline="0" dirty="0"/>
              <a:t> in this session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239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Take</a:t>
            </a:r>
            <a:r>
              <a:rPr lang="en-GB" baseline="0" dirty="0"/>
              <a:t> a look at the diagram and attempt to rationalise it. Using an example,  make an attempt to explain how this system works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20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8954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860541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239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5721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Entropy</a:t>
            </a:r>
            <a:r>
              <a:rPr lang="en-GB" baseline="0" dirty="0"/>
              <a:t> is a feature of systems as they tend to move toward disorganisation if unsupervised. This also supplements the Chaos theory.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5038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Some of these related are not wholly within the field of management and are outside the scope of learning</a:t>
            </a:r>
            <a:r>
              <a:rPr lang="en-GB" baseline="0" dirty="0"/>
              <a:t> in this module.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0455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276760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674594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Available on Moodle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364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13/07/2020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13/07/2020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>
            <a:extLst>
              <a:ext uri="{FF2B5EF4-FFF2-40B4-BE49-F238E27FC236}">
                <a16:creationId xmlns:a16="http://schemas.microsoft.com/office/drawing/2014/main" id="{8D6DDD63-B6D0-4E63-BD49-651DBEFD36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3648" y="2996952"/>
            <a:ext cx="6768752" cy="2160240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FFFF00"/>
                </a:solidFill>
              </a:rPr>
              <a:t>Week 9</a:t>
            </a:r>
          </a:p>
          <a:p>
            <a:r>
              <a:rPr lang="en-GB" sz="3600" b="1" dirty="0">
                <a:solidFill>
                  <a:srgbClr val="FFFF00"/>
                </a:solidFill>
              </a:rPr>
              <a:t>Theories of management</a:t>
            </a:r>
          </a:p>
          <a:p>
            <a:r>
              <a:rPr lang="en-GB" sz="3600" b="1" dirty="0">
                <a:solidFill>
                  <a:srgbClr val="FFFF00"/>
                </a:solidFill>
              </a:rPr>
              <a:t>(Systems approach)</a:t>
            </a:r>
          </a:p>
          <a:p>
            <a:endParaRPr lang="en-GB" sz="3600" b="1" dirty="0">
              <a:solidFill>
                <a:srgbClr val="FFFF00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11A42AD-C9CB-4369-868A-52319A7749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>
            <a:normAutofit/>
          </a:bodyPr>
          <a:lstStyle/>
          <a:p>
            <a:r>
              <a:rPr lang="en-GB" sz="3600" b="1" dirty="0"/>
              <a:t>BMSW5001 Developing workplace critical thinking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200" dirty="0">
                <a:solidFill>
                  <a:schemeClr val="tx2"/>
                </a:solidFill>
              </a:rPr>
              <a:t>Recap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08720"/>
            <a:ext cx="8640960" cy="4752528"/>
          </a:xfrm>
        </p:spPr>
        <p:txBody>
          <a:bodyPr rtlCol="0">
            <a:normAutofit/>
          </a:bodyPr>
          <a:lstStyle/>
          <a:p>
            <a:pPr marL="461772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GB" sz="2400" dirty="0"/>
              <a:t>Classical management	theory</a:t>
            </a:r>
          </a:p>
          <a:p>
            <a:pPr marL="838962" lvl="1" indent="-320040">
              <a:lnSpc>
                <a:spcPct val="15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GB" sz="2000" dirty="0"/>
              <a:t>Scientific</a:t>
            </a:r>
          </a:p>
          <a:p>
            <a:pPr marL="838962" lvl="1" indent="-320040">
              <a:lnSpc>
                <a:spcPct val="15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GB" sz="2000" dirty="0"/>
              <a:t>Bureaucracy</a:t>
            </a:r>
          </a:p>
          <a:p>
            <a:pPr marL="838962" lvl="1" indent="-320040">
              <a:lnSpc>
                <a:spcPct val="15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GB" sz="2000" dirty="0"/>
              <a:t>Administrative</a:t>
            </a:r>
          </a:p>
          <a:p>
            <a:pPr marL="438912" indent="-32004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GB" sz="2400" dirty="0"/>
              <a:t>Behavioural school</a:t>
            </a:r>
          </a:p>
          <a:p>
            <a:pPr marL="438912" indent="-32004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GB" sz="2400" dirty="0"/>
              <a:t>Quantitative school</a:t>
            </a:r>
          </a:p>
          <a:p>
            <a:pPr marL="438912" indent="-32004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GB" sz="2400" dirty="0"/>
              <a:t>Modern theory</a:t>
            </a:r>
          </a:p>
          <a:p>
            <a:pPr marL="838962" lvl="1" indent="-320040">
              <a:lnSpc>
                <a:spcPct val="15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GB" sz="2000" dirty="0"/>
              <a:t>Systems</a:t>
            </a:r>
          </a:p>
          <a:p>
            <a:pPr marL="838962" lvl="1" indent="-320040">
              <a:lnSpc>
                <a:spcPct val="150000"/>
              </a:lnSpc>
              <a:spcBef>
                <a:spcPts val="0"/>
              </a:spcBef>
              <a:buFont typeface="Wingdings 2"/>
              <a:buChar char=""/>
              <a:defRPr/>
            </a:pPr>
            <a:r>
              <a:rPr lang="en-GB" sz="2000" dirty="0"/>
              <a:t>Contingency </a:t>
            </a:r>
          </a:p>
          <a:p>
            <a:pPr marL="118872" indent="0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204864"/>
            <a:ext cx="4687416" cy="315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375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2060848"/>
            <a:ext cx="849694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Systems Approach</a:t>
            </a:r>
            <a:endParaRPr lang="en-US" sz="66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1233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2"/>
                </a:solidFill>
                <a:latin typeface="CenturyGothic"/>
              </a:rPr>
              <a:t>Systems approach to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363272" cy="4320480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3E3D2D"/>
                </a:solidFill>
                <a:latin typeface="CenturyGothic"/>
              </a:rPr>
              <a:t>Most modern approaches to management have integrated and expanded the key concepts developed within the classical approaches</a:t>
            </a:r>
          </a:p>
          <a:p>
            <a:endParaRPr lang="en-GB" sz="2800" dirty="0">
              <a:solidFill>
                <a:srgbClr val="95C700"/>
              </a:solidFill>
              <a:latin typeface="Wingdings2"/>
            </a:endParaRPr>
          </a:p>
          <a:p>
            <a:r>
              <a:rPr lang="en-GB" sz="2800" dirty="0">
                <a:solidFill>
                  <a:srgbClr val="3E3D2D"/>
                </a:solidFill>
                <a:latin typeface="CenturyGothic"/>
              </a:rPr>
              <a:t>Modern theory of management  is studied in 2 phases:</a:t>
            </a:r>
          </a:p>
          <a:p>
            <a:pPr lvl="1"/>
            <a:r>
              <a:rPr lang="en-GB" b="1" i="1" dirty="0">
                <a:solidFill>
                  <a:srgbClr val="3E3D2D"/>
                </a:solidFill>
                <a:latin typeface="CenturyGothic-BoldItalic"/>
              </a:rPr>
              <a:t>Systems approach</a:t>
            </a:r>
          </a:p>
          <a:p>
            <a:pPr lvl="1"/>
            <a:r>
              <a:rPr lang="en-GB" dirty="0">
                <a:solidFill>
                  <a:srgbClr val="3E3D2D"/>
                </a:solidFill>
                <a:latin typeface="CenturyGothic"/>
              </a:rPr>
              <a:t>Contingency approach</a:t>
            </a:r>
          </a:p>
          <a:p>
            <a:pPr marL="457200" lvl="1" indent="0">
              <a:buNone/>
            </a:pPr>
            <a:endParaRPr lang="en-GB" dirty="0">
              <a:solidFill>
                <a:srgbClr val="3E3D2D"/>
              </a:solidFill>
              <a:latin typeface="CenturyGothic"/>
            </a:endParaRPr>
          </a:p>
        </p:txBody>
      </p:sp>
    </p:spTree>
    <p:extLst>
      <p:ext uri="{BB962C8B-B14F-4D97-AF65-F5344CB8AC3E}">
        <p14:creationId xmlns:p14="http://schemas.microsoft.com/office/powerpoint/2010/main" val="1033364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2"/>
                </a:solidFill>
                <a:latin typeface="CenturyGothic"/>
              </a:rPr>
              <a:t>What is a system?</a:t>
            </a:r>
            <a:endParaRPr lang="en-US" sz="3200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268761"/>
            <a:ext cx="8784976" cy="4032447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dirty="0"/>
              <a:t>A system is a collection of </a:t>
            </a:r>
            <a:r>
              <a:rPr lang="en-GB" dirty="0">
                <a:highlight>
                  <a:srgbClr val="FFFF00"/>
                </a:highlight>
              </a:rPr>
              <a:t>interrelated</a:t>
            </a:r>
            <a:r>
              <a:rPr lang="en-GB" dirty="0"/>
              <a:t> parts which form some whole – like the human body – </a:t>
            </a:r>
            <a:r>
              <a:rPr lang="en-GB" i="1" dirty="0"/>
              <a:t>Cole and Kelly (2015)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Or, the term ‘System’ may be defined as </a:t>
            </a:r>
            <a:r>
              <a:rPr lang="en-GB" dirty="0">
                <a:highlight>
                  <a:srgbClr val="FFFF00"/>
                </a:highlight>
              </a:rPr>
              <a:t>a set of interrelated and interacting components</a:t>
            </a:r>
            <a:r>
              <a:rPr lang="en-GB" dirty="0"/>
              <a:t> assembled in a particular </a:t>
            </a:r>
            <a:r>
              <a:rPr lang="en-GB" dirty="0">
                <a:highlight>
                  <a:srgbClr val="FFFF00"/>
                </a:highlight>
              </a:rPr>
              <a:t>sequence</a:t>
            </a:r>
            <a:r>
              <a:rPr lang="en-GB" dirty="0"/>
              <a:t> so as to produce some results.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040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441175" y="116632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solidFill>
                  <a:schemeClr val="tx2"/>
                </a:solidFill>
                <a:latin typeface="CenturyGothic"/>
              </a:rPr>
              <a:t>Systems approach and examples</a:t>
            </a:r>
            <a:endParaRPr lang="en-US" altLang="en-US" sz="3200" dirty="0">
              <a:solidFill>
                <a:schemeClr val="tx2"/>
              </a:solidFill>
            </a:endParaRPr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764704"/>
            <a:ext cx="8784976" cy="4968552"/>
          </a:xfrm>
        </p:spPr>
        <p:txBody>
          <a:bodyPr>
            <a:noAutofit/>
          </a:bodyPr>
          <a:lstStyle/>
          <a:p>
            <a:pPr algn="just"/>
            <a:r>
              <a:rPr lang="en-GB" altLang="en-US" sz="2400" dirty="0"/>
              <a:t>The system approach is a management approach whereby attention is focused on the total work of the organisation and the interrelationships of structure and behaviour and the range of the variables within the organisation.</a:t>
            </a:r>
          </a:p>
          <a:p>
            <a:pPr algn="just"/>
            <a:endParaRPr lang="en-GB" altLang="en-US" sz="2400" dirty="0"/>
          </a:p>
          <a:p>
            <a:pPr lvl="1" algn="just"/>
            <a:r>
              <a:rPr lang="en-GB" altLang="en-US" sz="2000" dirty="0"/>
              <a:t>For e.g. A tree is a system of leaves, branches, trunk, that together interact through photosynthesis and other processes to create outcomes far larger than what any single part could create.</a:t>
            </a:r>
          </a:p>
          <a:p>
            <a:pPr marL="457200" lvl="1" indent="0" algn="just">
              <a:buNone/>
            </a:pPr>
            <a:endParaRPr lang="en-GB" altLang="en-US" sz="2400" dirty="0"/>
          </a:p>
          <a:p>
            <a:pPr lvl="1" algn="just"/>
            <a:r>
              <a:rPr lang="en-GB" altLang="en-US" sz="2000" dirty="0"/>
              <a:t>The tree itself could be a part of a larger system like a forest or the ecosystem.</a:t>
            </a:r>
            <a:endParaRPr lang="en-GB" altLang="en-US" sz="2400" dirty="0"/>
          </a:p>
          <a:p>
            <a:pPr lvl="1" algn="just"/>
            <a:endParaRPr lang="en-GB" altLang="en-US" sz="2400" dirty="0"/>
          </a:p>
          <a:p>
            <a:pPr lvl="1" algn="just"/>
            <a:r>
              <a:rPr lang="en-GB" altLang="en-US" sz="2000" dirty="0"/>
              <a:t>Neighbourhood          Cities            Regions         Nation</a:t>
            </a:r>
          </a:p>
        </p:txBody>
      </p:sp>
      <p:sp>
        <p:nvSpPr>
          <p:cNvPr id="2" name="Right Arrow 1"/>
          <p:cNvSpPr/>
          <p:nvPr/>
        </p:nvSpPr>
        <p:spPr>
          <a:xfrm>
            <a:off x="2987824" y="5301208"/>
            <a:ext cx="4320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ight Arrow 4"/>
          <p:cNvSpPr/>
          <p:nvPr/>
        </p:nvSpPr>
        <p:spPr>
          <a:xfrm>
            <a:off x="4339951" y="5301208"/>
            <a:ext cx="4320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 Arrow 5"/>
          <p:cNvSpPr/>
          <p:nvPr/>
        </p:nvSpPr>
        <p:spPr>
          <a:xfrm>
            <a:off x="6012160" y="5301208"/>
            <a:ext cx="4320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859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926EE05-93CE-4715-B16B-2628325273A9}" type="datetime1">
              <a:rPr lang="en-GB" altLang="en-US" sz="10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13/07/2020</a:t>
            </a:fld>
            <a:endParaRPr lang="en-GB" altLang="en-US" sz="1000">
              <a:solidFill>
                <a:srgbClr val="898989"/>
              </a:solidFill>
            </a:endParaRPr>
          </a:p>
        </p:txBody>
      </p:sp>
      <p:sp>
        <p:nvSpPr>
          <p:cNvPr id="13315" name="Slide Number Placeholder 2"/>
          <p:cNvSpPr>
            <a:spLocks noGrp="1"/>
          </p:cNvSpPr>
          <p:nvPr>
            <p:ph type="sldNum" sz="quarter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9437C41-E408-456F-A720-BBC486FAB1D6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3318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4C610F3-ABC9-4000-8C3D-B6F7E6338925}" type="slidenum">
              <a:rPr lang="en-US" altLang="en-US" sz="1400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57200" y="1124744"/>
            <a:ext cx="8363272" cy="374441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altLang="en-US" sz="2800" i="1" dirty="0"/>
          </a:p>
          <a:p>
            <a:endParaRPr lang="en-US" altLang="en-US" dirty="0"/>
          </a:p>
          <a:p>
            <a:pPr>
              <a:buFontTx/>
              <a:buNone/>
            </a:pPr>
            <a:endParaRPr lang="en-US" alt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9245218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406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84976" cy="552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988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666" y="188640"/>
            <a:ext cx="8229600" cy="648072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2"/>
                </a:solidFill>
                <a:latin typeface="CenturyGothic"/>
              </a:rPr>
              <a:t>Elements</a:t>
            </a:r>
            <a:r>
              <a:rPr lang="en-GB" sz="2400" dirty="0">
                <a:solidFill>
                  <a:schemeClr val="tx2"/>
                </a:solidFill>
              </a:rPr>
              <a:t> </a:t>
            </a:r>
            <a:r>
              <a:rPr lang="en-GB" sz="3200" dirty="0">
                <a:solidFill>
                  <a:schemeClr val="tx2"/>
                </a:solidFill>
                <a:latin typeface="CenturyGothic"/>
              </a:rPr>
              <a:t>of an open system</a:t>
            </a:r>
            <a:endParaRPr lang="en-US" sz="3200" dirty="0">
              <a:solidFill>
                <a:schemeClr val="tx2"/>
              </a:solidFill>
              <a:latin typeface="CenturyGothic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08720"/>
            <a:ext cx="8568952" cy="432048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200000"/>
              </a:lnSpc>
            </a:pPr>
            <a:r>
              <a:rPr lang="en-GB" dirty="0"/>
              <a:t>Input</a:t>
            </a:r>
          </a:p>
          <a:p>
            <a:pPr>
              <a:lnSpc>
                <a:spcPct val="200000"/>
              </a:lnSpc>
            </a:pPr>
            <a:r>
              <a:rPr lang="en-GB" dirty="0"/>
              <a:t>Transformation</a:t>
            </a:r>
          </a:p>
          <a:p>
            <a:pPr>
              <a:lnSpc>
                <a:spcPct val="200000"/>
              </a:lnSpc>
            </a:pPr>
            <a:r>
              <a:rPr lang="en-GB" dirty="0"/>
              <a:t>Output</a:t>
            </a:r>
          </a:p>
          <a:p>
            <a:pPr>
              <a:lnSpc>
                <a:spcPct val="200000"/>
              </a:lnSpc>
            </a:pPr>
            <a:r>
              <a:rPr lang="en-GB" dirty="0"/>
              <a:t>Feedback</a:t>
            </a:r>
          </a:p>
          <a:p>
            <a:pPr>
              <a:lnSpc>
                <a:spcPct val="200000"/>
              </a:lnSpc>
            </a:pPr>
            <a:r>
              <a:rPr lang="en-GB" dirty="0"/>
              <a:t>The environment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6887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590" y="116632"/>
            <a:ext cx="900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tx2"/>
                </a:solidFill>
                <a:latin typeface="CenturyGothic"/>
              </a:rPr>
              <a:t>An Industrial Organization as an Open System</a:t>
            </a:r>
            <a:endParaRPr lang="en-GB" sz="3200" dirty="0">
              <a:solidFill>
                <a:schemeClr val="tx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0" y="717025"/>
            <a:ext cx="9130410" cy="5016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19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908720"/>
            <a:ext cx="9036496" cy="4824536"/>
          </a:xfrm>
        </p:spPr>
        <p:txBody>
          <a:bodyPr numCol="2">
            <a:noAutofit/>
          </a:bodyPr>
          <a:lstStyle/>
          <a:p>
            <a:r>
              <a:rPr lang="en-GB" sz="2400" dirty="0">
                <a:solidFill>
                  <a:srgbClr val="3E3D2D"/>
                </a:solidFill>
                <a:latin typeface="CenturyGothic"/>
              </a:rPr>
              <a:t>For managers, it permits seeing the organization as a whole with interdependent parts.</a:t>
            </a:r>
          </a:p>
          <a:p>
            <a:endParaRPr lang="en-GB" sz="2400" dirty="0">
              <a:solidFill>
                <a:srgbClr val="3E3D2D"/>
              </a:solidFill>
              <a:latin typeface="CenturyGothic"/>
            </a:endParaRPr>
          </a:p>
          <a:p>
            <a:r>
              <a:rPr lang="en-GB" sz="2400" dirty="0">
                <a:solidFill>
                  <a:srgbClr val="3E3D2D"/>
                </a:solidFill>
                <a:latin typeface="CenturyGothic"/>
              </a:rPr>
              <a:t>Prevents lower-level managers from viewing their jobs as static or isolated.</a:t>
            </a:r>
          </a:p>
          <a:p>
            <a:endParaRPr lang="en-GB" sz="2400" dirty="0">
              <a:solidFill>
                <a:srgbClr val="3E3D2D"/>
              </a:solidFill>
              <a:latin typeface="CenturyGothic"/>
            </a:endParaRPr>
          </a:p>
          <a:p>
            <a:r>
              <a:rPr lang="en-GB" sz="2400" dirty="0">
                <a:solidFill>
                  <a:srgbClr val="3E3D2D"/>
                </a:solidFill>
                <a:latin typeface="CenturyGothic"/>
              </a:rPr>
              <a:t>Encourages managers to identify and understand the environment.</a:t>
            </a:r>
          </a:p>
          <a:p>
            <a:r>
              <a:rPr lang="en-GB" sz="2400" dirty="0">
                <a:solidFill>
                  <a:srgbClr val="3E3D2D"/>
                </a:solidFill>
                <a:latin typeface="CenturyGothic"/>
              </a:rPr>
              <a:t>More effective problem solving</a:t>
            </a:r>
          </a:p>
          <a:p>
            <a:endParaRPr lang="en-GB" sz="2400" dirty="0">
              <a:solidFill>
                <a:srgbClr val="3E3D2D"/>
              </a:solidFill>
              <a:latin typeface="CenturyGothic"/>
            </a:endParaRPr>
          </a:p>
          <a:p>
            <a:r>
              <a:rPr lang="en-GB" sz="2400" dirty="0">
                <a:solidFill>
                  <a:srgbClr val="3E3D2D"/>
                </a:solidFill>
                <a:latin typeface="CenturyGothic"/>
              </a:rPr>
              <a:t>Satisfaction of all stakeholders</a:t>
            </a:r>
            <a:endParaRPr lang="en-US" sz="2400" dirty="0"/>
          </a:p>
        </p:txBody>
      </p:sp>
      <p:sp>
        <p:nvSpPr>
          <p:cNvPr id="2" name="Rectangle 1"/>
          <p:cNvSpPr/>
          <p:nvPr/>
        </p:nvSpPr>
        <p:spPr>
          <a:xfrm>
            <a:off x="130425" y="116632"/>
            <a:ext cx="87614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tx2"/>
                </a:solidFill>
                <a:latin typeface="CenturyGothic"/>
              </a:rPr>
              <a:t>Importance of the Systems perspective</a:t>
            </a:r>
            <a:endParaRPr lang="en-GB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419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6228" y="2420888"/>
            <a:ext cx="707341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Other properties of systems</a:t>
            </a:r>
          </a:p>
        </p:txBody>
      </p:sp>
    </p:spTree>
    <p:extLst>
      <p:ext uri="{BB962C8B-B14F-4D97-AF65-F5344CB8AC3E}">
        <p14:creationId xmlns:p14="http://schemas.microsoft.com/office/powerpoint/2010/main" val="15425339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7" y="845423"/>
            <a:ext cx="8424937" cy="4527793"/>
          </a:xfrm>
        </p:spPr>
        <p:txBody>
          <a:bodyPr>
            <a:noAutofit/>
          </a:bodyPr>
          <a:lstStyle/>
          <a:p>
            <a:endParaRPr lang="en-GB" sz="2800" dirty="0">
              <a:solidFill>
                <a:srgbClr val="3E3D2D"/>
              </a:solidFill>
              <a:latin typeface="CenturyGothic"/>
            </a:endParaRPr>
          </a:p>
          <a:p>
            <a:r>
              <a:rPr lang="en-GB" sz="2800" dirty="0">
                <a:solidFill>
                  <a:srgbClr val="3E3D2D"/>
                </a:solidFill>
                <a:latin typeface="CenturyGothic"/>
              </a:rPr>
              <a:t>Goals in a system are contingent and negotiated.</a:t>
            </a:r>
          </a:p>
          <a:p>
            <a:endParaRPr lang="en-GB" sz="2800" dirty="0">
              <a:solidFill>
                <a:srgbClr val="3E3D2D"/>
              </a:solidFill>
              <a:latin typeface="CenturyGothic"/>
            </a:endParaRPr>
          </a:p>
          <a:p>
            <a:r>
              <a:rPr lang="en-GB" sz="2800" dirty="0">
                <a:solidFill>
                  <a:srgbClr val="3E3D2D"/>
                </a:solidFill>
                <a:latin typeface="CenturyGothic"/>
              </a:rPr>
              <a:t>Equifinality:</a:t>
            </a:r>
          </a:p>
          <a:p>
            <a:pPr lvl="1"/>
            <a:r>
              <a:rPr lang="en-GB" dirty="0">
                <a:solidFill>
                  <a:srgbClr val="3E3D2D"/>
                </a:solidFill>
                <a:latin typeface="CenturyGothic"/>
              </a:rPr>
              <a:t>There is </a:t>
            </a:r>
            <a:r>
              <a:rPr lang="en-GB" u="sng" dirty="0">
                <a:solidFill>
                  <a:srgbClr val="3E3D2D"/>
                </a:solidFill>
                <a:latin typeface="CenturyGothic"/>
              </a:rPr>
              <a:t>no best way </a:t>
            </a:r>
            <a:r>
              <a:rPr lang="en-GB" dirty="0">
                <a:solidFill>
                  <a:srgbClr val="3E3D2D"/>
                </a:solidFill>
                <a:latin typeface="CenturyGothic"/>
              </a:rPr>
              <a:t>to organise</a:t>
            </a:r>
          </a:p>
          <a:p>
            <a:pPr lvl="1"/>
            <a:r>
              <a:rPr lang="en-GB" dirty="0">
                <a:solidFill>
                  <a:srgbClr val="3E3D2D"/>
                </a:solidFill>
                <a:latin typeface="CenturyGothic"/>
              </a:rPr>
              <a:t>All ways of organising are </a:t>
            </a:r>
            <a:r>
              <a:rPr lang="en-GB" u="sng" dirty="0">
                <a:solidFill>
                  <a:srgbClr val="3E3D2D"/>
                </a:solidFill>
                <a:latin typeface="CenturyGothic"/>
              </a:rPr>
              <a:t>not</a:t>
            </a:r>
            <a:r>
              <a:rPr lang="en-GB" dirty="0">
                <a:solidFill>
                  <a:srgbClr val="3E3D2D"/>
                </a:solidFill>
                <a:latin typeface="CenturyGothic"/>
              </a:rPr>
              <a:t> equally effective</a:t>
            </a:r>
          </a:p>
          <a:p>
            <a:endParaRPr lang="en-GB" sz="2800" dirty="0">
              <a:solidFill>
                <a:srgbClr val="3E3D2D"/>
              </a:solidFill>
              <a:latin typeface="CenturyGothic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531" y="260648"/>
            <a:ext cx="87614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tx2"/>
                </a:solidFill>
                <a:latin typeface="CenturyGothic"/>
              </a:rPr>
              <a:t>Goals &amp; Equifinality</a:t>
            </a:r>
            <a:endParaRPr lang="en-GB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1802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4034" y="621218"/>
            <a:ext cx="8790454" cy="4167324"/>
          </a:xfrm>
        </p:spPr>
        <p:txBody>
          <a:bodyPr>
            <a:noAutofit/>
          </a:bodyPr>
          <a:lstStyle/>
          <a:p>
            <a:pPr algn="just"/>
            <a:endParaRPr lang="en-GB" sz="2800" dirty="0">
              <a:solidFill>
                <a:srgbClr val="3E3D2D"/>
              </a:solidFill>
              <a:latin typeface="CenturyGothic"/>
            </a:endParaRPr>
          </a:p>
          <a:p>
            <a:pPr algn="just"/>
            <a:r>
              <a:rPr lang="en-GB" sz="2800" dirty="0">
                <a:solidFill>
                  <a:srgbClr val="3E3D2D"/>
                </a:solidFill>
                <a:latin typeface="CenturyGothic"/>
              </a:rPr>
              <a:t>Negative feedback: Seeks to correct or reduce deviations in the system’s processes to re-establish a steady course back in the direction of the system’s goal</a:t>
            </a:r>
          </a:p>
          <a:p>
            <a:pPr algn="just"/>
            <a:endParaRPr lang="en-GB" sz="2800" dirty="0">
              <a:solidFill>
                <a:srgbClr val="3E3D2D"/>
              </a:solidFill>
              <a:latin typeface="CenturyGothic"/>
            </a:endParaRPr>
          </a:p>
          <a:p>
            <a:pPr algn="just"/>
            <a:r>
              <a:rPr lang="en-GB" sz="2800" dirty="0">
                <a:solidFill>
                  <a:srgbClr val="3E3D2D"/>
                </a:solidFill>
                <a:latin typeface="CenturyGothic"/>
              </a:rPr>
              <a:t>Positive feedback: Changes the system in ways that amplify and enhance current processes.</a:t>
            </a:r>
          </a:p>
        </p:txBody>
      </p:sp>
      <p:sp>
        <p:nvSpPr>
          <p:cNvPr id="2" name="Rectangle 1"/>
          <p:cNvSpPr/>
          <p:nvPr/>
        </p:nvSpPr>
        <p:spPr>
          <a:xfrm>
            <a:off x="188537" y="260648"/>
            <a:ext cx="87614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tx2"/>
                </a:solidFill>
                <a:latin typeface="CenturyGothic"/>
              </a:rPr>
              <a:t>Feedback</a:t>
            </a:r>
            <a:endParaRPr lang="en-GB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4560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535" y="1052736"/>
            <a:ext cx="8674938" cy="4752528"/>
          </a:xfrm>
        </p:spPr>
        <p:txBody>
          <a:bodyPr>
            <a:noAutofit/>
          </a:bodyPr>
          <a:lstStyle/>
          <a:p>
            <a:pPr algn="just"/>
            <a:r>
              <a:rPr lang="en-GB" sz="2800" dirty="0"/>
              <a:t>The amount of order or lack of order in a system</a:t>
            </a:r>
            <a:r>
              <a:rPr lang="en-GB" sz="2800" i="1" dirty="0"/>
              <a:t> – (Cambridge Dictionaries, 2020)</a:t>
            </a:r>
          </a:p>
          <a:p>
            <a:pPr algn="just"/>
            <a:endParaRPr lang="en-GB" sz="2800" i="1" dirty="0"/>
          </a:p>
          <a:p>
            <a:pPr algn="just"/>
            <a:r>
              <a:rPr lang="en-GB" sz="2800" dirty="0"/>
              <a:t>Systems tend to run down and move towards disorganisation.</a:t>
            </a:r>
          </a:p>
          <a:p>
            <a:pPr algn="just"/>
            <a:endParaRPr lang="en-GB" sz="2800" dirty="0"/>
          </a:p>
          <a:p>
            <a:pPr algn="just"/>
            <a:r>
              <a:rPr lang="en-GB" sz="2800" dirty="0"/>
              <a:t>Balance: Energy, resources, and information coming into the system help it reach equilibrium.</a:t>
            </a:r>
          </a:p>
          <a:p>
            <a:endParaRPr lang="en-GB" sz="2800" i="1" dirty="0">
              <a:solidFill>
                <a:srgbClr val="3E3D2D"/>
              </a:solidFill>
              <a:latin typeface="CenturyGothic"/>
            </a:endParaRPr>
          </a:p>
          <a:p>
            <a:endParaRPr lang="en-GB" sz="2800" i="1" dirty="0">
              <a:solidFill>
                <a:srgbClr val="3E3D2D"/>
              </a:solidFill>
              <a:latin typeface="CenturyGothic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431" y="44624"/>
            <a:ext cx="87614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tx2"/>
                </a:solidFill>
                <a:latin typeface="CenturyGothic"/>
              </a:rPr>
              <a:t>Entropy</a:t>
            </a:r>
            <a:endParaRPr lang="en-GB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426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253" y="1340768"/>
            <a:ext cx="8292180" cy="4320480"/>
          </a:xfrm>
        </p:spPr>
        <p:txBody>
          <a:bodyPr>
            <a:noAutofit/>
          </a:bodyPr>
          <a:lstStyle/>
          <a:p>
            <a:r>
              <a:rPr lang="en-GB" i="1" dirty="0"/>
              <a:t>Chaos theory</a:t>
            </a:r>
          </a:p>
          <a:p>
            <a:endParaRPr lang="en-GB" i="1" dirty="0"/>
          </a:p>
          <a:p>
            <a:r>
              <a:rPr lang="en-GB" i="1" dirty="0"/>
              <a:t>Learning organisations by Peter Senge</a:t>
            </a:r>
          </a:p>
          <a:p>
            <a:endParaRPr lang="en-GB" i="1" dirty="0"/>
          </a:p>
          <a:p>
            <a:r>
              <a:rPr lang="en-GB" i="1" dirty="0"/>
              <a:t>Karl Weick’s research on loosely coupled systems.</a:t>
            </a:r>
          </a:p>
          <a:p>
            <a:endParaRPr lang="en-GB" sz="2800" i="1" dirty="0">
              <a:solidFill>
                <a:srgbClr val="3E3D2D"/>
              </a:solidFill>
              <a:latin typeface="CenturyGothic"/>
            </a:endParaRPr>
          </a:p>
          <a:p>
            <a:endParaRPr lang="en-GB" sz="2800" i="1" dirty="0">
              <a:solidFill>
                <a:srgbClr val="3E3D2D"/>
              </a:solidFill>
              <a:latin typeface="CenturyGothic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605" y="260648"/>
            <a:ext cx="87614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tx2"/>
                </a:solidFill>
                <a:latin typeface="CenturyGothic"/>
              </a:rPr>
              <a:t>Systems theory – related areas</a:t>
            </a:r>
            <a:endParaRPr lang="en-GB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0316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2420888"/>
            <a:ext cx="843076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TEST YOUR UNDERSTANDING</a:t>
            </a:r>
          </a:p>
        </p:txBody>
      </p:sp>
    </p:spTree>
    <p:extLst>
      <p:ext uri="{BB962C8B-B14F-4D97-AF65-F5344CB8AC3E}">
        <p14:creationId xmlns:p14="http://schemas.microsoft.com/office/powerpoint/2010/main" val="2231673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78098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Group activity: Open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4104456"/>
          </a:xfrm>
        </p:spPr>
        <p:txBody>
          <a:bodyPr/>
          <a:lstStyle/>
          <a:p>
            <a:pPr algn="just"/>
            <a:r>
              <a:rPr lang="en-GB" dirty="0"/>
              <a:t>In groups, think about any organisation of your choice </a:t>
            </a:r>
            <a:r>
              <a:rPr lang="en-GB" i="1" u="sng" dirty="0"/>
              <a:t>as a system</a:t>
            </a:r>
            <a:r>
              <a:rPr lang="en-GB" dirty="0"/>
              <a:t> and explain how they operate as an organisation within that system. </a:t>
            </a:r>
          </a:p>
        </p:txBody>
      </p:sp>
    </p:spTree>
    <p:extLst>
      <p:ext uri="{BB962C8B-B14F-4D97-AF65-F5344CB8AC3E}">
        <p14:creationId xmlns:p14="http://schemas.microsoft.com/office/powerpoint/2010/main" val="29711072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1536" y="2420888"/>
            <a:ext cx="760092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6312352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work read </a:t>
            </a:r>
            <a:endParaRPr lang="en-US" dirty="0"/>
          </a:p>
        </p:txBody>
      </p:sp>
      <p:pic>
        <p:nvPicPr>
          <p:cNvPr id="870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835696" y="1556792"/>
            <a:ext cx="5286411" cy="3740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0987320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purl.org/dc/elements/1.1/"/>
    <ds:schemaRef ds:uri="303dbf9b-b85b-46a0-94f1-894078c07ecd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10584</TotalTime>
  <Words>584</Words>
  <Application>Microsoft Office PowerPoint</Application>
  <PresentationFormat>On-screen Show (4:3)</PresentationFormat>
  <Paragraphs>101</Paragraphs>
  <Slides>20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ＭＳ Ｐゴシック</vt:lpstr>
      <vt:lpstr>ＭＳ Ｐゴシック</vt:lpstr>
      <vt:lpstr>Arial</vt:lpstr>
      <vt:lpstr>Calibri</vt:lpstr>
      <vt:lpstr>CenturyGothic</vt:lpstr>
      <vt:lpstr>CenturyGothic-BoldItalic</vt:lpstr>
      <vt:lpstr>Myriad Pro</vt:lpstr>
      <vt:lpstr>Wingdings</vt:lpstr>
      <vt:lpstr>Wingdings 2</vt:lpstr>
      <vt:lpstr>Wingdings2</vt:lpstr>
      <vt:lpstr>20140311PresentationUWTSDTemplate</vt:lpstr>
      <vt:lpstr>BMSW5001 Developing workplace critical thinking</vt:lpstr>
      <vt:lpstr>Recap</vt:lpstr>
      <vt:lpstr>PowerPoint Presentation</vt:lpstr>
      <vt:lpstr>Systems approach to Management</vt:lpstr>
      <vt:lpstr>What is a system?</vt:lpstr>
      <vt:lpstr>Systems approach and examples</vt:lpstr>
      <vt:lpstr>PowerPoint Presentation</vt:lpstr>
      <vt:lpstr>PowerPoint Presentation</vt:lpstr>
      <vt:lpstr>Elements of an open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Group activity: Open systems</vt:lpstr>
      <vt:lpstr>PowerPoint Presentation</vt:lpstr>
      <vt:lpstr>Home work read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Ernest Ovia</dc:creator>
  <cp:lastModifiedBy>Ernest Ovia</cp:lastModifiedBy>
  <cp:revision>344</cp:revision>
  <dcterms:created xsi:type="dcterms:W3CDTF">2015-04-14T15:21:28Z</dcterms:created>
  <dcterms:modified xsi:type="dcterms:W3CDTF">2020-07-13T08:18:36Z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