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36DCB-A959-BC92-9EA7-BC7E9594897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A207BF0-BFF6-CEEF-FC35-8E4EAFBBFF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C5C5FFF-2516-FDEA-F692-EA7A51BD6E7D}"/>
              </a:ext>
            </a:extLst>
          </p:cNvPr>
          <p:cNvSpPr>
            <a:spLocks noGrp="1"/>
          </p:cNvSpPr>
          <p:nvPr>
            <p:ph type="dt" sz="half" idx="10"/>
          </p:nvPr>
        </p:nvSpPr>
        <p:spPr/>
        <p:txBody>
          <a:bodyPr/>
          <a:lstStyle/>
          <a:p>
            <a:fld id="{18FFBE0C-573F-594B-84E2-79A2EC81E2CF}" type="datetimeFigureOut">
              <a:rPr lang="en-US" smtClean="0"/>
              <a:t>1/12/25</a:t>
            </a:fld>
            <a:endParaRPr lang="en-US"/>
          </a:p>
        </p:txBody>
      </p:sp>
      <p:sp>
        <p:nvSpPr>
          <p:cNvPr id="5" name="Footer Placeholder 4">
            <a:extLst>
              <a:ext uri="{FF2B5EF4-FFF2-40B4-BE49-F238E27FC236}">
                <a16:creationId xmlns:a16="http://schemas.microsoft.com/office/drawing/2014/main" id="{B4B7A58A-35FB-9258-C414-3911246DE5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4EE4C4-F479-E920-35CB-FA4B69246644}"/>
              </a:ext>
            </a:extLst>
          </p:cNvPr>
          <p:cNvSpPr>
            <a:spLocks noGrp="1"/>
          </p:cNvSpPr>
          <p:nvPr>
            <p:ph type="sldNum" sz="quarter" idx="12"/>
          </p:nvPr>
        </p:nvSpPr>
        <p:spPr/>
        <p:txBody>
          <a:bodyPr/>
          <a:lstStyle/>
          <a:p>
            <a:fld id="{5B0CACC3-9E7D-3245-A6E6-EB2B01C6EFB9}" type="slidenum">
              <a:rPr lang="en-US" smtClean="0"/>
              <a:t>‹#›</a:t>
            </a:fld>
            <a:endParaRPr lang="en-US"/>
          </a:p>
        </p:txBody>
      </p:sp>
    </p:spTree>
    <p:extLst>
      <p:ext uri="{BB962C8B-B14F-4D97-AF65-F5344CB8AC3E}">
        <p14:creationId xmlns:p14="http://schemas.microsoft.com/office/powerpoint/2010/main" val="1919302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C5353-F9A6-BC78-A2C9-B35D4DA89D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70ECEA2-AC8C-04C3-CFD9-61BD8324F4E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2E22AE-40BF-B176-41F3-32B03933F968}"/>
              </a:ext>
            </a:extLst>
          </p:cNvPr>
          <p:cNvSpPr>
            <a:spLocks noGrp="1"/>
          </p:cNvSpPr>
          <p:nvPr>
            <p:ph type="dt" sz="half" idx="10"/>
          </p:nvPr>
        </p:nvSpPr>
        <p:spPr/>
        <p:txBody>
          <a:bodyPr/>
          <a:lstStyle/>
          <a:p>
            <a:fld id="{18FFBE0C-573F-594B-84E2-79A2EC81E2CF}" type="datetimeFigureOut">
              <a:rPr lang="en-US" smtClean="0"/>
              <a:t>1/12/25</a:t>
            </a:fld>
            <a:endParaRPr lang="en-US"/>
          </a:p>
        </p:txBody>
      </p:sp>
      <p:sp>
        <p:nvSpPr>
          <p:cNvPr id="5" name="Footer Placeholder 4">
            <a:extLst>
              <a:ext uri="{FF2B5EF4-FFF2-40B4-BE49-F238E27FC236}">
                <a16:creationId xmlns:a16="http://schemas.microsoft.com/office/drawing/2014/main" id="{F3B28F97-8D78-32A5-16E1-F2FC769BA7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2F0CE3-4A96-3F18-816C-E43D4DD1512A}"/>
              </a:ext>
            </a:extLst>
          </p:cNvPr>
          <p:cNvSpPr>
            <a:spLocks noGrp="1"/>
          </p:cNvSpPr>
          <p:nvPr>
            <p:ph type="sldNum" sz="quarter" idx="12"/>
          </p:nvPr>
        </p:nvSpPr>
        <p:spPr/>
        <p:txBody>
          <a:bodyPr/>
          <a:lstStyle/>
          <a:p>
            <a:fld id="{5B0CACC3-9E7D-3245-A6E6-EB2B01C6EFB9}" type="slidenum">
              <a:rPr lang="en-US" smtClean="0"/>
              <a:t>‹#›</a:t>
            </a:fld>
            <a:endParaRPr lang="en-US"/>
          </a:p>
        </p:txBody>
      </p:sp>
    </p:spTree>
    <p:extLst>
      <p:ext uri="{BB962C8B-B14F-4D97-AF65-F5344CB8AC3E}">
        <p14:creationId xmlns:p14="http://schemas.microsoft.com/office/powerpoint/2010/main" val="3822820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AB47C-448F-1FD3-4DB8-B482DAAC7AC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89DDDED-E453-7F70-F90C-0ECAE5317D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86F8294-AEFB-7D99-3ECF-606130DCC834}"/>
              </a:ext>
            </a:extLst>
          </p:cNvPr>
          <p:cNvSpPr>
            <a:spLocks noGrp="1"/>
          </p:cNvSpPr>
          <p:nvPr>
            <p:ph type="dt" sz="half" idx="10"/>
          </p:nvPr>
        </p:nvSpPr>
        <p:spPr/>
        <p:txBody>
          <a:bodyPr/>
          <a:lstStyle/>
          <a:p>
            <a:fld id="{18FFBE0C-573F-594B-84E2-79A2EC81E2CF}" type="datetimeFigureOut">
              <a:rPr lang="en-US" smtClean="0"/>
              <a:t>1/12/25</a:t>
            </a:fld>
            <a:endParaRPr lang="en-US"/>
          </a:p>
        </p:txBody>
      </p:sp>
      <p:sp>
        <p:nvSpPr>
          <p:cNvPr id="5" name="Footer Placeholder 4">
            <a:extLst>
              <a:ext uri="{FF2B5EF4-FFF2-40B4-BE49-F238E27FC236}">
                <a16:creationId xmlns:a16="http://schemas.microsoft.com/office/drawing/2014/main" id="{C582397A-92A3-0751-08E7-E12C756628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F4D934-791C-B4A1-0760-22E8131D2807}"/>
              </a:ext>
            </a:extLst>
          </p:cNvPr>
          <p:cNvSpPr>
            <a:spLocks noGrp="1"/>
          </p:cNvSpPr>
          <p:nvPr>
            <p:ph type="sldNum" sz="quarter" idx="12"/>
          </p:nvPr>
        </p:nvSpPr>
        <p:spPr/>
        <p:txBody>
          <a:bodyPr/>
          <a:lstStyle/>
          <a:p>
            <a:fld id="{5B0CACC3-9E7D-3245-A6E6-EB2B01C6EFB9}" type="slidenum">
              <a:rPr lang="en-US" smtClean="0"/>
              <a:t>‹#›</a:t>
            </a:fld>
            <a:endParaRPr lang="en-US"/>
          </a:p>
        </p:txBody>
      </p:sp>
    </p:spTree>
    <p:extLst>
      <p:ext uri="{BB962C8B-B14F-4D97-AF65-F5344CB8AC3E}">
        <p14:creationId xmlns:p14="http://schemas.microsoft.com/office/powerpoint/2010/main" val="4125466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1B32A-5788-7369-F601-078A1736839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384B4CC-376B-2EBE-34B7-183530966FD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F9443F7-20A5-40CC-8111-DD3C5F2B7D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BF6E7F6-13A6-DBB9-0C93-B5ECAA0CEBB0}"/>
              </a:ext>
            </a:extLst>
          </p:cNvPr>
          <p:cNvSpPr>
            <a:spLocks noGrp="1"/>
          </p:cNvSpPr>
          <p:nvPr>
            <p:ph type="dt" sz="half" idx="10"/>
          </p:nvPr>
        </p:nvSpPr>
        <p:spPr/>
        <p:txBody>
          <a:bodyPr/>
          <a:lstStyle/>
          <a:p>
            <a:fld id="{18FFBE0C-573F-594B-84E2-79A2EC81E2CF}" type="datetimeFigureOut">
              <a:rPr lang="en-US" smtClean="0"/>
              <a:t>1/12/25</a:t>
            </a:fld>
            <a:endParaRPr lang="en-US"/>
          </a:p>
        </p:txBody>
      </p:sp>
      <p:sp>
        <p:nvSpPr>
          <p:cNvPr id="6" name="Footer Placeholder 5">
            <a:extLst>
              <a:ext uri="{FF2B5EF4-FFF2-40B4-BE49-F238E27FC236}">
                <a16:creationId xmlns:a16="http://schemas.microsoft.com/office/drawing/2014/main" id="{3C77C66F-EF5E-71C4-CB26-49D744A057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094BD5-D77F-16FC-2CF4-4D912634045E}"/>
              </a:ext>
            </a:extLst>
          </p:cNvPr>
          <p:cNvSpPr>
            <a:spLocks noGrp="1"/>
          </p:cNvSpPr>
          <p:nvPr>
            <p:ph type="sldNum" sz="quarter" idx="12"/>
          </p:nvPr>
        </p:nvSpPr>
        <p:spPr/>
        <p:txBody>
          <a:bodyPr/>
          <a:lstStyle/>
          <a:p>
            <a:fld id="{5B0CACC3-9E7D-3245-A6E6-EB2B01C6EFB9}" type="slidenum">
              <a:rPr lang="en-US" smtClean="0"/>
              <a:t>‹#›</a:t>
            </a:fld>
            <a:endParaRPr lang="en-US"/>
          </a:p>
        </p:txBody>
      </p:sp>
    </p:spTree>
    <p:extLst>
      <p:ext uri="{BB962C8B-B14F-4D97-AF65-F5344CB8AC3E}">
        <p14:creationId xmlns:p14="http://schemas.microsoft.com/office/powerpoint/2010/main" val="52094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74750-8DE7-DACF-9065-9D2643A931B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99E48E4-5E25-2927-2F34-07F2771257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5B1839D-1EFF-2D4A-B612-D111F2C35B5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B0EFD99-38F8-4B37-D4AA-F3013FC35F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7F23668-6909-C33B-415A-5E4FE2861FE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0C988E8-3FEE-0F18-F259-C99175DCEA8A}"/>
              </a:ext>
            </a:extLst>
          </p:cNvPr>
          <p:cNvSpPr>
            <a:spLocks noGrp="1"/>
          </p:cNvSpPr>
          <p:nvPr>
            <p:ph type="dt" sz="half" idx="10"/>
          </p:nvPr>
        </p:nvSpPr>
        <p:spPr/>
        <p:txBody>
          <a:bodyPr/>
          <a:lstStyle/>
          <a:p>
            <a:fld id="{18FFBE0C-573F-594B-84E2-79A2EC81E2CF}" type="datetimeFigureOut">
              <a:rPr lang="en-US" smtClean="0"/>
              <a:t>1/12/25</a:t>
            </a:fld>
            <a:endParaRPr lang="en-US"/>
          </a:p>
        </p:txBody>
      </p:sp>
      <p:sp>
        <p:nvSpPr>
          <p:cNvPr id="8" name="Footer Placeholder 7">
            <a:extLst>
              <a:ext uri="{FF2B5EF4-FFF2-40B4-BE49-F238E27FC236}">
                <a16:creationId xmlns:a16="http://schemas.microsoft.com/office/drawing/2014/main" id="{2788C54A-A0D9-E2EA-400A-61E87B59F7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925DE26-2C0B-2412-4550-B50356AFA7F5}"/>
              </a:ext>
            </a:extLst>
          </p:cNvPr>
          <p:cNvSpPr>
            <a:spLocks noGrp="1"/>
          </p:cNvSpPr>
          <p:nvPr>
            <p:ph type="sldNum" sz="quarter" idx="12"/>
          </p:nvPr>
        </p:nvSpPr>
        <p:spPr/>
        <p:txBody>
          <a:bodyPr/>
          <a:lstStyle/>
          <a:p>
            <a:fld id="{5B0CACC3-9E7D-3245-A6E6-EB2B01C6EFB9}" type="slidenum">
              <a:rPr lang="en-US" smtClean="0"/>
              <a:t>‹#›</a:t>
            </a:fld>
            <a:endParaRPr lang="en-US"/>
          </a:p>
        </p:txBody>
      </p:sp>
    </p:spTree>
    <p:extLst>
      <p:ext uri="{BB962C8B-B14F-4D97-AF65-F5344CB8AC3E}">
        <p14:creationId xmlns:p14="http://schemas.microsoft.com/office/powerpoint/2010/main" val="1172851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3A536-EEBB-C6B7-3EEB-DE15970B31D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A49259A-4CDB-31DD-BDAE-1554C6AD4E31}"/>
              </a:ext>
            </a:extLst>
          </p:cNvPr>
          <p:cNvSpPr>
            <a:spLocks noGrp="1"/>
          </p:cNvSpPr>
          <p:nvPr>
            <p:ph type="dt" sz="half" idx="10"/>
          </p:nvPr>
        </p:nvSpPr>
        <p:spPr/>
        <p:txBody>
          <a:bodyPr/>
          <a:lstStyle/>
          <a:p>
            <a:fld id="{18FFBE0C-573F-594B-84E2-79A2EC81E2CF}" type="datetimeFigureOut">
              <a:rPr lang="en-US" smtClean="0"/>
              <a:t>1/12/25</a:t>
            </a:fld>
            <a:endParaRPr lang="en-US"/>
          </a:p>
        </p:txBody>
      </p:sp>
      <p:sp>
        <p:nvSpPr>
          <p:cNvPr id="4" name="Footer Placeholder 3">
            <a:extLst>
              <a:ext uri="{FF2B5EF4-FFF2-40B4-BE49-F238E27FC236}">
                <a16:creationId xmlns:a16="http://schemas.microsoft.com/office/drawing/2014/main" id="{213160B8-453B-A068-6B0A-1ABDB39057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D385D38-4BAC-99C4-5A79-702F0D5A9E82}"/>
              </a:ext>
            </a:extLst>
          </p:cNvPr>
          <p:cNvSpPr>
            <a:spLocks noGrp="1"/>
          </p:cNvSpPr>
          <p:nvPr>
            <p:ph type="sldNum" sz="quarter" idx="12"/>
          </p:nvPr>
        </p:nvSpPr>
        <p:spPr/>
        <p:txBody>
          <a:bodyPr/>
          <a:lstStyle/>
          <a:p>
            <a:fld id="{5B0CACC3-9E7D-3245-A6E6-EB2B01C6EFB9}" type="slidenum">
              <a:rPr lang="en-US" smtClean="0"/>
              <a:t>‹#›</a:t>
            </a:fld>
            <a:endParaRPr lang="en-US"/>
          </a:p>
        </p:txBody>
      </p:sp>
    </p:spTree>
    <p:extLst>
      <p:ext uri="{BB962C8B-B14F-4D97-AF65-F5344CB8AC3E}">
        <p14:creationId xmlns:p14="http://schemas.microsoft.com/office/powerpoint/2010/main" val="3151001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35AB7-979D-3524-7FA8-A8E250FF2260}"/>
              </a:ext>
            </a:extLst>
          </p:cNvPr>
          <p:cNvSpPr>
            <a:spLocks noGrp="1"/>
          </p:cNvSpPr>
          <p:nvPr>
            <p:ph type="dt" sz="half" idx="10"/>
          </p:nvPr>
        </p:nvSpPr>
        <p:spPr/>
        <p:txBody>
          <a:bodyPr/>
          <a:lstStyle/>
          <a:p>
            <a:fld id="{18FFBE0C-573F-594B-84E2-79A2EC81E2CF}" type="datetimeFigureOut">
              <a:rPr lang="en-US" smtClean="0"/>
              <a:t>1/12/25</a:t>
            </a:fld>
            <a:endParaRPr lang="en-US"/>
          </a:p>
        </p:txBody>
      </p:sp>
      <p:sp>
        <p:nvSpPr>
          <p:cNvPr id="3" name="Footer Placeholder 2">
            <a:extLst>
              <a:ext uri="{FF2B5EF4-FFF2-40B4-BE49-F238E27FC236}">
                <a16:creationId xmlns:a16="http://schemas.microsoft.com/office/drawing/2014/main" id="{FE3268BD-49E0-F0E3-63C8-3F022B09C09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F625B5-BAA6-73FC-EFE4-8076C0EE04B1}"/>
              </a:ext>
            </a:extLst>
          </p:cNvPr>
          <p:cNvSpPr>
            <a:spLocks noGrp="1"/>
          </p:cNvSpPr>
          <p:nvPr>
            <p:ph type="sldNum" sz="quarter" idx="12"/>
          </p:nvPr>
        </p:nvSpPr>
        <p:spPr/>
        <p:txBody>
          <a:bodyPr/>
          <a:lstStyle/>
          <a:p>
            <a:fld id="{5B0CACC3-9E7D-3245-A6E6-EB2B01C6EFB9}" type="slidenum">
              <a:rPr lang="en-US" smtClean="0"/>
              <a:t>‹#›</a:t>
            </a:fld>
            <a:endParaRPr lang="en-US"/>
          </a:p>
        </p:txBody>
      </p:sp>
    </p:spTree>
    <p:extLst>
      <p:ext uri="{BB962C8B-B14F-4D97-AF65-F5344CB8AC3E}">
        <p14:creationId xmlns:p14="http://schemas.microsoft.com/office/powerpoint/2010/main" val="971124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23EA4-26A9-7EA3-F59C-838351152DD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25A0819-BD41-4EDA-3A7D-40D20097A3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582A1CA-7D2C-CD02-2D9F-05B4BE4299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120EB96-0A57-103C-4CE0-C7B95B58D5B1}"/>
              </a:ext>
            </a:extLst>
          </p:cNvPr>
          <p:cNvSpPr>
            <a:spLocks noGrp="1"/>
          </p:cNvSpPr>
          <p:nvPr>
            <p:ph type="dt" sz="half" idx="10"/>
          </p:nvPr>
        </p:nvSpPr>
        <p:spPr/>
        <p:txBody>
          <a:bodyPr/>
          <a:lstStyle/>
          <a:p>
            <a:fld id="{18FFBE0C-573F-594B-84E2-79A2EC81E2CF}" type="datetimeFigureOut">
              <a:rPr lang="en-US" smtClean="0"/>
              <a:t>1/12/25</a:t>
            </a:fld>
            <a:endParaRPr lang="en-US"/>
          </a:p>
        </p:txBody>
      </p:sp>
      <p:sp>
        <p:nvSpPr>
          <p:cNvPr id="6" name="Footer Placeholder 5">
            <a:extLst>
              <a:ext uri="{FF2B5EF4-FFF2-40B4-BE49-F238E27FC236}">
                <a16:creationId xmlns:a16="http://schemas.microsoft.com/office/drawing/2014/main" id="{4CF593E8-5FB5-194E-C262-6A63A99E55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111E3A-AB84-5662-298C-067C5EBFDF59}"/>
              </a:ext>
            </a:extLst>
          </p:cNvPr>
          <p:cNvSpPr>
            <a:spLocks noGrp="1"/>
          </p:cNvSpPr>
          <p:nvPr>
            <p:ph type="sldNum" sz="quarter" idx="12"/>
          </p:nvPr>
        </p:nvSpPr>
        <p:spPr/>
        <p:txBody>
          <a:bodyPr/>
          <a:lstStyle/>
          <a:p>
            <a:fld id="{5B0CACC3-9E7D-3245-A6E6-EB2B01C6EFB9}" type="slidenum">
              <a:rPr lang="en-US" smtClean="0"/>
              <a:t>‹#›</a:t>
            </a:fld>
            <a:endParaRPr lang="en-US"/>
          </a:p>
        </p:txBody>
      </p:sp>
    </p:spTree>
    <p:extLst>
      <p:ext uri="{BB962C8B-B14F-4D97-AF65-F5344CB8AC3E}">
        <p14:creationId xmlns:p14="http://schemas.microsoft.com/office/powerpoint/2010/main" val="1631322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7D1DD-89D5-1102-7C7D-4ACD4D34D8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FFC6A68-F444-C0CF-DB85-6EF4CAA2EF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3A60506-1058-463B-524D-FA34654C28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22812C1-4947-BD2A-72F3-ABCDE4347BE1}"/>
              </a:ext>
            </a:extLst>
          </p:cNvPr>
          <p:cNvSpPr>
            <a:spLocks noGrp="1"/>
          </p:cNvSpPr>
          <p:nvPr>
            <p:ph type="dt" sz="half" idx="10"/>
          </p:nvPr>
        </p:nvSpPr>
        <p:spPr/>
        <p:txBody>
          <a:bodyPr/>
          <a:lstStyle/>
          <a:p>
            <a:fld id="{18FFBE0C-573F-594B-84E2-79A2EC81E2CF}" type="datetimeFigureOut">
              <a:rPr lang="en-US" smtClean="0"/>
              <a:t>1/12/25</a:t>
            </a:fld>
            <a:endParaRPr lang="en-US"/>
          </a:p>
        </p:txBody>
      </p:sp>
      <p:sp>
        <p:nvSpPr>
          <p:cNvPr id="6" name="Footer Placeholder 5">
            <a:extLst>
              <a:ext uri="{FF2B5EF4-FFF2-40B4-BE49-F238E27FC236}">
                <a16:creationId xmlns:a16="http://schemas.microsoft.com/office/drawing/2014/main" id="{26882237-7E94-33B1-1C0E-3F4361BF5F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1F669B-51E9-D0D2-70F8-D41235251FD2}"/>
              </a:ext>
            </a:extLst>
          </p:cNvPr>
          <p:cNvSpPr>
            <a:spLocks noGrp="1"/>
          </p:cNvSpPr>
          <p:nvPr>
            <p:ph type="sldNum" sz="quarter" idx="12"/>
          </p:nvPr>
        </p:nvSpPr>
        <p:spPr/>
        <p:txBody>
          <a:bodyPr/>
          <a:lstStyle/>
          <a:p>
            <a:fld id="{5B0CACC3-9E7D-3245-A6E6-EB2B01C6EFB9}" type="slidenum">
              <a:rPr lang="en-US" smtClean="0"/>
              <a:t>‹#›</a:t>
            </a:fld>
            <a:endParaRPr lang="en-US"/>
          </a:p>
        </p:txBody>
      </p:sp>
    </p:spTree>
    <p:extLst>
      <p:ext uri="{BB962C8B-B14F-4D97-AF65-F5344CB8AC3E}">
        <p14:creationId xmlns:p14="http://schemas.microsoft.com/office/powerpoint/2010/main" val="2105415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8435A-A587-196B-085A-6B7A6CF95AA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66D3D6-7B39-2AAB-CDD1-80E6DE6FFA0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ACC0DC-9253-1AF2-2A15-2DE6E4094B3B}"/>
              </a:ext>
            </a:extLst>
          </p:cNvPr>
          <p:cNvSpPr>
            <a:spLocks noGrp="1"/>
          </p:cNvSpPr>
          <p:nvPr>
            <p:ph type="dt" sz="half" idx="10"/>
          </p:nvPr>
        </p:nvSpPr>
        <p:spPr/>
        <p:txBody>
          <a:bodyPr/>
          <a:lstStyle/>
          <a:p>
            <a:fld id="{18FFBE0C-573F-594B-84E2-79A2EC81E2CF}" type="datetimeFigureOut">
              <a:rPr lang="en-US" smtClean="0"/>
              <a:t>1/12/25</a:t>
            </a:fld>
            <a:endParaRPr lang="en-US"/>
          </a:p>
        </p:txBody>
      </p:sp>
      <p:sp>
        <p:nvSpPr>
          <p:cNvPr id="5" name="Footer Placeholder 4">
            <a:extLst>
              <a:ext uri="{FF2B5EF4-FFF2-40B4-BE49-F238E27FC236}">
                <a16:creationId xmlns:a16="http://schemas.microsoft.com/office/drawing/2014/main" id="{14CF9562-029F-740B-1137-FC6E69B704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515578-4F7B-A57B-1A0F-8333004B1825}"/>
              </a:ext>
            </a:extLst>
          </p:cNvPr>
          <p:cNvSpPr>
            <a:spLocks noGrp="1"/>
          </p:cNvSpPr>
          <p:nvPr>
            <p:ph type="sldNum" sz="quarter" idx="12"/>
          </p:nvPr>
        </p:nvSpPr>
        <p:spPr/>
        <p:txBody>
          <a:bodyPr/>
          <a:lstStyle/>
          <a:p>
            <a:fld id="{5B0CACC3-9E7D-3245-A6E6-EB2B01C6EFB9}" type="slidenum">
              <a:rPr lang="en-US" smtClean="0"/>
              <a:t>‹#›</a:t>
            </a:fld>
            <a:endParaRPr lang="en-US"/>
          </a:p>
        </p:txBody>
      </p:sp>
    </p:spTree>
    <p:extLst>
      <p:ext uri="{BB962C8B-B14F-4D97-AF65-F5344CB8AC3E}">
        <p14:creationId xmlns:p14="http://schemas.microsoft.com/office/powerpoint/2010/main" val="1745187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076A9C-A334-9DA2-66BC-DEE22A0D570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834FDC0-5EB6-7635-3F4A-8608264E95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C70EA6-EDA2-7C08-93C3-DECA82AFA4CD}"/>
              </a:ext>
            </a:extLst>
          </p:cNvPr>
          <p:cNvSpPr>
            <a:spLocks noGrp="1"/>
          </p:cNvSpPr>
          <p:nvPr>
            <p:ph type="dt" sz="half" idx="10"/>
          </p:nvPr>
        </p:nvSpPr>
        <p:spPr/>
        <p:txBody>
          <a:bodyPr/>
          <a:lstStyle/>
          <a:p>
            <a:fld id="{18FFBE0C-573F-594B-84E2-79A2EC81E2CF}" type="datetimeFigureOut">
              <a:rPr lang="en-US" smtClean="0"/>
              <a:t>1/12/25</a:t>
            </a:fld>
            <a:endParaRPr lang="en-US"/>
          </a:p>
        </p:txBody>
      </p:sp>
      <p:sp>
        <p:nvSpPr>
          <p:cNvPr id="5" name="Footer Placeholder 4">
            <a:extLst>
              <a:ext uri="{FF2B5EF4-FFF2-40B4-BE49-F238E27FC236}">
                <a16:creationId xmlns:a16="http://schemas.microsoft.com/office/drawing/2014/main" id="{4E466120-32AE-BA8D-7FD5-59CAB14660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CBDC80-BB0C-E6C0-0595-929E5819FA11}"/>
              </a:ext>
            </a:extLst>
          </p:cNvPr>
          <p:cNvSpPr>
            <a:spLocks noGrp="1"/>
          </p:cNvSpPr>
          <p:nvPr>
            <p:ph type="sldNum" sz="quarter" idx="12"/>
          </p:nvPr>
        </p:nvSpPr>
        <p:spPr/>
        <p:txBody>
          <a:bodyPr/>
          <a:lstStyle/>
          <a:p>
            <a:fld id="{5B0CACC3-9E7D-3245-A6E6-EB2B01C6EFB9}" type="slidenum">
              <a:rPr lang="en-US" smtClean="0"/>
              <a:t>‹#›</a:t>
            </a:fld>
            <a:endParaRPr lang="en-US"/>
          </a:p>
        </p:txBody>
      </p:sp>
    </p:spTree>
    <p:extLst>
      <p:ext uri="{BB962C8B-B14F-4D97-AF65-F5344CB8AC3E}">
        <p14:creationId xmlns:p14="http://schemas.microsoft.com/office/powerpoint/2010/main" val="608232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63E99F-4C97-C3C3-07D2-3EA5E80689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F7DA56E-11EA-E10D-EEB0-8ABB8B53AB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20B27B-9D5C-F1B0-B203-F75B1A28B4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8FFBE0C-573F-594B-84E2-79A2EC81E2CF}" type="datetimeFigureOut">
              <a:rPr lang="en-US" smtClean="0"/>
              <a:t>1/12/25</a:t>
            </a:fld>
            <a:endParaRPr lang="en-US"/>
          </a:p>
        </p:txBody>
      </p:sp>
      <p:sp>
        <p:nvSpPr>
          <p:cNvPr id="5" name="Footer Placeholder 4">
            <a:extLst>
              <a:ext uri="{FF2B5EF4-FFF2-40B4-BE49-F238E27FC236}">
                <a16:creationId xmlns:a16="http://schemas.microsoft.com/office/drawing/2014/main" id="{6367C711-FAD6-95FC-8C8C-FBBBFB40A5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1C8C233-E59E-5803-DECB-D026977109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B0CACC3-9E7D-3245-A6E6-EB2B01C6EFB9}" type="slidenum">
              <a:rPr lang="en-US" smtClean="0"/>
              <a:t>‹#›</a:t>
            </a:fld>
            <a:endParaRPr lang="en-US"/>
          </a:p>
        </p:txBody>
      </p:sp>
    </p:spTree>
    <p:extLst>
      <p:ext uri="{BB962C8B-B14F-4D97-AF65-F5344CB8AC3E}">
        <p14:creationId xmlns:p14="http://schemas.microsoft.com/office/powerpoint/2010/main" val="6422239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alphaModFix amt="22785"/>
          </a:blip>
          <a:stretch>
            <a:fillRect l="-8000" r="-8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67CB1D-5222-AB02-774C-09D8B90052FC}"/>
              </a:ext>
            </a:extLst>
          </p:cNvPr>
          <p:cNvSpPr txBox="1"/>
          <p:nvPr/>
        </p:nvSpPr>
        <p:spPr>
          <a:xfrm>
            <a:off x="3985932" y="0"/>
            <a:ext cx="4220135" cy="369332"/>
          </a:xfrm>
          <a:prstGeom prst="rect">
            <a:avLst/>
          </a:prstGeom>
          <a:noFill/>
        </p:spPr>
        <p:txBody>
          <a:bodyPr wrap="square" rtlCol="0">
            <a:spAutoFit/>
          </a:bodyPr>
          <a:lstStyle/>
          <a:p>
            <a:pPr algn="l"/>
            <a:r>
              <a:rPr lang="en-GB" dirty="0"/>
              <a:t>Developmental language disorder </a:t>
            </a:r>
            <a:endParaRPr lang="en-US" dirty="0"/>
          </a:p>
        </p:txBody>
      </p:sp>
      <p:sp>
        <p:nvSpPr>
          <p:cNvPr id="5" name="TextBox 4">
            <a:extLst>
              <a:ext uri="{FF2B5EF4-FFF2-40B4-BE49-F238E27FC236}">
                <a16:creationId xmlns:a16="http://schemas.microsoft.com/office/drawing/2014/main" id="{B546920F-AC49-3D3B-DA25-97004E5914B9}"/>
              </a:ext>
            </a:extLst>
          </p:cNvPr>
          <p:cNvSpPr txBox="1"/>
          <p:nvPr/>
        </p:nvSpPr>
        <p:spPr>
          <a:xfrm>
            <a:off x="-56841" y="58846"/>
            <a:ext cx="4725718" cy="2031325"/>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What is developmental language disorder </a:t>
            </a:r>
          </a:p>
          <a:p>
            <a:pPr marL="171450" lvl="0" indent="-171450">
              <a:buFont typeface="Wingdings" pitchFamily="2" charset="2"/>
              <a:buChar char="v"/>
            </a:pPr>
            <a:r>
              <a:rPr lang="en-GB" sz="1050" kern="100" dirty="0">
                <a:effectLst/>
                <a:ea typeface="Times New Roman" panose="02020603050405020304" pitchFamily="18" charset="0"/>
                <a:cs typeface="Times New Roman" panose="02020603050405020304" pitchFamily="18" charset="0"/>
              </a:rPr>
              <a:t>Developmental language disorder is also known as DLD. Developmental language disorder is a communication and language disorder, it effects </a:t>
            </a:r>
            <a:r>
              <a:rPr lang="en-GB" sz="1050" kern="100" dirty="0" err="1">
                <a:effectLst/>
                <a:ea typeface="Times New Roman" panose="02020603050405020304" pitchFamily="18" charset="0"/>
                <a:cs typeface="Times New Roman" panose="02020603050405020304" pitchFamily="18" charset="0"/>
              </a:rPr>
              <a:t>childrens</a:t>
            </a:r>
            <a:r>
              <a:rPr lang="en-GB" sz="1050" kern="100" dirty="0">
                <a:effectLst/>
                <a:ea typeface="Times New Roman" panose="02020603050405020304" pitchFamily="18" charset="0"/>
                <a:cs typeface="Times New Roman" panose="02020603050405020304" pitchFamily="18" charset="0"/>
              </a:rPr>
              <a:t> learning, and language, it can affect children in many ways such as impacting on their speech, listening, reading and writing, developmental language disorders have also been known as other forms of language delay such as language impairment, language delay or developmental dysphasia, this disorder can affect around 1 in every 14 children which will have the impacts of developmental language disorder following on into their adulthood. As stated by national institute on deafness and other communication disorders.gov (2023) </a:t>
            </a:r>
          </a:p>
          <a:p>
            <a:pPr algn="l"/>
            <a:endParaRPr lang="en-US" sz="1050" dirty="0"/>
          </a:p>
        </p:txBody>
      </p:sp>
      <p:sp>
        <p:nvSpPr>
          <p:cNvPr id="6" name="TextBox 5">
            <a:extLst>
              <a:ext uri="{FF2B5EF4-FFF2-40B4-BE49-F238E27FC236}">
                <a16:creationId xmlns:a16="http://schemas.microsoft.com/office/drawing/2014/main" id="{F6BBB12A-4C6F-C1B8-303C-30C3C634C6BB}"/>
              </a:ext>
            </a:extLst>
          </p:cNvPr>
          <p:cNvSpPr txBox="1"/>
          <p:nvPr/>
        </p:nvSpPr>
        <p:spPr>
          <a:xfrm>
            <a:off x="1449969" y="2187929"/>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B7EDB624-1BC6-52BE-E6D4-8F832EEBFDC4}"/>
              </a:ext>
            </a:extLst>
          </p:cNvPr>
          <p:cNvSpPr txBox="1"/>
          <p:nvPr/>
        </p:nvSpPr>
        <p:spPr>
          <a:xfrm>
            <a:off x="0" y="1794103"/>
            <a:ext cx="5001259" cy="1869743"/>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What are the causes of development language disorders </a:t>
            </a:r>
          </a:p>
          <a:p>
            <a:pPr marL="171450" indent="-171450">
              <a:buFont typeface="Wingdings" pitchFamily="2" charset="2"/>
              <a:buChar char="v"/>
            </a:pPr>
            <a:r>
              <a:rPr lang="en-GB" sz="1050" dirty="0">
                <a:effectLst/>
                <a:ea typeface="Times New Roman" panose="02020603050405020304" pitchFamily="18" charset="0"/>
                <a:cs typeface="Times New Roman" panose="02020603050405020304" pitchFamily="18" charset="0"/>
              </a:rPr>
              <a:t>As Suggested by speech and language.org.uk (N/D) there is no known cause of development language disorder although studies show that genes play a role in DLD as it is more commonly associated with running in families which is past down to future generations. DLD effects around 2 children per classroom, it is important to remember that children with DLD can achieve many of things in life and go a long way, but it depends on the support the child receives and wether they have their needs met. DLD is a disorder that can't be prevented due to risk factors, although some experts believe that by having good nutrition during pregnancy all the way through to early childhood and parental care it may lead to an earlier detection for parents and professionals.</a:t>
            </a:r>
            <a:r>
              <a:rPr lang="en-GB" sz="1050" dirty="0">
                <a:effectLst/>
              </a:rPr>
              <a:t> </a:t>
            </a:r>
            <a:endParaRPr lang="en-US" sz="1050" dirty="0"/>
          </a:p>
        </p:txBody>
      </p:sp>
      <p:sp>
        <p:nvSpPr>
          <p:cNvPr id="8" name="TextBox 7">
            <a:extLst>
              <a:ext uri="{FF2B5EF4-FFF2-40B4-BE49-F238E27FC236}">
                <a16:creationId xmlns:a16="http://schemas.microsoft.com/office/drawing/2014/main" id="{01A2EDD6-8665-9CBD-F1A6-CBE2624C9FAE}"/>
              </a:ext>
            </a:extLst>
          </p:cNvPr>
          <p:cNvSpPr txBox="1"/>
          <p:nvPr/>
        </p:nvSpPr>
        <p:spPr>
          <a:xfrm>
            <a:off x="7166879" y="5830146"/>
            <a:ext cx="5001259" cy="1061829"/>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Does DLD have any connections to any other medical conditions </a:t>
            </a:r>
          </a:p>
          <a:p>
            <a:pPr marL="171450" lvl="0" indent="-171450">
              <a:buFont typeface="Wingdings" pitchFamily="2" charset="2"/>
              <a:buChar char="v"/>
            </a:pPr>
            <a:r>
              <a:rPr lang="en-GB" sz="1050" kern="100" dirty="0">
                <a:effectLst/>
                <a:ea typeface="Times New Roman" panose="02020603050405020304" pitchFamily="18" charset="0"/>
                <a:cs typeface="Times New Roman" panose="02020603050405020304" pitchFamily="18" charset="0"/>
              </a:rPr>
              <a:t>DLD has no known cause, however specialists state that it is not caused by emotional difficulties, limited exposure to languages or bilingualism. Experts and professionals know that DLD is not caused by other medical conditions such as Brain Injury, autism, hearing loss or physical impairment stated by </a:t>
            </a:r>
            <a:r>
              <a:rPr lang="en-GB" sz="1050" kern="100" dirty="0" err="1">
                <a:effectLst/>
                <a:ea typeface="Times New Roman" panose="02020603050405020304" pitchFamily="18" charset="0"/>
                <a:cs typeface="Times New Roman" panose="02020603050405020304" pitchFamily="18" charset="0"/>
              </a:rPr>
              <a:t>boystownhospital.org</a:t>
            </a:r>
            <a:r>
              <a:rPr lang="en-GB" sz="1050" kern="100" dirty="0">
                <a:effectLst/>
                <a:ea typeface="Times New Roman" panose="02020603050405020304" pitchFamily="18" charset="0"/>
                <a:cs typeface="Times New Roman" panose="02020603050405020304" pitchFamily="18" charset="0"/>
              </a:rPr>
              <a:t> (2021). </a:t>
            </a:r>
          </a:p>
        </p:txBody>
      </p:sp>
      <p:sp>
        <p:nvSpPr>
          <p:cNvPr id="9" name="TextBox 8">
            <a:extLst>
              <a:ext uri="{FF2B5EF4-FFF2-40B4-BE49-F238E27FC236}">
                <a16:creationId xmlns:a16="http://schemas.microsoft.com/office/drawing/2014/main" id="{9B266CBF-770C-8FBD-1B93-50FE17E4359B}"/>
              </a:ext>
            </a:extLst>
          </p:cNvPr>
          <p:cNvSpPr txBox="1"/>
          <p:nvPr/>
        </p:nvSpPr>
        <p:spPr>
          <a:xfrm>
            <a:off x="4803314" y="2090171"/>
            <a:ext cx="4900333" cy="2354491"/>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How does developmental language disorder affect children </a:t>
            </a:r>
          </a:p>
          <a:p>
            <a:pPr marL="171450" lvl="0" indent="-171450">
              <a:buFont typeface="Wingdings" pitchFamily="2" charset="2"/>
              <a:buChar char="v"/>
            </a:pPr>
            <a:r>
              <a:rPr lang="en-GB" sz="1050" kern="100" dirty="0">
                <a:effectLst/>
                <a:ea typeface="Times New Roman" panose="02020603050405020304" pitchFamily="18" charset="0"/>
                <a:cs typeface="Times New Roman" panose="02020603050405020304" pitchFamily="18" charset="0"/>
              </a:rPr>
              <a:t>According to oxford </a:t>
            </a:r>
            <a:r>
              <a:rPr lang="en-GB" sz="1050" kern="100" dirty="0" err="1">
                <a:effectLst/>
                <a:ea typeface="Times New Roman" panose="02020603050405020304" pitchFamily="18" charset="0"/>
                <a:cs typeface="Times New Roman" panose="02020603050405020304" pitchFamily="18" charset="0"/>
              </a:rPr>
              <a:t>health.nhs.uk</a:t>
            </a:r>
            <a:r>
              <a:rPr lang="en-GB" sz="1050" kern="100" dirty="0">
                <a:effectLst/>
                <a:ea typeface="Times New Roman" panose="02020603050405020304" pitchFamily="18" charset="0"/>
                <a:cs typeface="Times New Roman" panose="02020603050405020304" pitchFamily="18" charset="0"/>
              </a:rPr>
              <a:t> (2021) DLD may affect children in many different ways. As every child is different their affects and behaviour may be different, DLD can affect children social skills which can affect their ability to create friends or struggle in social situations as DLD affects children speech as they may not talk as much as other children or may find it hard to express feelings or concerns through speech as well as children may find it hard to remember words and may use language that is immature for their age, as a child goes through school it maybe have other affects such as not understanding information or remembering simple commands or what someone has said, which can lead to further affects for the child which may influence their behaviour issues such as anxiety or other behaviour issues while in class. </a:t>
            </a:r>
          </a:p>
          <a:p>
            <a:pPr algn="l"/>
            <a:endParaRPr lang="en-US" sz="1050" dirty="0"/>
          </a:p>
        </p:txBody>
      </p:sp>
      <p:sp>
        <p:nvSpPr>
          <p:cNvPr id="10" name="TextBox 9">
            <a:extLst>
              <a:ext uri="{FF2B5EF4-FFF2-40B4-BE49-F238E27FC236}">
                <a16:creationId xmlns:a16="http://schemas.microsoft.com/office/drawing/2014/main" id="{A618EB15-9ABD-99AA-51B3-4B130E34200F}"/>
              </a:ext>
            </a:extLst>
          </p:cNvPr>
          <p:cNvSpPr txBox="1"/>
          <p:nvPr/>
        </p:nvSpPr>
        <p:spPr>
          <a:xfrm>
            <a:off x="4497280" y="215184"/>
            <a:ext cx="5524256" cy="2031325"/>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The effects of Developmental language disorder on parents </a:t>
            </a:r>
          </a:p>
          <a:p>
            <a:pPr marL="171450" lvl="0" indent="-171450">
              <a:buFont typeface="Wingdings" pitchFamily="2" charset="2"/>
              <a:buChar char="v"/>
            </a:pPr>
            <a:r>
              <a:rPr lang="en-GB" sz="1050" kern="100" dirty="0">
                <a:effectLst/>
                <a:ea typeface="Times New Roman" panose="02020603050405020304" pitchFamily="18" charset="0"/>
                <a:cs typeface="Times New Roman" panose="02020603050405020304" pitchFamily="18" charset="0"/>
              </a:rPr>
              <a:t>Developmental language disorder may have a impact on parents and families, DLD may cause negative behaviour which can lead to stress or worry for the parents, according to asha.org (2024)  developmental language disorder can result in misperceptions and misattributions throughout the </a:t>
            </a:r>
            <a:r>
              <a:rPr lang="en-GB" sz="1050" kern="100" dirty="0" err="1">
                <a:effectLst/>
                <a:ea typeface="Times New Roman" panose="02020603050405020304" pitchFamily="18" charset="0"/>
                <a:cs typeface="Times New Roman" panose="02020603050405020304" pitchFamily="18" charset="0"/>
              </a:rPr>
              <a:t>childs</a:t>
            </a:r>
            <a:r>
              <a:rPr lang="en-GB" sz="1050" kern="100" dirty="0">
                <a:effectLst/>
                <a:ea typeface="Times New Roman" panose="02020603050405020304" pitchFamily="18" charset="0"/>
                <a:cs typeface="Times New Roman" panose="02020603050405020304" pitchFamily="18" charset="0"/>
              </a:rPr>
              <a:t> behaviour which was researched by (cohen et al., 1993) parents of children with DLD may have concerns with the Childs educational progress and may pick up potential barriers throughout the school process. DLD can be hard for parents to fully understand as some children may not be able to communicate or express how there are feeling, and this can be hard for parents. As stated by </a:t>
            </a:r>
            <a:r>
              <a:rPr lang="en-GB" sz="1050" kern="100" dirty="0" err="1">
                <a:effectLst/>
                <a:ea typeface="Times New Roman" panose="02020603050405020304" pitchFamily="18" charset="0"/>
                <a:cs typeface="Times New Roman" panose="02020603050405020304" pitchFamily="18" charset="0"/>
              </a:rPr>
              <a:t>quora.com</a:t>
            </a:r>
            <a:r>
              <a:rPr lang="en-GB" sz="1050" kern="100" dirty="0">
                <a:effectLst/>
                <a:ea typeface="Times New Roman" panose="02020603050405020304" pitchFamily="18" charset="0"/>
                <a:cs typeface="Times New Roman" panose="02020603050405020304" pitchFamily="18" charset="0"/>
              </a:rPr>
              <a:t> (2020) parents play a role within </a:t>
            </a:r>
            <a:r>
              <a:rPr lang="en-GB" sz="1050" kern="100" dirty="0" err="1">
                <a:effectLst/>
                <a:ea typeface="Times New Roman" panose="02020603050405020304" pitchFamily="18" charset="0"/>
                <a:cs typeface="Times New Roman" panose="02020603050405020304" pitchFamily="18" charset="0"/>
              </a:rPr>
              <a:t>chidlren’s</a:t>
            </a:r>
            <a:r>
              <a:rPr lang="en-GB" sz="1050" kern="100" dirty="0">
                <a:effectLst/>
                <a:ea typeface="Times New Roman" panose="02020603050405020304" pitchFamily="18" charset="0"/>
                <a:cs typeface="Times New Roman" panose="02020603050405020304" pitchFamily="18" charset="0"/>
              </a:rPr>
              <a:t> development and that studies show that parents who read to their children or speak to them continually throughout the day will allow the child to have more vocabulary and grammar </a:t>
            </a:r>
          </a:p>
        </p:txBody>
      </p:sp>
      <p:sp>
        <p:nvSpPr>
          <p:cNvPr id="11" name="TextBox 10">
            <a:extLst>
              <a:ext uri="{FF2B5EF4-FFF2-40B4-BE49-F238E27FC236}">
                <a16:creationId xmlns:a16="http://schemas.microsoft.com/office/drawing/2014/main" id="{D84A3FDD-F119-4720-EFEE-ABA4FD3A7C83}"/>
              </a:ext>
            </a:extLst>
          </p:cNvPr>
          <p:cNvSpPr txBox="1"/>
          <p:nvPr/>
        </p:nvSpPr>
        <p:spPr>
          <a:xfrm>
            <a:off x="23862" y="3558682"/>
            <a:ext cx="3897157" cy="2031325"/>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Identifying Developmental language disorder </a:t>
            </a:r>
          </a:p>
          <a:p>
            <a:pPr marL="171450" lvl="0" indent="-171450">
              <a:buFont typeface="Wingdings" pitchFamily="2" charset="2"/>
              <a:buChar char="v"/>
            </a:pPr>
            <a:r>
              <a:rPr lang="en-GB" sz="1050" kern="100" dirty="0">
                <a:effectLst/>
                <a:ea typeface="Times New Roman" panose="02020603050405020304" pitchFamily="18" charset="0"/>
                <a:cs typeface="Times New Roman" panose="02020603050405020304" pitchFamily="18" charset="0"/>
              </a:rPr>
              <a:t>There are many factors that can lead to identifying DLD, parents and practitioners can identify DLD through children pausing during sentences or having tension in their sound of words as well as their voice, children with DLD tend to make their words longer by dragging out the words as well as putting in extra sounds or words into their sentences, repetition of sounds and words is another way to identify DLD within children as children with DLD tend to repeat words or sounds a lot which could turn into a form of stutter or habit while talking as stated by </a:t>
            </a:r>
            <a:r>
              <a:rPr lang="en-GB" sz="1050" kern="100" dirty="0" err="1">
                <a:effectLst/>
                <a:ea typeface="Times New Roman" panose="02020603050405020304" pitchFamily="18" charset="0"/>
                <a:cs typeface="Times New Roman" panose="02020603050405020304" pitchFamily="18" charset="0"/>
              </a:rPr>
              <a:t>pennmedicine.org</a:t>
            </a:r>
            <a:r>
              <a:rPr lang="en-GB" sz="1050" kern="100" dirty="0">
                <a:effectLst/>
                <a:ea typeface="Times New Roman" panose="02020603050405020304" pitchFamily="18" charset="0"/>
                <a:cs typeface="Times New Roman" panose="02020603050405020304" pitchFamily="18" charset="0"/>
              </a:rPr>
              <a:t> (2025). </a:t>
            </a:r>
          </a:p>
          <a:p>
            <a:pPr algn="l"/>
            <a:endParaRPr lang="en-US" sz="1050" dirty="0"/>
          </a:p>
        </p:txBody>
      </p:sp>
      <p:sp>
        <p:nvSpPr>
          <p:cNvPr id="12" name="TextBox 11">
            <a:extLst>
              <a:ext uri="{FF2B5EF4-FFF2-40B4-BE49-F238E27FC236}">
                <a16:creationId xmlns:a16="http://schemas.microsoft.com/office/drawing/2014/main" id="{D958EC03-A1E9-FE13-AB75-70364978B500}"/>
              </a:ext>
            </a:extLst>
          </p:cNvPr>
          <p:cNvSpPr txBox="1"/>
          <p:nvPr/>
        </p:nvSpPr>
        <p:spPr>
          <a:xfrm>
            <a:off x="110009" y="5485240"/>
            <a:ext cx="4781239" cy="1546577"/>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Barriers within Development language disorder </a:t>
            </a:r>
          </a:p>
          <a:p>
            <a:pPr marL="171450" lvl="0" indent="-171450">
              <a:buFont typeface="Wingdings" pitchFamily="2" charset="2"/>
              <a:buChar char="v"/>
            </a:pPr>
            <a:r>
              <a:rPr lang="en-GB" sz="1050" kern="100" dirty="0">
                <a:effectLst/>
                <a:ea typeface="Times New Roman" panose="02020603050405020304" pitchFamily="18" charset="0"/>
                <a:cs typeface="Times New Roman" panose="02020603050405020304" pitchFamily="18" charset="0"/>
              </a:rPr>
              <a:t>Children diagnosed with developmental language disorder may face multiple barriers and challenges such as struggling to learn new words and may find it difficult to have or hold a conversation with another person, they may struggle with late development of words and struggle to form long sentences, some children with DLD may struggle with following directions or instructions as they may have difficulty understanding the words that are spoken to them. Suggested by NIDCD(.gov) (2023). </a:t>
            </a:r>
          </a:p>
          <a:p>
            <a:pPr algn="l"/>
            <a:endParaRPr lang="en-US" sz="1050" dirty="0"/>
          </a:p>
        </p:txBody>
      </p:sp>
      <p:sp>
        <p:nvSpPr>
          <p:cNvPr id="13" name="TextBox 12">
            <a:extLst>
              <a:ext uri="{FF2B5EF4-FFF2-40B4-BE49-F238E27FC236}">
                <a16:creationId xmlns:a16="http://schemas.microsoft.com/office/drawing/2014/main" id="{A7975CFE-084B-77AB-68C8-7F740B879181}"/>
              </a:ext>
            </a:extLst>
          </p:cNvPr>
          <p:cNvSpPr txBox="1"/>
          <p:nvPr/>
        </p:nvSpPr>
        <p:spPr>
          <a:xfrm>
            <a:off x="4803314" y="4121496"/>
            <a:ext cx="7349657" cy="1869743"/>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What support is given to children with Developmental language disorder</a:t>
            </a:r>
          </a:p>
          <a:p>
            <a:pPr marL="171450" lvl="0" indent="-171450">
              <a:buFont typeface="Wingdings" pitchFamily="2" charset="2"/>
              <a:buChar char="v"/>
            </a:pPr>
            <a:r>
              <a:rPr lang="en-GB" sz="1050" kern="100" dirty="0">
                <a:effectLst/>
                <a:ea typeface="Times New Roman" panose="02020603050405020304" pitchFamily="18" charset="0"/>
                <a:cs typeface="Times New Roman" panose="02020603050405020304" pitchFamily="18" charset="0"/>
              </a:rPr>
              <a:t>It is important that practitioners and parents have regular contact to ensure Children have the right support to ensure their best interest is at the core of their learning, communication between parents and practitioners can help with the </a:t>
            </a:r>
            <a:r>
              <a:rPr lang="en-GB" sz="1050" kern="100" dirty="0" err="1">
                <a:effectLst/>
                <a:ea typeface="Times New Roman" panose="02020603050405020304" pitchFamily="18" charset="0"/>
                <a:cs typeface="Times New Roman" panose="02020603050405020304" pitchFamily="18" charset="0"/>
              </a:rPr>
              <a:t>childs</a:t>
            </a:r>
            <a:r>
              <a:rPr lang="en-GB" sz="1050" kern="100" dirty="0">
                <a:effectLst/>
                <a:ea typeface="Times New Roman" panose="02020603050405020304" pitchFamily="18" charset="0"/>
                <a:cs typeface="Times New Roman" panose="02020603050405020304" pitchFamily="18" charset="0"/>
              </a:rPr>
              <a:t> behaviour in and out of the setting and ensure the [parents are received the right support to enable the best outcome for the child and the parents, according to </a:t>
            </a:r>
            <a:r>
              <a:rPr lang="en-GB" sz="1050" kern="100" dirty="0" err="1">
                <a:effectLst/>
                <a:ea typeface="Times New Roman" panose="02020603050405020304" pitchFamily="18" charset="0"/>
                <a:cs typeface="Times New Roman" panose="02020603050405020304" pitchFamily="18" charset="0"/>
              </a:rPr>
              <a:t>speechbloguk</a:t>
            </a:r>
            <a:r>
              <a:rPr lang="en-GB" sz="1050" kern="100" dirty="0">
                <a:effectLst/>
                <a:ea typeface="Times New Roman" panose="02020603050405020304" pitchFamily="18" charset="0"/>
                <a:cs typeface="Times New Roman" panose="02020603050405020304" pitchFamily="18" charset="0"/>
              </a:rPr>
              <a:t> (2017) it is important that practitioners ensure their classroom and space is appropriate for the child to participate as well as learn, a communication friendly environment is effective as well as visual aids to help the </a:t>
            </a:r>
            <a:r>
              <a:rPr lang="en-GB" sz="1050" kern="100" dirty="0" err="1">
                <a:effectLst/>
                <a:ea typeface="Times New Roman" panose="02020603050405020304" pitchFamily="18" charset="0"/>
                <a:cs typeface="Times New Roman" panose="02020603050405020304" pitchFamily="18" charset="0"/>
              </a:rPr>
              <a:t>chidlren</a:t>
            </a:r>
            <a:r>
              <a:rPr lang="en-GB" sz="1050" kern="100" dirty="0">
                <a:effectLst/>
                <a:ea typeface="Times New Roman" panose="02020603050405020304" pitchFamily="18" charset="0"/>
                <a:cs typeface="Times New Roman" panose="02020603050405020304" pitchFamily="18" charset="0"/>
              </a:rPr>
              <a:t> to communicate, it’s important that background noise is to the minimum as this can affect a </a:t>
            </a:r>
            <a:r>
              <a:rPr lang="en-GB" sz="1050" kern="100" dirty="0" err="1">
                <a:effectLst/>
                <a:ea typeface="Times New Roman" panose="02020603050405020304" pitchFamily="18" charset="0"/>
                <a:cs typeface="Times New Roman" panose="02020603050405020304" pitchFamily="18" charset="0"/>
              </a:rPr>
              <a:t>childs</a:t>
            </a:r>
            <a:r>
              <a:rPr lang="en-GB" sz="1050" kern="100" dirty="0">
                <a:effectLst/>
                <a:ea typeface="Times New Roman" panose="02020603050405020304" pitchFamily="18" charset="0"/>
                <a:cs typeface="Times New Roman" panose="02020603050405020304" pitchFamily="18" charset="0"/>
              </a:rPr>
              <a:t> </a:t>
            </a:r>
            <a:r>
              <a:rPr lang="en-GB" sz="1050" kern="100" dirty="0" err="1">
                <a:effectLst/>
                <a:ea typeface="Times New Roman" panose="02020603050405020304" pitchFamily="18" charset="0"/>
                <a:cs typeface="Times New Roman" panose="02020603050405020304" pitchFamily="18" charset="0"/>
              </a:rPr>
              <a:t>leanring</a:t>
            </a:r>
            <a:r>
              <a:rPr lang="en-GB" sz="1050" kern="100" dirty="0">
                <a:effectLst/>
                <a:ea typeface="Times New Roman" panose="02020603050405020304" pitchFamily="18" charset="0"/>
                <a:cs typeface="Times New Roman" panose="02020603050405020304" pitchFamily="18" charset="0"/>
              </a:rPr>
              <a:t> and concentration, speaking slowly with often pauses to allow thinking time can help children with their learning and development. It is important that Practitioners attend training and courses to ensure their knowledge and understanding is up to date on DLD to ensure they are aware of any changes. </a:t>
            </a:r>
          </a:p>
          <a:p>
            <a:pPr algn="l"/>
            <a:endParaRPr lang="en-US" sz="1050" dirty="0"/>
          </a:p>
        </p:txBody>
      </p:sp>
      <p:sp>
        <p:nvSpPr>
          <p:cNvPr id="14" name="TextBox 13">
            <a:extLst>
              <a:ext uri="{FF2B5EF4-FFF2-40B4-BE49-F238E27FC236}">
                <a16:creationId xmlns:a16="http://schemas.microsoft.com/office/drawing/2014/main" id="{41C812E4-01A0-5762-D29E-B2DCDE45E32F}"/>
              </a:ext>
            </a:extLst>
          </p:cNvPr>
          <p:cNvSpPr txBox="1"/>
          <p:nvPr/>
        </p:nvSpPr>
        <p:spPr>
          <a:xfrm>
            <a:off x="9703647" y="179133"/>
            <a:ext cx="2464491" cy="4293483"/>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Diagnosis of Developmental language disorder </a:t>
            </a:r>
          </a:p>
          <a:p>
            <a:pPr marL="171450" lvl="0" indent="-171450">
              <a:buFont typeface="Wingdings" pitchFamily="2" charset="2"/>
              <a:buChar char="v"/>
            </a:pPr>
            <a:r>
              <a:rPr lang="en-GB" sz="1050" kern="100" dirty="0">
                <a:effectLst/>
                <a:ea typeface="Times New Roman" panose="02020603050405020304" pitchFamily="18" charset="0"/>
                <a:cs typeface="Times New Roman" panose="02020603050405020304" pitchFamily="18" charset="0"/>
              </a:rPr>
              <a:t>As stated by </a:t>
            </a:r>
            <a:r>
              <a:rPr lang="en-GB" sz="1050" kern="100" dirty="0" err="1">
                <a:effectLst/>
                <a:ea typeface="Times New Roman" panose="02020603050405020304" pitchFamily="18" charset="0"/>
                <a:cs typeface="Times New Roman" panose="02020603050405020304" pitchFamily="18" charset="0"/>
              </a:rPr>
              <a:t>Afasic.org.uk</a:t>
            </a:r>
            <a:r>
              <a:rPr lang="en-GB" sz="1050" kern="100" dirty="0">
                <a:effectLst/>
                <a:ea typeface="Times New Roman" panose="02020603050405020304" pitchFamily="18" charset="0"/>
                <a:cs typeface="Times New Roman" panose="02020603050405020304" pitchFamily="18" charset="0"/>
              </a:rPr>
              <a:t> (2023) a speech and language therapist can diagnose DLD although children with significant language and understanding difficulties as well as behaviour and social skills may need to be assessed by a developmental paediatrician. Every child develops at their own pace, diagnosing and assessing children for DLD will not be undertaken on children under the age of 5 as developmental stages are often different in every child, at the age of 5 is when children begin to communicate more by playing with friends, doing work and taking part in class discussions, during this time practitioners will be able to identify any of the symptoms of developmental language disorder and raise any concerns with parents, and ensure they receive the correct support as stated by the DLD project.com (N/D).</a:t>
            </a:r>
          </a:p>
        </p:txBody>
      </p:sp>
      <p:pic>
        <p:nvPicPr>
          <p:cNvPr id="16" name="Picture 15">
            <a:extLst>
              <a:ext uri="{FF2B5EF4-FFF2-40B4-BE49-F238E27FC236}">
                <a16:creationId xmlns:a16="http://schemas.microsoft.com/office/drawing/2014/main" id="{7170F151-105C-7FCE-B1AA-1174FADECE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27887" y="5765771"/>
            <a:ext cx="1691311" cy="1126204"/>
          </a:xfrm>
          <a:prstGeom prst="rect">
            <a:avLst/>
          </a:prstGeom>
        </p:spPr>
      </p:pic>
      <p:pic>
        <p:nvPicPr>
          <p:cNvPr id="17" name="Picture 16">
            <a:extLst>
              <a:ext uri="{FF2B5EF4-FFF2-40B4-BE49-F238E27FC236}">
                <a16:creationId xmlns:a16="http://schemas.microsoft.com/office/drawing/2014/main" id="{6BAA67A6-AE68-8F18-399A-591F7C3DD0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70576" y="3514942"/>
            <a:ext cx="983181" cy="1546577"/>
          </a:xfrm>
          <a:prstGeom prst="rect">
            <a:avLst/>
          </a:prstGeom>
        </p:spPr>
      </p:pic>
    </p:spTree>
    <p:extLst>
      <p:ext uri="{BB962C8B-B14F-4D97-AF65-F5344CB8AC3E}">
        <p14:creationId xmlns:p14="http://schemas.microsoft.com/office/powerpoint/2010/main" val="35113494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Cerys Floyd (2203525)</dc:creator>
  <cp:lastModifiedBy>Cerys Floyd (2203525)</cp:lastModifiedBy>
  <cp:revision>1</cp:revision>
  <dcterms:created xsi:type="dcterms:W3CDTF">2025-01-12T21:41:34Z</dcterms:created>
  <dcterms:modified xsi:type="dcterms:W3CDTF">2025-01-12T23:42:49Z</dcterms:modified>
</cp:coreProperties>
</file>