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C71321-D8DE-43C7-802D-2A3E7D3EBD25}" v="4" dt="2022-08-08T17:34:44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2635F-1A5B-2456-3443-91FCDCF5CA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F45999-36A8-8B0A-4789-0C1A8131B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0C90F-0AB8-0003-84C5-DEEF7A89B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9F1514-7EE0-C7F8-891F-FF415F831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B6EA0-63E2-B3C6-70D6-4A01A9DAD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7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99422-9FED-F6FC-4963-265D92852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9ED9B-9180-3FF8-2108-F420D1372F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AA103-ED56-F1C1-0032-133E5E41D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335D1D-1E30-0DBF-8C0D-6000A84A7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0720C-BB58-910D-75EB-08CE33F88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833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388B1-4673-8E35-8E2A-52401B6D5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0AC9E-6637-0161-7264-FEAE52195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1F7CD-968A-4A38-B475-EBF39FCB8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C1702-6D0E-8A05-65E9-59816A59E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C12F7-61D7-618E-8146-FC91638AD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143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58618-6CC8-5492-4725-971DE5F2B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9732F-646D-1400-4D99-4C8C4AFD44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44CF06-D007-ED06-4475-978E701C3F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3B9345-121F-1F30-E406-8068D624B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14C71B-4940-42E2-5E50-A55A707C5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ADA63-8E94-5BEF-298B-077EC4BA8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35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F978D-333E-CDF3-837E-8FD279B3F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DB1DD-D7C6-18EF-720E-8EBA3C254C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7B7132-5B99-872A-3ED3-7452235FB1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40DB20-3A4B-BF1F-3756-F25830B209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8C798B-EBED-625F-D82F-F31BB6D003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B883EA-C32B-B1CB-3D63-F8F07BDEA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CE8752-7BE7-7838-E887-CB3093723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932665-9C0C-0786-C432-906BAF0E8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374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8AAD3-633A-A1F6-6AD4-A5BF3AC35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9C989C-44AE-51E7-7F99-244A46D84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BB3E87-9905-C7E8-F9E2-8314ABA4E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CF8B2E-7638-658B-8B56-AA084711D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094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7F8592-23E6-2216-D331-FB4215F14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EABB8B-D36A-91C9-E8B0-540DB2BB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1C6A36-E987-52FC-917C-A553D49D3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234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772D2-2EBB-4BB2-3E5A-4455DC083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876C3-E0D4-3A63-02FE-5921D6BCE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66C0A-2FEC-1DBA-462C-3005C1DAF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2504A-B785-AA12-E3F7-43E777575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3DF02-C8AB-8421-D38A-EF9A174F7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6183B-F07B-8404-BD8F-8FF093FB1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39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E44A2-6DBA-98FD-D326-95CBBC9D2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385112-91E9-A109-A8FF-901DB8447F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0C13D7-1350-7505-E3AC-A9B1E98A4C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FD22C7-21A4-9DEB-75B0-303E88A1E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56CB5E-B18E-C324-94CA-15DAA04EF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529A2-6ED0-E2B8-912E-A8FEAB8FF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16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F4A44-D755-AF66-08AA-0ED9A9206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F4856-A974-F4CC-9613-7892F86CF3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B3ACA-8694-7DD8-97BC-90F877F9F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C5BAC-3817-2967-1632-B187D9FBE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01154-8542-052F-AE81-2DC51B708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44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76EC97-F706-1E56-782C-32BF138A0D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6FF322-637B-76A8-D18A-D4D6FA3519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4EB44-408F-9903-D303-8AEE62A21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12654D-546E-9F95-E3EC-5CBD73A5C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4552A-DAC4-1E39-2628-B77580E86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29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36009C-4B7A-EEBD-C037-9A72D3C45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76085-4D39-C19D-3FA6-E66A24AA1C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FD482-7B83-3F53-FE82-C852943E51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86808-2C3C-4882-B1D7-C463F28B8C22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7A2B64-F3D2-4B65-24CB-748450FF33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7FDE6-1FA9-553D-AC46-7238A9456A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2F9FF-64D7-41A4-9BFF-C94D2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07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55F4A-009F-D3B4-56AA-462A52340D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H="1">
            <a:off x="-1873770" y="2068643"/>
            <a:ext cx="794478" cy="144132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8E0B66-10D2-BE7F-EB95-F745CA8A7C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-1723869" y="3927422"/>
            <a:ext cx="164892" cy="133037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293472-E1E6-83B6-11A1-8CCACDF47D12}"/>
              </a:ext>
            </a:extLst>
          </p:cNvPr>
          <p:cNvSpPr txBox="1"/>
          <p:nvPr/>
        </p:nvSpPr>
        <p:spPr>
          <a:xfrm>
            <a:off x="1319135" y="554636"/>
            <a:ext cx="93388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/>
              <a:t>                </a:t>
            </a:r>
            <a:r>
              <a:rPr lang="en-GB" sz="4000" b="1" dirty="0"/>
              <a:t>Developing Relationships </a:t>
            </a:r>
          </a:p>
          <a:p>
            <a:r>
              <a:rPr lang="en-GB" sz="4000" b="1" dirty="0"/>
              <a:t>                                    and </a:t>
            </a:r>
          </a:p>
          <a:p>
            <a:r>
              <a:rPr lang="en-GB" sz="4000" b="1" dirty="0"/>
              <a:t>                 Workplace Achievement</a:t>
            </a:r>
          </a:p>
          <a:p>
            <a:r>
              <a:rPr lang="en-GB" sz="4000" b="1" dirty="0"/>
              <a:t>                  </a:t>
            </a:r>
          </a:p>
          <a:p>
            <a:r>
              <a:rPr lang="en-GB" sz="4000" b="1" dirty="0"/>
              <a:t>                  </a:t>
            </a:r>
            <a:r>
              <a:rPr lang="en-GB" sz="3600" b="1" i="1" dirty="0"/>
              <a:t>Individual Presentation</a:t>
            </a:r>
          </a:p>
          <a:p>
            <a:r>
              <a:rPr lang="en-GB" sz="3600" i="1" dirty="0"/>
              <a:t>Training and Development needs for a HR Officer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0E86B2-7AE4-C125-C591-0C6D8B838519}"/>
              </a:ext>
            </a:extLst>
          </p:cNvPr>
          <p:cNvSpPr txBox="1"/>
          <p:nvPr/>
        </p:nvSpPr>
        <p:spPr>
          <a:xfrm>
            <a:off x="824459" y="4392118"/>
            <a:ext cx="77199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Name: Bikash Roy</a:t>
            </a:r>
          </a:p>
          <a:p>
            <a:r>
              <a:rPr lang="en-GB" sz="2400" dirty="0"/>
              <a:t>Module: BMSW 5102_LON</a:t>
            </a:r>
          </a:p>
          <a:p>
            <a:r>
              <a:rPr lang="en-GB" sz="2400" dirty="0"/>
              <a:t>Term &amp; Level: BA(Hons) Leadership &amp; Management T 2 G 1</a:t>
            </a:r>
          </a:p>
          <a:p>
            <a:r>
              <a:rPr lang="en-GB" sz="2400" dirty="0"/>
              <a:t>Name of Teacher: Mr Gregory Cowan</a:t>
            </a:r>
          </a:p>
        </p:txBody>
      </p:sp>
    </p:spTree>
    <p:extLst>
      <p:ext uri="{BB962C8B-B14F-4D97-AF65-F5344CB8AC3E}">
        <p14:creationId xmlns:p14="http://schemas.microsoft.com/office/powerpoint/2010/main" val="652080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3B8920-B8B6-BF34-C2D3-2E0C71B59B59}"/>
              </a:ext>
            </a:extLst>
          </p:cNvPr>
          <p:cNvSpPr txBox="1"/>
          <p:nvPr/>
        </p:nvSpPr>
        <p:spPr>
          <a:xfrm>
            <a:off x="640080" y="365125"/>
            <a:ext cx="4243589" cy="62905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i="1" dirty="0"/>
              <a:t>British Heart Foundation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British Heart Foundation is a charity those who raise money to research, cures and treatments for people affected by heart and circulatory diseases.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It was founded in 1961 by a group o medical professionals.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Around the UK they have 730 shops among them over 160 shops sales furniture and electrical items, up to 85,000 items daily.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BHF have around 4229 employee(s), 13 Trustee(s) and 18000 Volunteer(s). Employees with total benefits over £60,000.( </a:t>
            </a:r>
            <a:r>
              <a:rPr lang="en-US" sz="1400" i="1" dirty="0"/>
              <a:t>British Heart Foundation-Knowledge, Evidence and insight Leaflet Bulletin, Jan 2020)</a:t>
            </a:r>
          </a:p>
        </p:txBody>
      </p:sp>
      <p:pic>
        <p:nvPicPr>
          <p:cNvPr id="5" name="Content Placeholder 4" descr="Heart made from white candy">
            <a:extLst>
              <a:ext uri="{FF2B5EF4-FFF2-40B4-BE49-F238E27FC236}">
                <a16:creationId xmlns:a16="http://schemas.microsoft.com/office/drawing/2014/main" id="{9DBD9244-D0CE-AB91-AD67-14C426E425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15" r="58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18A49C-2498-236C-FFA9-0B768BA5B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-539646" y="365125"/>
            <a:ext cx="134912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 as </a:t>
            </a:r>
          </a:p>
        </p:txBody>
      </p:sp>
    </p:spTree>
    <p:extLst>
      <p:ext uri="{BB962C8B-B14F-4D97-AF65-F5344CB8AC3E}">
        <p14:creationId xmlns:p14="http://schemas.microsoft.com/office/powerpoint/2010/main" val="2819000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Hands holding each other's wrists and interlinked to form a circle">
            <a:extLst>
              <a:ext uri="{FF2B5EF4-FFF2-40B4-BE49-F238E27FC236}">
                <a16:creationId xmlns:a16="http://schemas.microsoft.com/office/drawing/2014/main" id="{D92B24D2-0974-69A6-C114-73234E49D4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7" r="736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846181C-EF1C-3284-E50A-F54D868BF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543987"/>
            <a:ext cx="3822189" cy="388245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dirty="0"/>
              <a:t>Those who are assets of any organization are employee and HR officer’s job is to manage of those employees.</a:t>
            </a:r>
          </a:p>
          <a:p>
            <a:pPr marL="0" indent="0">
              <a:buNone/>
            </a:pPr>
            <a:r>
              <a:rPr lang="en-US" sz="2000" dirty="0"/>
              <a:t> HR officers are responsible to observe all steps of organization’s execution of human resources process and that will compromise entire department. They needs to follow some objectives as follows: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Organizational  Objectives</a:t>
            </a:r>
          </a:p>
          <a:p>
            <a:r>
              <a:rPr lang="en-US" sz="2000" dirty="0"/>
              <a:t>Societal Objectives</a:t>
            </a:r>
          </a:p>
          <a:p>
            <a:r>
              <a:rPr lang="en-US" sz="2000" dirty="0"/>
              <a:t>Functional Objectives</a:t>
            </a:r>
          </a:p>
          <a:p>
            <a:r>
              <a:rPr lang="en-US" sz="2000" dirty="0"/>
              <a:t>Personal Objectives</a:t>
            </a:r>
          </a:p>
          <a:p>
            <a:endParaRPr 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5B1E4-E847-8925-34B9-32F01E9A9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5483" y="365125"/>
            <a:ext cx="45719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B9ADC6-B5AF-2C06-A089-ACA5D38D6C2D}"/>
              </a:ext>
            </a:extLst>
          </p:cNvPr>
          <p:cNvSpPr txBox="1"/>
          <p:nvPr/>
        </p:nvSpPr>
        <p:spPr>
          <a:xfrm>
            <a:off x="7531610" y="658574"/>
            <a:ext cx="31413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Role of a HR Officer</a:t>
            </a:r>
          </a:p>
        </p:txBody>
      </p:sp>
    </p:spTree>
    <p:extLst>
      <p:ext uri="{BB962C8B-B14F-4D97-AF65-F5344CB8AC3E}">
        <p14:creationId xmlns:p14="http://schemas.microsoft.com/office/powerpoint/2010/main" val="292782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One in a crowd">
            <a:extLst>
              <a:ext uri="{FF2B5EF4-FFF2-40B4-BE49-F238E27FC236}">
                <a16:creationId xmlns:a16="http://schemas.microsoft.com/office/drawing/2014/main" id="{BC53DC46-64FF-994C-D343-234C71C0DB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36"/>
          <a:stretch/>
        </p:blipFill>
        <p:spPr>
          <a:xfrm>
            <a:off x="309966" y="247974"/>
            <a:ext cx="11882033" cy="6416298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45DFAAA-F9BC-63F1-4026-DB68BE25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91892" y="2650209"/>
            <a:ext cx="92991" cy="3526753"/>
          </a:xfrm>
        </p:spPr>
        <p:txBody>
          <a:bodyPr>
            <a:normAutofit/>
          </a:bodyPr>
          <a:lstStyle/>
          <a:p>
            <a:endParaRPr 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44006-9FFE-2424-196B-ED5F93100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-614597" y="1690688"/>
            <a:ext cx="134912" cy="134937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EAECB9-0797-FDBA-02A4-6A1DCF2C84EC}"/>
              </a:ext>
            </a:extLst>
          </p:cNvPr>
          <p:cNvSpPr txBox="1"/>
          <p:nvPr/>
        </p:nvSpPr>
        <p:spPr>
          <a:xfrm>
            <a:off x="309963" y="1304144"/>
            <a:ext cx="420207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To be a HR officer of  needs to be CIPD qualified, knowledge of employment law and to have excellent communication and relationship building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HR officer of a charity organisation, should be able to work effectively with both category of  staff, paid and volunteers to develop strong and effective working relationships.(</a:t>
            </a:r>
            <a:r>
              <a:rPr lang="en-GB" sz="1400" i="1" dirty="0"/>
              <a:t>Human- Resource Management, Mathis, L. Robert, Jackson, H. John 2019)</a:t>
            </a:r>
          </a:p>
          <a:p>
            <a:endParaRPr lang="en-GB" sz="2400" dirty="0"/>
          </a:p>
          <a:p>
            <a:r>
              <a:rPr lang="en-GB" sz="2400" dirty="0"/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79F777-2CAA-7849-F5AC-902C84AF18D5}"/>
              </a:ext>
            </a:extLst>
          </p:cNvPr>
          <p:cNvSpPr txBox="1"/>
          <p:nvPr/>
        </p:nvSpPr>
        <p:spPr>
          <a:xfrm>
            <a:off x="644577" y="509342"/>
            <a:ext cx="3867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Basic Requirements  </a:t>
            </a:r>
          </a:p>
        </p:txBody>
      </p:sp>
    </p:spTree>
    <p:extLst>
      <p:ext uri="{BB962C8B-B14F-4D97-AF65-F5344CB8AC3E}">
        <p14:creationId xmlns:p14="http://schemas.microsoft.com/office/powerpoint/2010/main" val="3338906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C73A7-1309-6721-D4DC-136E64162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5443" y="345810"/>
            <a:ext cx="45719" cy="13255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0468B40-9881-181A-DCC4-3B5BBDEFD6D6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-644577" y="1825625"/>
            <a:ext cx="45719" cy="4351338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Multi-coloured sticky notes on a whiteboard">
            <a:extLst>
              <a:ext uri="{FF2B5EF4-FFF2-40B4-BE49-F238E27FC236}">
                <a16:creationId xmlns:a16="http://schemas.microsoft.com/office/drawing/2014/main" id="{84A50839-96EA-15B2-D0C0-4C6924A6A3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5" r="7091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8" name="Arc 1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Police car red lights in night time">
            <a:extLst>
              <a:ext uri="{FF2B5EF4-FFF2-40B4-BE49-F238E27FC236}">
                <a16:creationId xmlns:a16="http://schemas.microsoft.com/office/drawing/2014/main" id="{2FE3C2DA-1159-385A-2474-8904F2831F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0" r="5" b="5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74201B-F9CA-77A0-B63A-A1AF27DA0742}"/>
              </a:ext>
            </a:extLst>
          </p:cNvPr>
          <p:cNvSpPr txBox="1"/>
          <p:nvPr/>
        </p:nvSpPr>
        <p:spPr>
          <a:xfrm>
            <a:off x="449705" y="929390"/>
            <a:ext cx="498795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As I have  completed Certificate of Higher Education Skills for the Work Place and currently I am a student of BA(Hons) Leadership and Management of Level 5. I think it is a great opportunity for me to apply my skills in a charity organisation like British Heart Foundation.</a:t>
            </a:r>
          </a:p>
          <a:p>
            <a:r>
              <a:rPr lang="en-GB" sz="2400" dirty="0"/>
              <a:t>Any charity organisations are normally formed with a view to serve and help people. Furthermore to encourage others to engage with such kinds of activities. Maybe by joining as a member or by donating, supporting financially or by types of assets that can use to collect money.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0F041E-6341-CAC9-9F03-8A96A073075A}"/>
              </a:ext>
            </a:extLst>
          </p:cNvPr>
          <p:cNvSpPr txBox="1"/>
          <p:nvPr/>
        </p:nvSpPr>
        <p:spPr>
          <a:xfrm>
            <a:off x="552301" y="345810"/>
            <a:ext cx="53757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Self Assessment</a:t>
            </a:r>
          </a:p>
        </p:txBody>
      </p:sp>
    </p:spTree>
    <p:extLst>
      <p:ext uri="{BB962C8B-B14F-4D97-AF65-F5344CB8AC3E}">
        <p14:creationId xmlns:p14="http://schemas.microsoft.com/office/powerpoint/2010/main" val="3982653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Rectangle 1039">
            <a:extLst>
              <a:ext uri="{FF2B5EF4-FFF2-40B4-BE49-F238E27FC236}">
                <a16:creationId xmlns:a16="http://schemas.microsoft.com/office/drawing/2014/main" id="{B649E800-A5C8-49A0-A453-ED537DA31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Freeform: Shape 1041">
            <a:extLst>
              <a:ext uri="{FF2B5EF4-FFF2-40B4-BE49-F238E27FC236}">
                <a16:creationId xmlns:a16="http://schemas.microsoft.com/office/drawing/2014/main" id="{8BA67DD7-B75D-4A30-90A4-EEA9F64A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8194" y="0"/>
            <a:ext cx="6164729" cy="6858000"/>
          </a:xfrm>
          <a:custGeom>
            <a:avLst/>
            <a:gdLst>
              <a:gd name="connsiteX0" fmla="*/ 0 w 6164729"/>
              <a:gd name="connsiteY0" fmla="*/ 6857542 h 6858000"/>
              <a:gd name="connsiteX1" fmla="*/ 199783 w 6164729"/>
              <a:gd name="connsiteY1" fmla="*/ 6857542 h 6858000"/>
              <a:gd name="connsiteX2" fmla="*/ 199783 w 6164729"/>
              <a:gd name="connsiteY2" fmla="*/ 6858000 h 6858000"/>
              <a:gd name="connsiteX3" fmla="*/ 0 w 6164729"/>
              <a:gd name="connsiteY3" fmla="*/ 6858000 h 6858000"/>
              <a:gd name="connsiteX4" fmla="*/ 4818273 w 6164729"/>
              <a:gd name="connsiteY4" fmla="*/ 0 h 6858000"/>
              <a:gd name="connsiteX5" fmla="*/ 5018056 w 6164729"/>
              <a:gd name="connsiteY5" fmla="*/ 0 h 6858000"/>
              <a:gd name="connsiteX6" fmla="*/ 5030703 w 6164729"/>
              <a:gd name="connsiteY6" fmla="*/ 31774 h 6858000"/>
              <a:gd name="connsiteX7" fmla="*/ 6085711 w 6164729"/>
              <a:gd name="connsiteY7" fmla="*/ 2682457 h 6858000"/>
              <a:gd name="connsiteX8" fmla="*/ 6085711 w 6164729"/>
              <a:gd name="connsiteY8" fmla="*/ 3752208 h 6858000"/>
              <a:gd name="connsiteX9" fmla="*/ 4928207 w 6164729"/>
              <a:gd name="connsiteY9" fmla="*/ 6660411 h 6858000"/>
              <a:gd name="connsiteX10" fmla="*/ 4849745 w 6164729"/>
              <a:gd name="connsiteY10" fmla="*/ 6857542 h 6858000"/>
              <a:gd name="connsiteX11" fmla="*/ 4649962 w 6164729"/>
              <a:gd name="connsiteY11" fmla="*/ 6857542 h 6858000"/>
              <a:gd name="connsiteX12" fmla="*/ 4728424 w 6164729"/>
              <a:gd name="connsiteY12" fmla="*/ 6660411 h 6858000"/>
              <a:gd name="connsiteX13" fmla="*/ 5885928 w 6164729"/>
              <a:gd name="connsiteY13" fmla="*/ 3752208 h 6858000"/>
              <a:gd name="connsiteX14" fmla="*/ 5885928 w 6164729"/>
              <a:gd name="connsiteY14" fmla="*/ 2682457 h 6858000"/>
              <a:gd name="connsiteX15" fmla="*/ 4830920 w 6164729"/>
              <a:gd name="connsiteY15" fmla="*/ 3177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64729" h="6858000">
                <a:moveTo>
                  <a:pt x="0" y="6857542"/>
                </a:moveTo>
                <a:lnTo>
                  <a:pt x="199783" y="6857542"/>
                </a:lnTo>
                <a:lnTo>
                  <a:pt x="199783" y="6858000"/>
                </a:lnTo>
                <a:lnTo>
                  <a:pt x="0" y="6858000"/>
                </a:lnTo>
                <a:close/>
                <a:moveTo>
                  <a:pt x="4818273" y="0"/>
                </a:moveTo>
                <a:lnTo>
                  <a:pt x="5018056" y="0"/>
                </a:lnTo>
                <a:lnTo>
                  <a:pt x="5030703" y="31774"/>
                </a:lnTo>
                <a:cubicBezTo>
                  <a:pt x="6085711" y="2682457"/>
                  <a:pt x="6085711" y="2682457"/>
                  <a:pt x="6085711" y="2682457"/>
                </a:cubicBezTo>
                <a:cubicBezTo>
                  <a:pt x="6191069" y="2988100"/>
                  <a:pt x="6191069" y="3446565"/>
                  <a:pt x="6085711" y="3752208"/>
                </a:cubicBezTo>
                <a:cubicBezTo>
                  <a:pt x="5601723" y="4968215"/>
                  <a:pt x="5223609" y="5918220"/>
                  <a:pt x="4928207" y="6660411"/>
                </a:cubicBezTo>
                <a:lnTo>
                  <a:pt x="4849745" y="6857542"/>
                </a:lnTo>
                <a:lnTo>
                  <a:pt x="4649962" y="6857542"/>
                </a:lnTo>
                <a:lnTo>
                  <a:pt x="4728424" y="6660411"/>
                </a:lnTo>
                <a:cubicBezTo>
                  <a:pt x="5023826" y="5918220"/>
                  <a:pt x="5401940" y="4968215"/>
                  <a:pt x="5885928" y="3752208"/>
                </a:cubicBezTo>
                <a:cubicBezTo>
                  <a:pt x="5991286" y="3446565"/>
                  <a:pt x="5991286" y="2988100"/>
                  <a:pt x="5885928" y="2682457"/>
                </a:cubicBezTo>
                <a:cubicBezTo>
                  <a:pt x="5885928" y="2682457"/>
                  <a:pt x="5885928" y="2682457"/>
                  <a:pt x="4830920" y="31774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30" name="Picture 6" descr="26 Powerful SWOT Analysis Templates &amp; Examples">
            <a:extLst>
              <a:ext uri="{FF2B5EF4-FFF2-40B4-BE49-F238E27FC236}">
                <a16:creationId xmlns:a16="http://schemas.microsoft.com/office/drawing/2014/main" id="{41DC9351-9780-7863-7D13-194E038E36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5376" y="2938072"/>
            <a:ext cx="4871803" cy="375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4" name="Group 1043">
            <a:extLst>
              <a:ext uri="{FF2B5EF4-FFF2-40B4-BE49-F238E27FC236}">
                <a16:creationId xmlns:a16="http://schemas.microsoft.com/office/drawing/2014/main" id="{E8C5FC48-0A3C-4D6D-A0D5-EEE9321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045" name="Freeform 5">
              <a:extLst>
                <a:ext uri="{FF2B5EF4-FFF2-40B4-BE49-F238E27FC236}">
                  <a16:creationId xmlns:a16="http://schemas.microsoft.com/office/drawing/2014/main" id="{DBBC336D-7E16-4EE1-90F2-8D9F2B618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6" name="Freeform 5">
              <a:extLst>
                <a:ext uri="{FF2B5EF4-FFF2-40B4-BE49-F238E27FC236}">
                  <a16:creationId xmlns:a16="http://schemas.microsoft.com/office/drawing/2014/main" id="{0199BE21-2D26-4357-8702-909F3621A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76227ECF-5AD3-F645-E5A2-15252AE7D366}"/>
              </a:ext>
            </a:extLst>
          </p:cNvPr>
          <p:cNvSpPr txBox="1"/>
          <p:nvPr/>
        </p:nvSpPr>
        <p:spPr>
          <a:xfrm>
            <a:off x="569626" y="167962"/>
            <a:ext cx="1116487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Strengths: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and trusted brand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 leader heart charity in the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Large integrated CRM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100518-EBCA-F1DE-E1DE-8A2030D07065}"/>
              </a:ext>
            </a:extLst>
          </p:cNvPr>
          <p:cNvSpPr txBox="1"/>
          <p:nvPr/>
        </p:nvSpPr>
        <p:spPr>
          <a:xfrm>
            <a:off x="6670624" y="167962"/>
            <a:ext cx="451203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Weaknesses: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staff turnover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Website is hard to navigate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Many generic products that are not customer friendly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929E5B-43E4-6657-55EC-F22FE7F73FA9}"/>
              </a:ext>
            </a:extLst>
          </p:cNvPr>
          <p:cNvSpPr txBox="1"/>
          <p:nvPr/>
        </p:nvSpPr>
        <p:spPr>
          <a:xfrm>
            <a:off x="869429" y="1953187"/>
            <a:ext cx="3714371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Opportunities: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is a large prospect youth market- opportunity to increase revenue.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media attention surrounding.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Little direct competition.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9C5706-5E9C-4C25-8F9A-985FE5920D81}"/>
              </a:ext>
            </a:extLst>
          </p:cNvPr>
          <p:cNvSpPr txBox="1"/>
          <p:nvPr/>
        </p:nvSpPr>
        <p:spPr>
          <a:xfrm>
            <a:off x="974361" y="4569409"/>
            <a:ext cx="487180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Threats: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credit crunch decreased disposable income.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health and medicine charities than any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Governments Digital Britain initiative could leave the BHF looking out-of-date.</a:t>
            </a:r>
          </a:p>
        </p:txBody>
      </p:sp>
    </p:spTree>
    <p:extLst>
      <p:ext uri="{BB962C8B-B14F-4D97-AF65-F5344CB8AC3E}">
        <p14:creationId xmlns:p14="http://schemas.microsoft.com/office/powerpoint/2010/main" val="774341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ym weightlifting equipment">
            <a:extLst>
              <a:ext uri="{FF2B5EF4-FFF2-40B4-BE49-F238E27FC236}">
                <a16:creationId xmlns:a16="http://schemas.microsoft.com/office/drawing/2014/main" id="{B08B86F6-56A9-1CA5-D040-5266E24C5C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90E65-3DF2-34B7-90D3-FAEEC8F1A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4370580" cy="1388039"/>
          </a:xfrm>
        </p:spPr>
        <p:txBody>
          <a:bodyPr>
            <a:normAutofit/>
          </a:bodyPr>
          <a:lstStyle/>
          <a:p>
            <a:r>
              <a:rPr lang="en-GB" sz="2800" b="1" dirty="0"/>
              <a:t>Some skills and qualities needs to improve in the charity sector: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B84AAFD-586B-B5FC-343A-3433C36E8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753164"/>
            <a:ext cx="4370580" cy="4739711"/>
          </a:xfrm>
        </p:spPr>
        <p:txBody>
          <a:bodyPr>
            <a:normAutofit/>
          </a:bodyPr>
          <a:lstStyle/>
          <a:p>
            <a:r>
              <a:rPr lang="en-US" sz="2000" dirty="0"/>
              <a:t>Enthusiasm and dedication for the charitable case.</a:t>
            </a:r>
          </a:p>
          <a:p>
            <a:r>
              <a:rPr lang="en-US" sz="2000" dirty="0"/>
              <a:t>Team-working and people skills.</a:t>
            </a:r>
          </a:p>
          <a:p>
            <a:r>
              <a:rPr lang="en-US" sz="2000" dirty="0"/>
              <a:t>Communication skills.</a:t>
            </a:r>
          </a:p>
          <a:p>
            <a:r>
              <a:rPr lang="en-US" sz="2000" dirty="0"/>
              <a:t>Administrative and Organizational skills.</a:t>
            </a:r>
          </a:p>
          <a:p>
            <a:r>
              <a:rPr lang="en-US" sz="2000" dirty="0"/>
              <a:t>Commercial/business awareness.</a:t>
            </a:r>
          </a:p>
          <a:p>
            <a:r>
              <a:rPr lang="en-US" sz="2000" dirty="0"/>
              <a:t>Pro-activity and flexibility.</a:t>
            </a:r>
          </a:p>
          <a:p>
            <a:r>
              <a:rPr lang="en-US" sz="2000" dirty="0"/>
              <a:t>Willingness to undertake routine jobs.</a:t>
            </a:r>
          </a:p>
          <a:p>
            <a:r>
              <a:rPr lang="en-US" sz="2000" dirty="0"/>
              <a:t>Languages.</a:t>
            </a:r>
          </a:p>
        </p:txBody>
      </p:sp>
    </p:spTree>
    <p:extLst>
      <p:ext uri="{BB962C8B-B14F-4D97-AF65-F5344CB8AC3E}">
        <p14:creationId xmlns:p14="http://schemas.microsoft.com/office/powerpoint/2010/main" val="587652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track lane with the number one and two on the surface">
            <a:extLst>
              <a:ext uri="{FF2B5EF4-FFF2-40B4-BE49-F238E27FC236}">
                <a16:creationId xmlns:a16="http://schemas.microsoft.com/office/drawing/2014/main" id="{9C11E2A3-BFDD-F581-1870-FCD5006EF1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" r="439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65F50-33DD-7ED4-9B04-0AF52CF46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4"/>
            <a:ext cx="3905885" cy="2968051"/>
          </a:xfrm>
        </p:spPr>
        <p:txBody>
          <a:bodyPr>
            <a:normAutofit fontScale="90000"/>
          </a:bodyPr>
          <a:lstStyle/>
          <a:p>
            <a:r>
              <a:rPr lang="en-GB" sz="3100" b="1" dirty="0"/>
              <a:t>Challenges that are facing HR professionals:</a:t>
            </a:r>
            <a:br>
              <a:rPr lang="en-GB" sz="3100" b="1" dirty="0"/>
            </a:br>
            <a:br>
              <a:rPr lang="en-GB" sz="2800" b="1" dirty="0"/>
            </a:br>
            <a:r>
              <a:rPr lang="en-GB" sz="2400" b="1" dirty="0"/>
              <a:t>To do any change inside the organisation, HR officers needs to enhance their skills. This enables them to get involved right at the start of any project or initiatives.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1B77A51-DBA4-4987-6718-3C7477242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3687580"/>
            <a:ext cx="4040797" cy="29680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Exciting projects to work on: </a:t>
            </a:r>
          </a:p>
          <a:p>
            <a:pPr marL="0" indent="0">
              <a:buNone/>
            </a:pPr>
            <a:r>
              <a:rPr lang="en-US" sz="2400" dirty="0"/>
              <a:t>Driving effective people plans to meet the aims of the BHF strategy. Revising all the performance management processes. Working with directors to establish effective organizational structures.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18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Person watching empty phone">
            <a:extLst>
              <a:ext uri="{FF2B5EF4-FFF2-40B4-BE49-F238E27FC236}">
                <a16:creationId xmlns:a16="http://schemas.microsoft.com/office/drawing/2014/main" id="{A9860DC7-D6BB-9BC5-D6A0-A743A72F05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143DC-6FBD-F333-8485-8D38EEABB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564567" cy="1388039"/>
          </a:xfrm>
        </p:spPr>
        <p:txBody>
          <a:bodyPr>
            <a:normAutofit/>
          </a:bodyPr>
          <a:lstStyle/>
          <a:p>
            <a:r>
              <a:rPr lang="en-GB" sz="2800" b="1" dirty="0"/>
              <a:t>Conclusion: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FB639B0-6D54-5F45-AAA3-2B37515FB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Every days are different; no days are same ever. As BHF are fight for every heartbeat and it’s a great pleasure for me to be a part of this inspirational stories as a HR officer. Day by day this organization grown hugely. When go out on one of the lab visits and hear about the ground-breaking work of the researchers that we found, it make us realize how unique our organization is.</a:t>
            </a:r>
          </a:p>
        </p:txBody>
      </p:sp>
    </p:spTree>
    <p:extLst>
      <p:ext uri="{BB962C8B-B14F-4D97-AF65-F5344CB8AC3E}">
        <p14:creationId xmlns:p14="http://schemas.microsoft.com/office/powerpoint/2010/main" val="1595575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he Colosseum">
            <a:extLst>
              <a:ext uri="{FF2B5EF4-FFF2-40B4-BE49-F238E27FC236}">
                <a16:creationId xmlns:a16="http://schemas.microsoft.com/office/drawing/2014/main" id="{95F40A8F-4650-4DF5-6DB2-5FD543ABC8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C47F0-F143-E0BC-5AB1-562B86FC5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4570" y="365125"/>
            <a:ext cx="3079229" cy="924029"/>
          </a:xfrm>
        </p:spPr>
        <p:txBody>
          <a:bodyPr>
            <a:normAutofit/>
          </a:bodyPr>
          <a:lstStyle/>
          <a:p>
            <a:r>
              <a:rPr lang="en-GB" sz="2800" b="1" dirty="0"/>
              <a:t>References: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08E2701-079E-4CF3-9803-6AAD55C74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514007"/>
            <a:ext cx="4430541" cy="4662956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US" sz="1400" i="1" dirty="0"/>
              <a:t>Human-Resource Management(Mathis. L Robert, Jackson, H John. 2010)( Access, Aug 8</a:t>
            </a:r>
            <a:r>
              <a:rPr lang="en-US" sz="1400" i="1" baseline="30000" dirty="0"/>
              <a:t>th,</a:t>
            </a:r>
            <a:r>
              <a:rPr lang="en-US" sz="1400" i="1" dirty="0"/>
              <a:t> 2022)</a:t>
            </a:r>
          </a:p>
          <a:p>
            <a:pPr marL="342900" indent="-342900">
              <a:buAutoNum type="arabicPeriod"/>
            </a:pPr>
            <a:r>
              <a:rPr lang="en-US" sz="1400" i="1" dirty="0"/>
              <a:t>British Heart Foundation- Knowledge, Evidence and Insight Leaflet Bulletin, Jan 2020) (Access Aug 8</a:t>
            </a:r>
            <a:r>
              <a:rPr lang="en-US" sz="1400" i="1" baseline="30000" dirty="0"/>
              <a:t>th,</a:t>
            </a:r>
            <a:r>
              <a:rPr lang="en-US" sz="1400" i="1" dirty="0"/>
              <a:t> 2022 )</a:t>
            </a:r>
          </a:p>
          <a:p>
            <a:pPr marL="342900" indent="-342900">
              <a:buAutoNum type="arabicPeriod" startAt="3"/>
            </a:pPr>
            <a:r>
              <a:rPr lang="en-US" sz="1400" i="1" dirty="0"/>
              <a:t>The Role of Human Resource Officer in an Organization( </a:t>
            </a:r>
            <a:r>
              <a:rPr lang="en-US" sz="1400" i="1" dirty="0" err="1"/>
              <a:t>Sulaiman</a:t>
            </a:r>
            <a:r>
              <a:rPr lang="en-US" sz="1400" i="1" dirty="0"/>
              <a:t> </a:t>
            </a:r>
            <a:r>
              <a:rPr lang="en-US" sz="1400" i="1" dirty="0" err="1"/>
              <a:t>Saankoh</a:t>
            </a:r>
            <a:r>
              <a:rPr lang="en-US" sz="1400" i="1" dirty="0"/>
              <a:t>, Feb 2022)( Access, Aug 8</a:t>
            </a:r>
            <a:r>
              <a:rPr lang="en-US" sz="1400" i="1" baseline="30000" dirty="0"/>
              <a:t>th</a:t>
            </a:r>
            <a:r>
              <a:rPr lang="en-US" sz="1400" i="1" dirty="0"/>
              <a:t>, 2022 )</a:t>
            </a:r>
          </a:p>
          <a:p>
            <a:pPr marL="342900" indent="-342900">
              <a:buAutoNum type="arabicPeriod" startAt="3"/>
            </a:pPr>
            <a:r>
              <a:rPr lang="en-US" sz="1400" i="1" dirty="0"/>
              <a:t>Armstrong’s handbook of human resource management practice.( Armstrong, Michael, 2020)( Access, </a:t>
            </a:r>
            <a:r>
              <a:rPr lang="en-US" sz="1400" i="1"/>
              <a:t>Aug 8</a:t>
            </a:r>
            <a:r>
              <a:rPr lang="en-US" sz="1400" i="1" baseline="30000"/>
              <a:t>th,</a:t>
            </a:r>
            <a:r>
              <a:rPr lang="en-US" sz="1400" i="1"/>
              <a:t> </a:t>
            </a:r>
            <a:r>
              <a:rPr lang="en-US" sz="1400" i="1" dirty="0"/>
              <a:t>2022)</a:t>
            </a:r>
          </a:p>
        </p:txBody>
      </p:sp>
    </p:spTree>
    <p:extLst>
      <p:ext uri="{BB962C8B-B14F-4D97-AF65-F5344CB8AC3E}">
        <p14:creationId xmlns:p14="http://schemas.microsoft.com/office/powerpoint/2010/main" val="2683791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16D40-7D35-B862-9348-BED7C4D98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-1274164" y="365125"/>
            <a:ext cx="74951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6D00A-6BAD-54A7-18A4-70CBC4C99EC8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-1663908" y="1825625"/>
            <a:ext cx="779488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0CCF5A-0874-A629-3C63-7E781F9F65F2}"/>
              </a:ext>
            </a:extLst>
          </p:cNvPr>
          <p:cNvSpPr txBox="1"/>
          <p:nvPr/>
        </p:nvSpPr>
        <p:spPr>
          <a:xfrm>
            <a:off x="2880609" y="1640958"/>
            <a:ext cx="879672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600" i="1" dirty="0"/>
          </a:p>
          <a:p>
            <a:r>
              <a:rPr lang="en-GB" sz="9600" i="1" dirty="0"/>
              <a:t>  Thank You</a:t>
            </a:r>
          </a:p>
        </p:txBody>
      </p:sp>
    </p:spTree>
    <p:extLst>
      <p:ext uri="{BB962C8B-B14F-4D97-AF65-F5344CB8AC3E}">
        <p14:creationId xmlns:p14="http://schemas.microsoft.com/office/powerpoint/2010/main" val="2739330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791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 as </vt:lpstr>
      <vt:lpstr>PowerPoint Presentation</vt:lpstr>
      <vt:lpstr>PowerPoint Presentation</vt:lpstr>
      <vt:lpstr>PowerPoint Presentation</vt:lpstr>
      <vt:lpstr>PowerPoint Presentation</vt:lpstr>
      <vt:lpstr>Some skills and qualities needs to improve in the charity sector: </vt:lpstr>
      <vt:lpstr>Challenges that are facing HR professionals:  To do any change inside the organisation, HR officers needs to enhance their skills. This enables them to get involved right at the start of any project or initiatives.</vt:lpstr>
      <vt:lpstr>Conclusion: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bikash roy</dc:creator>
  <cp:lastModifiedBy>bikash roy</cp:lastModifiedBy>
  <cp:revision>2</cp:revision>
  <dcterms:created xsi:type="dcterms:W3CDTF">2022-07-21T16:23:07Z</dcterms:created>
  <dcterms:modified xsi:type="dcterms:W3CDTF">2022-08-08T17:42:51Z</dcterms:modified>
</cp:coreProperties>
</file>