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29"/>
  </p:notesMasterIdLst>
  <p:sldIdLst>
    <p:sldId id="621" r:id="rId4"/>
    <p:sldId id="647" r:id="rId5"/>
    <p:sldId id="650" r:id="rId6"/>
    <p:sldId id="651" r:id="rId7"/>
    <p:sldId id="652" r:id="rId8"/>
    <p:sldId id="653" r:id="rId9"/>
    <p:sldId id="328" r:id="rId10"/>
    <p:sldId id="646" r:id="rId11"/>
    <p:sldId id="330" r:id="rId12"/>
    <p:sldId id="654" r:id="rId13"/>
    <p:sldId id="332" r:id="rId14"/>
    <p:sldId id="644" r:id="rId15"/>
    <p:sldId id="283" r:id="rId16"/>
    <p:sldId id="655" r:id="rId17"/>
    <p:sldId id="642" r:id="rId18"/>
    <p:sldId id="284" r:id="rId19"/>
    <p:sldId id="656" r:id="rId20"/>
    <p:sldId id="315" r:id="rId21"/>
    <p:sldId id="643" r:id="rId22"/>
    <p:sldId id="648" r:id="rId23"/>
    <p:sldId id="645" r:id="rId24"/>
    <p:sldId id="336" r:id="rId25"/>
    <p:sldId id="340" r:id="rId26"/>
    <p:sldId id="347" r:id="rId27"/>
    <p:sldId id="278" r:id="rId2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51332" autoAdjust="0"/>
  </p:normalViewPr>
  <p:slideViewPr>
    <p:cSldViewPr>
      <p:cViewPr varScale="1">
        <p:scale>
          <a:sx n="112" d="100"/>
          <a:sy n="112" d="100"/>
        </p:scale>
        <p:origin x="1620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FDDDB29-D266-48FC-8465-C8D9DCBE8265}" type="datetimeFigureOut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48F1B4-D8DB-4A55-8E6E-EBADE4857E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2612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634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957A9D-AC9B-4E69-A4C8-E529DE123C02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B4994-F2C0-43BA-805D-BAE87E7752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130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66ECD-46FF-4892-9806-222A0977A9D4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189B4-4D1C-4360-9D7A-FA5B0CE2A4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525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352F6-B0D5-4708-A681-C79D43E526A8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9F66A-178D-4084-A6A9-FEAAFFD9110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0668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137993-CF85-4987-AD7F-5DB8FF13157A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BBD2C-051B-4398-95B1-50D2FAFD91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814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E3C0BB-7F26-4514-BBBF-4EAA337E4C39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91F9F-1113-4BCA-B65B-006455AABD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31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616C7-AE3A-44A7-9CE5-FEFF4AFE7F41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00A46-C120-4BDD-ACA2-4E4265FEDF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125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3F0FA-A1E8-46A8-811C-76A604918AE1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7D6E2-092D-41D5-93CC-4BBA81A749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4851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63F9-DF01-41DB-8845-EA1A641D261B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8CEA2-BF5E-4A6C-A8F5-067B479681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87401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3ED04-2E3C-4922-96FF-46FD3E74501B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53968-9A17-4BB3-AE45-988B81F22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0315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DF281-FEC4-4C7F-8C01-23106C489533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1247E-6470-41F0-B541-6CCB7AEBA8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679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BAB9D-8793-4F81-9A68-3D1487B2FFD7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B73526-81C8-449A-AC37-7F65AE6F295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14209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8C15F-829C-4062-A183-186C72A5B19B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7BACE-7C00-448F-A882-54CC55A78D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5386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D0E588-56D1-42A5-A553-950A7497CF5B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782E4-D1C8-4E8E-8306-87AA7AB281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35110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F4EC3-65E0-4CCF-90E4-DBC732BBFCBC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BF09C-2E25-4F5A-80C2-59841DFEF0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3316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5ACC-79C4-4BF0-8027-F470ADB41BF0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5340B-8082-4D8A-94A7-B68FAB42E8E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9245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129FB-87AC-494D-95B9-6A84410CA8A5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272C1-85B3-43F9-9F1B-401E6BCA23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671899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F8F441-39C6-4306-A42F-42F44D7C97BD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699A1F-28B8-4A72-B67B-BF189B832B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09360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826C-58C1-4440-979C-F534CF4CCAE6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68EE4-3C6A-48DA-B6AE-D98E3D87CC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029028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8C9B3-36DE-4D30-AD9C-F5F870B48444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D3381-BD83-4D74-94EA-52991AA1AFD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71162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B4FE9-329F-4A9D-B38A-B7494D2AA5BB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781313-1272-49F1-96EB-FB78CF41E3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5892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FA0EF-A452-4385-9B7B-11D9616E848A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888349-23EE-4BCA-8D17-5D08CE195D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68981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FAD4A-27DB-465A-8685-31F1AA24435C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2FD09-D6B6-4B82-AF78-B9E9983C59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41824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E7B97-8893-4DF8-94C2-0BDDB4083750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B473A-B5CB-4AEA-A841-E4A142027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3707203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F502AA-C8CB-4132-B592-CA60B7C38ACE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16350-3461-4282-A263-C166126E9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00417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4D1A-4815-47BD-8614-C0B0CB854EB1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69315-487F-456B-9DCF-692949BD7B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662966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DC6A9-A123-4839-B812-2B5358EDB404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3C5AE-BB4B-472B-815B-B9E00B3AC4F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06885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CB978A-EA46-472A-9CB9-DD326FDEE697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18FD-4431-4582-9B98-5DA29A8F2A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366097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62988-4734-49D5-ABC9-1D8830979CA5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B8E70-BA6C-4849-BF8B-0E7C61769D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753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12784E-0867-4A6F-89D2-D0F62A3AC4E3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B5B61-3075-4C1F-9BB4-EB3E42D1F0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082474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6958D-3A38-440B-B159-47C5695A6FC1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3B1F5-2E66-4BC7-8719-37CD5455B1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69522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EB3A9-CBB8-438E-B510-1D714DB9C88C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B25A4-F189-4EFD-9B4E-E67BF842DC2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844941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E5589-F089-4F96-BD0C-9C622F2F12A3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6D725-321D-45B2-9009-D4D95961F0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79029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5A3F43-87EA-41DB-AE77-B4D999651894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CE181-8A3E-4A89-AB55-3F6D08A552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207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B171393-CDAF-464A-BA71-D5C253200948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52EE027-CED7-4AFB-9A56-E1CAAD639C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97087B-0E3D-42CA-BC5C-84AC4336F180}" type="datetime1">
              <a:rPr lang="en-GB"/>
              <a:pPr>
                <a:defRPr/>
              </a:pPr>
              <a:t>10/10/2025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86D92E20-9FE1-48A8-BFCA-2DD363D318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C7E419-CA4B-430E-8B6E-28EA8E720B62}" type="datetime1">
              <a:rPr lang="en-GB"/>
              <a:pPr>
                <a:defRPr/>
              </a:pPr>
              <a:t>10/10/2025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DDF2CF8-DB73-4838-991C-0659C678E5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www.dummies.com/education/college/how-to-study-with-linear-and-non-linear-notes/" TargetMode="Externa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mapping.com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futurelearn.com/courses/prepare-to-study-uk/0/steps/48554" TargetMode="Externa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alumni.cornell.edu/cornellians/wp-content/uploads/sites/2/2022/07/CornellNotes-Notepad2d-1024x1018.jpg" TargetMode="Externa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nX-xshA_0m8" TargetMode="External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imkwik.com/podcasts/kwik-brain-strategies-for-taking-notes-youll-actually-remember/" TargetMode="External"/><Relationship Id="rId2" Type="http://schemas.openxmlformats.org/officeDocument/2006/relationships/hyperlink" Target="https://www.managers.org.uk/knowledge-and-insights/article/eight-ways-bad-managers-kill-conversations-and-motivation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s://help.open.ac.uk/notetaking-technique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mmies.com/education/college/how-to-study-with-linear-and-non-linear-notes/" TargetMode="External"/><Relationship Id="rId2" Type="http://schemas.openxmlformats.org/officeDocument/2006/relationships/hyperlink" Target="https://chisellabs.com/glossary/what-is-a-mind-map/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235200"/>
            <a:ext cx="6858000" cy="2387600"/>
          </a:xfrm>
        </p:spPr>
        <p:txBody>
          <a:bodyPr/>
          <a:lstStyle/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LCLM4001</a:t>
            </a: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Skills (ACS)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043608" y="4415755"/>
            <a:ext cx="6858000" cy="1655762"/>
          </a:xfrm>
        </p:spPr>
        <p:txBody>
          <a:bodyPr/>
          <a:lstStyle/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Note taking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10/10/2025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6D8A2-8B13-1B65-DF9E-0F06F24231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3050E-C9E3-5A61-4D09-59197F395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Note-taking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922779-52FD-C3C9-06D4-6FE4EF099A65}"/>
              </a:ext>
            </a:extLst>
          </p:cNvPr>
          <p:cNvSpPr txBox="1"/>
          <p:nvPr/>
        </p:nvSpPr>
        <p:spPr>
          <a:xfrm>
            <a:off x="429766" y="1145720"/>
            <a:ext cx="8102673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Think back to last week’s class or the last meeting you attended where you had to take notes. Take a minute to jot down answers to the following:</a:t>
            </a:r>
          </a:p>
          <a:p>
            <a:pPr lvl="0"/>
            <a:endParaRPr lang="en-GB" sz="22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dirty="0"/>
              <a:t>What did your notes look like — bullet points, full sentences, diagrams?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dirty="0"/>
              <a:t>Did you review or use them afterwards?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dirty="0"/>
              <a:t>Were they helpful when studying or writing?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dirty="0"/>
              <a:t>What would you change about your note-taking style?</a:t>
            </a:r>
          </a:p>
          <a:p>
            <a:endParaRPr lang="en-GB" sz="2200" b="1" dirty="0"/>
          </a:p>
          <a:p>
            <a:r>
              <a:rPr lang="en-GB" sz="2200" b="1" dirty="0"/>
              <a:t>Follow-up:</a:t>
            </a:r>
            <a:endParaRPr lang="en-GB" sz="2200" dirty="0"/>
          </a:p>
          <a:p>
            <a:r>
              <a:rPr lang="en-GB" sz="2200" dirty="0"/>
              <a:t>Pair up with someone next to you and share one thing you like about your current method and one thing you’d like to improve.</a:t>
            </a:r>
          </a:p>
          <a:p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262626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324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19012-CADF-3EDF-707A-67F2368B73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4136-0340-B093-87E5-E1D381486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Why Note-Taking Matters</a:t>
            </a:r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C37FE1-80F1-B87B-0DD8-D9D3ADF6CD6F}"/>
              </a:ext>
            </a:extLst>
          </p:cNvPr>
          <p:cNvSpPr txBox="1"/>
          <p:nvPr/>
        </p:nvSpPr>
        <p:spPr>
          <a:xfrm>
            <a:off x="539552" y="1143000"/>
            <a:ext cx="82296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b="1" dirty="0"/>
              <a:t>Boosts your understanding</a:t>
            </a:r>
            <a:r>
              <a:rPr lang="en-GB" sz="22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Translating complex ideas into your own words helps you truly grasp the material — not just memorise it.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b="1" dirty="0"/>
              <a:t>Builds stronger academic writing</a:t>
            </a:r>
            <a:r>
              <a:rPr lang="en-GB" sz="22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Good notes give you a solid foundation for crafting well-organised essays and arguments.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b="1" dirty="0"/>
              <a:t>Improves focus and saves time</a:t>
            </a:r>
            <a:r>
              <a:rPr lang="en-GB" sz="22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Taking notes keeps you engaged during study sessions and makes revision more efficient later.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200" b="1" dirty="0"/>
              <a:t>Tracks your learning progress</a:t>
            </a:r>
            <a:r>
              <a:rPr lang="en-GB" sz="22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Reviewing your notes shows how much you've understood and where you might need to dig deeper.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262626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262626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71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5233B4-7952-A10F-577D-C7A9178129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3EDC4-24C4-5A62-C454-F9712CC2C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Note-Taking</a:t>
            </a:r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1DA011-F4C9-16E8-8916-1B249ECB04B4}"/>
              </a:ext>
            </a:extLst>
          </p:cNvPr>
          <p:cNvSpPr txBox="1"/>
          <p:nvPr/>
        </p:nvSpPr>
        <p:spPr>
          <a:xfrm>
            <a:off x="539552" y="1143000"/>
            <a:ext cx="8229600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200" b="1" i="1" dirty="0"/>
          </a:p>
          <a:p>
            <a:pPr algn="ctr"/>
            <a:r>
              <a:rPr lang="en-GB" sz="3200" b="1" i="1" dirty="0">
                <a:solidFill>
                  <a:srgbClr val="0070C0"/>
                </a:solidFill>
              </a:rPr>
              <a:t>“The act of taking notes is more important than the result.”</a:t>
            </a:r>
            <a:r>
              <a:rPr lang="en-GB" sz="3200" b="1" dirty="0">
                <a:solidFill>
                  <a:srgbClr val="0070C0"/>
                </a:solidFill>
              </a:rPr>
              <a:t> </a:t>
            </a:r>
          </a:p>
          <a:p>
            <a:pPr algn="ctr"/>
            <a:endParaRPr lang="en-GB" sz="3200" b="1" dirty="0">
              <a:solidFill>
                <a:srgbClr val="0070C0"/>
              </a:solidFill>
            </a:endParaRPr>
          </a:p>
          <a:p>
            <a:pPr algn="ctr"/>
            <a:r>
              <a:rPr lang="en-GB" sz="3200" dirty="0"/>
              <a:t>– Fiona McPherson </a:t>
            </a:r>
          </a:p>
          <a:p>
            <a:pPr algn="ctr"/>
            <a:r>
              <a:rPr lang="en-GB" sz="2000" i="1" dirty="0"/>
              <a:t>Effective Note-taking </a:t>
            </a:r>
            <a:r>
              <a:rPr lang="en-GB" sz="2000" dirty="0"/>
              <a:t>(2018)</a:t>
            </a:r>
          </a:p>
          <a:p>
            <a:endParaRPr lang="en-GB" b="1" dirty="0"/>
          </a:p>
          <a:p>
            <a:endParaRPr lang="en-GB" sz="2400" dirty="0"/>
          </a:p>
          <a:p>
            <a:r>
              <a:rPr lang="en-GB" sz="2400" dirty="0"/>
              <a:t>Do you agree? Why or why not?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262626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262626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0178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80054-0329-86AB-D2E3-8C4CD47E29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498C2-40B4-7A9A-57A4-BE36DDFD3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Note-Taking</a:t>
            </a:r>
            <a:endParaRPr lang="en-GB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11DACB-FF2C-2C0F-B700-82EC233B3015}"/>
              </a:ext>
            </a:extLst>
          </p:cNvPr>
          <p:cNvSpPr txBox="1"/>
          <p:nvPr/>
        </p:nvSpPr>
        <p:spPr>
          <a:xfrm>
            <a:off x="539552" y="1143000"/>
            <a:ext cx="822960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1244600">
              <a:lnSpc>
                <a:spcPct val="90000"/>
              </a:lnSpc>
              <a:spcAft>
                <a:spcPct val="35000"/>
              </a:spcAft>
            </a:pPr>
            <a:r>
              <a:rPr lang="en-GB" sz="2000" dirty="0">
                <a:ea typeface="Calibri" panose="020F0502020204030204" pitchFamily="34" charset="0"/>
              </a:rPr>
              <a:t>Several factors determine  if note taking is effective:</a:t>
            </a:r>
          </a:p>
          <a:p>
            <a:pPr marL="342900" lvl="0" indent="-342900" defTabSz="124460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lvl="0" indent="-342900" defTabSz="80010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</a:rPr>
              <a:t>The density/complexity of the information.</a:t>
            </a:r>
          </a:p>
          <a:p>
            <a:pPr marL="342900" lvl="0" indent="-342900" defTabSz="80010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</a:rPr>
              <a:t>How fast the information is presented – a slower pace gives time to reflect on/review notes. </a:t>
            </a:r>
          </a:p>
          <a:p>
            <a:pPr marL="342900" indent="-342900" defTabSz="80010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</a:rPr>
              <a:t>The style you use</a:t>
            </a:r>
          </a:p>
          <a:p>
            <a:pPr marL="342900" indent="-342900" defTabSz="80010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</a:rPr>
              <a:t>How well the information is organised by the presenter.</a:t>
            </a:r>
          </a:p>
          <a:p>
            <a:pPr marL="342900" lvl="0" indent="-342900" defTabSz="800100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a typeface="Calibri" panose="020F0502020204030204" pitchFamily="34" charset="0"/>
              </a:rPr>
              <a:t>How skilled you are at taking notes</a:t>
            </a:r>
            <a:endParaRPr lang="en-GB" sz="2000" dirty="0"/>
          </a:p>
          <a:p>
            <a:pPr defTabSz="800100">
              <a:lnSpc>
                <a:spcPct val="90000"/>
              </a:lnSpc>
              <a:spcAft>
                <a:spcPct val="35000"/>
              </a:spcAft>
            </a:pPr>
            <a:endParaRPr lang="en-GB" sz="2000" dirty="0"/>
          </a:p>
          <a:p>
            <a:pPr lvl="0" defTabSz="800100">
              <a:lnSpc>
                <a:spcPct val="90000"/>
              </a:lnSpc>
              <a:spcAft>
                <a:spcPct val="35000"/>
              </a:spcAft>
            </a:pPr>
            <a:endParaRPr lang="en-GB" sz="2000" dirty="0"/>
          </a:p>
          <a:p>
            <a:pPr lvl="0" defTabSz="1244600">
              <a:lnSpc>
                <a:spcPct val="90000"/>
              </a:lnSpc>
              <a:spcAft>
                <a:spcPct val="35000"/>
              </a:spcAft>
            </a:pPr>
            <a:endParaRPr lang="en-GB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262626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800" b="0" i="0" dirty="0">
              <a:solidFill>
                <a:srgbClr val="262626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05054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ACD5D6-F85F-9A8B-1B64-C6E0ABCED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D8527-ADD6-6B84-31B4-DA4A85995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915" y="39452"/>
            <a:ext cx="8229600" cy="1143000"/>
          </a:xfrm>
        </p:spPr>
        <p:txBody>
          <a:bodyPr/>
          <a:lstStyle/>
          <a:p>
            <a:r>
              <a:rPr lang="en-GB" sz="4000" b="1" dirty="0"/>
              <a:t>Working memory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933A81-F4CC-24D3-DE8E-EE2417132B35}"/>
              </a:ext>
            </a:extLst>
          </p:cNvPr>
          <p:cNvSpPr/>
          <p:nvPr/>
        </p:nvSpPr>
        <p:spPr>
          <a:xfrm>
            <a:off x="398236" y="3573016"/>
            <a:ext cx="8363272" cy="144016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governs your ability to: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comprehend what you are reading or hearing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learn new words, to reason, to plan and organise yourself.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6D37A9-470F-736B-C342-579983E5ABA2}"/>
              </a:ext>
            </a:extLst>
          </p:cNvPr>
          <p:cNvSpPr/>
          <p:nvPr/>
        </p:nvSpPr>
        <p:spPr>
          <a:xfrm>
            <a:off x="390364" y="1151136"/>
            <a:ext cx="8363272" cy="2421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Your working memory (WM) capacity is the amount of information you can ‘hold’ in one go.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It’s the part of your brain that temporarily holds and processes information — like juggling ideas while listening, thinking, and writing at the same time.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varies between people.</a:t>
            </a:r>
          </a:p>
        </p:txBody>
      </p:sp>
    </p:spTree>
    <p:extLst>
      <p:ext uri="{BB962C8B-B14F-4D97-AF65-F5344CB8AC3E}">
        <p14:creationId xmlns:p14="http://schemas.microsoft.com/office/powerpoint/2010/main" val="306113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FA6FB-62E1-433F-8F66-90738B12F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915" y="39452"/>
            <a:ext cx="8229600" cy="1143000"/>
          </a:xfrm>
        </p:spPr>
        <p:txBody>
          <a:bodyPr/>
          <a:lstStyle/>
          <a:p>
            <a:r>
              <a:rPr lang="en-GB" sz="4000" b="1" dirty="0"/>
              <a:t>Working memory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FDBAD64-540F-46C3-9828-63CAB702D011}"/>
              </a:ext>
            </a:extLst>
          </p:cNvPr>
          <p:cNvSpPr/>
          <p:nvPr/>
        </p:nvSpPr>
        <p:spPr>
          <a:xfrm>
            <a:off x="395537" y="1215258"/>
            <a:ext cx="2592288" cy="23762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people have a </a:t>
            </a:r>
            <a:r>
              <a:rPr lang="en-GB" sz="18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high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capacity WM, holding up to </a:t>
            </a:r>
            <a:r>
              <a:rPr lang="en-GB" sz="18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information at a time.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2237EAD-4D1D-44E3-B576-4C19FEE4B6B4}"/>
              </a:ext>
            </a:extLst>
          </p:cNvPr>
          <p:cNvSpPr/>
          <p:nvPr/>
        </p:nvSpPr>
        <p:spPr>
          <a:xfrm>
            <a:off x="3366520" y="1352124"/>
            <a:ext cx="2448272" cy="21025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Most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have an </a:t>
            </a:r>
            <a:r>
              <a:rPr lang="en-GB" sz="18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average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WM recalling up to </a:t>
            </a:r>
            <a:r>
              <a:rPr lang="en-GB" sz="18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6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pieces of information at a time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EA1CB72-8FC9-4C14-A863-050C50DC5FEB}"/>
              </a:ext>
            </a:extLst>
          </p:cNvPr>
          <p:cNvSpPr/>
          <p:nvPr/>
        </p:nvSpPr>
        <p:spPr>
          <a:xfrm>
            <a:off x="6193487" y="1486887"/>
            <a:ext cx="2197552" cy="18330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ome will have a </a:t>
            </a:r>
            <a:r>
              <a:rPr lang="en-GB" sz="16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lower </a:t>
            </a: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capacity WM holding </a:t>
            </a:r>
            <a:r>
              <a:rPr lang="en-GB" sz="1600" b="1" dirty="0">
                <a:solidFill>
                  <a:srgbClr val="FFFF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</a:t>
            </a:r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pieces of info at a time.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DE32B6-9F10-98B0-E5ED-76F5DD7D1E39}"/>
              </a:ext>
            </a:extLst>
          </p:cNvPr>
          <p:cNvSpPr txBox="1"/>
          <p:nvPr/>
        </p:nvSpPr>
        <p:spPr>
          <a:xfrm>
            <a:off x="512944" y="3935602"/>
            <a:ext cx="78514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 with lower working memory capacity may struggle to keep up with fast-paced classes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Writing things down reduces the mental load — freeing up space to think critically and make connections.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Try to summarise rather than transcribe. This strengthens understanding and reduces cognitive overload.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485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AB362A-6F3D-9F4D-3DC5-25DAF7424F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lose-up of a person smiling&#10;&#10;AI-generated content may be incorrect.">
            <a:extLst>
              <a:ext uri="{FF2B5EF4-FFF2-40B4-BE49-F238E27FC236}">
                <a16:creationId xmlns:a16="http://schemas.microsoft.com/office/drawing/2014/main" id="{5B26ED66-2442-A4B6-9C00-81D0ADFB622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88"/>
          <a:stretch/>
        </p:blipFill>
        <p:spPr>
          <a:xfrm>
            <a:off x="1902933" y="-27580"/>
            <a:ext cx="7252231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D1D6A-736D-C46D-F66E-0C4F33056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304" y="224484"/>
            <a:ext cx="2866641" cy="11162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eaLnBrk="1" hangingPunct="1">
              <a:lnSpc>
                <a:spcPct val="90000"/>
              </a:lnSpc>
            </a:pPr>
            <a:r>
              <a:rPr lang="en-US" sz="3500" b="1" dirty="0"/>
              <a:t>Note-taking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36C71C-ADFC-7D42-9134-7A7E4906A807}"/>
              </a:ext>
            </a:extLst>
          </p:cNvPr>
          <p:cNvSpPr txBox="1"/>
          <p:nvPr/>
        </p:nvSpPr>
        <p:spPr>
          <a:xfrm>
            <a:off x="251520" y="1565242"/>
            <a:ext cx="3869637" cy="4595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a typeface="Calibri" panose="020F0502020204030204" pitchFamily="34" charset="0"/>
              </a:rPr>
              <a:t>There is a strategy for everyone, what is important is that you find what works for you. </a:t>
            </a:r>
          </a:p>
          <a:p>
            <a:pPr lvl="0" indent="-228600" eaLnBrk="1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  <a:latin typeface="+mn-lt"/>
              <a:cs typeface="+mn-cs"/>
            </a:endParaRPr>
          </a:p>
          <a:p>
            <a:pPr marL="57150" eaLnBrk="1" hangingPunct="1">
              <a:lnSpc>
                <a:spcPct val="90000"/>
              </a:lnSpc>
              <a:spcAft>
                <a:spcPct val="35000"/>
              </a:spcAft>
            </a:pPr>
            <a:r>
              <a:rPr lang="en-GB" sz="2000" b="1" dirty="0">
                <a:ea typeface="Calibri" panose="020F0502020204030204" pitchFamily="34" charset="0"/>
              </a:rPr>
              <a:t>Question: </a:t>
            </a:r>
            <a:r>
              <a:rPr lang="en-GB" sz="2000" dirty="0">
                <a:ea typeface="Calibri" panose="020F0502020204030204" pitchFamily="34" charset="0"/>
              </a:rPr>
              <a:t>is remembering the same as understanding?</a:t>
            </a:r>
          </a:p>
          <a:p>
            <a:pPr marL="57150" eaLnBrk="1" hangingPunct="1">
              <a:lnSpc>
                <a:spcPct val="90000"/>
              </a:lnSpc>
              <a:spcAft>
                <a:spcPct val="35000"/>
              </a:spcAft>
            </a:pPr>
            <a:endParaRPr lang="en-GB" sz="2000" dirty="0">
              <a:ea typeface="Calibri" panose="020F0502020204030204" pitchFamily="34" charset="0"/>
            </a:endParaRPr>
          </a:p>
          <a:p>
            <a:pPr marL="342900" indent="-285750" eaLnBrk="1" hangingPunct="1">
              <a:lnSpc>
                <a:spcPct val="90000"/>
              </a:lnSpc>
              <a:spcAft>
                <a:spcPct val="35000"/>
              </a:spcAft>
              <a:buFont typeface="Arial" panose="020B0604020202020204" pitchFamily="34" charset="0"/>
              <a:buChar char="•"/>
            </a:pPr>
            <a:r>
              <a:rPr lang="en-GB" sz="2000" dirty="0"/>
              <a:t>No! </a:t>
            </a:r>
            <a:r>
              <a:rPr lang="en-GB" sz="2000" dirty="0">
                <a:ea typeface="Calibri" panose="020F0502020204030204" pitchFamily="34" charset="0"/>
              </a:rPr>
              <a:t>Your notes need to help you understand a topic, concept or theory. </a:t>
            </a:r>
          </a:p>
          <a:p>
            <a:pPr marL="57150" eaLnBrk="1" hangingPunct="1">
              <a:lnSpc>
                <a:spcPct val="90000"/>
              </a:lnSpc>
              <a:spcAft>
                <a:spcPct val="35000"/>
              </a:spcAft>
            </a:pPr>
            <a:endParaRPr lang="en-GB" sz="1600" dirty="0">
              <a:ea typeface="Calibri" panose="020F0502020204030204" pitchFamily="34" charset="0"/>
            </a:endParaRPr>
          </a:p>
          <a:p>
            <a:pPr marL="0" lvl="0" indent="-228600" eaLnBrk="1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US" sz="1400" b="1" dirty="0">
              <a:effectLst/>
              <a:latin typeface="+mn-lt"/>
              <a:cs typeface="+mn-cs"/>
            </a:endParaRPr>
          </a:p>
          <a:p>
            <a:pPr marL="0" lvl="0" indent="-228600" eaLnBrk="1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US" sz="1400" b="1" dirty="0">
              <a:latin typeface="+mn-lt"/>
              <a:cs typeface="+mn-cs"/>
            </a:endParaRPr>
          </a:p>
          <a:p>
            <a:pPr marL="0" lvl="0" indent="-228600" eaLnBrk="1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US" sz="1400" dirty="0">
              <a:effectLst/>
              <a:latin typeface="+mn-lt"/>
              <a:cs typeface="+mn-cs"/>
            </a:endParaRPr>
          </a:p>
          <a:p>
            <a:pPr marL="0" lvl="0" indent="-228600" eaLnBrk="1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+mn-lt"/>
              <a:cs typeface="+mn-cs"/>
            </a:endParaRPr>
          </a:p>
          <a:p>
            <a:pPr marL="0" lvl="0" indent="-228600" eaLnBrk="1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Arial" panose="020B0604020202020204" pitchFamily="34" charset="0"/>
              <a:buChar char="•"/>
            </a:pPr>
            <a:endParaRPr lang="en-US" sz="1400" dirty="0"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830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E8795-E404-4D2B-8A75-BBE4A0EEC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Activity 1- Taking 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B59A3-E176-46C9-B1AC-D4FD6D2C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1800200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Listen to a fragment of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podcast by Jim Kwik about </a:t>
            </a:r>
            <a:r>
              <a:rPr lang="en-GB" sz="2000" b="1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Strategies to Taking Notes You’ll Remember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will listen to the first 8 mins)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Take notes about the principles discussed and the main method suggested to improve your note-taking</a:t>
            </a:r>
          </a:p>
          <a:p>
            <a:endParaRPr lang="en-GB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13653959-880E-8F31-4360-783D0F91E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464" y="2564904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Strategies to Taking Notes You’ll Remember – Jim Kwik">
            <a:hlinkClick r:id="" action="ppaction://media"/>
            <a:extLst>
              <a:ext uri="{FF2B5EF4-FFF2-40B4-BE49-F238E27FC236}">
                <a16:creationId xmlns:a16="http://schemas.microsoft.com/office/drawing/2014/main" id="{6C7F7444-7367-5493-E7FA-3E8F2EB6FC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51720" y="39023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7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48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E8795-E404-4D2B-8A75-BBE4A0EEC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Activity 1- Taking 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B59A3-E176-46C9-B1AC-D4FD6D2C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180020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Now compare your notes with a partner</a:t>
            </a:r>
          </a:p>
          <a:p>
            <a:r>
              <a:rPr lang="en-GB" sz="2400" dirty="0"/>
              <a:t>Did you write down the same points? </a:t>
            </a:r>
          </a:p>
          <a:p>
            <a:r>
              <a:rPr lang="en-GB" sz="2400" dirty="0"/>
              <a:t>Are your notes similar or different?</a:t>
            </a:r>
          </a:p>
          <a:p>
            <a:r>
              <a:rPr lang="en-GB" sz="2400" dirty="0"/>
              <a:t>How?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13653959-880E-8F31-4360-783D0F91E2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464" y="2564904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5808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61348-CC6E-4480-8B3B-7C8CC1237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Activity 2</a:t>
            </a:r>
            <a:br>
              <a:rPr lang="en-GB" sz="3600" b="1" dirty="0"/>
            </a:br>
            <a:r>
              <a:rPr lang="en-GB" sz="3600" b="1" dirty="0"/>
              <a:t>Reflect on your note-taking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2A326-4A77-41DB-984D-248162318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556792"/>
            <a:ext cx="8784976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about 5 mins, reflect on the following: </a:t>
            </a:r>
          </a:p>
          <a:p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dirty="0">
                <a:ea typeface="Calibri" panose="020F0502020204030204" pitchFamily="34" charset="0"/>
                <a:cs typeface="Arial" panose="020B0604020202020204" pitchFamily="34" charset="0"/>
              </a:rPr>
              <a:t>W</a:t>
            </a:r>
            <a:r>
              <a:rPr lang="en-GB" sz="2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hat did you find easy to take note of? </a:t>
            </a:r>
          </a:p>
          <a:p>
            <a:r>
              <a:rPr lang="en-GB" sz="2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What was challenging about taking notes?  </a:t>
            </a:r>
          </a:p>
          <a:p>
            <a:r>
              <a:rPr lang="en-GB" sz="2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What do your notes look like? </a:t>
            </a:r>
          </a:p>
          <a:p>
            <a:r>
              <a:rPr lang="en-GB" sz="2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If you came back next week to look at them, would you understand them? </a:t>
            </a:r>
          </a:p>
          <a:p>
            <a:r>
              <a:rPr lang="en-GB" sz="2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Do you want to add any information to your notes? </a:t>
            </a:r>
          </a:p>
          <a:p>
            <a:endParaRPr lang="en-GB" sz="20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424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DACA7-1A83-45DB-9F7C-2F18E9746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563" y="2419655"/>
            <a:ext cx="8229600" cy="1143000"/>
          </a:xfrm>
        </p:spPr>
        <p:txBody>
          <a:bodyPr/>
          <a:lstStyle/>
          <a:p>
            <a:r>
              <a:rPr lang="en-GB" sz="4000" b="1" dirty="0"/>
              <a:t>Different kinds of 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778AC-4DA0-431C-A33F-0D5CF8716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05594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Diagram/ diagrammatic 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6631E-7E3F-46B2-8649-46374232F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76" y="4869160"/>
            <a:ext cx="8147248" cy="576064"/>
          </a:xfrm>
        </p:spPr>
        <p:txBody>
          <a:bodyPr/>
          <a:lstStyle/>
          <a:p>
            <a:pPr marL="0" indent="0" algn="ctr">
              <a:buNone/>
            </a:pPr>
            <a:r>
              <a:rPr lang="en-US" sz="1200" dirty="0"/>
              <a:t>Image source: </a:t>
            </a:r>
            <a:r>
              <a:rPr lang="en-US" sz="1200" dirty="0">
                <a:hlinkClick r:id="rId2"/>
              </a:rPr>
              <a:t>https://www.dummies.com/education/college/how-to-study-with-linear-and-non-linear-notes/</a:t>
            </a:r>
            <a:r>
              <a:rPr lang="en-US" sz="1200" dirty="0"/>
              <a:t> </a:t>
            </a:r>
            <a:endParaRPr lang="en-GB" sz="1200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8129AF29-7570-4883-9F30-171AF85160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57051"/>
            <a:ext cx="5095875" cy="354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645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E75843-F646-E30A-03F6-FAAC721698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D5EF-5190-F4A6-6EC8-5D2730B616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Diagrammatic notes - advantages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5F364-677A-EF7B-2A3B-08A7BF0F27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Visual clarity</a:t>
            </a:r>
            <a:r>
              <a:rPr lang="en-GB" sz="2000" dirty="0"/>
              <a:t> - make complex ideas easier to understand by showing relationships, hierarchies, and connections at a glance.</a:t>
            </a:r>
          </a:p>
          <a:p>
            <a:r>
              <a:rPr lang="en-GB" sz="2000" b="1" dirty="0"/>
              <a:t>Better memory recall</a:t>
            </a:r>
            <a:r>
              <a:rPr lang="en-GB" sz="2000" dirty="0"/>
              <a:t> - engage spatial memory, helping you remember information more effectively than plain text.</a:t>
            </a:r>
          </a:p>
          <a:p>
            <a:r>
              <a:rPr lang="en-GB" sz="2000" b="1" dirty="0"/>
              <a:t>Encourage active learning</a:t>
            </a:r>
            <a:r>
              <a:rPr lang="en-GB" sz="2000" dirty="0"/>
              <a:t> - creating diagrams forces you to process and reorganise information, which deepens understanding.</a:t>
            </a:r>
          </a:p>
          <a:p>
            <a:r>
              <a:rPr lang="en-GB" sz="2000" b="1" dirty="0"/>
              <a:t>Highlight key concepts</a:t>
            </a:r>
            <a:r>
              <a:rPr lang="en-GB" sz="2000" dirty="0"/>
              <a:t> – key ideas stand out more clearly when they're placed centrally or connected visually.</a:t>
            </a:r>
          </a:p>
          <a:p>
            <a:r>
              <a:rPr lang="en-GB" sz="2000" b="1" dirty="0"/>
              <a:t>Supports creative thinking</a:t>
            </a:r>
            <a:r>
              <a:rPr lang="en-GB" sz="2000" dirty="0"/>
              <a:t> - allow for non-linear exploration of ideas, which can spark new insights and connections.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5486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ind Map - Nuerodiversity">
            <a:extLst>
              <a:ext uri="{FF2B5EF4-FFF2-40B4-BE49-F238E27FC236}">
                <a16:creationId xmlns:a16="http://schemas.microsoft.com/office/drawing/2014/main" id="{ADAD72BA-443E-FE81-985E-4EFC31E935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04" y="1632396"/>
            <a:ext cx="8056239" cy="359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70080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Mind map </a:t>
            </a:r>
            <a:br>
              <a:rPr lang="en-GB" sz="3600" b="1" dirty="0"/>
            </a:br>
            <a:r>
              <a:rPr lang="en-GB" sz="3600" dirty="0"/>
              <a:t>– an extended version of diagrammatic notes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6631E-7E3F-46B2-8649-46374232F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8542" y="5307562"/>
            <a:ext cx="8147248" cy="576064"/>
          </a:xfrm>
        </p:spPr>
        <p:txBody>
          <a:bodyPr/>
          <a:lstStyle/>
          <a:p>
            <a:pPr marL="0" indent="0" algn="ctr">
              <a:buNone/>
            </a:pPr>
            <a:r>
              <a:rPr lang="en-US" sz="1200" dirty="0"/>
              <a:t>Image source &amp; find out more: </a:t>
            </a:r>
            <a:r>
              <a:rPr lang="en-US" sz="1200" dirty="0">
                <a:hlinkClick r:id="rId3"/>
              </a:rPr>
              <a:t>https://www.mindmapping.com/</a:t>
            </a:r>
            <a:r>
              <a:rPr lang="en-US" sz="1200" dirty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0667050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Linear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6631E-7E3F-46B2-8649-46374232F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76" y="4869160"/>
            <a:ext cx="8147248" cy="576064"/>
          </a:xfrm>
        </p:spPr>
        <p:txBody>
          <a:bodyPr/>
          <a:lstStyle/>
          <a:p>
            <a:pPr marL="0" indent="0" algn="ctr">
              <a:buNone/>
            </a:pPr>
            <a:r>
              <a:rPr lang="en-US" sz="1200" dirty="0"/>
              <a:t>Image source: </a:t>
            </a:r>
            <a:r>
              <a:rPr lang="en-US" sz="1200" dirty="0">
                <a:hlinkClick r:id="rId2"/>
              </a:rPr>
              <a:t>https://www.futurelearn.com/courses/prepare-to-study-uk/0/steps/48554</a:t>
            </a:r>
            <a:r>
              <a:rPr lang="en-US" sz="1200" dirty="0"/>
              <a:t> </a:t>
            </a:r>
            <a:endParaRPr lang="en-GB" sz="1200" dirty="0"/>
          </a:p>
        </p:txBody>
      </p:sp>
      <p:pic>
        <p:nvPicPr>
          <p:cNvPr id="4" name="Picture 2" descr="Note-taking from lectures">
            <a:extLst>
              <a:ext uri="{FF2B5EF4-FFF2-40B4-BE49-F238E27FC236}">
                <a16:creationId xmlns:a16="http://schemas.microsoft.com/office/drawing/2014/main" id="{9885D5CD-1E72-45DE-8FBD-147539FB5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054356" cy="3712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1853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75FD5B-2AF0-9BCA-AD42-3AA22A1E7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99122-83FE-E0CF-6A53-74389134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Linear Notes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EA2A73D-41B5-6E06-23C5-9440F11E1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3916363"/>
          </a:xfrm>
        </p:spPr>
        <p:txBody>
          <a:bodyPr/>
          <a:lstStyle/>
          <a:p>
            <a:r>
              <a:rPr lang="en-GB" sz="1800" b="1" dirty="0"/>
              <a:t>Simple and familiar</a:t>
            </a:r>
            <a:r>
              <a:rPr lang="en-GB" sz="1800" dirty="0"/>
              <a:t> - easy to learn and use, even for beginners as they are written in a continuous, sequential manner</a:t>
            </a:r>
          </a:p>
          <a:p>
            <a:pPr lvl="0"/>
            <a:r>
              <a:rPr lang="en-GB" sz="1800" b="1" dirty="0"/>
              <a:t>Chronological clarity</a:t>
            </a:r>
            <a:r>
              <a:rPr lang="en-GB" sz="1800" dirty="0"/>
              <a:t> - follows the order of presentation</a:t>
            </a:r>
          </a:p>
          <a:p>
            <a:pPr lvl="0"/>
            <a:r>
              <a:rPr lang="en-GB" sz="1800" b="1" dirty="0"/>
              <a:t>Efficient for fast writing</a:t>
            </a:r>
            <a:r>
              <a:rPr lang="en-GB" sz="1800" dirty="0"/>
              <a:t> - ideal for capturing information quickly without needing to structure or format visually.</a:t>
            </a:r>
          </a:p>
          <a:p>
            <a:pPr lvl="0"/>
            <a:r>
              <a:rPr lang="en-GB" sz="1800" b="1" dirty="0"/>
              <a:t>Easy to revise </a:t>
            </a:r>
          </a:p>
          <a:p>
            <a:pPr lvl="0"/>
            <a:r>
              <a:rPr lang="en-GB" sz="1800" b="1" dirty="0"/>
              <a:t>Supports structured thinking</a:t>
            </a:r>
            <a:r>
              <a:rPr lang="en-GB" sz="1800" dirty="0"/>
              <a:t> - encourages logical flow and organisation, which is useful for subjects that follow step-by-step reasoning (e.g., law, history, science).</a:t>
            </a:r>
          </a:p>
          <a:p>
            <a:pPr lvl="0"/>
            <a:r>
              <a:rPr lang="en-GB" sz="1800" b="1" dirty="0"/>
              <a:t>Compatible with digital tools</a:t>
            </a:r>
            <a:r>
              <a:rPr lang="en-GB" sz="1800" dirty="0"/>
              <a:t> - works well with word processors, note apps, and outlining tools — making it easy to store, search, and edit.</a:t>
            </a:r>
          </a:p>
          <a:p>
            <a:pPr lvl="0"/>
            <a:r>
              <a:rPr lang="en-GB" sz="1800" b="1" u="sng" dirty="0"/>
              <a:t>BUT</a:t>
            </a:r>
            <a:r>
              <a:rPr lang="en-GB" sz="1800" dirty="0"/>
              <a:t>: </a:t>
            </a:r>
            <a:r>
              <a:rPr lang="en-GB" sz="1800" b="1" dirty="0"/>
              <a:t>harder to see connections</a:t>
            </a:r>
            <a:r>
              <a:rPr lang="en-GB" sz="1800" dirty="0"/>
              <a:t> - follow a top-down structure, which may hide relationships between ideas or themes, and not  ideal for visual learners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76065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94BEFDB-CF47-4CCC-AA80-E2E894C887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470818"/>
            <a:ext cx="4085624" cy="391636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5EBCA7A-38B3-4C5A-A179-1CC359F12699}"/>
              </a:ext>
            </a:extLst>
          </p:cNvPr>
          <p:cNvSpPr/>
          <p:nvPr/>
        </p:nvSpPr>
        <p:spPr>
          <a:xfrm>
            <a:off x="323528" y="1556792"/>
            <a:ext cx="4364129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dirty="0"/>
              <a:t>Using tables, or 'tabular notetaking', is a good technique if you need to summarise information that you want to compare, such as a debate with differing viewpoints.</a:t>
            </a:r>
          </a:p>
          <a:p>
            <a:endParaRPr lang="en-GB" sz="2200" dirty="0"/>
          </a:p>
          <a:p>
            <a:r>
              <a:rPr lang="en-GB" sz="2200" dirty="0"/>
              <a:t>Summarising the points in a table helps you to evaluate them, improving your understanding of a topic and helping you prepare for an essay or exam.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56FF8D2-6ADD-4148-883A-12A7E184F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Tabular note taking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790966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Cornell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6631E-7E3F-46B2-8649-46374232F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368" y="5373216"/>
            <a:ext cx="8147248" cy="576064"/>
          </a:xfrm>
        </p:spPr>
        <p:txBody>
          <a:bodyPr/>
          <a:lstStyle/>
          <a:p>
            <a:pPr marL="0" indent="0" algn="ctr">
              <a:buNone/>
            </a:pPr>
            <a:r>
              <a:rPr lang="en-US" sz="1200" dirty="0"/>
              <a:t>Image source: </a:t>
            </a:r>
            <a:r>
              <a:rPr lang="en-GB" sz="900" dirty="0">
                <a:hlinkClick r:id="rId2"/>
              </a:rPr>
              <a:t>CornellNotes-Notepad2d-1024x1018.jpg (1024×1018)</a:t>
            </a:r>
            <a:endParaRPr lang="en-GB" sz="1200" dirty="0"/>
          </a:p>
        </p:txBody>
      </p:sp>
      <p:pic>
        <p:nvPicPr>
          <p:cNvPr id="1026" name="Picture 2" descr="How to Effectively Take Notes – JJ Classes , Koraput">
            <a:extLst>
              <a:ext uri="{FF2B5EF4-FFF2-40B4-BE49-F238E27FC236}">
                <a16:creationId xmlns:a16="http://schemas.microsoft.com/office/drawing/2014/main" id="{198DFBC6-5335-8FE7-3052-A808CE4D3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908720"/>
            <a:ext cx="4345482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34493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00B675-D5D4-E049-0FF5-7CAB81A173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B6AEE-1F4F-53FF-4D8A-C481CA9C6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28" y="0"/>
            <a:ext cx="702474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Cornell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0AF36-F051-C90F-C14D-ECD2868868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844824"/>
            <a:ext cx="8064896" cy="2160240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b="1" dirty="0"/>
              <a:t>Let’s watch a video about this</a:t>
            </a:r>
          </a:p>
          <a:p>
            <a:pPr marL="0" indent="0" algn="ctr">
              <a:buNone/>
            </a:pPr>
            <a:r>
              <a:rPr lang="en-GB" sz="2400" b="1" dirty="0">
                <a:hlinkClick r:id="rId2"/>
              </a:rPr>
              <a:t>https://www.youtube.com/watch?v=nX-xshA_0m8</a:t>
            </a:r>
            <a:endParaRPr lang="en-GB" sz="2400" b="1" dirty="0"/>
          </a:p>
          <a:p>
            <a:pPr marL="0" indent="0" algn="ctr">
              <a:buNone/>
            </a:pPr>
            <a:r>
              <a:rPr lang="en-GB" sz="2400" b="1" dirty="0"/>
              <a:t>(4 mins)</a:t>
            </a:r>
          </a:p>
          <a:p>
            <a:pPr marL="0" indent="0" algn="ctr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745177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EE36A4-8616-2F2E-E365-F6E2ECC94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D716A-465D-F3E1-E732-A1CCB555B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Activity 3 </a:t>
            </a:r>
            <a:br>
              <a:rPr lang="en-GB" sz="3600" b="1" dirty="0"/>
            </a:br>
            <a:r>
              <a:rPr lang="en-GB" sz="3600" b="1" dirty="0"/>
              <a:t>Note-taking from the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2D5C4-5216-3A66-D8BB-F23A171F5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3916363"/>
          </a:xfrm>
        </p:spPr>
        <p:txBody>
          <a:bodyPr/>
          <a:lstStyle/>
          <a:p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Read the text supplied by your lecturer a few times</a:t>
            </a:r>
          </a:p>
          <a:p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Identify the key ideas (look at the title, are there any giveaways?)</a:t>
            </a:r>
          </a:p>
          <a:p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Take notes from the text using the diagrammatic notes style </a:t>
            </a: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Do not add any other ideas that were not in the text</a:t>
            </a:r>
          </a:p>
          <a:p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idea is that you should be able to retell what the text is about just by looking at your notes</a:t>
            </a:r>
          </a:p>
          <a:p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After you’ve taken notes, compare them with a classmate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516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19452-6D5C-4D69-A41E-6A6940B61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4 (optional)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B14E2-E1D9-42FD-B6F1-F64D575750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Using the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CMI 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(2021) web article, highlight/identify the key information that relates to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motivating staff</a:t>
            </a: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https://www.managers.org.uk/knowledge-and-insights/article/eight-ways-bad-managers-kill-conversations-and-motivation/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/>
              <a:t>You have 10 mins for this activity.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5878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DACA7-1A83-45DB-9F7C-2F18E9746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What did you highlight?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778AC-4DA0-431C-A33F-0D5CF8716F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Tell the class one of the points that you highlighted/identified.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Did we all pick out the same key information? 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Keep your article for future use. </a:t>
            </a:r>
          </a:p>
        </p:txBody>
      </p:sp>
    </p:spTree>
    <p:extLst>
      <p:ext uri="{BB962C8B-B14F-4D97-AF65-F5344CB8AC3E}">
        <p14:creationId xmlns:p14="http://schemas.microsoft.com/office/powerpoint/2010/main" val="59291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77564-23A8-4DAB-A0FF-691CEAEC7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78098"/>
          </a:xfrm>
        </p:spPr>
        <p:txBody>
          <a:bodyPr/>
          <a:lstStyle/>
          <a:p>
            <a:r>
              <a:rPr lang="en-GB" sz="3600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7E0CE-8F37-40AE-82FE-3D69732F2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94730"/>
            <a:ext cx="8568952" cy="4608512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Burroughs, C. (2019)  </a:t>
            </a:r>
            <a:r>
              <a:rPr lang="en-GB" sz="19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The Return to Study Handbook,</a:t>
            </a: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London: Kogan Page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cs typeface="Arial" panose="020B0604020202020204" pitchFamily="34" charset="0"/>
              </a:rPr>
              <a:t>CMI (2021) ‘Eight Ways bad managers kill conversations and motivation’. Available at: </a:t>
            </a:r>
            <a:r>
              <a:rPr lang="en-GB" sz="1900" dirty="0">
                <a:cs typeface="Arial" panose="020B0604020202020204" pitchFamily="34" charset="0"/>
                <a:hlinkClick r:id="rId2"/>
              </a:rPr>
              <a:t>https://www.managers.org.uk/knowledge-and-insights/article/eight-ways-bad-managers-kill-conversations-and-motivation/</a:t>
            </a:r>
            <a:r>
              <a:rPr lang="en-GB" sz="1900" dirty="0">
                <a:cs typeface="Arial" panose="020B0604020202020204" pitchFamily="34" charset="0"/>
              </a:rPr>
              <a:t> (Accessed</a:t>
            </a:r>
            <a:r>
              <a:rPr lang="en-US" sz="2000" dirty="0"/>
              <a:t> 10.02.2025)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900" dirty="0"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ea typeface="Calibri" panose="020F0502020204030204" pitchFamily="34" charset="0"/>
                <a:cs typeface="Arial" panose="020B0604020202020204" pitchFamily="34" charset="0"/>
              </a:rPr>
              <a:t>Kwik, J. (2022) Strategies to Taking Notes You’ll Remember. </a:t>
            </a:r>
            <a:r>
              <a:rPr lang="en-GB" sz="1900" dirty="0">
                <a:cs typeface="Arial" panose="020B0604020202020204" pitchFamily="34" charset="0"/>
              </a:rPr>
              <a:t>Available at:  </a:t>
            </a:r>
            <a:r>
              <a:rPr lang="en-GB" sz="1900" dirty="0">
                <a:cs typeface="Arial" panose="020B0604020202020204" pitchFamily="34" charset="0"/>
                <a:hlinkClick r:id="rId3"/>
              </a:rPr>
              <a:t>https://www.jimkwik.com/podcasts/kwik-brain-strategies-for-taking-notes-youll-actually-remember/</a:t>
            </a:r>
            <a:r>
              <a:rPr lang="en-GB" sz="1900" dirty="0">
                <a:cs typeface="Arial" panose="020B0604020202020204" pitchFamily="34" charset="0"/>
              </a:rPr>
              <a:t> </a:t>
            </a:r>
            <a:r>
              <a:rPr lang="en-GB" sz="1800" dirty="0">
                <a:cs typeface="Arial" panose="020B0604020202020204" pitchFamily="34" charset="0"/>
              </a:rPr>
              <a:t>(Accessed</a:t>
            </a:r>
            <a:r>
              <a:rPr lang="en-US" sz="1800" dirty="0"/>
              <a:t> 10.10.2025)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9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McPherson, F (2018) </a:t>
            </a:r>
            <a:r>
              <a:rPr lang="en-GB" sz="19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Effective Notetaking</a:t>
            </a: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Wellington: </a:t>
            </a:r>
            <a:r>
              <a:rPr lang="en-GB" sz="19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Wayz</a:t>
            </a:r>
            <a:r>
              <a:rPr lang="en-GB" sz="19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Press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9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cs typeface="Arial" panose="020B0604020202020204" pitchFamily="34" charset="0"/>
              </a:rPr>
              <a:t>Moore, S., Colin, N., Murphy, M., and Connolly, C (2010) </a:t>
            </a:r>
            <a:r>
              <a:rPr lang="en-GB" sz="1900" i="1" dirty="0">
                <a:cs typeface="Arial" panose="020B0604020202020204" pitchFamily="34" charset="0"/>
              </a:rPr>
              <a:t>The Ultimate Study Skills Handbook</a:t>
            </a:r>
            <a:r>
              <a:rPr lang="en-GB" sz="1900" dirty="0">
                <a:cs typeface="Arial" panose="020B0604020202020204" pitchFamily="34" charset="0"/>
              </a:rPr>
              <a:t>, Maidenhead: Open University Press. 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900" dirty="0"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1900" dirty="0">
                <a:cs typeface="Arial" panose="020B0604020202020204" pitchFamily="34" charset="0"/>
              </a:rPr>
              <a:t>The Open University (2021) </a:t>
            </a:r>
            <a:r>
              <a:rPr lang="en-GB" sz="1900" i="1" dirty="0">
                <a:cs typeface="Arial" panose="020B0604020202020204" pitchFamily="34" charset="0"/>
              </a:rPr>
              <a:t>Note-taking techniques.</a:t>
            </a:r>
            <a:r>
              <a:rPr lang="en-GB" sz="1900" dirty="0">
                <a:cs typeface="Arial" panose="020B0604020202020204" pitchFamily="34" charset="0"/>
              </a:rPr>
              <a:t> Available:</a:t>
            </a:r>
            <a:r>
              <a:rPr lang="en-GB" sz="1900" i="1" dirty="0">
                <a:cs typeface="Arial" panose="020B0604020202020204" pitchFamily="34" charset="0"/>
              </a:rPr>
              <a:t> </a:t>
            </a:r>
            <a:r>
              <a:rPr lang="en-GB" sz="1900" dirty="0">
                <a:cs typeface="Arial" panose="020B0604020202020204" pitchFamily="34" charset="0"/>
                <a:hlinkClick r:id="rId4"/>
              </a:rPr>
              <a:t>https://help.open.ac.uk/notetaking-techniques</a:t>
            </a:r>
            <a:r>
              <a:rPr lang="en-GB" sz="1900" dirty="0">
                <a:cs typeface="Arial" panose="020B0604020202020204" pitchFamily="34" charset="0"/>
              </a:rPr>
              <a:t> </a:t>
            </a:r>
            <a:r>
              <a:rPr lang="en-GB" sz="1800" dirty="0">
                <a:cs typeface="Arial" panose="020B0604020202020204" pitchFamily="34" charset="0"/>
              </a:rPr>
              <a:t>(Accessed</a:t>
            </a:r>
            <a:r>
              <a:rPr lang="en-US" sz="1800" dirty="0"/>
              <a:t> 10.02.2025)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9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8957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sz="3600" b="1" dirty="0"/>
              <a:t>Further 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r>
              <a:rPr lang="en-US" sz="1800" dirty="0" err="1"/>
              <a:t>Chisellabs</a:t>
            </a:r>
            <a:r>
              <a:rPr lang="en-US" sz="1800" dirty="0"/>
              <a:t> (2021) ‘What is a Mind Map?’ </a:t>
            </a:r>
            <a:r>
              <a:rPr lang="en-US" sz="1800" dirty="0">
                <a:hlinkClick r:id="rId2"/>
              </a:rPr>
              <a:t>https://chisellabs.com/glossary/what-is-a-mind-map/</a:t>
            </a:r>
            <a:r>
              <a:rPr lang="en-US" sz="1800" dirty="0"/>
              <a:t> (accessed 10.02.2025)</a:t>
            </a:r>
          </a:p>
          <a:p>
            <a:r>
              <a:rPr lang="en-US" sz="1800" dirty="0">
                <a:solidFill>
                  <a:srgbClr val="000000"/>
                </a:solidFill>
              </a:rPr>
              <a:t>Cohen, M. (2020) ‘How to Study with Linear and Non-Linear Notes.’ </a:t>
            </a:r>
            <a:r>
              <a:rPr lang="en-US" sz="1800" dirty="0">
                <a:hlinkClick r:id="rId3"/>
              </a:rPr>
              <a:t>https://www.dummies.com/education/college/how-to-study-with-linear-and-non-linear-notes/</a:t>
            </a:r>
            <a:r>
              <a:rPr lang="en-US" sz="1800" dirty="0"/>
              <a:t> (accessed 10.02.2025)</a:t>
            </a:r>
          </a:p>
          <a:p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1456</Words>
  <Application>Microsoft Office PowerPoint</Application>
  <PresentationFormat>On-screen Show (4:3)</PresentationFormat>
  <Paragraphs>149</Paragraphs>
  <Slides>25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Myriad Pro</vt:lpstr>
      <vt:lpstr>Arial</vt:lpstr>
      <vt:lpstr>Calibri</vt:lpstr>
      <vt:lpstr>1_20140311PresentationUWTSDTemplate</vt:lpstr>
      <vt:lpstr>20140311PresentationUWTSDTemplate</vt:lpstr>
      <vt:lpstr>2_20140311PresentationUWTSDTemplate</vt:lpstr>
      <vt:lpstr> LCLM4001  Academic Skills (ACS)  </vt:lpstr>
      <vt:lpstr>Note-taking</vt:lpstr>
      <vt:lpstr>Why Note-Taking Matters</vt:lpstr>
      <vt:lpstr>Note-Taking</vt:lpstr>
      <vt:lpstr>Note-Taking</vt:lpstr>
      <vt:lpstr>Working memory </vt:lpstr>
      <vt:lpstr>Working memory </vt:lpstr>
      <vt:lpstr>Note-taking</vt:lpstr>
      <vt:lpstr>Activity 1- Taking notes </vt:lpstr>
      <vt:lpstr>Activity 1- Taking notes </vt:lpstr>
      <vt:lpstr>Activity 2 Reflect on your note-taking </vt:lpstr>
      <vt:lpstr>Different kinds of notes </vt:lpstr>
      <vt:lpstr>Diagram/ diagrammatic notes </vt:lpstr>
      <vt:lpstr>Diagrammatic notes - advantages</vt:lpstr>
      <vt:lpstr>Mind map  – an extended version of diagrammatic notes </vt:lpstr>
      <vt:lpstr>Linear Notes</vt:lpstr>
      <vt:lpstr>Linear Notes</vt:lpstr>
      <vt:lpstr>Tabular note taking</vt:lpstr>
      <vt:lpstr>Cornell Notes</vt:lpstr>
      <vt:lpstr>Cornell Notes</vt:lpstr>
      <vt:lpstr>Activity 3  Note-taking from the text</vt:lpstr>
      <vt:lpstr>Activity 4 (optional) </vt:lpstr>
      <vt:lpstr>What did you highlight? </vt:lpstr>
      <vt:lpstr>References </vt:lpstr>
      <vt:lpstr>Further reading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401</cp:revision>
  <dcterms:created xsi:type="dcterms:W3CDTF">2012-10-20T16:04:33Z</dcterms:created>
  <dcterms:modified xsi:type="dcterms:W3CDTF">2025-10-10T20:04:50Z</dcterms:modified>
</cp:coreProperties>
</file>