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5"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 id="2147483648" r:id="rId19"/>
  </p:sldMasterIdLst>
  <p:notesMasterIdLst>
    <p:notesMasterId r:id="rId51"/>
  </p:notesMasterIdLst>
  <p:sldIdLst>
    <p:sldId id="257" r:id="rId20"/>
    <p:sldId id="259" r:id="rId21"/>
    <p:sldId id="260" r:id="rId22"/>
    <p:sldId id="261" r:id="rId23"/>
    <p:sldId id="289" r:id="rId24"/>
    <p:sldId id="290" r:id="rId25"/>
    <p:sldId id="264" r:id="rId26"/>
    <p:sldId id="262" r:id="rId27"/>
    <p:sldId id="263" r:id="rId28"/>
    <p:sldId id="267" r:id="rId29"/>
    <p:sldId id="268" r:id="rId30"/>
    <p:sldId id="269" r:id="rId31"/>
    <p:sldId id="270" r:id="rId32"/>
    <p:sldId id="271" r:id="rId33"/>
    <p:sldId id="272" r:id="rId34"/>
    <p:sldId id="273" r:id="rId35"/>
    <p:sldId id="274" r:id="rId36"/>
    <p:sldId id="275" r:id="rId37"/>
    <p:sldId id="276" r:id="rId38"/>
    <p:sldId id="277" r:id="rId39"/>
    <p:sldId id="278" r:id="rId40"/>
    <p:sldId id="279" r:id="rId41"/>
    <p:sldId id="280" r:id="rId42"/>
    <p:sldId id="281" r:id="rId43"/>
    <p:sldId id="282" r:id="rId44"/>
    <p:sldId id="283" r:id="rId45"/>
    <p:sldId id="284" r:id="rId46"/>
    <p:sldId id="285" r:id="rId47"/>
    <p:sldId id="286" r:id="rId48"/>
    <p:sldId id="287" r:id="rId49"/>
    <p:sldId id="288" r:id="rId5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31"/>
    <p:restoredTop sz="94811"/>
  </p:normalViewPr>
  <p:slideViewPr>
    <p:cSldViewPr snapToGrid="0" snapToObjects="1">
      <p:cViewPr varScale="1">
        <p:scale>
          <a:sx n="59" d="100"/>
          <a:sy n="59" d="100"/>
        </p:scale>
        <p:origin x="1444" y="5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 Howells-Johnson" userId="5281ecc4b1aabed1" providerId="LiveId" clId="{6AEB69DA-9632-428B-9ABA-C6503FA09074}"/>
    <pc:docChg chg="modSld">
      <pc:chgData name="Jan Howells-Johnson" userId="5281ecc4b1aabed1" providerId="LiveId" clId="{6AEB69DA-9632-428B-9ABA-C6503FA09074}" dt="2024-05-13T21:21:39.090" v="32" actId="20577"/>
      <pc:docMkLst>
        <pc:docMk/>
      </pc:docMkLst>
      <pc:sldChg chg="modSp mod">
        <pc:chgData name="Jan Howells-Johnson" userId="5281ecc4b1aabed1" providerId="LiveId" clId="{6AEB69DA-9632-428B-9ABA-C6503FA09074}" dt="2024-05-13T21:21:39.090" v="32" actId="20577"/>
        <pc:sldMkLst>
          <pc:docMk/>
          <pc:sldMk cId="1370600217" sldId="257"/>
        </pc:sldMkLst>
        <pc:spChg chg="mod">
          <ac:chgData name="Jan Howells-Johnson" userId="5281ecc4b1aabed1" providerId="LiveId" clId="{6AEB69DA-9632-428B-9ABA-C6503FA09074}" dt="2024-05-13T21:21:39.090" v="32" actId="20577"/>
          <ac:spMkLst>
            <pc:docMk/>
            <pc:sldMk cId="1370600217" sldId="257"/>
            <ac:spMk id="2" creationId="{A6E9004F-BFD6-4ADC-A0B5-89A9E2C7C48E}"/>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0685BB-F3B7-494C-AEE2-C743E15A263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A875F4A-73D3-41CE-A197-7B876B2316E6}">
      <dgm:prSet/>
      <dgm:spPr/>
      <dgm:t>
        <a:bodyPr/>
        <a:lstStyle/>
        <a:p>
          <a:r>
            <a:rPr lang="en-GB"/>
            <a:t>Ensures the change is sustainable</a:t>
          </a:r>
          <a:endParaRPr lang="en-US"/>
        </a:p>
      </dgm:t>
    </dgm:pt>
    <dgm:pt modelId="{C17FEB53-29E5-438B-917B-39A5F03229B1}" type="parTrans" cxnId="{BCA2CD73-0A32-432D-A7D1-D0071C68AB80}">
      <dgm:prSet/>
      <dgm:spPr/>
      <dgm:t>
        <a:bodyPr/>
        <a:lstStyle/>
        <a:p>
          <a:endParaRPr lang="en-US"/>
        </a:p>
      </dgm:t>
    </dgm:pt>
    <dgm:pt modelId="{56A8E40E-BC57-4526-8CB0-CB28B4431DD3}" type="sibTrans" cxnId="{BCA2CD73-0A32-432D-A7D1-D0071C68AB80}">
      <dgm:prSet/>
      <dgm:spPr/>
      <dgm:t>
        <a:bodyPr/>
        <a:lstStyle/>
        <a:p>
          <a:endParaRPr lang="en-US"/>
        </a:p>
      </dgm:t>
    </dgm:pt>
    <dgm:pt modelId="{53D3CA33-471D-4B08-80B0-8E7977C6B254}">
      <dgm:prSet/>
      <dgm:spPr/>
      <dgm:t>
        <a:bodyPr/>
        <a:lstStyle/>
        <a:p>
          <a:r>
            <a:rPr lang="en-GB"/>
            <a:t>Ensures change is necessary</a:t>
          </a:r>
          <a:endParaRPr lang="en-US"/>
        </a:p>
      </dgm:t>
    </dgm:pt>
    <dgm:pt modelId="{0D1CBF2D-CC3C-49F6-A82E-AEB67A05280C}" type="parTrans" cxnId="{E74D19A7-38E9-4173-A2A4-65E42C453920}">
      <dgm:prSet/>
      <dgm:spPr/>
      <dgm:t>
        <a:bodyPr/>
        <a:lstStyle/>
        <a:p>
          <a:endParaRPr lang="en-US"/>
        </a:p>
      </dgm:t>
    </dgm:pt>
    <dgm:pt modelId="{929C064A-D17D-4CEE-8D28-0425AB275A16}" type="sibTrans" cxnId="{E74D19A7-38E9-4173-A2A4-65E42C453920}">
      <dgm:prSet/>
      <dgm:spPr/>
      <dgm:t>
        <a:bodyPr/>
        <a:lstStyle/>
        <a:p>
          <a:endParaRPr lang="en-US"/>
        </a:p>
      </dgm:t>
    </dgm:pt>
    <dgm:pt modelId="{4AA7C8B1-7DC3-4D6F-BF6A-200F0A2B976E}">
      <dgm:prSet/>
      <dgm:spPr/>
      <dgm:t>
        <a:bodyPr/>
        <a:lstStyle/>
        <a:p>
          <a:r>
            <a:rPr lang="en-GB"/>
            <a:t>Reduces resistance/reluctance</a:t>
          </a:r>
          <a:endParaRPr lang="en-US"/>
        </a:p>
      </dgm:t>
    </dgm:pt>
    <dgm:pt modelId="{57DE65C3-A399-44FF-B65A-AE1C8859B81B}" type="parTrans" cxnId="{7A4759C6-9860-4D0E-9D63-A01B46B34AB8}">
      <dgm:prSet/>
      <dgm:spPr/>
      <dgm:t>
        <a:bodyPr/>
        <a:lstStyle/>
        <a:p>
          <a:endParaRPr lang="en-US"/>
        </a:p>
      </dgm:t>
    </dgm:pt>
    <dgm:pt modelId="{2C900958-50FE-4947-A381-61A51FA5E47F}" type="sibTrans" cxnId="{7A4759C6-9860-4D0E-9D63-A01B46B34AB8}">
      <dgm:prSet/>
      <dgm:spPr/>
      <dgm:t>
        <a:bodyPr/>
        <a:lstStyle/>
        <a:p>
          <a:endParaRPr lang="en-US"/>
        </a:p>
      </dgm:t>
    </dgm:pt>
    <dgm:pt modelId="{8495927D-BF5A-4731-A559-3BC8016F3CA6}">
      <dgm:prSet/>
      <dgm:spPr/>
      <dgm:t>
        <a:bodyPr/>
        <a:lstStyle/>
        <a:p>
          <a:r>
            <a:rPr lang="en-GB"/>
            <a:t>Ensures it is managed in a SMART way</a:t>
          </a:r>
          <a:endParaRPr lang="en-US"/>
        </a:p>
      </dgm:t>
    </dgm:pt>
    <dgm:pt modelId="{B7CA85CC-5E0B-4DFF-8B06-130C77215FEA}" type="parTrans" cxnId="{D455C027-2B5F-4C40-BBCB-91C3068AFB3D}">
      <dgm:prSet/>
      <dgm:spPr/>
      <dgm:t>
        <a:bodyPr/>
        <a:lstStyle/>
        <a:p>
          <a:endParaRPr lang="en-US"/>
        </a:p>
      </dgm:t>
    </dgm:pt>
    <dgm:pt modelId="{D951CB82-1B9B-4005-B905-C305E5EA0C11}" type="sibTrans" cxnId="{D455C027-2B5F-4C40-BBCB-91C3068AFB3D}">
      <dgm:prSet/>
      <dgm:spPr/>
      <dgm:t>
        <a:bodyPr/>
        <a:lstStyle/>
        <a:p>
          <a:endParaRPr lang="en-US"/>
        </a:p>
      </dgm:t>
    </dgm:pt>
    <dgm:pt modelId="{64D5124A-73C7-49CF-989B-2E983EFD4218}">
      <dgm:prSet/>
      <dgm:spPr/>
      <dgm:t>
        <a:bodyPr/>
        <a:lstStyle/>
        <a:p>
          <a:r>
            <a:rPr lang="en-GB"/>
            <a:t>Ensures the benefits are realised</a:t>
          </a:r>
          <a:endParaRPr lang="en-US"/>
        </a:p>
      </dgm:t>
    </dgm:pt>
    <dgm:pt modelId="{B622D91A-3AFA-4C5F-BA08-680AB6554392}" type="parTrans" cxnId="{7672D7D3-4FF9-4F74-8DA2-1B6E8949DD39}">
      <dgm:prSet/>
      <dgm:spPr/>
      <dgm:t>
        <a:bodyPr/>
        <a:lstStyle/>
        <a:p>
          <a:endParaRPr lang="en-US"/>
        </a:p>
      </dgm:t>
    </dgm:pt>
    <dgm:pt modelId="{3C6A5E31-775B-4910-B23D-399FCBE9B3D0}" type="sibTrans" cxnId="{7672D7D3-4FF9-4F74-8DA2-1B6E8949DD39}">
      <dgm:prSet/>
      <dgm:spPr/>
      <dgm:t>
        <a:bodyPr/>
        <a:lstStyle/>
        <a:p>
          <a:endParaRPr lang="en-US"/>
        </a:p>
      </dgm:t>
    </dgm:pt>
    <dgm:pt modelId="{60ED0879-2933-445B-A68F-BE1A3019F1DC}" type="pres">
      <dgm:prSet presAssocID="{970685BB-F3B7-494C-AEE2-C743E15A2637}" presName="root" presStyleCnt="0">
        <dgm:presLayoutVars>
          <dgm:dir/>
          <dgm:resizeHandles val="exact"/>
        </dgm:presLayoutVars>
      </dgm:prSet>
      <dgm:spPr/>
    </dgm:pt>
    <dgm:pt modelId="{5890EF8D-1466-4767-8A67-737D823CE6A1}" type="pres">
      <dgm:prSet presAssocID="{BA875F4A-73D3-41CE-A197-7B876B2316E6}" presName="compNode" presStyleCnt="0"/>
      <dgm:spPr/>
    </dgm:pt>
    <dgm:pt modelId="{0C96B524-C4AD-4782-A04B-6CACBDBDC790}" type="pres">
      <dgm:prSet presAssocID="{BA875F4A-73D3-41CE-A197-7B876B2316E6}" presName="bgRect" presStyleLbl="bgShp" presStyleIdx="0" presStyleCnt="5"/>
      <dgm:spPr/>
    </dgm:pt>
    <dgm:pt modelId="{9B6003C3-5973-4669-A81B-4AC6279C8C89}" type="pres">
      <dgm:prSet presAssocID="{BA875F4A-73D3-41CE-A197-7B876B2316E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4F66D786-91B5-441C-BCB4-10E2046C84BA}" type="pres">
      <dgm:prSet presAssocID="{BA875F4A-73D3-41CE-A197-7B876B2316E6}" presName="spaceRect" presStyleCnt="0"/>
      <dgm:spPr/>
    </dgm:pt>
    <dgm:pt modelId="{BA1FDEF9-6676-4822-A9EB-FA60A06FB19F}" type="pres">
      <dgm:prSet presAssocID="{BA875F4A-73D3-41CE-A197-7B876B2316E6}" presName="parTx" presStyleLbl="revTx" presStyleIdx="0" presStyleCnt="5">
        <dgm:presLayoutVars>
          <dgm:chMax val="0"/>
          <dgm:chPref val="0"/>
        </dgm:presLayoutVars>
      </dgm:prSet>
      <dgm:spPr/>
    </dgm:pt>
    <dgm:pt modelId="{FC7759D8-B3B9-4A60-80FE-5E85DE0B384C}" type="pres">
      <dgm:prSet presAssocID="{56A8E40E-BC57-4526-8CB0-CB28B4431DD3}" presName="sibTrans" presStyleCnt="0"/>
      <dgm:spPr/>
    </dgm:pt>
    <dgm:pt modelId="{B3353C63-DF1A-4461-85D4-A42CD864371B}" type="pres">
      <dgm:prSet presAssocID="{53D3CA33-471D-4B08-80B0-8E7977C6B254}" presName="compNode" presStyleCnt="0"/>
      <dgm:spPr/>
    </dgm:pt>
    <dgm:pt modelId="{C614AF8B-6B63-49EE-B301-BDA942827D20}" type="pres">
      <dgm:prSet presAssocID="{53D3CA33-471D-4B08-80B0-8E7977C6B254}" presName="bgRect" presStyleLbl="bgShp" presStyleIdx="1" presStyleCnt="5"/>
      <dgm:spPr/>
    </dgm:pt>
    <dgm:pt modelId="{14F6421A-7F2B-4004-B616-8EFD5935A47E}" type="pres">
      <dgm:prSet presAssocID="{53D3CA33-471D-4B08-80B0-8E7977C6B25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6E070BFB-2CA7-4254-A810-F55030819C74}" type="pres">
      <dgm:prSet presAssocID="{53D3CA33-471D-4B08-80B0-8E7977C6B254}" presName="spaceRect" presStyleCnt="0"/>
      <dgm:spPr/>
    </dgm:pt>
    <dgm:pt modelId="{F7324F66-AAE0-48EF-82A7-886F3B91E8A1}" type="pres">
      <dgm:prSet presAssocID="{53D3CA33-471D-4B08-80B0-8E7977C6B254}" presName="parTx" presStyleLbl="revTx" presStyleIdx="1" presStyleCnt="5">
        <dgm:presLayoutVars>
          <dgm:chMax val="0"/>
          <dgm:chPref val="0"/>
        </dgm:presLayoutVars>
      </dgm:prSet>
      <dgm:spPr/>
    </dgm:pt>
    <dgm:pt modelId="{C179659A-640A-474D-B437-5CF492D3DEA3}" type="pres">
      <dgm:prSet presAssocID="{929C064A-D17D-4CEE-8D28-0425AB275A16}" presName="sibTrans" presStyleCnt="0"/>
      <dgm:spPr/>
    </dgm:pt>
    <dgm:pt modelId="{9B91239A-8811-43FE-A2FF-8CB25C65EAE0}" type="pres">
      <dgm:prSet presAssocID="{4AA7C8B1-7DC3-4D6F-BF6A-200F0A2B976E}" presName="compNode" presStyleCnt="0"/>
      <dgm:spPr/>
    </dgm:pt>
    <dgm:pt modelId="{53E1C89D-7D39-411A-AC45-1F52C75383B7}" type="pres">
      <dgm:prSet presAssocID="{4AA7C8B1-7DC3-4D6F-BF6A-200F0A2B976E}" presName="bgRect" presStyleLbl="bgShp" presStyleIdx="2" presStyleCnt="5"/>
      <dgm:spPr/>
    </dgm:pt>
    <dgm:pt modelId="{43A7F3E0-2920-4D54-A3C5-18092171D833}" type="pres">
      <dgm:prSet presAssocID="{4AA7C8B1-7DC3-4D6F-BF6A-200F0A2B976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adioactive"/>
        </a:ext>
      </dgm:extLst>
    </dgm:pt>
    <dgm:pt modelId="{9299BBD8-F771-4A7E-9BEA-4FA2F9BA17F9}" type="pres">
      <dgm:prSet presAssocID="{4AA7C8B1-7DC3-4D6F-BF6A-200F0A2B976E}" presName="spaceRect" presStyleCnt="0"/>
      <dgm:spPr/>
    </dgm:pt>
    <dgm:pt modelId="{22BEEFC8-16EB-4F00-853A-766A1CAD1541}" type="pres">
      <dgm:prSet presAssocID="{4AA7C8B1-7DC3-4D6F-BF6A-200F0A2B976E}" presName="parTx" presStyleLbl="revTx" presStyleIdx="2" presStyleCnt="5">
        <dgm:presLayoutVars>
          <dgm:chMax val="0"/>
          <dgm:chPref val="0"/>
        </dgm:presLayoutVars>
      </dgm:prSet>
      <dgm:spPr/>
    </dgm:pt>
    <dgm:pt modelId="{CE22BAAC-0C3F-4E9E-B6BE-2401AD79A751}" type="pres">
      <dgm:prSet presAssocID="{2C900958-50FE-4947-A381-61A51FA5E47F}" presName="sibTrans" presStyleCnt="0"/>
      <dgm:spPr/>
    </dgm:pt>
    <dgm:pt modelId="{8140D797-0B48-4B70-9950-81F91092F4D3}" type="pres">
      <dgm:prSet presAssocID="{8495927D-BF5A-4731-A559-3BC8016F3CA6}" presName="compNode" presStyleCnt="0"/>
      <dgm:spPr/>
    </dgm:pt>
    <dgm:pt modelId="{117487FD-2B17-4841-AD14-3A70F52B1BFB}" type="pres">
      <dgm:prSet presAssocID="{8495927D-BF5A-4731-A559-3BC8016F3CA6}" presName="bgRect" presStyleLbl="bgShp" presStyleIdx="3" presStyleCnt="5"/>
      <dgm:spPr/>
    </dgm:pt>
    <dgm:pt modelId="{98CD7A8A-ABA3-4A0F-B868-22AD033F084C}" type="pres">
      <dgm:prSet presAssocID="{8495927D-BF5A-4731-A559-3BC8016F3CA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6C50A887-CB8E-4D0F-9FFE-A1F4F927CE89}" type="pres">
      <dgm:prSet presAssocID="{8495927D-BF5A-4731-A559-3BC8016F3CA6}" presName="spaceRect" presStyleCnt="0"/>
      <dgm:spPr/>
    </dgm:pt>
    <dgm:pt modelId="{717792B4-9D37-4FEE-8B45-FFFF3287FEC5}" type="pres">
      <dgm:prSet presAssocID="{8495927D-BF5A-4731-A559-3BC8016F3CA6}" presName="parTx" presStyleLbl="revTx" presStyleIdx="3" presStyleCnt="5">
        <dgm:presLayoutVars>
          <dgm:chMax val="0"/>
          <dgm:chPref val="0"/>
        </dgm:presLayoutVars>
      </dgm:prSet>
      <dgm:spPr/>
    </dgm:pt>
    <dgm:pt modelId="{FE0B354A-6D35-46D0-B98D-77C4FB5E91D0}" type="pres">
      <dgm:prSet presAssocID="{D951CB82-1B9B-4005-B905-C305E5EA0C11}" presName="sibTrans" presStyleCnt="0"/>
      <dgm:spPr/>
    </dgm:pt>
    <dgm:pt modelId="{357B1678-3AD0-42F4-B46C-37208780E21A}" type="pres">
      <dgm:prSet presAssocID="{64D5124A-73C7-49CF-989B-2E983EFD4218}" presName="compNode" presStyleCnt="0"/>
      <dgm:spPr/>
    </dgm:pt>
    <dgm:pt modelId="{A7FDA160-6CBC-4AD7-9142-3B4A35481ECD}" type="pres">
      <dgm:prSet presAssocID="{64D5124A-73C7-49CF-989B-2E983EFD4218}" presName="bgRect" presStyleLbl="bgShp" presStyleIdx="4" presStyleCnt="5"/>
      <dgm:spPr/>
    </dgm:pt>
    <dgm:pt modelId="{56EC4BD6-3E49-43A5-A914-5748F29F0CD7}" type="pres">
      <dgm:prSet presAssocID="{64D5124A-73C7-49CF-989B-2E983EFD421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EFD6C11D-4906-418F-B6D2-9CF8834BE5A3}" type="pres">
      <dgm:prSet presAssocID="{64D5124A-73C7-49CF-989B-2E983EFD4218}" presName="spaceRect" presStyleCnt="0"/>
      <dgm:spPr/>
    </dgm:pt>
    <dgm:pt modelId="{7E6EC67F-E095-47DE-A51D-F9A4C944A749}" type="pres">
      <dgm:prSet presAssocID="{64D5124A-73C7-49CF-989B-2E983EFD4218}" presName="parTx" presStyleLbl="revTx" presStyleIdx="4" presStyleCnt="5">
        <dgm:presLayoutVars>
          <dgm:chMax val="0"/>
          <dgm:chPref val="0"/>
        </dgm:presLayoutVars>
      </dgm:prSet>
      <dgm:spPr/>
    </dgm:pt>
  </dgm:ptLst>
  <dgm:cxnLst>
    <dgm:cxn modelId="{B7E23C03-74B2-4FDC-8E29-48A0CF6EAEA4}" type="presOf" srcId="{53D3CA33-471D-4B08-80B0-8E7977C6B254}" destId="{F7324F66-AAE0-48EF-82A7-886F3B91E8A1}" srcOrd="0" destOrd="0" presId="urn:microsoft.com/office/officeart/2018/2/layout/IconVerticalSolidList"/>
    <dgm:cxn modelId="{C9996006-2B34-4DD5-A3D1-9A197030C1ED}" type="presOf" srcId="{8495927D-BF5A-4731-A559-3BC8016F3CA6}" destId="{717792B4-9D37-4FEE-8B45-FFFF3287FEC5}" srcOrd="0" destOrd="0" presId="urn:microsoft.com/office/officeart/2018/2/layout/IconVerticalSolidList"/>
    <dgm:cxn modelId="{D455C027-2B5F-4C40-BBCB-91C3068AFB3D}" srcId="{970685BB-F3B7-494C-AEE2-C743E15A2637}" destId="{8495927D-BF5A-4731-A559-3BC8016F3CA6}" srcOrd="3" destOrd="0" parTransId="{B7CA85CC-5E0B-4DFF-8B06-130C77215FEA}" sibTransId="{D951CB82-1B9B-4005-B905-C305E5EA0C11}"/>
    <dgm:cxn modelId="{6B29DF29-3F96-4DE5-97B6-40EB5857678A}" type="presOf" srcId="{BA875F4A-73D3-41CE-A197-7B876B2316E6}" destId="{BA1FDEF9-6676-4822-A9EB-FA60A06FB19F}" srcOrd="0" destOrd="0" presId="urn:microsoft.com/office/officeart/2018/2/layout/IconVerticalSolidList"/>
    <dgm:cxn modelId="{D45A362B-3D79-4728-B029-C7A498EC2E19}" type="presOf" srcId="{4AA7C8B1-7DC3-4D6F-BF6A-200F0A2B976E}" destId="{22BEEFC8-16EB-4F00-853A-766A1CAD1541}" srcOrd="0" destOrd="0" presId="urn:microsoft.com/office/officeart/2018/2/layout/IconVerticalSolidList"/>
    <dgm:cxn modelId="{BCA2CD73-0A32-432D-A7D1-D0071C68AB80}" srcId="{970685BB-F3B7-494C-AEE2-C743E15A2637}" destId="{BA875F4A-73D3-41CE-A197-7B876B2316E6}" srcOrd="0" destOrd="0" parTransId="{C17FEB53-29E5-438B-917B-39A5F03229B1}" sibTransId="{56A8E40E-BC57-4526-8CB0-CB28B4431DD3}"/>
    <dgm:cxn modelId="{FFA41358-A7A2-41BF-8479-0D3B6F4F61B0}" type="presOf" srcId="{970685BB-F3B7-494C-AEE2-C743E15A2637}" destId="{60ED0879-2933-445B-A68F-BE1A3019F1DC}" srcOrd="0" destOrd="0" presId="urn:microsoft.com/office/officeart/2018/2/layout/IconVerticalSolidList"/>
    <dgm:cxn modelId="{E74D19A7-38E9-4173-A2A4-65E42C453920}" srcId="{970685BB-F3B7-494C-AEE2-C743E15A2637}" destId="{53D3CA33-471D-4B08-80B0-8E7977C6B254}" srcOrd="1" destOrd="0" parTransId="{0D1CBF2D-CC3C-49F6-A82E-AEB67A05280C}" sibTransId="{929C064A-D17D-4CEE-8D28-0425AB275A16}"/>
    <dgm:cxn modelId="{7A4759C6-9860-4D0E-9D63-A01B46B34AB8}" srcId="{970685BB-F3B7-494C-AEE2-C743E15A2637}" destId="{4AA7C8B1-7DC3-4D6F-BF6A-200F0A2B976E}" srcOrd="2" destOrd="0" parTransId="{57DE65C3-A399-44FF-B65A-AE1C8859B81B}" sibTransId="{2C900958-50FE-4947-A381-61A51FA5E47F}"/>
    <dgm:cxn modelId="{7672D7D3-4FF9-4F74-8DA2-1B6E8949DD39}" srcId="{970685BB-F3B7-494C-AEE2-C743E15A2637}" destId="{64D5124A-73C7-49CF-989B-2E983EFD4218}" srcOrd="4" destOrd="0" parTransId="{B622D91A-3AFA-4C5F-BA08-680AB6554392}" sibTransId="{3C6A5E31-775B-4910-B23D-399FCBE9B3D0}"/>
    <dgm:cxn modelId="{7FDBBCD9-3421-401D-BC7A-F0A132F45A5D}" type="presOf" srcId="{64D5124A-73C7-49CF-989B-2E983EFD4218}" destId="{7E6EC67F-E095-47DE-A51D-F9A4C944A749}" srcOrd="0" destOrd="0" presId="urn:microsoft.com/office/officeart/2018/2/layout/IconVerticalSolidList"/>
    <dgm:cxn modelId="{26F7C210-F045-497E-B1B9-E51AC8EE2F99}" type="presParOf" srcId="{60ED0879-2933-445B-A68F-BE1A3019F1DC}" destId="{5890EF8D-1466-4767-8A67-737D823CE6A1}" srcOrd="0" destOrd="0" presId="urn:microsoft.com/office/officeart/2018/2/layout/IconVerticalSolidList"/>
    <dgm:cxn modelId="{13FEF3CA-2DE7-4E3D-804D-8AF778490A70}" type="presParOf" srcId="{5890EF8D-1466-4767-8A67-737D823CE6A1}" destId="{0C96B524-C4AD-4782-A04B-6CACBDBDC790}" srcOrd="0" destOrd="0" presId="urn:microsoft.com/office/officeart/2018/2/layout/IconVerticalSolidList"/>
    <dgm:cxn modelId="{504DA1A9-EFDD-4367-8A04-6D0DD6BB799B}" type="presParOf" srcId="{5890EF8D-1466-4767-8A67-737D823CE6A1}" destId="{9B6003C3-5973-4669-A81B-4AC6279C8C89}" srcOrd="1" destOrd="0" presId="urn:microsoft.com/office/officeart/2018/2/layout/IconVerticalSolidList"/>
    <dgm:cxn modelId="{22B1E096-68FF-4623-B894-11BB93953EF0}" type="presParOf" srcId="{5890EF8D-1466-4767-8A67-737D823CE6A1}" destId="{4F66D786-91B5-441C-BCB4-10E2046C84BA}" srcOrd="2" destOrd="0" presId="urn:microsoft.com/office/officeart/2018/2/layout/IconVerticalSolidList"/>
    <dgm:cxn modelId="{95140A63-E8C0-45F3-8165-32668F7A4F96}" type="presParOf" srcId="{5890EF8D-1466-4767-8A67-737D823CE6A1}" destId="{BA1FDEF9-6676-4822-A9EB-FA60A06FB19F}" srcOrd="3" destOrd="0" presId="urn:microsoft.com/office/officeart/2018/2/layout/IconVerticalSolidList"/>
    <dgm:cxn modelId="{09744439-7331-4AD0-B7CE-67E6F1486755}" type="presParOf" srcId="{60ED0879-2933-445B-A68F-BE1A3019F1DC}" destId="{FC7759D8-B3B9-4A60-80FE-5E85DE0B384C}" srcOrd="1" destOrd="0" presId="urn:microsoft.com/office/officeart/2018/2/layout/IconVerticalSolidList"/>
    <dgm:cxn modelId="{544ADA93-0FCA-4437-803D-1EEE9B48308D}" type="presParOf" srcId="{60ED0879-2933-445B-A68F-BE1A3019F1DC}" destId="{B3353C63-DF1A-4461-85D4-A42CD864371B}" srcOrd="2" destOrd="0" presId="urn:microsoft.com/office/officeart/2018/2/layout/IconVerticalSolidList"/>
    <dgm:cxn modelId="{F9232C78-120B-4D34-8032-810BF387442F}" type="presParOf" srcId="{B3353C63-DF1A-4461-85D4-A42CD864371B}" destId="{C614AF8B-6B63-49EE-B301-BDA942827D20}" srcOrd="0" destOrd="0" presId="urn:microsoft.com/office/officeart/2018/2/layout/IconVerticalSolidList"/>
    <dgm:cxn modelId="{152123F5-F30D-46BA-BA43-EE96105C8D73}" type="presParOf" srcId="{B3353C63-DF1A-4461-85D4-A42CD864371B}" destId="{14F6421A-7F2B-4004-B616-8EFD5935A47E}" srcOrd="1" destOrd="0" presId="urn:microsoft.com/office/officeart/2018/2/layout/IconVerticalSolidList"/>
    <dgm:cxn modelId="{AF9D7E88-DD81-4CCE-96E6-AD2A81ADE336}" type="presParOf" srcId="{B3353C63-DF1A-4461-85D4-A42CD864371B}" destId="{6E070BFB-2CA7-4254-A810-F55030819C74}" srcOrd="2" destOrd="0" presId="urn:microsoft.com/office/officeart/2018/2/layout/IconVerticalSolidList"/>
    <dgm:cxn modelId="{E46929C0-9A30-471B-8EDA-045FBCD85528}" type="presParOf" srcId="{B3353C63-DF1A-4461-85D4-A42CD864371B}" destId="{F7324F66-AAE0-48EF-82A7-886F3B91E8A1}" srcOrd="3" destOrd="0" presId="urn:microsoft.com/office/officeart/2018/2/layout/IconVerticalSolidList"/>
    <dgm:cxn modelId="{DECF26FD-5665-4210-9415-026F5681805D}" type="presParOf" srcId="{60ED0879-2933-445B-A68F-BE1A3019F1DC}" destId="{C179659A-640A-474D-B437-5CF492D3DEA3}" srcOrd="3" destOrd="0" presId="urn:microsoft.com/office/officeart/2018/2/layout/IconVerticalSolidList"/>
    <dgm:cxn modelId="{4B74CDA8-D0D0-44D4-B5E0-EFEA7BD1FC45}" type="presParOf" srcId="{60ED0879-2933-445B-A68F-BE1A3019F1DC}" destId="{9B91239A-8811-43FE-A2FF-8CB25C65EAE0}" srcOrd="4" destOrd="0" presId="urn:microsoft.com/office/officeart/2018/2/layout/IconVerticalSolidList"/>
    <dgm:cxn modelId="{367ACED3-B7F3-40F6-8BF5-8EC55EC3C5E5}" type="presParOf" srcId="{9B91239A-8811-43FE-A2FF-8CB25C65EAE0}" destId="{53E1C89D-7D39-411A-AC45-1F52C75383B7}" srcOrd="0" destOrd="0" presId="urn:microsoft.com/office/officeart/2018/2/layout/IconVerticalSolidList"/>
    <dgm:cxn modelId="{86B8E635-C029-43B2-909F-74AFE5A360DB}" type="presParOf" srcId="{9B91239A-8811-43FE-A2FF-8CB25C65EAE0}" destId="{43A7F3E0-2920-4D54-A3C5-18092171D833}" srcOrd="1" destOrd="0" presId="urn:microsoft.com/office/officeart/2018/2/layout/IconVerticalSolidList"/>
    <dgm:cxn modelId="{CF98FF7C-37A1-48D1-9052-3A9F8B71B88E}" type="presParOf" srcId="{9B91239A-8811-43FE-A2FF-8CB25C65EAE0}" destId="{9299BBD8-F771-4A7E-9BEA-4FA2F9BA17F9}" srcOrd="2" destOrd="0" presId="urn:microsoft.com/office/officeart/2018/2/layout/IconVerticalSolidList"/>
    <dgm:cxn modelId="{ED9299C1-0C35-4126-AE10-F5D492770A17}" type="presParOf" srcId="{9B91239A-8811-43FE-A2FF-8CB25C65EAE0}" destId="{22BEEFC8-16EB-4F00-853A-766A1CAD1541}" srcOrd="3" destOrd="0" presId="urn:microsoft.com/office/officeart/2018/2/layout/IconVerticalSolidList"/>
    <dgm:cxn modelId="{8A25689D-6240-41CD-BD57-8A08531509DF}" type="presParOf" srcId="{60ED0879-2933-445B-A68F-BE1A3019F1DC}" destId="{CE22BAAC-0C3F-4E9E-B6BE-2401AD79A751}" srcOrd="5" destOrd="0" presId="urn:microsoft.com/office/officeart/2018/2/layout/IconVerticalSolidList"/>
    <dgm:cxn modelId="{67D076B0-0BE5-42EF-A6E8-70C190AC3449}" type="presParOf" srcId="{60ED0879-2933-445B-A68F-BE1A3019F1DC}" destId="{8140D797-0B48-4B70-9950-81F91092F4D3}" srcOrd="6" destOrd="0" presId="urn:microsoft.com/office/officeart/2018/2/layout/IconVerticalSolidList"/>
    <dgm:cxn modelId="{5DC84ABA-C138-45FE-AA82-08734EDE8BCB}" type="presParOf" srcId="{8140D797-0B48-4B70-9950-81F91092F4D3}" destId="{117487FD-2B17-4841-AD14-3A70F52B1BFB}" srcOrd="0" destOrd="0" presId="urn:microsoft.com/office/officeart/2018/2/layout/IconVerticalSolidList"/>
    <dgm:cxn modelId="{BC81CA4F-FDAE-4E52-AE6B-A43D9F185801}" type="presParOf" srcId="{8140D797-0B48-4B70-9950-81F91092F4D3}" destId="{98CD7A8A-ABA3-4A0F-B868-22AD033F084C}" srcOrd="1" destOrd="0" presId="urn:microsoft.com/office/officeart/2018/2/layout/IconVerticalSolidList"/>
    <dgm:cxn modelId="{DAE3C4FA-C375-437B-92E3-5318BC058D71}" type="presParOf" srcId="{8140D797-0B48-4B70-9950-81F91092F4D3}" destId="{6C50A887-CB8E-4D0F-9FFE-A1F4F927CE89}" srcOrd="2" destOrd="0" presId="urn:microsoft.com/office/officeart/2018/2/layout/IconVerticalSolidList"/>
    <dgm:cxn modelId="{B1E10D30-6379-433C-B14C-1F336205B716}" type="presParOf" srcId="{8140D797-0B48-4B70-9950-81F91092F4D3}" destId="{717792B4-9D37-4FEE-8B45-FFFF3287FEC5}" srcOrd="3" destOrd="0" presId="urn:microsoft.com/office/officeart/2018/2/layout/IconVerticalSolidList"/>
    <dgm:cxn modelId="{AC71FBEB-04AA-43A7-90C8-4A2ABCFD7924}" type="presParOf" srcId="{60ED0879-2933-445B-A68F-BE1A3019F1DC}" destId="{FE0B354A-6D35-46D0-B98D-77C4FB5E91D0}" srcOrd="7" destOrd="0" presId="urn:microsoft.com/office/officeart/2018/2/layout/IconVerticalSolidList"/>
    <dgm:cxn modelId="{B552799D-A421-499A-BE88-F12277200EB3}" type="presParOf" srcId="{60ED0879-2933-445B-A68F-BE1A3019F1DC}" destId="{357B1678-3AD0-42F4-B46C-37208780E21A}" srcOrd="8" destOrd="0" presId="urn:microsoft.com/office/officeart/2018/2/layout/IconVerticalSolidList"/>
    <dgm:cxn modelId="{E19B4A94-21E3-4FF3-846C-0EA06DBF6ED9}" type="presParOf" srcId="{357B1678-3AD0-42F4-B46C-37208780E21A}" destId="{A7FDA160-6CBC-4AD7-9142-3B4A35481ECD}" srcOrd="0" destOrd="0" presId="urn:microsoft.com/office/officeart/2018/2/layout/IconVerticalSolidList"/>
    <dgm:cxn modelId="{0D82A6A4-D2CA-4DD0-8B0A-EB6A0B6FC413}" type="presParOf" srcId="{357B1678-3AD0-42F4-B46C-37208780E21A}" destId="{56EC4BD6-3E49-43A5-A914-5748F29F0CD7}" srcOrd="1" destOrd="0" presId="urn:microsoft.com/office/officeart/2018/2/layout/IconVerticalSolidList"/>
    <dgm:cxn modelId="{B7DDF163-4EE3-491F-9215-898DFECB4936}" type="presParOf" srcId="{357B1678-3AD0-42F4-B46C-37208780E21A}" destId="{EFD6C11D-4906-418F-B6D2-9CF8834BE5A3}" srcOrd="2" destOrd="0" presId="urn:microsoft.com/office/officeart/2018/2/layout/IconVerticalSolidList"/>
    <dgm:cxn modelId="{0C3460C6-899F-4EAB-BEA7-AAFDCD639FDA}" type="presParOf" srcId="{357B1678-3AD0-42F4-B46C-37208780E21A}" destId="{7E6EC67F-E095-47DE-A51D-F9A4C944A74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96B524-C4AD-4782-A04B-6CACBDBDC790}">
      <dsp:nvSpPr>
        <dsp:cNvPr id="0" name=""/>
        <dsp:cNvSpPr/>
      </dsp:nvSpPr>
      <dsp:spPr>
        <a:xfrm>
          <a:off x="0" y="4450"/>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003C3-5973-4669-A81B-4AC6279C8C89}">
      <dsp:nvSpPr>
        <dsp:cNvPr id="0" name=""/>
        <dsp:cNvSpPr/>
      </dsp:nvSpPr>
      <dsp:spPr>
        <a:xfrm>
          <a:off x="286760" y="217743"/>
          <a:ext cx="521382" cy="5213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1FDEF9-6676-4822-A9EB-FA60A06FB19F}">
      <dsp:nvSpPr>
        <dsp:cNvPr id="0" name=""/>
        <dsp:cNvSpPr/>
      </dsp:nvSpPr>
      <dsp:spPr>
        <a:xfrm>
          <a:off x="1094903" y="4450"/>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Ensures the change is sustainable</a:t>
          </a:r>
          <a:endParaRPr lang="en-US" sz="1900" kern="1200"/>
        </a:p>
      </dsp:txBody>
      <dsp:txXfrm>
        <a:off x="1094903" y="4450"/>
        <a:ext cx="3493098" cy="947968"/>
      </dsp:txXfrm>
    </dsp:sp>
    <dsp:sp modelId="{C614AF8B-6B63-49EE-B301-BDA942827D20}">
      <dsp:nvSpPr>
        <dsp:cNvPr id="0" name=""/>
        <dsp:cNvSpPr/>
      </dsp:nvSpPr>
      <dsp:spPr>
        <a:xfrm>
          <a:off x="0" y="1189411"/>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F6421A-7F2B-4004-B616-8EFD5935A47E}">
      <dsp:nvSpPr>
        <dsp:cNvPr id="0" name=""/>
        <dsp:cNvSpPr/>
      </dsp:nvSpPr>
      <dsp:spPr>
        <a:xfrm>
          <a:off x="286760" y="1402704"/>
          <a:ext cx="521382" cy="5213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324F66-AAE0-48EF-82A7-886F3B91E8A1}">
      <dsp:nvSpPr>
        <dsp:cNvPr id="0" name=""/>
        <dsp:cNvSpPr/>
      </dsp:nvSpPr>
      <dsp:spPr>
        <a:xfrm>
          <a:off x="1094903" y="1189411"/>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Ensures change is necessary</a:t>
          </a:r>
          <a:endParaRPr lang="en-US" sz="1900" kern="1200"/>
        </a:p>
      </dsp:txBody>
      <dsp:txXfrm>
        <a:off x="1094903" y="1189411"/>
        <a:ext cx="3493098" cy="947968"/>
      </dsp:txXfrm>
    </dsp:sp>
    <dsp:sp modelId="{53E1C89D-7D39-411A-AC45-1F52C75383B7}">
      <dsp:nvSpPr>
        <dsp:cNvPr id="0" name=""/>
        <dsp:cNvSpPr/>
      </dsp:nvSpPr>
      <dsp:spPr>
        <a:xfrm>
          <a:off x="0" y="2374371"/>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A7F3E0-2920-4D54-A3C5-18092171D833}">
      <dsp:nvSpPr>
        <dsp:cNvPr id="0" name=""/>
        <dsp:cNvSpPr/>
      </dsp:nvSpPr>
      <dsp:spPr>
        <a:xfrm>
          <a:off x="286760" y="2587664"/>
          <a:ext cx="521382" cy="5213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BEEFC8-16EB-4F00-853A-766A1CAD1541}">
      <dsp:nvSpPr>
        <dsp:cNvPr id="0" name=""/>
        <dsp:cNvSpPr/>
      </dsp:nvSpPr>
      <dsp:spPr>
        <a:xfrm>
          <a:off x="1094903" y="2374371"/>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Reduces resistance/reluctance</a:t>
          </a:r>
          <a:endParaRPr lang="en-US" sz="1900" kern="1200"/>
        </a:p>
      </dsp:txBody>
      <dsp:txXfrm>
        <a:off x="1094903" y="2374371"/>
        <a:ext cx="3493098" cy="947968"/>
      </dsp:txXfrm>
    </dsp:sp>
    <dsp:sp modelId="{117487FD-2B17-4841-AD14-3A70F52B1BFB}">
      <dsp:nvSpPr>
        <dsp:cNvPr id="0" name=""/>
        <dsp:cNvSpPr/>
      </dsp:nvSpPr>
      <dsp:spPr>
        <a:xfrm>
          <a:off x="0" y="3559332"/>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CD7A8A-ABA3-4A0F-B868-22AD033F084C}">
      <dsp:nvSpPr>
        <dsp:cNvPr id="0" name=""/>
        <dsp:cNvSpPr/>
      </dsp:nvSpPr>
      <dsp:spPr>
        <a:xfrm>
          <a:off x="286760" y="3772625"/>
          <a:ext cx="521382" cy="5213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7792B4-9D37-4FEE-8B45-FFFF3287FEC5}">
      <dsp:nvSpPr>
        <dsp:cNvPr id="0" name=""/>
        <dsp:cNvSpPr/>
      </dsp:nvSpPr>
      <dsp:spPr>
        <a:xfrm>
          <a:off x="1094903" y="3559332"/>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Ensures it is managed in a SMART way</a:t>
          </a:r>
          <a:endParaRPr lang="en-US" sz="1900" kern="1200"/>
        </a:p>
      </dsp:txBody>
      <dsp:txXfrm>
        <a:off x="1094903" y="3559332"/>
        <a:ext cx="3493098" cy="947968"/>
      </dsp:txXfrm>
    </dsp:sp>
    <dsp:sp modelId="{A7FDA160-6CBC-4AD7-9142-3B4A35481ECD}">
      <dsp:nvSpPr>
        <dsp:cNvPr id="0" name=""/>
        <dsp:cNvSpPr/>
      </dsp:nvSpPr>
      <dsp:spPr>
        <a:xfrm>
          <a:off x="0" y="4744292"/>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EC4BD6-3E49-43A5-A914-5748F29F0CD7}">
      <dsp:nvSpPr>
        <dsp:cNvPr id="0" name=""/>
        <dsp:cNvSpPr/>
      </dsp:nvSpPr>
      <dsp:spPr>
        <a:xfrm>
          <a:off x="286760" y="4957585"/>
          <a:ext cx="521382" cy="52138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6EC67F-E095-47DE-A51D-F9A4C944A749}">
      <dsp:nvSpPr>
        <dsp:cNvPr id="0" name=""/>
        <dsp:cNvSpPr/>
      </dsp:nvSpPr>
      <dsp:spPr>
        <a:xfrm>
          <a:off x="1094903" y="4744292"/>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Ensures the benefits are realised</a:t>
          </a:r>
          <a:endParaRPr lang="en-US" sz="1900" kern="1200"/>
        </a:p>
      </dsp:txBody>
      <dsp:txXfrm>
        <a:off x="1094903" y="4744292"/>
        <a:ext cx="3493098" cy="94796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5/13/2024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prosci.com/change-management" TargetMode="External"/><Relationship Id="rId2" Type="http://schemas.openxmlformats.org/officeDocument/2006/relationships/slide" Target="../slides/slide11.xml"/><Relationship Id="rId1" Type="http://schemas.openxmlformats.org/officeDocument/2006/relationships/notesMaster" Target="../notesMasters/notesMaster1.xml"/><Relationship Id="rId5" Type="http://schemas.openxmlformats.org/officeDocument/2006/relationships/hyperlink" Target="https://www.prosci.com/resources/articles/what-is-change-management-and-how-does-it-work" TargetMode="External"/><Relationship Id="rId4" Type="http://schemas.openxmlformats.org/officeDocument/2006/relationships/hyperlink" Target="https://www.forbes.com/sites/johnkotter/2011/07/12/change-management-vs-change-leadership-whats-the-difference/?sh=129eeef54cc6"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mindtools.com/pages/article/newPPM_94.htm"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file:///C:\Users\Laure\OneDrive\Desktop\Lecturing%20File%20UWTSD\Organisational%20Consultancy\Additional%20Reading\Organisational%20Resources\Kotters8StepsChangeModel.pdf"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change-management-coach.com/force-field-analysis.html"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Mentimetre</a:t>
            </a:r>
            <a:r>
              <a:rPr lang="en-GB" dirty="0"/>
              <a:t> Quiz to recap over consulting</a:t>
            </a:r>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704628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u="sng" dirty="0">
                <a:solidFill>
                  <a:srgbClr val="836434"/>
                </a:solidFill>
                <a:effectLst/>
                <a:latin typeface="Open Sans" panose="020B0606030504020204" pitchFamily="34" charset="0"/>
                <a:hlinkClick r:id="rId3"/>
              </a:rPr>
              <a:t>Change management</a:t>
            </a:r>
            <a:r>
              <a:rPr lang="en-US" b="0" i="0" dirty="0">
                <a:solidFill>
                  <a:srgbClr val="5C6369"/>
                </a:solidFill>
                <a:effectLst/>
                <a:latin typeface="Open Sans" panose="020B0606030504020204" pitchFamily="34" charset="0"/>
              </a:rPr>
              <a:t> addresses the people side of change. Creating a new organization, designing new work processes, and implementing new technologies may never see their full potential if you don't bring your people along. That's because financial success depends on how thoroughly individuals in the organization embrace the change.</a:t>
            </a:r>
            <a:endParaRPr lang="en-US" dirty="0">
              <a:hlinkClick r:id="rId4"/>
            </a:endParaRPr>
          </a:p>
          <a:p>
            <a:r>
              <a:rPr lang="en-US" dirty="0">
                <a:hlinkClick r:id="rId4"/>
              </a:rPr>
              <a:t>Change Management vs. Change Leadership -- What's the Difference? (forbes.com)</a:t>
            </a:r>
            <a:r>
              <a:rPr lang="en-US" dirty="0"/>
              <a:t> </a:t>
            </a:r>
          </a:p>
          <a:p>
            <a:endParaRPr lang="en-US" dirty="0"/>
          </a:p>
          <a:p>
            <a:r>
              <a:rPr lang="en-US" dirty="0">
                <a:hlinkClick r:id="rId5"/>
              </a:rPr>
              <a:t>What is Change Management and How Does it Work? (prosci.com)</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3203174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Lewin's Change Management Model - from MindTools.com</a:t>
            </a:r>
            <a:endParaRPr lang="en-GB" dirty="0"/>
          </a:p>
          <a:p>
            <a:endParaRPr lang="en-GB" dirty="0"/>
          </a:p>
          <a:p>
            <a:pPr marL="342900" lvl="1" indent="0">
              <a:buNone/>
            </a:pPr>
            <a:r>
              <a:rPr lang="en-GB" altLang="en-US" sz="2600" dirty="0"/>
              <a:t>Model of Organisational Change </a:t>
            </a:r>
            <a:br>
              <a:rPr lang="en-GB" altLang="en-US" sz="2600" dirty="0"/>
            </a:br>
            <a:r>
              <a:rPr lang="en-GB" altLang="en-US" sz="2600" dirty="0"/>
              <a:t>Lewin (1951): Three Stage Model</a:t>
            </a:r>
          </a:p>
          <a:p>
            <a:pPr marL="342900" lvl="1" indent="0">
              <a:buNone/>
            </a:pPr>
            <a:endParaRPr lang="en-GB" altLang="en-US" dirty="0"/>
          </a:p>
          <a:p>
            <a:pPr lvl="1" eaLnBrk="1" hangingPunct="1">
              <a:buFont typeface="Wingdings" panose="05000000000000000000" pitchFamily="2" charset="2"/>
              <a:buChar char="Ø"/>
            </a:pPr>
            <a:r>
              <a:rPr lang="en-GB" altLang="en-US" dirty="0"/>
              <a:t>Unfreezing</a:t>
            </a:r>
          </a:p>
          <a:p>
            <a:pPr lvl="2" eaLnBrk="1" hangingPunct="1">
              <a:buFont typeface="Wingdings" panose="05000000000000000000" pitchFamily="2" charset="2"/>
              <a:buChar char="Ø"/>
            </a:pPr>
            <a:r>
              <a:rPr lang="en-GB" altLang="en-US" sz="2400" dirty="0"/>
              <a:t>Question status quo</a:t>
            </a:r>
          </a:p>
          <a:p>
            <a:pPr lvl="2" eaLnBrk="1" hangingPunct="1">
              <a:buFont typeface="Wingdings" panose="05000000000000000000" pitchFamily="2" charset="2"/>
              <a:buChar char="Ø"/>
            </a:pPr>
            <a:r>
              <a:rPr lang="en-GB" altLang="en-US" sz="2400" dirty="0"/>
              <a:t>Articulate desired state</a:t>
            </a:r>
          </a:p>
          <a:p>
            <a:pPr lvl="1" eaLnBrk="1" hangingPunct="1">
              <a:buFont typeface="Wingdings" panose="05000000000000000000" pitchFamily="2" charset="2"/>
              <a:buChar char="Ø"/>
            </a:pPr>
            <a:r>
              <a:rPr lang="en-GB" altLang="en-US" dirty="0"/>
              <a:t>Moving</a:t>
            </a:r>
          </a:p>
          <a:p>
            <a:pPr lvl="2" eaLnBrk="1" hangingPunct="1">
              <a:buFont typeface="Wingdings" panose="05000000000000000000" pitchFamily="2" charset="2"/>
              <a:buChar char="Ø"/>
            </a:pPr>
            <a:r>
              <a:rPr lang="en-GB" altLang="en-US" sz="2400" dirty="0"/>
              <a:t>Introduce new behaviours and attitudes</a:t>
            </a:r>
          </a:p>
          <a:p>
            <a:pPr lvl="2" eaLnBrk="1" hangingPunct="1">
              <a:buFont typeface="Wingdings" panose="05000000000000000000" pitchFamily="2" charset="2"/>
              <a:buChar char="Ø"/>
            </a:pPr>
            <a:r>
              <a:rPr lang="en-GB" altLang="en-US" sz="2400" dirty="0"/>
              <a:t>Change systems and processes</a:t>
            </a:r>
          </a:p>
          <a:p>
            <a:pPr lvl="1" eaLnBrk="1" hangingPunct="1">
              <a:buFont typeface="Wingdings" panose="05000000000000000000" pitchFamily="2" charset="2"/>
              <a:buChar char="Ø"/>
            </a:pPr>
            <a:r>
              <a:rPr lang="en-GB" altLang="en-US" dirty="0"/>
              <a:t>Refreezing</a:t>
            </a:r>
          </a:p>
          <a:p>
            <a:pPr lvl="2" eaLnBrk="1" hangingPunct="1">
              <a:buFont typeface="Wingdings" panose="05000000000000000000" pitchFamily="2" charset="2"/>
              <a:buChar char="Ø"/>
            </a:pPr>
            <a:r>
              <a:rPr lang="en-GB" altLang="en-US" sz="2400" dirty="0"/>
              <a:t>Promote ‘new status quo’</a:t>
            </a:r>
          </a:p>
          <a:p>
            <a:pPr lvl="2" eaLnBrk="1" hangingPunct="1">
              <a:buFont typeface="Wingdings" panose="05000000000000000000" pitchFamily="2" charset="2"/>
              <a:buChar char="Ø"/>
            </a:pPr>
            <a:r>
              <a:rPr lang="en-GB" altLang="en-US" sz="2400" dirty="0"/>
              <a:t>Stabilize behaviour</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15</a:t>
            </a:fld>
            <a:endParaRPr lang="en-GB"/>
          </a:p>
        </p:txBody>
      </p:sp>
    </p:spTree>
    <p:extLst>
      <p:ext uri="{BB962C8B-B14F-4D97-AF65-F5344CB8AC3E}">
        <p14:creationId xmlns:p14="http://schemas.microsoft.com/office/powerpoint/2010/main" val="2199263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Kotters8StepsChangeModel</a:t>
            </a:r>
            <a:r>
              <a:rPr lang="en-GB" dirty="0"/>
              <a:t>.</a:t>
            </a:r>
            <a:endParaRPr lang="en-US" dirty="0"/>
          </a:p>
          <a:p>
            <a:r>
              <a:rPr lang="en-US" dirty="0"/>
              <a:t>Kotter’s eight step change model consists of three main components:</a:t>
            </a:r>
          </a:p>
          <a:p>
            <a:r>
              <a:rPr lang="en-US" dirty="0"/>
              <a:t> </a:t>
            </a:r>
          </a:p>
          <a:p>
            <a:r>
              <a:rPr lang="en-US" dirty="0"/>
              <a:t>The </a:t>
            </a:r>
            <a:r>
              <a:rPr lang="en-US" b="1" dirty="0"/>
              <a:t>first four </a:t>
            </a:r>
            <a:r>
              <a:rPr lang="en-US" dirty="0"/>
              <a:t>stages focus on the practices associated with “generating/unfreezing” the organization: </a:t>
            </a:r>
          </a:p>
          <a:p>
            <a:pPr marL="0" indent="0">
              <a:buNone/>
            </a:pPr>
            <a:r>
              <a:rPr lang="en-US" dirty="0"/>
              <a:t>1. Establishing a sense of urgency:</a:t>
            </a:r>
          </a:p>
          <a:p>
            <a:pPr marL="0" indent="0">
              <a:buNone/>
            </a:pPr>
            <a:r>
              <a:rPr lang="en-US" dirty="0"/>
              <a:t>2. Forming a powerful guiding coalition </a:t>
            </a:r>
          </a:p>
          <a:p>
            <a:pPr marL="0" indent="0">
              <a:buNone/>
            </a:pPr>
            <a:r>
              <a:rPr lang="en-US" dirty="0"/>
              <a:t>3. Creating a vision</a:t>
            </a:r>
          </a:p>
          <a:p>
            <a:pPr marL="0" indent="0">
              <a:buNone/>
            </a:pPr>
            <a:r>
              <a:rPr lang="en-US" dirty="0"/>
              <a:t>4. Communicating the vision</a:t>
            </a:r>
          </a:p>
          <a:p>
            <a:pPr marL="228600" indent="-228600">
              <a:buAutoNum type="arabicPeriod"/>
            </a:pPr>
            <a:endParaRPr lang="en-US" dirty="0"/>
          </a:p>
          <a:p>
            <a:pPr marL="0" indent="0">
              <a:buNone/>
            </a:pPr>
            <a:r>
              <a:rPr lang="en-US" dirty="0"/>
              <a:t>The next </a:t>
            </a:r>
            <a:r>
              <a:rPr lang="en-US" b="1" dirty="0"/>
              <a:t>three stages </a:t>
            </a:r>
            <a:r>
              <a:rPr lang="en-US" dirty="0"/>
              <a:t>introduce many new practices, “consolidating/changing”: </a:t>
            </a:r>
          </a:p>
          <a:p>
            <a:pPr marL="0" indent="0">
              <a:buNone/>
            </a:pPr>
            <a:r>
              <a:rPr lang="en-US" dirty="0"/>
              <a:t>5. Empowering others to act on the vision </a:t>
            </a:r>
          </a:p>
          <a:p>
            <a:pPr marL="0" indent="0">
              <a:buNone/>
            </a:pPr>
            <a:r>
              <a:rPr lang="en-US" dirty="0"/>
              <a:t>6. Planning for and creating short-term wins</a:t>
            </a:r>
          </a:p>
          <a:p>
            <a:pPr marL="0" indent="0">
              <a:buNone/>
            </a:pPr>
            <a:r>
              <a:rPr lang="en-US" dirty="0"/>
              <a:t>7. Consolidating improvements and producing still more change </a:t>
            </a:r>
          </a:p>
          <a:p>
            <a:pPr marL="0" indent="0">
              <a:buNone/>
            </a:pPr>
            <a:endParaRPr lang="en-US" dirty="0"/>
          </a:p>
          <a:p>
            <a:pPr marL="0" indent="0">
              <a:buNone/>
            </a:pPr>
            <a:r>
              <a:rPr lang="en-US" b="1" dirty="0"/>
              <a:t>Finally, </a:t>
            </a:r>
            <a:r>
              <a:rPr lang="en-US" dirty="0"/>
              <a:t>the last stage is required to ground the changes in the corporate culture, “anchoring/refreezing”, and make them stick: 8. Institutionalizing new approaches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37301755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52950" y="857250"/>
            <a:ext cx="3086100" cy="2314575"/>
          </a:xfrm>
        </p:spPr>
      </p:sp>
      <p:sp>
        <p:nvSpPr>
          <p:cNvPr id="3" name="Notes Placeholder 2"/>
          <p:cNvSpPr>
            <a:spLocks noGrp="1"/>
          </p:cNvSpPr>
          <p:nvPr>
            <p:ph type="body" idx="1"/>
          </p:nvPr>
        </p:nvSpPr>
        <p:spPr/>
        <p:txBody>
          <a:bodyPr/>
          <a:lstStyle/>
          <a:p>
            <a:r>
              <a:rPr lang="en-GB" dirty="0"/>
              <a:t>As you can imagine, In the digital innovation space </a:t>
            </a:r>
            <a:r>
              <a:rPr lang="en-GB" b="1" dirty="0"/>
              <a:t>lots</a:t>
            </a:r>
            <a:r>
              <a:rPr lang="en-GB" dirty="0"/>
              <a:t> of emphasis is put on building ‘the thing’ but actually 70% of transformations fail because of the human factors.  The stats show that this is largely due to the change management aspect of a digital implementation.  </a:t>
            </a:r>
          </a:p>
          <a:p>
            <a:endParaRPr lang="en-GB" dirty="0"/>
          </a:p>
          <a:p>
            <a:r>
              <a:rPr lang="en-GB" dirty="0"/>
              <a:t>32% of the failure is attributed to manager’s not role modelling belief and </a:t>
            </a:r>
            <a:r>
              <a:rPr lang="en-GB" dirty="0" err="1"/>
              <a:t>supportinh</a:t>
            </a:r>
            <a:r>
              <a:rPr lang="en-GB" dirty="0"/>
              <a:t> the change,  and 38% attributed to employee resistance. </a:t>
            </a:r>
          </a:p>
          <a:p>
            <a:endParaRPr lang="en-GB" dirty="0"/>
          </a:p>
          <a:p>
            <a:r>
              <a:rPr lang="en-GB" dirty="0"/>
              <a:t>NEXT SLIDE</a:t>
            </a:r>
          </a:p>
        </p:txBody>
      </p:sp>
      <p:sp>
        <p:nvSpPr>
          <p:cNvPr id="4" name="Slide Number Placeholder 3"/>
          <p:cNvSpPr>
            <a:spLocks noGrp="1"/>
          </p:cNvSpPr>
          <p:nvPr>
            <p:ph type="sldNum" sz="quarter" idx="5"/>
          </p:nvPr>
        </p:nvSpPr>
        <p:spPr/>
        <p:txBody>
          <a:bodyPr/>
          <a:lstStyle/>
          <a:p>
            <a:fld id="{B36DA1FE-3EFC-40C4-AB05-2904CA9DE4FD}" type="slidenum">
              <a:rPr lang="en-GB" smtClean="0"/>
              <a:t>18</a:t>
            </a:fld>
            <a:endParaRPr lang="en-GB"/>
          </a:p>
        </p:txBody>
      </p:sp>
    </p:spTree>
    <p:extLst>
      <p:ext uri="{BB962C8B-B14F-4D97-AF65-F5344CB8AC3E}">
        <p14:creationId xmlns:p14="http://schemas.microsoft.com/office/powerpoint/2010/main" val="32254710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52950" y="857250"/>
            <a:ext cx="3086100" cy="2314575"/>
          </a:xfrm>
        </p:spPr>
      </p:sp>
      <p:sp>
        <p:nvSpPr>
          <p:cNvPr id="3" name="Notes Placeholder 2"/>
          <p:cNvSpPr>
            <a:spLocks noGrp="1"/>
          </p:cNvSpPr>
          <p:nvPr>
            <p:ph type="body" idx="1"/>
          </p:nvPr>
        </p:nvSpPr>
        <p:spPr/>
        <p:txBody>
          <a:bodyPr/>
          <a:lstStyle/>
          <a:p>
            <a:r>
              <a:rPr lang="en-GB" dirty="0"/>
              <a:t>These four quadrants is what a Business Change Team should focus on achieving. This visual management aid can be used as a gap analysis tool throughout a project cycle.  Write down what end users and stakeholders are telling you and stick their comments in these quadrants you can see very quickly what needs to be addressed, as well as using it at a feedback tool to both managers and those you have spoken too.   </a:t>
            </a:r>
          </a:p>
          <a:p>
            <a:endParaRPr lang="en-GB" dirty="0"/>
          </a:p>
          <a:p>
            <a:r>
              <a:rPr lang="en-GB" dirty="0"/>
              <a:t>SEE NEXT SLIDE FOR EXAMPLE</a:t>
            </a:r>
          </a:p>
        </p:txBody>
      </p:sp>
      <p:sp>
        <p:nvSpPr>
          <p:cNvPr id="4" name="Slide Number Placeholder 3"/>
          <p:cNvSpPr>
            <a:spLocks noGrp="1"/>
          </p:cNvSpPr>
          <p:nvPr>
            <p:ph type="sldNum" sz="quarter" idx="5"/>
          </p:nvPr>
        </p:nvSpPr>
        <p:spPr/>
        <p:txBody>
          <a:bodyPr/>
          <a:lstStyle/>
          <a:p>
            <a:fld id="{B36DA1FE-3EFC-40C4-AB05-2904CA9DE4FD}" type="slidenum">
              <a:rPr lang="en-GB" smtClean="0"/>
              <a:t>23</a:t>
            </a:fld>
            <a:endParaRPr lang="en-GB"/>
          </a:p>
        </p:txBody>
      </p:sp>
    </p:spTree>
    <p:extLst>
      <p:ext uri="{BB962C8B-B14F-4D97-AF65-F5344CB8AC3E}">
        <p14:creationId xmlns:p14="http://schemas.microsoft.com/office/powerpoint/2010/main" val="15945528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Lewin's Force Field Analysis Explained (</a:t>
            </a:r>
            <a:r>
              <a:rPr lang="en-GB" sz="1200" dirty="0">
                <a:hlinkClick r:id="rId3"/>
              </a:rPr>
              <a:t>change-management-coach.com)</a:t>
            </a:r>
            <a:endParaRPr lang="en-GB" sz="1200" dirty="0"/>
          </a:p>
          <a:p>
            <a:endParaRPr lang="en-GB" dirty="0"/>
          </a:p>
          <a:p>
            <a:pPr algn="l"/>
            <a:r>
              <a:rPr lang="en-GB" sz="1200" dirty="0">
                <a:solidFill>
                  <a:srgbClr val="000000"/>
                </a:solidFill>
                <a:latin typeface="Verdana" panose="020B0604030504040204" pitchFamily="34" charset="0"/>
              </a:rPr>
              <a:t>Let's start with a simple science experiment</a:t>
            </a:r>
          </a:p>
          <a:p>
            <a:pPr algn="l"/>
            <a:r>
              <a:rPr lang="en-GB" sz="1200" dirty="0">
                <a:solidFill>
                  <a:srgbClr val="000000"/>
                </a:solidFill>
                <a:latin typeface="Verdana" panose="020B0604030504040204" pitchFamily="34" charset="0"/>
              </a:rPr>
              <a:t>You'll need to sit down for this one. You're sitting? Good. Now, what's keeping you in the chair?</a:t>
            </a:r>
          </a:p>
          <a:p>
            <a:pPr algn="l"/>
            <a:r>
              <a:rPr lang="en-GB" sz="1200" dirty="0">
                <a:solidFill>
                  <a:srgbClr val="000000"/>
                </a:solidFill>
                <a:latin typeface="Verdana" panose="020B0604030504040204" pitchFamily="34" charset="0"/>
              </a:rPr>
              <a:t>Well, there are two answers really. One is gravity which is pushing you down into the chair. A driving force, if you like.</a:t>
            </a:r>
          </a:p>
          <a:p>
            <a:pPr algn="l"/>
            <a:r>
              <a:rPr lang="en-GB" sz="1200" dirty="0">
                <a:solidFill>
                  <a:srgbClr val="000000"/>
                </a:solidFill>
                <a:latin typeface="Verdana" panose="020B0604030504040204" pitchFamily="34" charset="0"/>
              </a:rPr>
              <a:t>The other is the chair itself, which provides an opposing force, pushing up against gravity, and stopping you falling to the ground.</a:t>
            </a:r>
          </a:p>
          <a:p>
            <a:pPr algn="l"/>
            <a:r>
              <a:rPr lang="en-GB" sz="1200" dirty="0">
                <a:solidFill>
                  <a:srgbClr val="000000"/>
                </a:solidFill>
                <a:latin typeface="Verdana" panose="020B0604030504040204" pitchFamily="34" charset="0"/>
              </a:rPr>
              <a:t>So it would seem that while you are sitting you're in an equilibrium of sorts.</a:t>
            </a:r>
          </a:p>
          <a:p>
            <a:pPr algn="l"/>
            <a:r>
              <a:rPr lang="en-GB" sz="1200" dirty="0">
                <a:solidFill>
                  <a:srgbClr val="000000"/>
                </a:solidFill>
                <a:latin typeface="Verdana" panose="020B0604030504040204" pitchFamily="34" charset="0"/>
              </a:rPr>
              <a:t>Two forces keep you there. Gravity pushes down, keeping you in the chair, and the chair resists this, stopping you from falling to the ground.</a:t>
            </a:r>
          </a:p>
          <a:p>
            <a:pPr algn="l"/>
            <a:r>
              <a:rPr lang="en-GB" sz="1200" dirty="0">
                <a:solidFill>
                  <a:srgbClr val="000000"/>
                </a:solidFill>
                <a:latin typeface="Verdana" panose="020B0604030504040204" pitchFamily="34" charset="0"/>
              </a:rPr>
              <a:t>Two equal forces, a driving force and a resisting or restraining force, working to keep the equilibrium or status quo.</a:t>
            </a:r>
          </a:p>
          <a:p>
            <a:pPr algn="l"/>
            <a:r>
              <a:rPr lang="en-GB" sz="1200" dirty="0">
                <a:solidFill>
                  <a:srgbClr val="000000"/>
                </a:solidFill>
                <a:latin typeface="Verdana" panose="020B0604030504040204" pitchFamily="34" charset="0"/>
              </a:rPr>
              <a:t>Agreed? Okay, now let's play. Let's say we want to move away from this equilibrium and get you to fall to the floor. What could we do?</a:t>
            </a:r>
          </a:p>
          <a:p>
            <a:pPr algn="l"/>
            <a:r>
              <a:rPr lang="en-GB" sz="1200" dirty="0">
                <a:solidFill>
                  <a:srgbClr val="000000"/>
                </a:solidFill>
                <a:latin typeface="Verdana" panose="020B0604030504040204" pitchFamily="34" charset="0"/>
              </a:rPr>
              <a:t>Well, on the one hand we could increase the amount of gravity (our driving force). The chair will give way eventually and you will fall.</a:t>
            </a:r>
          </a:p>
          <a:p>
            <a:pPr algn="l"/>
            <a:r>
              <a:rPr lang="en-GB" sz="1200" dirty="0">
                <a:solidFill>
                  <a:srgbClr val="000000"/>
                </a:solidFill>
                <a:latin typeface="Verdana" panose="020B0604030504040204" pitchFamily="34" charset="0"/>
              </a:rPr>
              <a:t>On the other hand, we could leave gravity alone and decide to weaken the chair (our restraining force) to get the same result.</a:t>
            </a:r>
          </a:p>
          <a:p>
            <a:endParaRPr lang="en-GB" dirty="0"/>
          </a:p>
        </p:txBody>
      </p:sp>
      <p:sp>
        <p:nvSpPr>
          <p:cNvPr id="4" name="Slide Number Placeholder 3"/>
          <p:cNvSpPr>
            <a:spLocks noGrp="1"/>
          </p:cNvSpPr>
          <p:nvPr>
            <p:ph type="sldNum" sz="quarter" idx="5"/>
          </p:nvPr>
        </p:nvSpPr>
        <p:spPr/>
        <p:txBody>
          <a:bodyPr/>
          <a:lstStyle/>
          <a:p>
            <a:fld id="{CBD4225E-386D-462F-8E18-AF91E240494F}" type="slidenum">
              <a:rPr lang="en-GB" smtClean="0"/>
              <a:t>24</a:t>
            </a:fld>
            <a:endParaRPr lang="en-GB"/>
          </a:p>
        </p:txBody>
      </p:sp>
    </p:spTree>
    <p:extLst>
      <p:ext uri="{BB962C8B-B14F-4D97-AF65-F5344CB8AC3E}">
        <p14:creationId xmlns:p14="http://schemas.microsoft.com/office/powerpoint/2010/main" val="3604062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5/13/2024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5/13/2024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5/13/2024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5/13/2024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5/13/2024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5/13/2024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5/13/2024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5/13/2024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5/13/2024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5/13/2024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5/13/2024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5/13/2024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5/13/2024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5/13/2024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5/13/2024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5/13/2024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5/13/2024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5/13/2024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5/13/2024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5/13/2024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5/13/2024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5/13/2024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5/13/2024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5/13/2024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5/13/2024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5/13/2024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5/13/2024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5/13/2024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5/13/2024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5/13/2024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5/13/2024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5/13/2024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5/13/2024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17" name="bg object 17"/>
          <p:cNvSpPr/>
          <p:nvPr/>
        </p:nvSpPr>
        <p:spPr>
          <a:xfrm>
            <a:off x="0" y="1460500"/>
            <a:ext cx="476250" cy="5397500"/>
          </a:xfrm>
          <a:custGeom>
            <a:avLst/>
            <a:gdLst/>
            <a:ahLst/>
            <a:cxnLst/>
            <a:rect l="l" t="t" r="r" b="b"/>
            <a:pathLst>
              <a:path w="635000" h="5397500">
                <a:moveTo>
                  <a:pt x="0" y="5397500"/>
                </a:moveTo>
                <a:lnTo>
                  <a:pt x="634987" y="5397500"/>
                </a:lnTo>
                <a:lnTo>
                  <a:pt x="634987" y="0"/>
                </a:lnTo>
                <a:lnTo>
                  <a:pt x="0" y="0"/>
                </a:lnTo>
                <a:lnTo>
                  <a:pt x="0" y="5397500"/>
                </a:lnTo>
                <a:close/>
              </a:path>
            </a:pathLst>
          </a:custGeom>
          <a:solidFill>
            <a:srgbClr val="F3F5FB"/>
          </a:solidFill>
        </p:spPr>
        <p:txBody>
          <a:bodyPr wrap="square" lIns="0" tIns="0" rIns="0" bIns="0" rtlCol="0"/>
          <a:lstStyle/>
          <a:p>
            <a:endParaRPr sz="1350"/>
          </a:p>
        </p:txBody>
      </p:sp>
      <p:sp>
        <p:nvSpPr>
          <p:cNvPr id="18" name="bg object 18"/>
          <p:cNvSpPr/>
          <p:nvPr/>
        </p:nvSpPr>
        <p:spPr>
          <a:xfrm>
            <a:off x="0" y="0"/>
            <a:ext cx="476250" cy="825500"/>
          </a:xfrm>
          <a:custGeom>
            <a:avLst/>
            <a:gdLst/>
            <a:ahLst/>
            <a:cxnLst/>
            <a:rect l="l" t="t" r="r" b="b"/>
            <a:pathLst>
              <a:path w="635000" h="825500">
                <a:moveTo>
                  <a:pt x="0" y="825500"/>
                </a:moveTo>
                <a:lnTo>
                  <a:pt x="634987" y="825500"/>
                </a:lnTo>
                <a:lnTo>
                  <a:pt x="634987" y="0"/>
                </a:lnTo>
                <a:lnTo>
                  <a:pt x="0" y="0"/>
                </a:lnTo>
                <a:lnTo>
                  <a:pt x="0" y="825500"/>
                </a:lnTo>
                <a:close/>
              </a:path>
            </a:pathLst>
          </a:custGeom>
          <a:solidFill>
            <a:srgbClr val="F3F5FB"/>
          </a:solidFill>
        </p:spPr>
        <p:txBody>
          <a:bodyPr wrap="square" lIns="0" tIns="0" rIns="0" bIns="0" rtlCol="0"/>
          <a:lstStyle/>
          <a:p>
            <a:endParaRPr sz="1350"/>
          </a:p>
        </p:txBody>
      </p:sp>
      <p:sp>
        <p:nvSpPr>
          <p:cNvPr id="2" name="Holder 2"/>
          <p:cNvSpPr>
            <a:spLocks noGrp="1"/>
          </p:cNvSpPr>
          <p:nvPr>
            <p:ph type="title"/>
          </p:nvPr>
        </p:nvSpPr>
        <p:spPr/>
        <p:txBody>
          <a:bodyPr lIns="0" tIns="0" rIns="0" bIns="0"/>
          <a:lstStyle>
            <a:lvl1pPr>
              <a:defRPr sz="1800" b="1" i="0">
                <a:solidFill>
                  <a:srgbClr val="292E6C"/>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5/13/2024</a:t>
            </a:fld>
            <a:endParaRPr lang="en-US"/>
          </a:p>
        </p:txBody>
      </p:sp>
      <p:sp>
        <p:nvSpPr>
          <p:cNvPr id="6" name="Holder 6"/>
          <p:cNvSpPr>
            <a:spLocks noGrp="1"/>
          </p:cNvSpPr>
          <p:nvPr>
            <p:ph type="sldNum" sz="quarter" idx="7"/>
          </p:nvPr>
        </p:nvSpPr>
        <p:spPr>
          <a:xfrm>
            <a:off x="1943100" y="2514600"/>
            <a:ext cx="561165" cy="342900"/>
          </a:xfrm>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3" Type="http://schemas.openxmlformats.org/officeDocument/2006/relationships/theme" Target="../theme/theme16.xml"/><Relationship Id="rId2" Type="http://schemas.openxmlformats.org/officeDocument/2006/relationships/slideLayout" Target="../slideLayouts/slideLayout62.xml"/><Relationship Id="rId1"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7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704850" y="927305"/>
            <a:ext cx="7739063" cy="391159"/>
          </a:xfrm>
          <a:prstGeom prst="rect">
            <a:avLst/>
          </a:prstGeom>
        </p:spPr>
        <p:txBody>
          <a:bodyPr wrap="square" lIns="0" tIns="0" rIns="0" bIns="0">
            <a:spAutoFit/>
          </a:bodyPr>
          <a:lstStyle>
            <a:lvl1pPr>
              <a:defRPr sz="2400" b="1" i="0">
                <a:solidFill>
                  <a:srgbClr val="292E6C"/>
                </a:solidFill>
                <a:latin typeface="Calibri"/>
                <a:cs typeface="Calibri"/>
              </a:defRPr>
            </a:lvl1pPr>
          </a:lstStyle>
          <a:p>
            <a:endParaRPr/>
          </a:p>
        </p:txBody>
      </p:sp>
      <p:sp>
        <p:nvSpPr>
          <p:cNvPr id="3" name="Holder 3"/>
          <p:cNvSpPr>
            <a:spLocks noGrp="1"/>
          </p:cNvSpPr>
          <p:nvPr>
            <p:ph type="body" idx="1"/>
          </p:nvPr>
        </p:nvSpPr>
        <p:spPr>
          <a:xfrm>
            <a:off x="457438" y="1577340"/>
            <a:ext cx="8233886"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3110579" y="6377940"/>
            <a:ext cx="2927604"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438" y="6377940"/>
            <a:ext cx="2104215"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5/13/2024</a:t>
            </a:fld>
            <a:endParaRPr lang="en-US"/>
          </a:p>
        </p:txBody>
      </p:sp>
      <p:sp>
        <p:nvSpPr>
          <p:cNvPr id="6" name="Holder 6"/>
          <p:cNvSpPr>
            <a:spLocks noGrp="1"/>
          </p:cNvSpPr>
          <p:nvPr>
            <p:ph type="sldNum" sz="quarter" idx="7"/>
          </p:nvPr>
        </p:nvSpPr>
        <p:spPr>
          <a:xfrm>
            <a:off x="6587109" y="6377940"/>
            <a:ext cx="2104215"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5" r:id="rId1"/>
    <p:sldLayoutId id="2147483662" r:id="rId2"/>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5.xml"/><Relationship Id="rId1" Type="http://schemas.openxmlformats.org/officeDocument/2006/relationships/slideLayout" Target="../slideLayouts/slideLayout62.xml"/><Relationship Id="rId4" Type="http://schemas.openxmlformats.org/officeDocument/2006/relationships/image" Target="../media/image4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6.xml"/><Relationship Id="rId1" Type="http://schemas.openxmlformats.org/officeDocument/2006/relationships/slideLayout" Target="../slideLayouts/slideLayout61.xml"/></Relationships>
</file>

<file path=ppt/slides/_rels/slide2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2" Type="http://schemas.openxmlformats.org/officeDocument/2006/relationships/hyperlink" Target="https://www.youtube.com/watch?v=pUmTQ-86-YI" TargetMode="External"/><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r>
              <a:rPr lang="en-GB" dirty="0"/>
              <a:t>Week 7 - Change Management </a:t>
            </a:r>
            <a:br>
              <a:rPr lang="en-GB" dirty="0"/>
            </a:br>
            <a:br>
              <a:rPr lang="en-GB" dirty="0"/>
            </a:br>
            <a:br>
              <a:rPr lang="en-GB" dirty="0"/>
            </a:br>
            <a:br>
              <a:rPr lang="en-GB" dirty="0"/>
            </a:br>
            <a:br>
              <a:rPr lang="en-GB" dirty="0"/>
            </a:br>
            <a:br>
              <a:rPr lang="en-GB" dirty="0"/>
            </a:br>
            <a:r>
              <a:rPr lang="en-GB" dirty="0"/>
              <a:t>Jan </a:t>
            </a:r>
            <a:r>
              <a:rPr lang="en-GB"/>
              <a:t>Howells Johnson</a:t>
            </a:r>
            <a:endParaRPr lang="en-GB"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40889F1-9BF5-29F0-7C44-AE34480D9E0F}"/>
              </a:ext>
            </a:extLst>
          </p:cNvPr>
          <p:cNvSpPr>
            <a:spLocks noGrp="1"/>
          </p:cNvSpPr>
          <p:nvPr>
            <p:ph type="title"/>
          </p:nvPr>
        </p:nvSpPr>
        <p:spPr/>
        <p:txBody>
          <a:bodyPr/>
          <a:lstStyle/>
          <a:p>
            <a:r>
              <a:rPr lang="en-GB" b="1" dirty="0"/>
              <a:t>Session Today</a:t>
            </a:r>
          </a:p>
        </p:txBody>
      </p:sp>
      <p:sp>
        <p:nvSpPr>
          <p:cNvPr id="7" name="Content Placeholder 6">
            <a:extLst>
              <a:ext uri="{FF2B5EF4-FFF2-40B4-BE49-F238E27FC236}">
                <a16:creationId xmlns:a16="http://schemas.microsoft.com/office/drawing/2014/main" id="{676EA916-E1A2-4907-807A-9492F2FD5D50}"/>
              </a:ext>
            </a:extLst>
          </p:cNvPr>
          <p:cNvSpPr>
            <a:spLocks noGrp="1"/>
          </p:cNvSpPr>
          <p:nvPr>
            <p:ph idx="1"/>
          </p:nvPr>
        </p:nvSpPr>
        <p:spPr/>
        <p:txBody>
          <a:bodyPr/>
          <a:lstStyle/>
          <a:p>
            <a:r>
              <a:rPr lang="en-GB" dirty="0"/>
              <a:t>Discussion on exercise set</a:t>
            </a:r>
          </a:p>
          <a:p>
            <a:r>
              <a:rPr lang="en-GB" dirty="0"/>
              <a:t>Digital Strategy for Wales</a:t>
            </a:r>
          </a:p>
          <a:p>
            <a:r>
              <a:rPr lang="en-GB" dirty="0"/>
              <a:t>Digital Health and Social Care Strategy for Wales</a:t>
            </a:r>
          </a:p>
          <a:p>
            <a:r>
              <a:rPr lang="en-GB" dirty="0"/>
              <a:t>Importance of effective change management</a:t>
            </a:r>
          </a:p>
          <a:p>
            <a:r>
              <a:rPr lang="en-GB" dirty="0"/>
              <a:t>Drivers for change</a:t>
            </a:r>
          </a:p>
          <a:p>
            <a:r>
              <a:rPr lang="en-GB" dirty="0"/>
              <a:t>Change Management Models</a:t>
            </a:r>
          </a:p>
          <a:p>
            <a:r>
              <a:rPr lang="en-GB" dirty="0"/>
              <a:t>Barriers to change</a:t>
            </a:r>
          </a:p>
          <a:p>
            <a:r>
              <a:rPr lang="en-GB"/>
              <a:t>Change culture</a:t>
            </a:r>
            <a:endParaRPr lang="en-GB" dirty="0"/>
          </a:p>
          <a:p>
            <a:endParaRPr lang="en-GB" dirty="0"/>
          </a:p>
        </p:txBody>
      </p:sp>
    </p:spTree>
    <p:extLst>
      <p:ext uri="{BB962C8B-B14F-4D97-AF65-F5344CB8AC3E}">
        <p14:creationId xmlns:p14="http://schemas.microsoft.com/office/powerpoint/2010/main" val="2537598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4594A24-B04F-CEF7-7505-1FF26C9286B0}"/>
              </a:ext>
            </a:extLst>
          </p:cNvPr>
          <p:cNvSpPr>
            <a:spLocks noGrp="1"/>
          </p:cNvSpPr>
          <p:nvPr>
            <p:ph type="title"/>
          </p:nvPr>
        </p:nvSpPr>
        <p:spPr/>
        <p:txBody>
          <a:bodyPr/>
          <a:lstStyle/>
          <a:p>
            <a:r>
              <a:rPr lang="en-GB" b="1" dirty="0"/>
              <a:t>Last Week’s Exercise</a:t>
            </a:r>
          </a:p>
        </p:txBody>
      </p:sp>
      <p:sp>
        <p:nvSpPr>
          <p:cNvPr id="6" name="Content Placeholder 5">
            <a:extLst>
              <a:ext uri="{FF2B5EF4-FFF2-40B4-BE49-F238E27FC236}">
                <a16:creationId xmlns:a16="http://schemas.microsoft.com/office/drawing/2014/main" id="{5F5D0311-C02B-3252-1DC3-42A84F3E93BE}"/>
              </a:ext>
            </a:extLst>
          </p:cNvPr>
          <p:cNvSpPr>
            <a:spLocks noGrp="1"/>
          </p:cNvSpPr>
          <p:nvPr>
            <p:ph idx="1"/>
          </p:nvPr>
        </p:nvSpPr>
        <p:spPr>
          <a:xfrm>
            <a:off x="628650" y="1444625"/>
            <a:ext cx="7886700" cy="4351338"/>
          </a:xfrm>
        </p:spPr>
        <p:txBody>
          <a:bodyPr/>
          <a:lstStyle/>
          <a:p>
            <a:pPr marL="342900" lvl="0" indent="-342900">
              <a:buFont typeface="Symbol" panose="05050102010706020507" pitchFamily="18" charset="2"/>
              <a:buChar char=""/>
            </a:pPr>
            <a:r>
              <a:rPr lang="en-GB" sz="2400" dirty="0">
                <a:effectLst/>
                <a:latin typeface="Calibri" panose="020F0502020204030204" pitchFamily="34" charset="0"/>
                <a:ea typeface="Times New Roman" panose="02020603050405020304" pitchFamily="18" charset="0"/>
              </a:rPr>
              <a:t>What are the top priorities set by the Welsh Government for use of technology in health and social care?</a:t>
            </a:r>
          </a:p>
          <a:p>
            <a:pPr marL="0" lvl="0" indent="0">
              <a:buNone/>
            </a:pPr>
            <a:endParaRPr lang="en-GB" sz="2400" dirty="0">
              <a:effectLst/>
              <a:latin typeface="Calibri" panose="020F0502020204030204" pitchFamily="34" charset="0"/>
              <a:ea typeface="DengXian" panose="02010600030101010101" pitchFamily="2" charset="-122"/>
            </a:endParaRPr>
          </a:p>
          <a:p>
            <a:pPr marL="342900" lvl="0" indent="-342900">
              <a:buFont typeface="Symbol" panose="05050102010706020507" pitchFamily="18" charset="2"/>
              <a:buChar char=""/>
            </a:pPr>
            <a:r>
              <a:rPr lang="en-GB" sz="2400" dirty="0">
                <a:effectLst/>
                <a:latin typeface="Calibri" panose="020F0502020204030204" pitchFamily="34" charset="0"/>
                <a:ea typeface="Times New Roman" panose="02020603050405020304" pitchFamily="18" charset="0"/>
              </a:rPr>
              <a:t>What are the current challenges faced in use of technology in health and social care?</a:t>
            </a:r>
          </a:p>
          <a:p>
            <a:pPr marL="0" lvl="0" indent="0">
              <a:buNone/>
            </a:pPr>
            <a:endParaRPr lang="en-GB" sz="2400" dirty="0">
              <a:effectLst/>
              <a:latin typeface="Calibri" panose="020F0502020204030204" pitchFamily="34" charset="0"/>
              <a:ea typeface="DengXian" panose="02010600030101010101" pitchFamily="2" charset="-122"/>
            </a:endParaRPr>
          </a:p>
          <a:p>
            <a:pPr marL="342900" lvl="0" indent="-342900">
              <a:buFont typeface="Symbol" panose="05050102010706020507" pitchFamily="18" charset="2"/>
              <a:buChar char=""/>
            </a:pPr>
            <a:r>
              <a:rPr lang="en-GB" sz="2400" dirty="0">
                <a:effectLst/>
                <a:latin typeface="Calibri" panose="020F0502020204030204" pitchFamily="34" charset="0"/>
                <a:ea typeface="Times New Roman" panose="02020603050405020304" pitchFamily="18" charset="0"/>
              </a:rPr>
              <a:t>Find and discuss digital system currently used either in health or social care in Wales?</a:t>
            </a:r>
            <a:endParaRPr lang="en-GB" sz="2400" dirty="0">
              <a:effectLst/>
              <a:latin typeface="Calibri" panose="020F0502020204030204" pitchFamily="34" charset="0"/>
              <a:ea typeface="DengXian" panose="02010600030101010101" pitchFamily="2" charset="-122"/>
            </a:endParaRPr>
          </a:p>
          <a:p>
            <a:pPr marL="0" indent="0">
              <a:buNone/>
            </a:pPr>
            <a:r>
              <a:rPr lang="en-GB" sz="2400" dirty="0">
                <a:effectLst/>
                <a:latin typeface="Calibri" panose="020F0502020204030204" pitchFamily="34" charset="0"/>
                <a:ea typeface="DengXian" panose="02010600030101010101" pitchFamily="2" charset="-122"/>
              </a:rPr>
              <a:t> </a:t>
            </a:r>
          </a:p>
          <a:p>
            <a:endParaRPr lang="en-GB" dirty="0"/>
          </a:p>
        </p:txBody>
      </p:sp>
    </p:spTree>
    <p:extLst>
      <p:ext uri="{BB962C8B-B14F-4D97-AF65-F5344CB8AC3E}">
        <p14:creationId xmlns:p14="http://schemas.microsoft.com/office/powerpoint/2010/main" val="800588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EF803D7-21BC-2F0A-7FBC-63A47B965207}"/>
              </a:ext>
            </a:extLst>
          </p:cNvPr>
          <p:cNvSpPr>
            <a:spLocks noGrp="1"/>
          </p:cNvSpPr>
          <p:nvPr>
            <p:ph type="title"/>
          </p:nvPr>
        </p:nvSpPr>
        <p:spPr/>
        <p:txBody>
          <a:bodyPr/>
          <a:lstStyle/>
          <a:p>
            <a:r>
              <a:rPr lang="en-GB" b="1" dirty="0"/>
              <a:t>Digital Strategy for Wales (2022)</a:t>
            </a:r>
          </a:p>
        </p:txBody>
      </p:sp>
      <p:sp>
        <p:nvSpPr>
          <p:cNvPr id="6" name="Content Placeholder 5">
            <a:extLst>
              <a:ext uri="{FF2B5EF4-FFF2-40B4-BE49-F238E27FC236}">
                <a16:creationId xmlns:a16="http://schemas.microsoft.com/office/drawing/2014/main" id="{2E555946-D998-DD79-DD5A-74840852AB61}"/>
              </a:ext>
            </a:extLst>
          </p:cNvPr>
          <p:cNvSpPr>
            <a:spLocks noGrp="1"/>
          </p:cNvSpPr>
          <p:nvPr>
            <p:ph idx="1"/>
          </p:nvPr>
        </p:nvSpPr>
        <p:spPr>
          <a:xfrm>
            <a:off x="628650" y="1482725"/>
            <a:ext cx="7886700" cy="4351338"/>
          </a:xfrm>
        </p:spPr>
        <p:txBody>
          <a:bodyPr/>
          <a:lstStyle/>
          <a:p>
            <a:pPr marL="0" indent="0" algn="l">
              <a:buNone/>
            </a:pPr>
            <a:r>
              <a:rPr lang="en-GB" b="0" i="0" dirty="0">
                <a:solidFill>
                  <a:srgbClr val="1F1F1F"/>
                </a:solidFill>
                <a:effectLst/>
                <a:latin typeface="Arial" panose="020B0604020202020204" pitchFamily="34" charset="0"/>
              </a:rPr>
              <a:t>The strategy identifies a series of priorities under 6 missions:</a:t>
            </a:r>
          </a:p>
          <a:p>
            <a:pPr algn="l">
              <a:buFont typeface="Arial" panose="020B0604020202020204" pitchFamily="34" charset="0"/>
              <a:buChar char="•"/>
            </a:pPr>
            <a:r>
              <a:rPr lang="en-GB" b="0" i="0" dirty="0">
                <a:solidFill>
                  <a:srgbClr val="1F1F1F"/>
                </a:solidFill>
                <a:effectLst/>
                <a:latin typeface="Arial" panose="020B0604020202020204" pitchFamily="34" charset="0"/>
              </a:rPr>
              <a:t>digital services</a:t>
            </a:r>
          </a:p>
          <a:p>
            <a:pPr algn="l">
              <a:buFont typeface="Arial" panose="020B0604020202020204" pitchFamily="34" charset="0"/>
              <a:buChar char="•"/>
            </a:pPr>
            <a:r>
              <a:rPr lang="en-GB" b="0" i="0" dirty="0">
                <a:solidFill>
                  <a:srgbClr val="1F1F1F"/>
                </a:solidFill>
                <a:effectLst/>
                <a:latin typeface="Arial" panose="020B0604020202020204" pitchFamily="34" charset="0"/>
              </a:rPr>
              <a:t>digital inclusion</a:t>
            </a:r>
          </a:p>
          <a:p>
            <a:pPr algn="l">
              <a:buFont typeface="Arial" panose="020B0604020202020204" pitchFamily="34" charset="0"/>
              <a:buChar char="•"/>
            </a:pPr>
            <a:r>
              <a:rPr lang="en-GB" b="0" i="0" dirty="0">
                <a:solidFill>
                  <a:srgbClr val="1F1F1F"/>
                </a:solidFill>
                <a:effectLst/>
                <a:latin typeface="Arial" panose="020B0604020202020204" pitchFamily="34" charset="0"/>
              </a:rPr>
              <a:t>digital skills</a:t>
            </a:r>
          </a:p>
          <a:p>
            <a:pPr algn="l">
              <a:buFont typeface="Arial" panose="020B0604020202020204" pitchFamily="34" charset="0"/>
              <a:buChar char="•"/>
            </a:pPr>
            <a:r>
              <a:rPr lang="en-GB" b="0" i="0" dirty="0">
                <a:solidFill>
                  <a:srgbClr val="1F1F1F"/>
                </a:solidFill>
                <a:effectLst/>
                <a:latin typeface="Arial" panose="020B0604020202020204" pitchFamily="34" charset="0"/>
              </a:rPr>
              <a:t>digital economy</a:t>
            </a:r>
          </a:p>
          <a:p>
            <a:pPr algn="l">
              <a:buFont typeface="Arial" panose="020B0604020202020204" pitchFamily="34" charset="0"/>
              <a:buChar char="•"/>
            </a:pPr>
            <a:r>
              <a:rPr lang="en-GB" b="0" i="0" dirty="0">
                <a:solidFill>
                  <a:srgbClr val="1F1F1F"/>
                </a:solidFill>
                <a:effectLst/>
                <a:latin typeface="Arial" panose="020B0604020202020204" pitchFamily="34" charset="0"/>
              </a:rPr>
              <a:t>digital connectivity</a:t>
            </a:r>
          </a:p>
          <a:p>
            <a:pPr algn="l">
              <a:buFont typeface="Arial" panose="020B0604020202020204" pitchFamily="34" charset="0"/>
              <a:buChar char="•"/>
            </a:pPr>
            <a:r>
              <a:rPr lang="en-GB" b="0" i="0" dirty="0">
                <a:solidFill>
                  <a:srgbClr val="1F1F1F"/>
                </a:solidFill>
                <a:effectLst/>
                <a:latin typeface="Arial" panose="020B0604020202020204" pitchFamily="34" charset="0"/>
              </a:rPr>
              <a:t>data and collaboration</a:t>
            </a:r>
          </a:p>
          <a:p>
            <a:endParaRPr lang="en-GB" dirty="0"/>
          </a:p>
        </p:txBody>
      </p:sp>
    </p:spTree>
    <p:extLst>
      <p:ext uri="{BB962C8B-B14F-4D97-AF65-F5344CB8AC3E}">
        <p14:creationId xmlns:p14="http://schemas.microsoft.com/office/powerpoint/2010/main" val="2310473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631" y="0"/>
            <a:ext cx="2436019" cy="3400426"/>
          </a:xfrm>
          <a:prstGeom prst="flowChartDocument">
            <a:avLst/>
          </a:prstGeom>
          <a:solidFill>
            <a:srgbClr val="446C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915074-6217-6428-AC84-C09A572B45E6}"/>
              </a:ext>
            </a:extLst>
          </p:cNvPr>
          <p:cNvSpPr>
            <a:spLocks noGrp="1"/>
          </p:cNvSpPr>
          <p:nvPr>
            <p:ph type="title"/>
          </p:nvPr>
        </p:nvSpPr>
        <p:spPr>
          <a:xfrm>
            <a:off x="628650" y="171162"/>
            <a:ext cx="2130136" cy="2371148"/>
          </a:xfrm>
        </p:spPr>
        <p:txBody>
          <a:bodyPr vert="horz" lIns="91440" tIns="45720" rIns="91440" bIns="45720" rtlCol="0" anchor="ctr">
            <a:normAutofit/>
          </a:bodyPr>
          <a:lstStyle/>
          <a:p>
            <a:r>
              <a:rPr lang="en-US" sz="2800" b="1" kern="1200">
                <a:solidFill>
                  <a:srgbClr val="FFFFFF"/>
                </a:solidFill>
                <a:latin typeface="+mj-lt"/>
                <a:ea typeface="+mj-ea"/>
                <a:cs typeface="+mj-cs"/>
              </a:rPr>
              <a:t>Wellbeing of Future Generations Act (2015)</a:t>
            </a:r>
          </a:p>
        </p:txBody>
      </p:sp>
      <p:pic>
        <p:nvPicPr>
          <p:cNvPr id="4" name="Picture 4" descr="Diagram&#10;&#10;Description automatically generated">
            <a:extLst>
              <a:ext uri="{FF2B5EF4-FFF2-40B4-BE49-F238E27FC236}">
                <a16:creationId xmlns:a16="http://schemas.microsoft.com/office/drawing/2014/main" id="{8747C2DC-7C16-E1C2-A09B-1697D1BA2082}"/>
              </a:ext>
            </a:extLst>
          </p:cNvPr>
          <p:cNvPicPr>
            <a:picLocks noGrp="1" noChangeAspect="1"/>
          </p:cNvPicPr>
          <p:nvPr>
            <p:ph idx="1"/>
          </p:nvPr>
        </p:nvPicPr>
        <p:blipFill>
          <a:blip r:embed="rId2"/>
          <a:stretch>
            <a:fillRect/>
          </a:stretch>
        </p:blipFill>
        <p:spPr>
          <a:xfrm>
            <a:off x="3275814" y="405399"/>
            <a:ext cx="5510653" cy="5483099"/>
          </a:xfrm>
          <a:prstGeom prst="rect">
            <a:avLst/>
          </a:prstGeom>
        </p:spPr>
      </p:pic>
    </p:spTree>
    <p:extLst>
      <p:ext uri="{BB962C8B-B14F-4D97-AF65-F5344CB8AC3E}">
        <p14:creationId xmlns:p14="http://schemas.microsoft.com/office/powerpoint/2010/main" val="4102082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1EF7C-CE3F-3FB8-FEBD-28C036C236A5}"/>
              </a:ext>
            </a:extLst>
          </p:cNvPr>
          <p:cNvSpPr>
            <a:spLocks noGrp="1"/>
          </p:cNvSpPr>
          <p:nvPr>
            <p:ph type="title"/>
          </p:nvPr>
        </p:nvSpPr>
        <p:spPr/>
        <p:txBody>
          <a:bodyPr lIns="91440" tIns="45720" rIns="91440" bIns="45720" anchor="t"/>
          <a:lstStyle/>
          <a:p>
            <a:r>
              <a:rPr lang="en-GB" dirty="0">
                <a:ea typeface="Calibri Light"/>
                <a:cs typeface="Calibri Light"/>
              </a:rPr>
              <a:t>Group Work</a:t>
            </a:r>
            <a:endParaRPr lang="en-GB" dirty="0"/>
          </a:p>
        </p:txBody>
      </p:sp>
      <p:sp>
        <p:nvSpPr>
          <p:cNvPr id="3" name="Content Placeholder 2">
            <a:extLst>
              <a:ext uri="{FF2B5EF4-FFF2-40B4-BE49-F238E27FC236}">
                <a16:creationId xmlns:a16="http://schemas.microsoft.com/office/drawing/2014/main" id="{ADADC9FA-EC93-78AD-4B69-65863BCB1819}"/>
              </a:ext>
            </a:extLst>
          </p:cNvPr>
          <p:cNvSpPr>
            <a:spLocks noGrp="1"/>
          </p:cNvSpPr>
          <p:nvPr>
            <p:ph idx="1"/>
          </p:nvPr>
        </p:nvSpPr>
        <p:spPr>
          <a:xfrm>
            <a:off x="628650" y="1380412"/>
            <a:ext cx="7886700" cy="4351338"/>
          </a:xfrm>
        </p:spPr>
        <p:txBody>
          <a:bodyPr lIns="91440" tIns="45720" rIns="91440" bIns="45720" anchor="t"/>
          <a:lstStyle/>
          <a:p>
            <a:pPr marL="0" indent="0">
              <a:buNone/>
            </a:pPr>
            <a:r>
              <a:rPr lang="en-GB" dirty="0">
                <a:ea typeface="Calibri"/>
                <a:cs typeface="Calibri"/>
              </a:rPr>
              <a:t>In groups discuss how use of technology can assist each of the 7 well-being goals to be achieved</a:t>
            </a:r>
          </a:p>
          <a:p>
            <a:pPr marL="0" indent="0">
              <a:buNone/>
            </a:pPr>
            <a:endParaRPr lang="en-GB" dirty="0">
              <a:ea typeface="Calibri"/>
              <a:cs typeface="Calibri"/>
            </a:endParaRPr>
          </a:p>
          <a:p>
            <a:r>
              <a:rPr lang="en-GB" dirty="0">
                <a:ea typeface="Calibri"/>
                <a:cs typeface="Calibri"/>
              </a:rPr>
              <a:t>You have 20 minutes</a:t>
            </a:r>
          </a:p>
          <a:p>
            <a:r>
              <a:rPr lang="en-GB" dirty="0">
                <a:ea typeface="Calibri"/>
                <a:cs typeface="Calibri"/>
              </a:rPr>
              <a:t>You may leave to use the internet and conduct research</a:t>
            </a:r>
          </a:p>
          <a:p>
            <a:r>
              <a:rPr lang="en-GB">
                <a:ea typeface="Calibri"/>
                <a:cs typeface="Calibri"/>
              </a:rPr>
              <a:t>Be prepared to feedback</a:t>
            </a:r>
            <a:endParaRPr lang="en-GB"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14647800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B47D4-04E7-B58A-B54D-E05171246D3F}"/>
              </a:ext>
            </a:extLst>
          </p:cNvPr>
          <p:cNvSpPr>
            <a:spLocks noGrp="1"/>
          </p:cNvSpPr>
          <p:nvPr>
            <p:ph type="title"/>
          </p:nvPr>
        </p:nvSpPr>
        <p:spPr/>
        <p:txBody>
          <a:bodyPr lIns="91440" tIns="45720" rIns="91440" bIns="45720" anchor="t"/>
          <a:lstStyle/>
          <a:p>
            <a:r>
              <a:rPr lang="en-GB" sz="3600" b="1" dirty="0"/>
              <a:t>Informed Health and Care – A Digital Health and Social Care Strategy for Wales (2015)</a:t>
            </a:r>
          </a:p>
        </p:txBody>
      </p:sp>
      <p:sp>
        <p:nvSpPr>
          <p:cNvPr id="3" name="Content Placeholder 2">
            <a:extLst>
              <a:ext uri="{FF2B5EF4-FFF2-40B4-BE49-F238E27FC236}">
                <a16:creationId xmlns:a16="http://schemas.microsoft.com/office/drawing/2014/main" id="{1185BAA4-F136-F3B6-F8CC-7786E04418C4}"/>
              </a:ext>
            </a:extLst>
          </p:cNvPr>
          <p:cNvSpPr>
            <a:spLocks noGrp="1"/>
          </p:cNvSpPr>
          <p:nvPr>
            <p:ph idx="1"/>
          </p:nvPr>
        </p:nvSpPr>
        <p:spPr>
          <a:xfrm>
            <a:off x="628650" y="2447925"/>
            <a:ext cx="7886700" cy="4351338"/>
          </a:xfrm>
        </p:spPr>
        <p:txBody>
          <a:bodyPr/>
          <a:lstStyle/>
          <a:p>
            <a:r>
              <a:rPr lang="en-GB" dirty="0"/>
              <a:t>Information for the citizen</a:t>
            </a:r>
          </a:p>
          <a:p>
            <a:r>
              <a:rPr lang="en-GB" dirty="0"/>
              <a:t>Supporting professionals</a:t>
            </a:r>
          </a:p>
          <a:p>
            <a:r>
              <a:rPr lang="en-GB" dirty="0"/>
              <a:t>Improvement and innovation</a:t>
            </a:r>
          </a:p>
          <a:p>
            <a:r>
              <a:rPr lang="en-GB" dirty="0"/>
              <a:t>A planned future</a:t>
            </a:r>
          </a:p>
        </p:txBody>
      </p:sp>
    </p:spTree>
    <p:extLst>
      <p:ext uri="{BB962C8B-B14F-4D97-AF65-F5344CB8AC3E}">
        <p14:creationId xmlns:p14="http://schemas.microsoft.com/office/powerpoint/2010/main" val="10000627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725ACB5-07DC-FA59-A593-D42D8C93E782}"/>
              </a:ext>
            </a:extLst>
          </p:cNvPr>
          <p:cNvSpPr>
            <a:spLocks noGrp="1"/>
          </p:cNvSpPr>
          <p:nvPr>
            <p:ph type="title"/>
          </p:nvPr>
        </p:nvSpPr>
        <p:spPr/>
        <p:txBody>
          <a:bodyPr/>
          <a:lstStyle/>
          <a:p>
            <a:r>
              <a:rPr lang="en-GB" b="1" dirty="0"/>
              <a:t>Key Challenges </a:t>
            </a:r>
          </a:p>
        </p:txBody>
      </p:sp>
      <p:sp>
        <p:nvSpPr>
          <p:cNvPr id="6" name="Content Placeholder 5">
            <a:extLst>
              <a:ext uri="{FF2B5EF4-FFF2-40B4-BE49-F238E27FC236}">
                <a16:creationId xmlns:a16="http://schemas.microsoft.com/office/drawing/2014/main" id="{4C00BC47-BA1B-2E3F-DFD2-E7E60BBFD112}"/>
              </a:ext>
            </a:extLst>
          </p:cNvPr>
          <p:cNvSpPr>
            <a:spLocks noGrp="1"/>
          </p:cNvSpPr>
          <p:nvPr>
            <p:ph idx="1"/>
          </p:nvPr>
        </p:nvSpPr>
        <p:spPr/>
        <p:txBody>
          <a:bodyPr/>
          <a:lstStyle/>
          <a:p>
            <a:r>
              <a:rPr lang="en-GB" dirty="0"/>
              <a:t>Funding</a:t>
            </a:r>
          </a:p>
          <a:p>
            <a:r>
              <a:rPr lang="en-GB" dirty="0"/>
              <a:t>Consistency</a:t>
            </a:r>
          </a:p>
          <a:p>
            <a:r>
              <a:rPr lang="en-GB" dirty="0"/>
              <a:t>Change</a:t>
            </a:r>
          </a:p>
          <a:p>
            <a:r>
              <a:rPr lang="en-GB" dirty="0"/>
              <a:t>Digital inclusion</a:t>
            </a:r>
          </a:p>
          <a:p>
            <a:r>
              <a:rPr lang="en-GB" dirty="0"/>
              <a:t>Digital Skills</a:t>
            </a:r>
          </a:p>
          <a:p>
            <a:r>
              <a:rPr lang="en-GB" dirty="0"/>
              <a:t>Technical</a:t>
            </a:r>
          </a:p>
          <a:p>
            <a:pPr marL="0" indent="0">
              <a:buNone/>
            </a:pPr>
            <a:endParaRPr lang="en-GB" dirty="0"/>
          </a:p>
        </p:txBody>
      </p:sp>
    </p:spTree>
    <p:extLst>
      <p:ext uri="{BB962C8B-B14F-4D97-AF65-F5344CB8AC3E}">
        <p14:creationId xmlns:p14="http://schemas.microsoft.com/office/powerpoint/2010/main" val="1608345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AD38D-264F-9177-04F0-47F67FA45B05}"/>
              </a:ext>
            </a:extLst>
          </p:cNvPr>
          <p:cNvSpPr>
            <a:spLocks noGrp="1"/>
          </p:cNvSpPr>
          <p:nvPr>
            <p:ph type="title"/>
          </p:nvPr>
        </p:nvSpPr>
        <p:spPr/>
        <p:txBody>
          <a:bodyPr/>
          <a:lstStyle/>
          <a:p>
            <a:r>
              <a:rPr lang="en-GB" b="1" dirty="0"/>
              <a:t>Some example systems…</a:t>
            </a:r>
          </a:p>
        </p:txBody>
      </p:sp>
      <p:sp>
        <p:nvSpPr>
          <p:cNvPr id="3" name="Content Placeholder 2">
            <a:extLst>
              <a:ext uri="{FF2B5EF4-FFF2-40B4-BE49-F238E27FC236}">
                <a16:creationId xmlns:a16="http://schemas.microsoft.com/office/drawing/2014/main" id="{95A06E3E-ABEF-029F-6E00-98696AA83C59}"/>
              </a:ext>
            </a:extLst>
          </p:cNvPr>
          <p:cNvSpPr>
            <a:spLocks noGrp="1"/>
          </p:cNvSpPr>
          <p:nvPr>
            <p:ph idx="1"/>
          </p:nvPr>
        </p:nvSpPr>
        <p:spPr>
          <a:xfrm>
            <a:off x="628650" y="1825625"/>
            <a:ext cx="7886700" cy="3660775"/>
          </a:xfrm>
        </p:spPr>
        <p:txBody>
          <a:bodyPr/>
          <a:lstStyle/>
          <a:p>
            <a:r>
              <a:rPr lang="en-GB" dirty="0"/>
              <a:t>Welsh Patient Administration System</a:t>
            </a:r>
          </a:p>
          <a:p>
            <a:r>
              <a:rPr lang="en-GB" dirty="0"/>
              <a:t>Welsh Clinical Portal</a:t>
            </a:r>
          </a:p>
          <a:p>
            <a:r>
              <a:rPr lang="en-GB" dirty="0"/>
              <a:t>Welsh Intensive Care Clinical System</a:t>
            </a:r>
          </a:p>
          <a:p>
            <a:r>
              <a:rPr lang="en-GB" dirty="0"/>
              <a:t>Welsh Nursing Care Record</a:t>
            </a:r>
          </a:p>
          <a:p>
            <a:r>
              <a:rPr lang="en-GB" dirty="0"/>
              <a:t>Welsh Laboratory Information System</a:t>
            </a:r>
          </a:p>
        </p:txBody>
      </p:sp>
    </p:spTree>
    <p:extLst>
      <p:ext uri="{BB962C8B-B14F-4D97-AF65-F5344CB8AC3E}">
        <p14:creationId xmlns:p14="http://schemas.microsoft.com/office/powerpoint/2010/main" val="464194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CF8AEC00-AA70-4B44-A393-88C0CE27BFC2}"/>
              </a:ext>
            </a:extLst>
          </p:cNvPr>
          <p:cNvPicPr>
            <a:picLocks noChangeAspect="1"/>
          </p:cNvPicPr>
          <p:nvPr/>
        </p:nvPicPr>
        <p:blipFill rotWithShape="1">
          <a:blip r:embed="rId3"/>
          <a:srcRect r="2" b="2"/>
          <a:stretch/>
        </p:blipFill>
        <p:spPr>
          <a:xfrm>
            <a:off x="600319" y="175364"/>
            <a:ext cx="7943361" cy="5699342"/>
          </a:xfrm>
          <a:prstGeom prst="rect">
            <a:avLst/>
          </a:prstGeom>
          <a:noFill/>
        </p:spPr>
      </p:pic>
    </p:spTree>
    <p:extLst>
      <p:ext uri="{BB962C8B-B14F-4D97-AF65-F5344CB8AC3E}">
        <p14:creationId xmlns:p14="http://schemas.microsoft.com/office/powerpoint/2010/main" val="258415062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A713E-8468-415B-A49E-32E348887E3F}"/>
              </a:ext>
            </a:extLst>
          </p:cNvPr>
          <p:cNvSpPr>
            <a:spLocks noGrp="1"/>
          </p:cNvSpPr>
          <p:nvPr>
            <p:ph type="title"/>
          </p:nvPr>
        </p:nvSpPr>
        <p:spPr>
          <a:xfrm>
            <a:off x="3724072" y="629268"/>
            <a:ext cx="4939868" cy="1286160"/>
          </a:xfrm>
        </p:spPr>
        <p:txBody>
          <a:bodyPr anchor="b">
            <a:normAutofit/>
          </a:bodyPr>
          <a:lstStyle/>
          <a:p>
            <a:r>
              <a:rPr lang="en-US" sz="4100"/>
              <a:t>Change Management Definitions </a:t>
            </a:r>
            <a:endParaRPr lang="en-GB" sz="4100"/>
          </a:p>
        </p:txBody>
      </p:sp>
      <p:sp>
        <p:nvSpPr>
          <p:cNvPr id="3" name="Content Placeholder 2">
            <a:extLst>
              <a:ext uri="{FF2B5EF4-FFF2-40B4-BE49-F238E27FC236}">
                <a16:creationId xmlns:a16="http://schemas.microsoft.com/office/drawing/2014/main" id="{C9D8E152-D4E3-4865-9FFC-AD35B0C3A5D4}"/>
              </a:ext>
            </a:extLst>
          </p:cNvPr>
          <p:cNvSpPr>
            <a:spLocks noGrp="1"/>
          </p:cNvSpPr>
          <p:nvPr>
            <p:ph idx="1"/>
          </p:nvPr>
        </p:nvSpPr>
        <p:spPr>
          <a:xfrm>
            <a:off x="3724073" y="2438400"/>
            <a:ext cx="4939867" cy="3785419"/>
          </a:xfrm>
        </p:spPr>
        <p:txBody>
          <a:bodyPr>
            <a:normAutofit/>
          </a:bodyPr>
          <a:lstStyle/>
          <a:p>
            <a:pPr marL="0" indent="0">
              <a:buNone/>
            </a:pPr>
            <a:r>
              <a:rPr lang="en-US" sz="1700" i="0">
                <a:effectLst/>
              </a:rPr>
              <a:t>“Change management, which is the term most everyone uses, refers to a set of basic tools or structures intended to keep any change effort under control. The goal is often to minimize the distractions and impacts of the change.” </a:t>
            </a:r>
            <a:r>
              <a:rPr lang="en-US" sz="1700" b="1" i="0">
                <a:effectLst/>
              </a:rPr>
              <a:t>(Kotter, 2011)</a:t>
            </a:r>
          </a:p>
          <a:p>
            <a:pPr marL="0" indent="0">
              <a:buNone/>
            </a:pPr>
            <a:endParaRPr lang="en-GB" sz="1700"/>
          </a:p>
          <a:p>
            <a:pPr marL="0" indent="0">
              <a:buNone/>
            </a:pPr>
            <a:r>
              <a:rPr lang="en-US" sz="1700"/>
              <a:t>The change management process is the sequence of steps or activities that a change management team or project leader would follow to apply change management to a project or change. </a:t>
            </a:r>
            <a:r>
              <a:rPr lang="en-US" sz="1700" b="1"/>
              <a:t>(Prosci, 2022)</a:t>
            </a:r>
          </a:p>
          <a:p>
            <a:pPr marL="0" indent="0">
              <a:buNone/>
            </a:pPr>
            <a:endParaRPr lang="en-US" sz="1700" b="1"/>
          </a:p>
          <a:p>
            <a:pPr marL="0" indent="0">
              <a:buNone/>
            </a:pPr>
            <a:endParaRPr lang="en-US" sz="1700" b="1"/>
          </a:p>
          <a:p>
            <a:pPr marL="0" indent="0">
              <a:buNone/>
            </a:pPr>
            <a:endParaRPr lang="en-GB" sz="1700" b="1"/>
          </a:p>
        </p:txBody>
      </p:sp>
      <p:pic>
        <p:nvPicPr>
          <p:cNvPr id="5" name="Picture 4" descr="Arrows pointing towards light">
            <a:extLst>
              <a:ext uri="{FF2B5EF4-FFF2-40B4-BE49-F238E27FC236}">
                <a16:creationId xmlns:a16="http://schemas.microsoft.com/office/drawing/2014/main" id="{E15E3A64-C28B-95EB-F439-EE5E3F0C6200}"/>
              </a:ext>
            </a:extLst>
          </p:cNvPr>
          <p:cNvPicPr>
            <a:picLocks noChangeAspect="1"/>
          </p:cNvPicPr>
          <p:nvPr/>
        </p:nvPicPr>
        <p:blipFill rotWithShape="1">
          <a:blip r:embed="rId3"/>
          <a:srcRect l="13217" r="52944"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FEF8A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8883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765665"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B33EEB0-5890-C389-BAA7-57D142D653BA}"/>
              </a:ext>
            </a:extLst>
          </p:cNvPr>
          <p:cNvSpPr>
            <a:spLocks noGrp="1"/>
          </p:cNvSpPr>
          <p:nvPr>
            <p:ph type="title"/>
          </p:nvPr>
        </p:nvSpPr>
        <p:spPr>
          <a:xfrm>
            <a:off x="445770" y="1209086"/>
            <a:ext cx="2907636" cy="4064925"/>
          </a:xfrm>
        </p:spPr>
        <p:txBody>
          <a:bodyPr anchor="ctr">
            <a:normAutofit/>
          </a:bodyPr>
          <a:lstStyle/>
          <a:p>
            <a:r>
              <a:rPr lang="en-GB" sz="4100" b="1"/>
              <a:t>Why is change management important?</a:t>
            </a:r>
          </a:p>
        </p:txBody>
      </p:sp>
      <p:grpSp>
        <p:nvGrpSpPr>
          <p:cNvPr id="16" name="Group 15">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125" y="2569464"/>
            <a:ext cx="181579" cy="1340860"/>
            <a:chOff x="56167" y="2761488"/>
            <a:chExt cx="242107" cy="1340860"/>
          </a:xfrm>
        </p:grpSpPr>
        <p:sp>
          <p:nvSpPr>
            <p:cNvPr id="17"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9144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5">
            <a:extLst>
              <a:ext uri="{FF2B5EF4-FFF2-40B4-BE49-F238E27FC236}">
                <a16:creationId xmlns:a16="http://schemas.microsoft.com/office/drawing/2014/main" id="{A198F9A6-BAD1-2A31-3496-5C066ADDF468}"/>
              </a:ext>
            </a:extLst>
          </p:cNvPr>
          <p:cNvGraphicFramePr>
            <a:graphicFrameLocks noGrp="1"/>
          </p:cNvGraphicFramePr>
          <p:nvPr>
            <p:ph idx="1"/>
          </p:nvPr>
        </p:nvGraphicFramePr>
        <p:xfrm>
          <a:off x="4210812" y="457200"/>
          <a:ext cx="4588002"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67953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17307-5B53-63E4-2B77-B0A000AE70A2}"/>
              </a:ext>
            </a:extLst>
          </p:cNvPr>
          <p:cNvSpPr>
            <a:spLocks noGrp="1"/>
          </p:cNvSpPr>
          <p:nvPr>
            <p:ph type="title"/>
          </p:nvPr>
        </p:nvSpPr>
        <p:spPr/>
        <p:txBody>
          <a:bodyPr/>
          <a:lstStyle/>
          <a:p>
            <a:r>
              <a:rPr lang="en-GB" b="1" dirty="0"/>
              <a:t>Key Drivers for Change in the Health and Care Service</a:t>
            </a:r>
          </a:p>
        </p:txBody>
      </p:sp>
      <p:sp>
        <p:nvSpPr>
          <p:cNvPr id="3" name="Content Placeholder 2">
            <a:extLst>
              <a:ext uri="{FF2B5EF4-FFF2-40B4-BE49-F238E27FC236}">
                <a16:creationId xmlns:a16="http://schemas.microsoft.com/office/drawing/2014/main" id="{94E80794-BFEE-DB30-9655-EC327ECF52B7}"/>
              </a:ext>
            </a:extLst>
          </p:cNvPr>
          <p:cNvSpPr>
            <a:spLocks noGrp="1"/>
          </p:cNvSpPr>
          <p:nvPr>
            <p:ph idx="1"/>
          </p:nvPr>
        </p:nvSpPr>
        <p:spPr/>
        <p:txBody>
          <a:bodyPr/>
          <a:lstStyle/>
          <a:p>
            <a:r>
              <a:rPr lang="en-GB" dirty="0"/>
              <a:t>Cost saving</a:t>
            </a:r>
          </a:p>
          <a:p>
            <a:r>
              <a:rPr lang="en-GB" dirty="0"/>
              <a:t>Shift in strategic objectives</a:t>
            </a:r>
          </a:p>
          <a:p>
            <a:r>
              <a:rPr lang="en-GB" dirty="0"/>
              <a:t>Improvement for service/care to the patient or service user</a:t>
            </a:r>
          </a:p>
          <a:p>
            <a:r>
              <a:rPr lang="en-GB" dirty="0"/>
              <a:t>Health and Safety</a:t>
            </a:r>
          </a:p>
          <a:p>
            <a:r>
              <a:rPr lang="en-GB" dirty="0"/>
              <a:t>Legislative changes/Initiatives</a:t>
            </a:r>
          </a:p>
          <a:p>
            <a:r>
              <a:rPr lang="en-GB" dirty="0"/>
              <a:t>Technological developments</a:t>
            </a:r>
          </a:p>
          <a:p>
            <a:endParaRPr lang="en-GB" dirty="0"/>
          </a:p>
        </p:txBody>
      </p:sp>
    </p:spTree>
    <p:extLst>
      <p:ext uri="{BB962C8B-B14F-4D97-AF65-F5344CB8AC3E}">
        <p14:creationId xmlns:p14="http://schemas.microsoft.com/office/powerpoint/2010/main" val="25554537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DA167-81FA-BA93-EFB2-6D9E0A7C10B8}"/>
              </a:ext>
            </a:extLst>
          </p:cNvPr>
          <p:cNvSpPr>
            <a:spLocks noGrp="1"/>
          </p:cNvSpPr>
          <p:nvPr>
            <p:ph type="title"/>
          </p:nvPr>
        </p:nvSpPr>
        <p:spPr>
          <a:xfrm>
            <a:off x="840699" y="687480"/>
            <a:ext cx="5605629" cy="994172"/>
          </a:xfrm>
        </p:spPr>
        <p:txBody>
          <a:bodyPr>
            <a:normAutofit/>
          </a:bodyPr>
          <a:lstStyle/>
          <a:p>
            <a:r>
              <a:rPr lang="en-GB" sz="3850" b="1"/>
              <a:t>Change Models</a:t>
            </a:r>
          </a:p>
        </p:txBody>
      </p:sp>
      <p:sp>
        <p:nvSpPr>
          <p:cNvPr id="3" name="Content Placeholder 2">
            <a:extLst>
              <a:ext uri="{FF2B5EF4-FFF2-40B4-BE49-F238E27FC236}">
                <a16:creationId xmlns:a16="http://schemas.microsoft.com/office/drawing/2014/main" id="{F5B1E387-A598-8F10-C898-44DA5B5DBCEC}"/>
              </a:ext>
            </a:extLst>
          </p:cNvPr>
          <p:cNvSpPr>
            <a:spLocks noGrp="1"/>
          </p:cNvSpPr>
          <p:nvPr>
            <p:ph idx="1"/>
          </p:nvPr>
        </p:nvSpPr>
        <p:spPr>
          <a:xfrm>
            <a:off x="814110" y="1184566"/>
            <a:ext cx="5033221" cy="3788227"/>
          </a:xfrm>
        </p:spPr>
        <p:txBody>
          <a:bodyPr lIns="91440" tIns="45720" rIns="91440" bIns="45720" anchor="ctr">
            <a:normAutofit/>
          </a:bodyPr>
          <a:lstStyle/>
          <a:p>
            <a:pPr marL="0" indent="0">
              <a:buNone/>
            </a:pPr>
            <a:r>
              <a:rPr lang="en-GB" dirty="0"/>
              <a:t>Today we will focus on:</a:t>
            </a:r>
          </a:p>
          <a:p>
            <a:pPr marL="0" indent="0">
              <a:buNone/>
            </a:pPr>
            <a:endParaRPr lang="en-GB" dirty="0"/>
          </a:p>
          <a:p>
            <a:r>
              <a:rPr lang="en-GB" dirty="0"/>
              <a:t>Lewin’s Change Model (1951)</a:t>
            </a:r>
            <a:endParaRPr lang="en-GB" dirty="0">
              <a:ea typeface="Calibri"/>
              <a:cs typeface="Calibri"/>
            </a:endParaRPr>
          </a:p>
          <a:p>
            <a:r>
              <a:rPr lang="en-GB" dirty="0"/>
              <a:t>Kotter’s eight step change model (1995)</a:t>
            </a:r>
            <a:endParaRPr lang="en-GB" dirty="0">
              <a:ea typeface="Calibri"/>
              <a:cs typeface="Calibri"/>
            </a:endParaRP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Head with Gears">
            <a:extLst>
              <a:ext uri="{FF2B5EF4-FFF2-40B4-BE49-F238E27FC236}">
                <a16:creationId xmlns:a16="http://schemas.microsoft.com/office/drawing/2014/main" id="{AC7AD3A8-F381-18D0-18AC-13CB134D97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38826348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6410C25-ABDD-438E-8512-94E987CBADD2}"/>
              </a:ext>
            </a:extLst>
          </p:cNvPr>
          <p:cNvPicPr>
            <a:picLocks noGrp="1" noChangeAspect="1"/>
          </p:cNvPicPr>
          <p:nvPr>
            <p:ph idx="1"/>
          </p:nvPr>
        </p:nvPicPr>
        <p:blipFill>
          <a:blip r:embed="rId3"/>
          <a:stretch>
            <a:fillRect/>
          </a:stretch>
        </p:blipFill>
        <p:spPr>
          <a:xfrm>
            <a:off x="542441" y="456986"/>
            <a:ext cx="8059117" cy="5943600"/>
          </a:xfrm>
          <a:prstGeom prst="rect">
            <a:avLst/>
          </a:prstGeom>
        </p:spPr>
      </p:pic>
    </p:spTree>
    <p:extLst>
      <p:ext uri="{BB962C8B-B14F-4D97-AF65-F5344CB8AC3E}">
        <p14:creationId xmlns:p14="http://schemas.microsoft.com/office/powerpoint/2010/main" val="22697679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0BE7B5-16EF-4B9C-92E4-8662D5E67C5F}"/>
              </a:ext>
            </a:extLst>
          </p:cNvPr>
          <p:cNvSpPr>
            <a:spLocks noGrp="1"/>
          </p:cNvSpPr>
          <p:nvPr>
            <p:ph type="title"/>
          </p:nvPr>
        </p:nvSpPr>
        <p:spPr>
          <a:xfrm>
            <a:off x="628650" y="365125"/>
            <a:ext cx="7886700" cy="1325563"/>
          </a:xfrm>
        </p:spPr>
        <p:txBody>
          <a:bodyPr>
            <a:normAutofit/>
          </a:bodyPr>
          <a:lstStyle/>
          <a:p>
            <a:r>
              <a:rPr lang="en-US" sz="4000" b="1">
                <a:solidFill>
                  <a:srgbClr val="FFFFFF"/>
                </a:solidFill>
              </a:rPr>
              <a:t>Kotter’s eight step change model (1995)</a:t>
            </a:r>
            <a:endParaRPr lang="en-GB" sz="4000" b="1">
              <a:solidFill>
                <a:srgbClr val="FFFFFF"/>
              </a:solidFill>
            </a:endParaRPr>
          </a:p>
        </p:txBody>
      </p:sp>
      <p:sp>
        <p:nvSpPr>
          <p:cNvPr id="9" name="Content Placeholder 2">
            <a:extLst>
              <a:ext uri="{FF2B5EF4-FFF2-40B4-BE49-F238E27FC236}">
                <a16:creationId xmlns:a16="http://schemas.microsoft.com/office/drawing/2014/main" id="{CC39A5A0-913A-42B6-9CE4-F93137B22A85}"/>
              </a:ext>
            </a:extLst>
          </p:cNvPr>
          <p:cNvSpPr>
            <a:spLocks noGrp="1"/>
          </p:cNvSpPr>
          <p:nvPr>
            <p:ph idx="1"/>
          </p:nvPr>
        </p:nvSpPr>
        <p:spPr>
          <a:xfrm>
            <a:off x="628650" y="2127250"/>
            <a:ext cx="7886700" cy="3738562"/>
          </a:xfrm>
        </p:spPr>
        <p:txBody>
          <a:bodyPr>
            <a:normAutofit/>
          </a:bodyPr>
          <a:lstStyle/>
          <a:p>
            <a:r>
              <a:rPr lang="en-US" sz="2100" dirty="0"/>
              <a:t>Establishing a sense of urgency</a:t>
            </a:r>
          </a:p>
          <a:p>
            <a:r>
              <a:rPr lang="en-US" sz="2100" dirty="0"/>
              <a:t>Forming a powerful guiding coalition</a:t>
            </a:r>
          </a:p>
          <a:p>
            <a:r>
              <a:rPr lang="en-US" sz="2100" dirty="0"/>
              <a:t>Creating a vision</a:t>
            </a:r>
          </a:p>
          <a:p>
            <a:r>
              <a:rPr lang="en-US" sz="2100" dirty="0"/>
              <a:t>Communicating the vision  </a:t>
            </a:r>
          </a:p>
          <a:p>
            <a:r>
              <a:rPr lang="en-US" sz="2100" dirty="0"/>
              <a:t>Empowering others to act on the vision</a:t>
            </a:r>
          </a:p>
          <a:p>
            <a:r>
              <a:rPr lang="en-US" sz="2100" dirty="0"/>
              <a:t>Planning for and creating short-term wins</a:t>
            </a:r>
          </a:p>
          <a:p>
            <a:r>
              <a:rPr lang="en-US" sz="2100" dirty="0"/>
              <a:t>Consolidating improvements and producing still more change </a:t>
            </a:r>
          </a:p>
          <a:p>
            <a:r>
              <a:rPr lang="en-US" sz="2100" dirty="0"/>
              <a:t>Institutionalizing new approaches   </a:t>
            </a:r>
            <a:endParaRPr lang="en-GB" sz="2100" dirty="0"/>
          </a:p>
        </p:txBody>
      </p:sp>
    </p:spTree>
    <p:extLst>
      <p:ext uri="{BB962C8B-B14F-4D97-AF65-F5344CB8AC3E}">
        <p14:creationId xmlns:p14="http://schemas.microsoft.com/office/powerpoint/2010/main" val="4595184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FF426-52CA-C4BA-7057-C1F3F0DA161A}"/>
              </a:ext>
            </a:extLst>
          </p:cNvPr>
          <p:cNvSpPr>
            <a:spLocks noGrp="1"/>
          </p:cNvSpPr>
          <p:nvPr>
            <p:ph type="title"/>
          </p:nvPr>
        </p:nvSpPr>
        <p:spPr/>
        <p:txBody>
          <a:bodyPr/>
          <a:lstStyle/>
          <a:p>
            <a:r>
              <a:rPr lang="en-GB" b="1" dirty="0"/>
              <a:t>Group work</a:t>
            </a:r>
          </a:p>
        </p:txBody>
      </p:sp>
      <p:sp>
        <p:nvSpPr>
          <p:cNvPr id="4" name="Content Placeholder 3">
            <a:extLst>
              <a:ext uri="{FF2B5EF4-FFF2-40B4-BE49-F238E27FC236}">
                <a16:creationId xmlns:a16="http://schemas.microsoft.com/office/drawing/2014/main" id="{B0988D94-B5C9-125A-402D-F6EE9946880A}"/>
              </a:ext>
            </a:extLst>
          </p:cNvPr>
          <p:cNvSpPr>
            <a:spLocks noGrp="1"/>
          </p:cNvSpPr>
          <p:nvPr>
            <p:ph idx="1"/>
          </p:nvPr>
        </p:nvSpPr>
        <p:spPr>
          <a:xfrm>
            <a:off x="520700" y="1253331"/>
            <a:ext cx="7886700" cy="4351338"/>
          </a:xfrm>
        </p:spPr>
        <p:txBody>
          <a:bodyPr/>
          <a:lstStyle/>
          <a:p>
            <a:pPr marL="0" indent="0">
              <a:buNone/>
            </a:pPr>
            <a:r>
              <a:rPr lang="en-GB" sz="3600" dirty="0"/>
              <a:t>In your groups discuss:</a:t>
            </a:r>
          </a:p>
          <a:p>
            <a:pPr marL="0" indent="0">
              <a:buNone/>
            </a:pPr>
            <a:endParaRPr lang="en-GB" sz="3600" dirty="0"/>
          </a:p>
          <a:p>
            <a:r>
              <a:rPr lang="en-GB" sz="2400" dirty="0"/>
              <a:t>Any significant changes you have experienced in the workplace, or during your studies</a:t>
            </a:r>
          </a:p>
          <a:p>
            <a:r>
              <a:rPr lang="en-GB" sz="2400" dirty="0"/>
              <a:t>How did the changes make you  feel?</a:t>
            </a:r>
          </a:p>
          <a:p>
            <a:r>
              <a:rPr lang="en-GB" sz="2400" dirty="0"/>
              <a:t>What made them positive or negative experiences?</a:t>
            </a:r>
          </a:p>
          <a:p>
            <a:r>
              <a:rPr lang="en-GB" sz="2400" dirty="0"/>
              <a:t>Why change can be difficult to implement in the health service?</a:t>
            </a:r>
          </a:p>
        </p:txBody>
      </p:sp>
    </p:spTree>
    <p:extLst>
      <p:ext uri="{BB962C8B-B14F-4D97-AF65-F5344CB8AC3E}">
        <p14:creationId xmlns:p14="http://schemas.microsoft.com/office/powerpoint/2010/main" val="3710538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object 10">
            <a:extLst>
              <a:ext uri="{FF2B5EF4-FFF2-40B4-BE49-F238E27FC236}">
                <a16:creationId xmlns:a16="http://schemas.microsoft.com/office/drawing/2014/main" id="{C85B8D4B-A26F-4DB5-B843-EE3AE42CBE45}"/>
              </a:ext>
            </a:extLst>
          </p:cNvPr>
          <p:cNvSpPr/>
          <p:nvPr/>
        </p:nvSpPr>
        <p:spPr>
          <a:xfrm>
            <a:off x="1018044" y="2550270"/>
            <a:ext cx="1584195" cy="1776221"/>
          </a:xfrm>
          <a:prstGeom prst="rect">
            <a:avLst/>
          </a:prstGeom>
          <a:blipFill>
            <a:blip r:embed="rId3" cstate="print"/>
            <a:stretch>
              <a:fillRect/>
            </a:stretch>
          </a:blipFill>
        </p:spPr>
        <p:txBody>
          <a:bodyPr wrap="square" lIns="0" tIns="0" rIns="0" bIns="0" rtlCol="0"/>
          <a:lstStyle/>
          <a:p>
            <a:endParaRPr sz="1200" dirty="0"/>
          </a:p>
        </p:txBody>
      </p:sp>
      <p:sp>
        <p:nvSpPr>
          <p:cNvPr id="10" name="object 10"/>
          <p:cNvSpPr/>
          <p:nvPr/>
        </p:nvSpPr>
        <p:spPr>
          <a:xfrm>
            <a:off x="3006785" y="3632716"/>
            <a:ext cx="1584195" cy="1776221"/>
          </a:xfrm>
          <a:prstGeom prst="rect">
            <a:avLst/>
          </a:prstGeom>
          <a:blipFill>
            <a:blip r:embed="rId3" cstate="print"/>
            <a:stretch>
              <a:fillRect/>
            </a:stretch>
          </a:blipFill>
        </p:spPr>
        <p:txBody>
          <a:bodyPr wrap="square" lIns="0" tIns="0" rIns="0" bIns="0" rtlCol="0"/>
          <a:lstStyle/>
          <a:p>
            <a:endParaRPr sz="1350" dirty="0"/>
          </a:p>
        </p:txBody>
      </p:sp>
      <p:sp>
        <p:nvSpPr>
          <p:cNvPr id="12" name="object 12"/>
          <p:cNvSpPr/>
          <p:nvPr/>
        </p:nvSpPr>
        <p:spPr>
          <a:xfrm>
            <a:off x="4988747" y="2558295"/>
            <a:ext cx="1584195" cy="1776217"/>
          </a:xfrm>
          <a:prstGeom prst="rect">
            <a:avLst/>
          </a:prstGeom>
          <a:blipFill>
            <a:blip r:embed="rId3" cstate="print"/>
            <a:stretch>
              <a:fillRect/>
            </a:stretch>
          </a:blipFill>
        </p:spPr>
        <p:txBody>
          <a:bodyPr wrap="square" lIns="0" tIns="0" rIns="0" bIns="0" rtlCol="0"/>
          <a:lstStyle/>
          <a:p>
            <a:endParaRPr sz="1350" dirty="0"/>
          </a:p>
        </p:txBody>
      </p:sp>
      <p:sp>
        <p:nvSpPr>
          <p:cNvPr id="14" name="object 14"/>
          <p:cNvSpPr/>
          <p:nvPr/>
        </p:nvSpPr>
        <p:spPr>
          <a:xfrm>
            <a:off x="6970710" y="3632716"/>
            <a:ext cx="1584194" cy="1776221"/>
          </a:xfrm>
          <a:prstGeom prst="rect">
            <a:avLst/>
          </a:prstGeom>
          <a:blipFill>
            <a:blip r:embed="rId3" cstate="print"/>
            <a:stretch>
              <a:fillRect/>
            </a:stretch>
          </a:blipFill>
        </p:spPr>
        <p:txBody>
          <a:bodyPr wrap="square" lIns="0" tIns="0" rIns="0" bIns="0" rtlCol="0"/>
          <a:lstStyle/>
          <a:p>
            <a:endParaRPr sz="1350" dirty="0"/>
          </a:p>
        </p:txBody>
      </p:sp>
      <p:sp>
        <p:nvSpPr>
          <p:cNvPr id="37" name="Rectangle 36">
            <a:extLst>
              <a:ext uri="{FF2B5EF4-FFF2-40B4-BE49-F238E27FC236}">
                <a16:creationId xmlns:a16="http://schemas.microsoft.com/office/drawing/2014/main" id="{BD8184B8-7E16-4000-92AE-F09112B266F7}"/>
              </a:ext>
            </a:extLst>
          </p:cNvPr>
          <p:cNvSpPr/>
          <p:nvPr/>
        </p:nvSpPr>
        <p:spPr>
          <a:xfrm>
            <a:off x="1048002" y="2586772"/>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9" name="object 9"/>
          <p:cNvSpPr txBox="1"/>
          <p:nvPr/>
        </p:nvSpPr>
        <p:spPr>
          <a:xfrm>
            <a:off x="1048002" y="2571750"/>
            <a:ext cx="1532573" cy="161583"/>
          </a:xfrm>
          <a:prstGeom prst="rect">
            <a:avLst/>
          </a:prstGeom>
          <a:solidFill>
            <a:srgbClr val="FFFFFF"/>
          </a:solidFill>
        </p:spPr>
        <p:txBody>
          <a:bodyPr vert="horz" wrap="square" lIns="0" tIns="0" rIns="0" bIns="0" rtlCol="0">
            <a:spAutoFit/>
          </a:bodyPr>
          <a:lstStyle/>
          <a:p>
            <a:pPr>
              <a:buFont typeface="Arial" panose="020B0604020202020204" pitchFamily="34" charset="0"/>
              <a:buNone/>
            </a:pPr>
            <a:endParaRPr lang="en-GB" sz="1050" dirty="0"/>
          </a:p>
        </p:txBody>
      </p:sp>
      <p:sp>
        <p:nvSpPr>
          <p:cNvPr id="40" name="Rectangle 39">
            <a:extLst>
              <a:ext uri="{FF2B5EF4-FFF2-40B4-BE49-F238E27FC236}">
                <a16:creationId xmlns:a16="http://schemas.microsoft.com/office/drawing/2014/main" id="{CB76C1FB-07EF-46BE-80C0-56885BE3E9CB}"/>
              </a:ext>
            </a:extLst>
          </p:cNvPr>
          <p:cNvSpPr/>
          <p:nvPr/>
        </p:nvSpPr>
        <p:spPr>
          <a:xfrm>
            <a:off x="3031660" y="3663404"/>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43" name="Rectangle 42">
            <a:extLst>
              <a:ext uri="{FF2B5EF4-FFF2-40B4-BE49-F238E27FC236}">
                <a16:creationId xmlns:a16="http://schemas.microsoft.com/office/drawing/2014/main" id="{1C2B0A38-3ECA-4DEF-A39A-40D4D66E69F8}"/>
              </a:ext>
            </a:extLst>
          </p:cNvPr>
          <p:cNvSpPr/>
          <p:nvPr/>
        </p:nvSpPr>
        <p:spPr>
          <a:xfrm>
            <a:off x="5014044" y="2592614"/>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46" name="Rectangle 45">
            <a:extLst>
              <a:ext uri="{FF2B5EF4-FFF2-40B4-BE49-F238E27FC236}">
                <a16:creationId xmlns:a16="http://schemas.microsoft.com/office/drawing/2014/main" id="{92A4FAF5-776C-404C-8306-F3652B276BF4}"/>
              </a:ext>
            </a:extLst>
          </p:cNvPr>
          <p:cNvSpPr/>
          <p:nvPr/>
        </p:nvSpPr>
        <p:spPr>
          <a:xfrm>
            <a:off x="6996006" y="3667037"/>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11" name="AutoShape 2">
            <a:extLst>
              <a:ext uri="{FF2B5EF4-FFF2-40B4-BE49-F238E27FC236}">
                <a16:creationId xmlns:a16="http://schemas.microsoft.com/office/drawing/2014/main" id="{8A7DB036-A88C-474A-96B3-CE7A7914822E}"/>
              </a:ext>
            </a:extLst>
          </p:cNvPr>
          <p:cNvSpPr>
            <a:spLocks noChangeAspect="1" noChangeArrowheads="1"/>
          </p:cNvSpPr>
          <p:nvPr/>
        </p:nvSpPr>
        <p:spPr bwMode="auto">
          <a:xfrm>
            <a:off x="4457700" y="331470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dirty="0"/>
          </a:p>
        </p:txBody>
      </p:sp>
      <p:sp>
        <p:nvSpPr>
          <p:cNvPr id="3" name="TextBox 2">
            <a:extLst>
              <a:ext uri="{FF2B5EF4-FFF2-40B4-BE49-F238E27FC236}">
                <a16:creationId xmlns:a16="http://schemas.microsoft.com/office/drawing/2014/main" id="{142D23FA-84C8-4359-B45C-D8CBA2CDE952}"/>
              </a:ext>
            </a:extLst>
          </p:cNvPr>
          <p:cNvSpPr txBox="1"/>
          <p:nvPr/>
        </p:nvSpPr>
        <p:spPr>
          <a:xfrm rot="16200000">
            <a:off x="-699562" y="4691158"/>
            <a:ext cx="1875373" cy="230832"/>
          </a:xfrm>
          <a:prstGeom prst="rect">
            <a:avLst/>
          </a:prstGeom>
          <a:noFill/>
        </p:spPr>
        <p:txBody>
          <a:bodyPr wrap="square" lIns="91440" tIns="45720" rIns="91440" bIns="45720" rtlCol="0" anchor="t">
            <a:spAutoFit/>
          </a:bodyPr>
          <a:lstStyle/>
          <a:p>
            <a:endParaRPr lang="en-GB" sz="900" dirty="0">
              <a:solidFill>
                <a:srgbClr val="756F9D"/>
              </a:solidFill>
              <a:ea typeface="Calibri"/>
              <a:cs typeface="Calibri Light" panose="020F0302020204030204" pitchFamily="34" charset="0"/>
            </a:endParaRPr>
          </a:p>
        </p:txBody>
      </p:sp>
      <p:sp>
        <p:nvSpPr>
          <p:cNvPr id="45" name="TextBox 44">
            <a:extLst>
              <a:ext uri="{FF2B5EF4-FFF2-40B4-BE49-F238E27FC236}">
                <a16:creationId xmlns:a16="http://schemas.microsoft.com/office/drawing/2014/main" id="{4282A1EF-0070-4E7E-A890-A837820D1C1E}"/>
              </a:ext>
            </a:extLst>
          </p:cNvPr>
          <p:cNvSpPr txBox="1"/>
          <p:nvPr/>
        </p:nvSpPr>
        <p:spPr>
          <a:xfrm>
            <a:off x="877303" y="2158176"/>
            <a:ext cx="7982997" cy="1892826"/>
          </a:xfrm>
          <a:prstGeom prst="rect">
            <a:avLst/>
          </a:prstGeom>
          <a:noFill/>
        </p:spPr>
        <p:txBody>
          <a:bodyPr wrap="square">
            <a:spAutoFit/>
          </a:bodyPr>
          <a:lstStyle/>
          <a:p>
            <a:pPr>
              <a:buFont typeface="Arial" panose="020B0604020202020204" pitchFamily="34" charset="0"/>
              <a:buNone/>
            </a:pPr>
            <a:endParaRPr lang="en-GB" sz="2700" dirty="0">
              <a:solidFill>
                <a:schemeClr val="tx2">
                  <a:lumMod val="50000"/>
                </a:schemeClr>
              </a:solidFill>
            </a:endParaRPr>
          </a:p>
          <a:p>
            <a:pPr>
              <a:buFont typeface="Arial" panose="020B0604020202020204" pitchFamily="34" charset="0"/>
              <a:buNone/>
            </a:pPr>
            <a:endParaRPr lang="en-GB" sz="2700" dirty="0">
              <a:solidFill>
                <a:schemeClr val="tx2">
                  <a:lumMod val="50000"/>
                </a:schemeClr>
              </a:solidFill>
            </a:endParaRPr>
          </a:p>
          <a:p>
            <a:pPr algn="ctr">
              <a:buFont typeface="Arial" panose="020B0604020202020204" pitchFamily="34" charset="0"/>
              <a:buNone/>
            </a:pPr>
            <a:endParaRPr lang="en-GB" sz="2700" i="1" dirty="0">
              <a:solidFill>
                <a:schemeClr val="accent2">
                  <a:lumMod val="50000"/>
                </a:schemeClr>
              </a:solidFill>
            </a:endParaRPr>
          </a:p>
          <a:p>
            <a:pPr algn="ctr">
              <a:buFont typeface="Arial" panose="020B0604020202020204" pitchFamily="34" charset="0"/>
              <a:buNone/>
            </a:pPr>
            <a:endParaRPr lang="en-GB" sz="1800" dirty="0">
              <a:solidFill>
                <a:schemeClr val="tx2">
                  <a:lumMod val="50000"/>
                </a:schemeClr>
              </a:solidFill>
            </a:endParaRPr>
          </a:p>
          <a:p>
            <a:pPr algn="ctr">
              <a:buFont typeface="Arial" panose="020B0604020202020204" pitchFamily="34" charset="0"/>
              <a:buNone/>
            </a:pPr>
            <a:endParaRPr lang="en-GB" sz="1800" dirty="0">
              <a:solidFill>
                <a:schemeClr val="tx2">
                  <a:lumMod val="50000"/>
                </a:schemeClr>
              </a:solidFill>
            </a:endParaRPr>
          </a:p>
        </p:txBody>
      </p:sp>
      <p:pic>
        <p:nvPicPr>
          <p:cNvPr id="4" name="Picture 3">
            <a:extLst>
              <a:ext uri="{FF2B5EF4-FFF2-40B4-BE49-F238E27FC236}">
                <a16:creationId xmlns:a16="http://schemas.microsoft.com/office/drawing/2014/main" id="{51E4FF70-EABD-40AB-AF58-D3CCFAA53F77}"/>
              </a:ext>
            </a:extLst>
          </p:cNvPr>
          <p:cNvPicPr>
            <a:picLocks noChangeAspect="1"/>
          </p:cNvPicPr>
          <p:nvPr/>
        </p:nvPicPr>
        <p:blipFill>
          <a:blip r:embed="rId4"/>
          <a:stretch>
            <a:fillRect/>
          </a:stretch>
        </p:blipFill>
        <p:spPr>
          <a:xfrm>
            <a:off x="877303" y="1393825"/>
            <a:ext cx="7533272" cy="4210050"/>
          </a:xfrm>
          <a:prstGeom prst="rect">
            <a:avLst/>
          </a:prstGeom>
        </p:spPr>
      </p:pic>
    </p:spTree>
    <p:extLst>
      <p:ext uri="{BB962C8B-B14F-4D97-AF65-F5344CB8AC3E}">
        <p14:creationId xmlns:p14="http://schemas.microsoft.com/office/powerpoint/2010/main" val="3298756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2C994-042E-BD97-B905-16ADF2D9E293}"/>
              </a:ext>
            </a:extLst>
          </p:cNvPr>
          <p:cNvSpPr>
            <a:spLocks noGrp="1"/>
          </p:cNvSpPr>
          <p:nvPr>
            <p:ph type="title"/>
          </p:nvPr>
        </p:nvSpPr>
        <p:spPr/>
        <p:txBody>
          <a:bodyPr/>
          <a:lstStyle/>
          <a:p>
            <a:r>
              <a:rPr lang="en-GB" b="1" dirty="0"/>
              <a:t>Organisational Barriers to Change</a:t>
            </a:r>
          </a:p>
        </p:txBody>
      </p:sp>
      <p:sp>
        <p:nvSpPr>
          <p:cNvPr id="3" name="Content Placeholder 2">
            <a:extLst>
              <a:ext uri="{FF2B5EF4-FFF2-40B4-BE49-F238E27FC236}">
                <a16:creationId xmlns:a16="http://schemas.microsoft.com/office/drawing/2014/main" id="{3F610FFE-35E9-115D-A27E-6B1ED4C3227A}"/>
              </a:ext>
            </a:extLst>
          </p:cNvPr>
          <p:cNvSpPr>
            <a:spLocks noGrp="1"/>
          </p:cNvSpPr>
          <p:nvPr>
            <p:ph idx="1"/>
          </p:nvPr>
        </p:nvSpPr>
        <p:spPr>
          <a:xfrm>
            <a:off x="628650" y="1819275"/>
            <a:ext cx="7886700" cy="3857623"/>
          </a:xfrm>
        </p:spPr>
        <p:txBody>
          <a:bodyPr/>
          <a:lstStyle/>
          <a:p>
            <a:r>
              <a:rPr lang="en-GB" dirty="0"/>
              <a:t>Existing power structures</a:t>
            </a:r>
          </a:p>
          <a:p>
            <a:r>
              <a:rPr lang="en-GB" dirty="0"/>
              <a:t>Resistance from groups/teams</a:t>
            </a:r>
            <a:r>
              <a:rPr lang="en-GB"/>
              <a:t>/departments</a:t>
            </a:r>
            <a:endParaRPr lang="en-GB" dirty="0"/>
          </a:p>
          <a:p>
            <a:r>
              <a:rPr lang="en-GB" dirty="0"/>
              <a:t>Failure of previous change initiatives</a:t>
            </a:r>
          </a:p>
          <a:p>
            <a:r>
              <a:rPr lang="en-GB" dirty="0"/>
              <a:t>Political landscape</a:t>
            </a:r>
          </a:p>
          <a:p>
            <a:r>
              <a:rPr lang="en-GB" dirty="0"/>
              <a:t>Strategic</a:t>
            </a:r>
          </a:p>
          <a:p>
            <a:r>
              <a:rPr lang="en-GB" dirty="0"/>
              <a:t>Financial/funding</a:t>
            </a:r>
          </a:p>
        </p:txBody>
      </p:sp>
      <p:sp>
        <p:nvSpPr>
          <p:cNvPr id="4" name="Rectangle 3">
            <a:extLst>
              <a:ext uri="{FF2B5EF4-FFF2-40B4-BE49-F238E27FC236}">
                <a16:creationId xmlns:a16="http://schemas.microsoft.com/office/drawing/2014/main" id="{2BFBE7DD-EE4F-A62A-FBEF-E04A54994D35}"/>
              </a:ext>
            </a:extLst>
          </p:cNvPr>
          <p:cNvSpPr>
            <a:spLocks noChangeArrowheads="1"/>
          </p:cNvSpPr>
          <p:nvPr/>
        </p:nvSpPr>
        <p:spPr bwMode="auto">
          <a:xfrm>
            <a:off x="2514600" y="262255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052932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FCF2A-099B-BAED-037F-F58DC0AD1E49}"/>
              </a:ext>
            </a:extLst>
          </p:cNvPr>
          <p:cNvSpPr>
            <a:spLocks noGrp="1"/>
          </p:cNvSpPr>
          <p:nvPr>
            <p:ph type="title"/>
          </p:nvPr>
        </p:nvSpPr>
        <p:spPr/>
        <p:txBody>
          <a:bodyPr/>
          <a:lstStyle/>
          <a:p>
            <a:endParaRPr lang="en-GB" b="1" dirty="0"/>
          </a:p>
        </p:txBody>
      </p:sp>
      <p:sp>
        <p:nvSpPr>
          <p:cNvPr id="4" name="Rectangle 3">
            <a:extLst>
              <a:ext uri="{FF2B5EF4-FFF2-40B4-BE49-F238E27FC236}">
                <a16:creationId xmlns:a16="http://schemas.microsoft.com/office/drawing/2014/main" id="{C5DBD3A7-F742-C5DA-B9F1-F5C3234484F6}"/>
              </a:ext>
            </a:extLst>
          </p:cNvPr>
          <p:cNvSpPr>
            <a:spLocks noChangeArrowheads="1"/>
          </p:cNvSpPr>
          <p:nvPr/>
        </p:nvSpPr>
        <p:spPr bwMode="auto">
          <a:xfrm>
            <a:off x="2667000" y="24511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3079" name="Picture 7" descr="See the source image">
            <a:extLst>
              <a:ext uri="{FF2B5EF4-FFF2-40B4-BE49-F238E27FC236}">
                <a16:creationId xmlns:a16="http://schemas.microsoft.com/office/drawing/2014/main" id="{AE630D59-C4D8-DA3E-E37C-6C5B2E7D1BE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8995" y="365125"/>
            <a:ext cx="8529105" cy="5249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97968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39779-B5F9-0FEF-D618-27B4C4484CA3}"/>
              </a:ext>
            </a:extLst>
          </p:cNvPr>
          <p:cNvSpPr>
            <a:spLocks noGrp="1"/>
          </p:cNvSpPr>
          <p:nvPr>
            <p:ph type="title"/>
          </p:nvPr>
        </p:nvSpPr>
        <p:spPr>
          <a:xfrm>
            <a:off x="628650" y="365125"/>
            <a:ext cx="7886700" cy="1006475"/>
          </a:xfrm>
        </p:spPr>
        <p:txBody>
          <a:bodyPr/>
          <a:lstStyle/>
          <a:p>
            <a:r>
              <a:rPr lang="en-GB" b="1" dirty="0"/>
              <a:t>Understanding Resistance</a:t>
            </a:r>
          </a:p>
        </p:txBody>
      </p:sp>
      <p:pic>
        <p:nvPicPr>
          <p:cNvPr id="9218" name="Picture 2" descr="See the source image">
            <a:extLst>
              <a:ext uri="{FF2B5EF4-FFF2-40B4-BE49-F238E27FC236}">
                <a16:creationId xmlns:a16="http://schemas.microsoft.com/office/drawing/2014/main" id="{F7CCE0E3-A843-ECED-C5EF-26AB7F7F20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12900" y="1676400"/>
            <a:ext cx="5791200" cy="393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58763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F7DFF-A1A0-5EAE-AAB8-F60EF3103443}"/>
              </a:ext>
            </a:extLst>
          </p:cNvPr>
          <p:cNvSpPr>
            <a:spLocks noGrp="1"/>
          </p:cNvSpPr>
          <p:nvPr>
            <p:ph type="title"/>
          </p:nvPr>
        </p:nvSpPr>
        <p:spPr/>
        <p:txBody>
          <a:bodyPr/>
          <a:lstStyle/>
          <a:p>
            <a:r>
              <a:rPr lang="en-GB" b="1" dirty="0"/>
              <a:t>How do we overcome this?</a:t>
            </a:r>
          </a:p>
        </p:txBody>
      </p:sp>
      <p:sp>
        <p:nvSpPr>
          <p:cNvPr id="5" name="Content Placeholder 4">
            <a:extLst>
              <a:ext uri="{FF2B5EF4-FFF2-40B4-BE49-F238E27FC236}">
                <a16:creationId xmlns:a16="http://schemas.microsoft.com/office/drawing/2014/main" id="{FAB7B99B-89DC-4A5A-1C9D-97ABEE6E1F0A}"/>
              </a:ext>
            </a:extLst>
          </p:cNvPr>
          <p:cNvSpPr>
            <a:spLocks noGrp="1"/>
          </p:cNvSpPr>
          <p:nvPr>
            <p:ph idx="1"/>
          </p:nvPr>
        </p:nvSpPr>
        <p:spPr>
          <a:xfrm>
            <a:off x="628650" y="1317625"/>
            <a:ext cx="7886700" cy="4351338"/>
          </a:xfrm>
        </p:spPr>
        <p:txBody>
          <a:bodyPr/>
          <a:lstStyle/>
          <a:p>
            <a:pPr marL="0" indent="0">
              <a:buNone/>
            </a:pPr>
            <a:endParaRPr lang="en-GB" dirty="0"/>
          </a:p>
          <a:p>
            <a:pPr marL="0" indent="0">
              <a:buNone/>
            </a:pPr>
            <a:r>
              <a:rPr lang="en-GB" dirty="0"/>
              <a:t>In groups discuss:</a:t>
            </a:r>
          </a:p>
          <a:p>
            <a:pPr marL="0" indent="0">
              <a:buNone/>
            </a:pPr>
            <a:endParaRPr lang="en-GB" dirty="0"/>
          </a:p>
          <a:p>
            <a:r>
              <a:rPr lang="en-GB" dirty="0"/>
              <a:t> What steps managers could take to address the organisational and individual barriers they may face when introducing a change</a:t>
            </a:r>
          </a:p>
          <a:p>
            <a:pPr marL="0" indent="0">
              <a:buNone/>
            </a:pPr>
            <a:endParaRPr lang="en-GB" dirty="0"/>
          </a:p>
        </p:txBody>
      </p:sp>
    </p:spTree>
    <p:extLst>
      <p:ext uri="{BB962C8B-B14F-4D97-AF65-F5344CB8AC3E}">
        <p14:creationId xmlns:p14="http://schemas.microsoft.com/office/powerpoint/2010/main" val="29068044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BD8E589-930E-4E03-8B93-A88F74C01AB4}"/>
              </a:ext>
            </a:extLst>
          </p:cNvPr>
          <p:cNvSpPr txBox="1">
            <a:spLocks/>
          </p:cNvSpPr>
          <p:nvPr/>
        </p:nvSpPr>
        <p:spPr>
          <a:xfrm>
            <a:off x="171049" y="1314093"/>
            <a:ext cx="8801903" cy="440721"/>
          </a:xfrm>
          <a:prstGeom prst="rect">
            <a:avLst/>
          </a:prstGeom>
        </p:spPr>
        <p:txBody>
          <a:bodyPr>
            <a:noAutofit/>
          </a:bodyPr>
          <a:lstStyle>
            <a:lvl1pPr eaLnBrk="1" hangingPunct="1">
              <a:defRPr>
                <a:latin typeface="+mj-lt"/>
                <a:ea typeface="+mj-ea"/>
                <a:cs typeface="+mj-cs"/>
              </a:defRPr>
            </a:lvl1pPr>
          </a:lstStyle>
          <a:p>
            <a:pPr algn="ctr"/>
            <a:r>
              <a:rPr lang="en-GB" sz="2100" kern="0" dirty="0">
                <a:solidFill>
                  <a:schemeClr val="accent1">
                    <a:lumMod val="50000"/>
                  </a:schemeClr>
                </a:solidFill>
                <a:latin typeface="+mn-lt"/>
                <a:ea typeface="Calibri" panose="020F0502020204030204" pitchFamily="34" charset="0"/>
                <a:cs typeface="Times New Roman" panose="02020603050405020304" pitchFamily="18" charset="0"/>
              </a:rPr>
              <a:t>Four elements need to be in place for individuals to change their behaviours </a:t>
            </a:r>
          </a:p>
        </p:txBody>
      </p:sp>
      <p:sp>
        <p:nvSpPr>
          <p:cNvPr id="4" name="Content Placeholder 2">
            <a:extLst>
              <a:ext uri="{FF2B5EF4-FFF2-40B4-BE49-F238E27FC236}">
                <a16:creationId xmlns:a16="http://schemas.microsoft.com/office/drawing/2014/main" id="{A45F3FAB-F02A-4C15-9AA9-075743CF86B5}"/>
              </a:ext>
            </a:extLst>
          </p:cNvPr>
          <p:cNvSpPr txBox="1">
            <a:spLocks/>
          </p:cNvSpPr>
          <p:nvPr/>
        </p:nvSpPr>
        <p:spPr>
          <a:xfrm>
            <a:off x="1469571" y="1683931"/>
            <a:ext cx="6172200" cy="339447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100" dirty="0"/>
          </a:p>
          <a:p>
            <a:endParaRPr lang="en-GB" sz="2100" dirty="0"/>
          </a:p>
        </p:txBody>
      </p:sp>
      <p:sp>
        <p:nvSpPr>
          <p:cNvPr id="5" name="TextBox 4">
            <a:extLst>
              <a:ext uri="{FF2B5EF4-FFF2-40B4-BE49-F238E27FC236}">
                <a16:creationId xmlns:a16="http://schemas.microsoft.com/office/drawing/2014/main" id="{0627FA6C-5DE7-4733-AACF-A9DC120190A9}"/>
              </a:ext>
            </a:extLst>
          </p:cNvPr>
          <p:cNvSpPr txBox="1"/>
          <p:nvPr/>
        </p:nvSpPr>
        <p:spPr>
          <a:xfrm>
            <a:off x="5866654" y="5412414"/>
            <a:ext cx="2641841" cy="415498"/>
          </a:xfrm>
          <a:prstGeom prst="rect">
            <a:avLst/>
          </a:prstGeom>
          <a:noFill/>
        </p:spPr>
        <p:txBody>
          <a:bodyPr wrap="square" rtlCol="0">
            <a:spAutoFit/>
          </a:bodyPr>
          <a:lstStyle/>
          <a:p>
            <a:r>
              <a:rPr lang="en-GB" sz="1050" dirty="0"/>
              <a:t>Source: McKinsey &amp; Co –The Influence Model   </a:t>
            </a:r>
          </a:p>
        </p:txBody>
      </p:sp>
      <p:grpSp>
        <p:nvGrpSpPr>
          <p:cNvPr id="6" name="Group 5">
            <a:extLst>
              <a:ext uri="{FF2B5EF4-FFF2-40B4-BE49-F238E27FC236}">
                <a16:creationId xmlns:a16="http://schemas.microsoft.com/office/drawing/2014/main" id="{80A07965-54FC-4E6C-9FD4-D508606D58EF}"/>
              </a:ext>
            </a:extLst>
          </p:cNvPr>
          <p:cNvGrpSpPr/>
          <p:nvPr/>
        </p:nvGrpSpPr>
        <p:grpSpPr>
          <a:xfrm>
            <a:off x="2142000" y="2232403"/>
            <a:ext cx="4860000" cy="2708765"/>
            <a:chOff x="4319675" y="4355641"/>
            <a:chExt cx="6480000" cy="3611686"/>
          </a:xfrm>
        </p:grpSpPr>
        <p:pic>
          <p:nvPicPr>
            <p:cNvPr id="7" name="Picture 6">
              <a:extLst>
                <a:ext uri="{FF2B5EF4-FFF2-40B4-BE49-F238E27FC236}">
                  <a16:creationId xmlns:a16="http://schemas.microsoft.com/office/drawing/2014/main" id="{95A8E847-CDB2-47CE-A790-4B9A4C78A5D8}"/>
                </a:ext>
              </a:extLst>
            </p:cNvPr>
            <p:cNvPicPr>
              <a:picLocks/>
            </p:cNvPicPr>
            <p:nvPr/>
          </p:nvPicPr>
          <p:blipFill>
            <a:blip r:embed="rId3"/>
            <a:stretch>
              <a:fillRect/>
            </a:stretch>
          </p:blipFill>
          <p:spPr>
            <a:xfrm>
              <a:off x="4319675" y="4355641"/>
              <a:ext cx="6480000" cy="3600000"/>
            </a:xfrm>
            <a:prstGeom prst="rect">
              <a:avLst/>
            </a:prstGeom>
          </p:spPr>
        </p:pic>
        <p:sp>
          <p:nvSpPr>
            <p:cNvPr id="8" name="TextBox 7">
              <a:extLst>
                <a:ext uri="{FF2B5EF4-FFF2-40B4-BE49-F238E27FC236}">
                  <a16:creationId xmlns:a16="http://schemas.microsoft.com/office/drawing/2014/main" id="{738341EB-B413-4DCD-AFCB-CBF6A98F282D}"/>
                </a:ext>
              </a:extLst>
            </p:cNvPr>
            <p:cNvSpPr txBox="1"/>
            <p:nvPr/>
          </p:nvSpPr>
          <p:spPr>
            <a:xfrm>
              <a:off x="4614978" y="4594518"/>
              <a:ext cx="2380907" cy="1077218"/>
            </a:xfrm>
            <a:prstGeom prst="rect">
              <a:avLst/>
            </a:prstGeom>
            <a:noFill/>
          </p:spPr>
          <p:txBody>
            <a:bodyPr wrap="square" rtlCol="0">
              <a:spAutoFit/>
            </a:bodyPr>
            <a:lstStyle/>
            <a:p>
              <a:r>
                <a:rPr lang="en-GB" sz="1200" b="1" dirty="0">
                  <a:solidFill>
                    <a:schemeClr val="accent6"/>
                  </a:solidFill>
                </a:rPr>
                <a:t>Role-modelling</a:t>
              </a:r>
            </a:p>
            <a:p>
              <a:r>
                <a:rPr lang="en-GB" sz="1200" i="1" dirty="0">
                  <a:solidFill>
                    <a:schemeClr val="accent5">
                      <a:lumMod val="50000"/>
                    </a:schemeClr>
                  </a:solidFill>
                </a:rPr>
                <a:t>“I see superiors, peers and subordinates behaving in a new way”</a:t>
              </a:r>
            </a:p>
          </p:txBody>
        </p:sp>
        <p:sp>
          <p:nvSpPr>
            <p:cNvPr id="9" name="TextBox 8">
              <a:extLst>
                <a:ext uri="{FF2B5EF4-FFF2-40B4-BE49-F238E27FC236}">
                  <a16:creationId xmlns:a16="http://schemas.microsoft.com/office/drawing/2014/main" id="{3CC52825-CA25-4403-941D-B3AAC651A34B}"/>
                </a:ext>
              </a:extLst>
            </p:cNvPr>
            <p:cNvSpPr txBox="1"/>
            <p:nvPr/>
          </p:nvSpPr>
          <p:spPr>
            <a:xfrm>
              <a:off x="8506032" y="4501256"/>
              <a:ext cx="2147454" cy="1569660"/>
            </a:xfrm>
            <a:prstGeom prst="rect">
              <a:avLst/>
            </a:prstGeom>
            <a:noFill/>
          </p:spPr>
          <p:txBody>
            <a:bodyPr wrap="square" rtlCol="0">
              <a:spAutoFit/>
            </a:bodyPr>
            <a:lstStyle/>
            <a:p>
              <a:r>
                <a:rPr lang="en-GB" sz="1200" b="1" dirty="0">
                  <a:solidFill>
                    <a:schemeClr val="accent6"/>
                  </a:solidFill>
                </a:rPr>
                <a:t>Fostering understanding and conviction</a:t>
              </a:r>
            </a:p>
            <a:p>
              <a:r>
                <a:rPr lang="en-GB" sz="1200" i="1" dirty="0">
                  <a:solidFill>
                    <a:schemeClr val="accent5">
                      <a:lumMod val="50000"/>
                    </a:schemeClr>
                  </a:solidFill>
                </a:rPr>
                <a:t>“I understand what is being asked of me and it makes sense”</a:t>
              </a:r>
            </a:p>
          </p:txBody>
        </p:sp>
        <p:sp>
          <p:nvSpPr>
            <p:cNvPr id="10" name="TextBox 9">
              <a:extLst>
                <a:ext uri="{FF2B5EF4-FFF2-40B4-BE49-F238E27FC236}">
                  <a16:creationId xmlns:a16="http://schemas.microsoft.com/office/drawing/2014/main" id="{C9D0C30B-0865-41D1-B60B-922B6D8D3E71}"/>
                </a:ext>
              </a:extLst>
            </p:cNvPr>
            <p:cNvSpPr txBox="1"/>
            <p:nvPr/>
          </p:nvSpPr>
          <p:spPr>
            <a:xfrm>
              <a:off x="7605719" y="6643888"/>
              <a:ext cx="3193956" cy="1323439"/>
            </a:xfrm>
            <a:prstGeom prst="rect">
              <a:avLst/>
            </a:prstGeom>
            <a:noFill/>
          </p:spPr>
          <p:txBody>
            <a:bodyPr wrap="square" rtlCol="0">
              <a:spAutoFit/>
            </a:bodyPr>
            <a:lstStyle/>
            <a:p>
              <a:r>
                <a:rPr lang="en-GB" sz="1200" b="1" dirty="0">
                  <a:solidFill>
                    <a:schemeClr val="accent6"/>
                  </a:solidFill>
                </a:rPr>
                <a:t>Reinforcing with formal mechanisms</a:t>
              </a:r>
            </a:p>
            <a:p>
              <a:r>
                <a:rPr lang="en-GB" sz="1200" i="1" dirty="0">
                  <a:solidFill>
                    <a:schemeClr val="accent5">
                      <a:lumMod val="50000"/>
                    </a:schemeClr>
                  </a:solidFill>
                </a:rPr>
                <a:t>“The structure, processes and systems support the changes I am being asked to make”</a:t>
              </a:r>
            </a:p>
          </p:txBody>
        </p:sp>
        <p:sp>
          <p:nvSpPr>
            <p:cNvPr id="11" name="TextBox 10">
              <a:extLst>
                <a:ext uri="{FF2B5EF4-FFF2-40B4-BE49-F238E27FC236}">
                  <a16:creationId xmlns:a16="http://schemas.microsoft.com/office/drawing/2014/main" id="{C552D4A0-F00F-4ED3-8D12-87C3826028C6}"/>
                </a:ext>
              </a:extLst>
            </p:cNvPr>
            <p:cNvSpPr txBox="1"/>
            <p:nvPr/>
          </p:nvSpPr>
          <p:spPr>
            <a:xfrm>
              <a:off x="4498083" y="6395042"/>
              <a:ext cx="2673837" cy="1077218"/>
            </a:xfrm>
            <a:prstGeom prst="rect">
              <a:avLst/>
            </a:prstGeom>
            <a:noFill/>
          </p:spPr>
          <p:txBody>
            <a:bodyPr wrap="square" rtlCol="0">
              <a:spAutoFit/>
            </a:bodyPr>
            <a:lstStyle/>
            <a:p>
              <a:r>
                <a:rPr lang="en-GB" sz="1200" b="1" dirty="0">
                  <a:solidFill>
                    <a:schemeClr val="accent6"/>
                  </a:solidFill>
                </a:rPr>
                <a:t>Developing talent and skills</a:t>
              </a:r>
            </a:p>
            <a:p>
              <a:r>
                <a:rPr lang="en-GB" sz="1200" i="1" dirty="0">
                  <a:solidFill>
                    <a:schemeClr val="accent5">
                      <a:lumMod val="50000"/>
                    </a:schemeClr>
                  </a:solidFill>
                </a:rPr>
                <a:t>“I have the skills and competencies to </a:t>
              </a:r>
              <a:br>
                <a:rPr lang="en-GB" sz="1200" i="1" dirty="0">
                  <a:solidFill>
                    <a:schemeClr val="accent5">
                      <a:lumMod val="50000"/>
                    </a:schemeClr>
                  </a:solidFill>
                </a:rPr>
              </a:br>
              <a:r>
                <a:rPr lang="en-GB" sz="1200" i="1" dirty="0">
                  <a:solidFill>
                    <a:schemeClr val="accent5">
                      <a:lumMod val="50000"/>
                    </a:schemeClr>
                  </a:solidFill>
                </a:rPr>
                <a:t>behave in the new way”</a:t>
              </a:r>
            </a:p>
          </p:txBody>
        </p:sp>
      </p:grpSp>
    </p:spTree>
    <p:extLst>
      <p:ext uri="{BB962C8B-B14F-4D97-AF65-F5344CB8AC3E}">
        <p14:creationId xmlns:p14="http://schemas.microsoft.com/office/powerpoint/2010/main" val="41871138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91352" y="799217"/>
            <a:ext cx="2200313" cy="2506881"/>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F8F43C-FB85-4AF5-BD9A-068FBED37E0F}"/>
              </a:ext>
            </a:extLst>
          </p:cNvPr>
          <p:cNvSpPr>
            <a:spLocks noGrp="1"/>
          </p:cNvSpPr>
          <p:nvPr>
            <p:ph type="title"/>
          </p:nvPr>
        </p:nvSpPr>
        <p:spPr>
          <a:xfrm>
            <a:off x="725214" y="1204108"/>
            <a:ext cx="2002054" cy="1781175"/>
          </a:xfrm>
        </p:spPr>
        <p:txBody>
          <a:bodyPr>
            <a:normAutofit/>
          </a:bodyPr>
          <a:lstStyle/>
          <a:p>
            <a:r>
              <a:rPr lang="en-GB" sz="2800" dirty="0">
                <a:solidFill>
                  <a:srgbClr val="FFFFFF"/>
                </a:solidFill>
              </a:rPr>
              <a:t>Kurt Lewin’s Force Field Analysis</a:t>
            </a:r>
          </a:p>
        </p:txBody>
      </p:sp>
      <p:sp>
        <p:nvSpPr>
          <p:cNvPr id="9" name="Content Placeholder 8">
            <a:extLst>
              <a:ext uri="{FF2B5EF4-FFF2-40B4-BE49-F238E27FC236}">
                <a16:creationId xmlns:a16="http://schemas.microsoft.com/office/drawing/2014/main" id="{594D8723-60AA-4347-BCED-503AC7A03E29}"/>
              </a:ext>
            </a:extLst>
          </p:cNvPr>
          <p:cNvSpPr>
            <a:spLocks noGrp="1"/>
          </p:cNvSpPr>
          <p:nvPr>
            <p:ph idx="1"/>
          </p:nvPr>
        </p:nvSpPr>
        <p:spPr>
          <a:xfrm>
            <a:off x="725213" y="3355130"/>
            <a:ext cx="2002055" cy="2427333"/>
          </a:xfrm>
        </p:spPr>
        <p:txBody>
          <a:bodyPr>
            <a:normAutofit/>
          </a:bodyPr>
          <a:lstStyle/>
          <a:p>
            <a:endParaRPr lang="en-GB" sz="1400"/>
          </a:p>
          <a:p>
            <a:endParaRPr lang="en-US" sz="1400"/>
          </a:p>
        </p:txBody>
      </p:sp>
      <p:pic>
        <p:nvPicPr>
          <p:cNvPr id="5" name="Content Placeholder 4">
            <a:extLst>
              <a:ext uri="{FF2B5EF4-FFF2-40B4-BE49-F238E27FC236}">
                <a16:creationId xmlns:a16="http://schemas.microsoft.com/office/drawing/2014/main" id="{4E0A09D7-57AF-4855-8495-9B74EE47D789}"/>
              </a:ext>
            </a:extLst>
          </p:cNvPr>
          <p:cNvPicPr>
            <a:picLocks noChangeAspect="1"/>
          </p:cNvPicPr>
          <p:nvPr/>
        </p:nvPicPr>
        <p:blipFill rotWithShape="1">
          <a:blip r:embed="rId3"/>
          <a:srcRect b="248"/>
          <a:stretch/>
        </p:blipFill>
        <p:spPr>
          <a:xfrm>
            <a:off x="3496576" y="1230484"/>
            <a:ext cx="5177792" cy="4273995"/>
          </a:xfrm>
          <a:prstGeom prst="rect">
            <a:avLst/>
          </a:prstGeom>
        </p:spPr>
      </p:pic>
      <p:sp>
        <p:nvSpPr>
          <p:cNvPr id="3" name="TextBox 2">
            <a:extLst>
              <a:ext uri="{FF2B5EF4-FFF2-40B4-BE49-F238E27FC236}">
                <a16:creationId xmlns:a16="http://schemas.microsoft.com/office/drawing/2014/main" id="{894026C1-4E8E-4A8A-AB6C-7A1E4708E45E}"/>
              </a:ext>
            </a:extLst>
          </p:cNvPr>
          <p:cNvSpPr txBox="1"/>
          <p:nvPr/>
        </p:nvSpPr>
        <p:spPr>
          <a:xfrm>
            <a:off x="3496576" y="5077080"/>
            <a:ext cx="5177792" cy="427399"/>
          </a:xfrm>
          <a:prstGeom prst="rect">
            <a:avLst/>
          </a:prstGeom>
          <a:solidFill>
            <a:srgbClr val="000000">
              <a:alpha val="50000"/>
            </a:srgbClr>
          </a:solidFill>
          <a:ln>
            <a:noFill/>
          </a:ln>
        </p:spPr>
        <p:txBody>
          <a:bodyPr wrap="square" rtlCol="0">
            <a:noAutofit/>
          </a:bodyPr>
          <a:lstStyle/>
          <a:p>
            <a:pPr algn="ctr">
              <a:spcAft>
                <a:spcPts val="600"/>
              </a:spcAft>
            </a:pPr>
            <a:r>
              <a:rPr lang="en-GB" sz="950">
                <a:solidFill>
                  <a:srgbClr val="FFFFFF"/>
                </a:solidFill>
              </a:rPr>
              <a:t>What Kurt Lewin proposes is that whenever </a:t>
            </a:r>
            <a:r>
              <a:rPr lang="en-GB" sz="950" b="1">
                <a:solidFill>
                  <a:srgbClr val="FFFFFF"/>
                </a:solidFill>
              </a:rPr>
              <a:t>driving forces</a:t>
            </a:r>
            <a:r>
              <a:rPr lang="en-GB" sz="950">
                <a:solidFill>
                  <a:srgbClr val="FFFFFF"/>
                </a:solidFill>
              </a:rPr>
              <a:t> are stronger than </a:t>
            </a:r>
            <a:r>
              <a:rPr lang="en-GB" sz="950" b="1">
                <a:solidFill>
                  <a:srgbClr val="FFFFFF"/>
                </a:solidFill>
              </a:rPr>
              <a:t>restraining forces</a:t>
            </a:r>
            <a:r>
              <a:rPr lang="en-GB" sz="950">
                <a:solidFill>
                  <a:srgbClr val="FFFFFF"/>
                </a:solidFill>
              </a:rPr>
              <a:t>, the status quo or equilibrium will change.</a:t>
            </a:r>
            <a:endParaRPr lang="en-US" sz="950">
              <a:solidFill>
                <a:srgbClr val="FFFFFF"/>
              </a:solidFill>
            </a:endParaRPr>
          </a:p>
          <a:p>
            <a:pPr algn="ctr">
              <a:spcAft>
                <a:spcPts val="600"/>
              </a:spcAft>
            </a:pPr>
            <a:endParaRPr lang="en-GB" sz="950">
              <a:solidFill>
                <a:srgbClr val="FFFFFF"/>
              </a:solidFill>
            </a:endParaRPr>
          </a:p>
        </p:txBody>
      </p:sp>
    </p:spTree>
    <p:extLst>
      <p:ext uri="{BB962C8B-B14F-4D97-AF65-F5344CB8AC3E}">
        <p14:creationId xmlns:p14="http://schemas.microsoft.com/office/powerpoint/2010/main" val="1625651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76F87-062B-4EA4-79C6-9B9CFAAE2567}"/>
              </a:ext>
            </a:extLst>
          </p:cNvPr>
          <p:cNvSpPr>
            <a:spLocks noGrp="1"/>
          </p:cNvSpPr>
          <p:nvPr>
            <p:ph type="title"/>
          </p:nvPr>
        </p:nvSpPr>
        <p:spPr/>
        <p:txBody>
          <a:bodyPr/>
          <a:lstStyle/>
          <a:p>
            <a:r>
              <a:rPr lang="en-GB" b="1" dirty="0"/>
              <a:t>Preparing for change</a:t>
            </a:r>
          </a:p>
        </p:txBody>
      </p:sp>
      <p:sp>
        <p:nvSpPr>
          <p:cNvPr id="3" name="Content Placeholder 2">
            <a:extLst>
              <a:ext uri="{FF2B5EF4-FFF2-40B4-BE49-F238E27FC236}">
                <a16:creationId xmlns:a16="http://schemas.microsoft.com/office/drawing/2014/main" id="{244CDD11-2339-C5F9-945B-D1731FF281C7}"/>
              </a:ext>
            </a:extLst>
          </p:cNvPr>
          <p:cNvSpPr>
            <a:spLocks noGrp="1"/>
          </p:cNvSpPr>
          <p:nvPr>
            <p:ph idx="1"/>
          </p:nvPr>
        </p:nvSpPr>
        <p:spPr>
          <a:xfrm>
            <a:off x="571500" y="1253331"/>
            <a:ext cx="7886700" cy="4351338"/>
          </a:xfrm>
        </p:spPr>
        <p:txBody>
          <a:bodyPr/>
          <a:lstStyle/>
          <a:p>
            <a:pPr marL="0" indent="0">
              <a:buNone/>
            </a:pPr>
            <a:endParaRPr lang="en-GB" dirty="0"/>
          </a:p>
          <a:p>
            <a:r>
              <a:rPr lang="en-GB" dirty="0"/>
              <a:t>Data gathering &amp; analysis</a:t>
            </a:r>
          </a:p>
          <a:p>
            <a:r>
              <a:rPr lang="en-GB" dirty="0"/>
              <a:t>Identify potential changes required</a:t>
            </a:r>
          </a:p>
          <a:p>
            <a:r>
              <a:rPr lang="en-GB" dirty="0"/>
              <a:t>Identify key stakeholder</a:t>
            </a:r>
          </a:p>
          <a:p>
            <a:r>
              <a:rPr lang="en-GB" dirty="0"/>
              <a:t>Potential obstacles</a:t>
            </a:r>
          </a:p>
          <a:p>
            <a:r>
              <a:rPr lang="en-GB" dirty="0"/>
              <a:t>Consider why might the change be resisted</a:t>
            </a:r>
          </a:p>
          <a:p>
            <a:endParaRPr lang="en-GB" dirty="0"/>
          </a:p>
          <a:p>
            <a:endParaRPr lang="en-GB" dirty="0"/>
          </a:p>
        </p:txBody>
      </p:sp>
    </p:spTree>
    <p:extLst>
      <p:ext uri="{BB962C8B-B14F-4D97-AF65-F5344CB8AC3E}">
        <p14:creationId xmlns:p14="http://schemas.microsoft.com/office/powerpoint/2010/main" val="14490058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F98FD-FDB2-C07E-AF85-64E5ECC8696E}"/>
              </a:ext>
            </a:extLst>
          </p:cNvPr>
          <p:cNvSpPr>
            <a:spLocks noGrp="1"/>
          </p:cNvSpPr>
          <p:nvPr>
            <p:ph type="title"/>
          </p:nvPr>
        </p:nvSpPr>
        <p:spPr/>
        <p:txBody>
          <a:bodyPr/>
          <a:lstStyle/>
          <a:p>
            <a:r>
              <a:rPr lang="en-GB" b="1" dirty="0"/>
              <a:t>Build a vision</a:t>
            </a:r>
          </a:p>
        </p:txBody>
      </p:sp>
      <p:sp>
        <p:nvSpPr>
          <p:cNvPr id="3" name="Content Placeholder 2">
            <a:extLst>
              <a:ext uri="{FF2B5EF4-FFF2-40B4-BE49-F238E27FC236}">
                <a16:creationId xmlns:a16="http://schemas.microsoft.com/office/drawing/2014/main" id="{3501BD2F-7D34-0CFF-D547-20743BBF7D08}"/>
              </a:ext>
            </a:extLst>
          </p:cNvPr>
          <p:cNvSpPr>
            <a:spLocks noGrp="1"/>
          </p:cNvSpPr>
          <p:nvPr>
            <p:ph idx="1"/>
          </p:nvPr>
        </p:nvSpPr>
        <p:spPr>
          <a:xfrm>
            <a:off x="490777" y="1443038"/>
            <a:ext cx="7886700" cy="4351338"/>
          </a:xfrm>
        </p:spPr>
        <p:txBody>
          <a:bodyPr/>
          <a:lstStyle/>
          <a:p>
            <a:r>
              <a:rPr lang="en-GB" dirty="0"/>
              <a:t>Develop a clear vision</a:t>
            </a:r>
          </a:p>
          <a:p>
            <a:r>
              <a:rPr lang="en-GB" dirty="0"/>
              <a:t>Dispel myth</a:t>
            </a:r>
          </a:p>
          <a:p>
            <a:pPr lvl="1"/>
            <a:r>
              <a:rPr lang="en-GB" dirty="0"/>
              <a:t>What is involved?</a:t>
            </a:r>
          </a:p>
          <a:p>
            <a:pPr lvl="1"/>
            <a:r>
              <a:rPr lang="en-GB" dirty="0"/>
              <a:t>What is the change?</a:t>
            </a:r>
          </a:p>
          <a:p>
            <a:pPr lvl="1"/>
            <a:r>
              <a:rPr lang="en-GB" dirty="0"/>
              <a:t>Why are we doing it?</a:t>
            </a:r>
          </a:p>
          <a:p>
            <a:pPr lvl="1"/>
            <a:r>
              <a:rPr lang="en-GB" dirty="0"/>
              <a:t>What are the effects?</a:t>
            </a:r>
          </a:p>
          <a:p>
            <a:pPr lvl="1"/>
            <a:r>
              <a:rPr lang="en-GB" dirty="0"/>
              <a:t>How will we manage the change?</a:t>
            </a:r>
          </a:p>
        </p:txBody>
      </p:sp>
      <p:sp>
        <p:nvSpPr>
          <p:cNvPr id="4" name="Rectangle 3">
            <a:extLst>
              <a:ext uri="{FF2B5EF4-FFF2-40B4-BE49-F238E27FC236}">
                <a16:creationId xmlns:a16="http://schemas.microsoft.com/office/drawing/2014/main" id="{4333F1A8-83D6-0346-4257-A233FB090B1E}"/>
              </a:ext>
            </a:extLst>
          </p:cNvPr>
          <p:cNvSpPr>
            <a:spLocks noChangeArrowheads="1"/>
          </p:cNvSpPr>
          <p:nvPr/>
        </p:nvSpPr>
        <p:spPr bwMode="auto">
          <a:xfrm>
            <a:off x="2604277" y="262460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829967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93978-018F-FF92-F6F1-6652C854FB49}"/>
              </a:ext>
            </a:extLst>
          </p:cNvPr>
          <p:cNvSpPr>
            <a:spLocks noGrp="1"/>
          </p:cNvSpPr>
          <p:nvPr>
            <p:ph type="title"/>
          </p:nvPr>
        </p:nvSpPr>
        <p:spPr/>
        <p:txBody>
          <a:bodyPr/>
          <a:lstStyle/>
          <a:p>
            <a:r>
              <a:rPr lang="en-GB" b="1" dirty="0"/>
              <a:t>Plan the change</a:t>
            </a:r>
          </a:p>
        </p:txBody>
      </p:sp>
      <p:sp>
        <p:nvSpPr>
          <p:cNvPr id="3" name="Content Placeholder 2">
            <a:extLst>
              <a:ext uri="{FF2B5EF4-FFF2-40B4-BE49-F238E27FC236}">
                <a16:creationId xmlns:a16="http://schemas.microsoft.com/office/drawing/2014/main" id="{25DB4794-72EE-6CB2-28BC-22A6B8EF001C}"/>
              </a:ext>
            </a:extLst>
          </p:cNvPr>
          <p:cNvSpPr>
            <a:spLocks noGrp="1"/>
          </p:cNvSpPr>
          <p:nvPr>
            <p:ph idx="1"/>
          </p:nvPr>
        </p:nvSpPr>
        <p:spPr>
          <a:xfrm>
            <a:off x="628650" y="1939131"/>
            <a:ext cx="7886700" cy="3661569"/>
          </a:xfrm>
        </p:spPr>
        <p:txBody>
          <a:bodyPr/>
          <a:lstStyle/>
          <a:p>
            <a:r>
              <a:rPr lang="en-GB" dirty="0"/>
              <a:t>Devise strategies to undertake the change</a:t>
            </a:r>
          </a:p>
          <a:p>
            <a:r>
              <a:rPr lang="en-GB" dirty="0"/>
              <a:t>Identify steps involved to introduce the change</a:t>
            </a:r>
          </a:p>
          <a:p>
            <a:r>
              <a:rPr lang="en-GB" dirty="0"/>
              <a:t>Involve people</a:t>
            </a:r>
          </a:p>
          <a:p>
            <a:r>
              <a:rPr lang="en-GB" dirty="0"/>
              <a:t>Timescale</a:t>
            </a:r>
          </a:p>
          <a:p>
            <a:r>
              <a:rPr lang="en-GB" dirty="0"/>
              <a:t>Anticipate problems</a:t>
            </a:r>
          </a:p>
          <a:p>
            <a:r>
              <a:rPr lang="en-GB" dirty="0"/>
              <a:t>Assess risk</a:t>
            </a:r>
          </a:p>
          <a:p>
            <a:r>
              <a:rPr lang="en-GB" dirty="0"/>
              <a:t>Communicate the change!</a:t>
            </a:r>
          </a:p>
          <a:p>
            <a:endParaRPr lang="en-GB" dirty="0"/>
          </a:p>
          <a:p>
            <a:endParaRPr lang="en-GB" dirty="0"/>
          </a:p>
        </p:txBody>
      </p:sp>
    </p:spTree>
    <p:extLst>
      <p:ext uri="{BB962C8B-B14F-4D97-AF65-F5344CB8AC3E}">
        <p14:creationId xmlns:p14="http://schemas.microsoft.com/office/powerpoint/2010/main" val="11149716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1E4F7-F365-9408-1561-2F2B6DC8FA96}"/>
              </a:ext>
            </a:extLst>
          </p:cNvPr>
          <p:cNvSpPr>
            <a:spLocks noGrp="1"/>
          </p:cNvSpPr>
          <p:nvPr>
            <p:ph type="title"/>
          </p:nvPr>
        </p:nvSpPr>
        <p:spPr/>
        <p:txBody>
          <a:bodyPr/>
          <a:lstStyle/>
          <a:p>
            <a:r>
              <a:rPr lang="en-GB" b="1" dirty="0"/>
              <a:t>Skills for Change Managers</a:t>
            </a:r>
          </a:p>
        </p:txBody>
      </p:sp>
      <p:sp>
        <p:nvSpPr>
          <p:cNvPr id="3" name="Content Placeholder 2">
            <a:extLst>
              <a:ext uri="{FF2B5EF4-FFF2-40B4-BE49-F238E27FC236}">
                <a16:creationId xmlns:a16="http://schemas.microsoft.com/office/drawing/2014/main" id="{A1424389-3E32-5001-72CB-8BCCFD48D789}"/>
              </a:ext>
            </a:extLst>
          </p:cNvPr>
          <p:cNvSpPr>
            <a:spLocks noGrp="1"/>
          </p:cNvSpPr>
          <p:nvPr>
            <p:ph idx="1"/>
          </p:nvPr>
        </p:nvSpPr>
        <p:spPr>
          <a:xfrm>
            <a:off x="628650" y="1508125"/>
            <a:ext cx="7886700" cy="4351338"/>
          </a:xfrm>
        </p:spPr>
        <p:txBody>
          <a:bodyPr/>
          <a:lstStyle/>
          <a:p>
            <a:r>
              <a:rPr lang="en-GB" dirty="0"/>
              <a:t>Emotional Intelligence</a:t>
            </a:r>
          </a:p>
          <a:p>
            <a:r>
              <a:rPr lang="en-GB" dirty="0"/>
              <a:t>Effective communication skills</a:t>
            </a:r>
          </a:p>
          <a:p>
            <a:r>
              <a:rPr lang="en-GB" dirty="0"/>
              <a:t>Active listening</a:t>
            </a:r>
          </a:p>
          <a:p>
            <a:r>
              <a:rPr lang="en-GB" dirty="0"/>
              <a:t>Risk Management</a:t>
            </a:r>
          </a:p>
          <a:p>
            <a:r>
              <a:rPr lang="en-GB" dirty="0"/>
              <a:t>Planning</a:t>
            </a:r>
          </a:p>
          <a:p>
            <a:r>
              <a:rPr lang="en-GB" dirty="0"/>
              <a:t>Analysis</a:t>
            </a:r>
          </a:p>
          <a:p>
            <a:r>
              <a:rPr lang="en-GB" dirty="0"/>
              <a:t>Leadership</a:t>
            </a:r>
          </a:p>
          <a:p>
            <a:endParaRPr lang="en-GB" dirty="0"/>
          </a:p>
          <a:p>
            <a:endParaRPr lang="en-GB" dirty="0"/>
          </a:p>
        </p:txBody>
      </p:sp>
    </p:spTree>
    <p:extLst>
      <p:ext uri="{BB962C8B-B14F-4D97-AF65-F5344CB8AC3E}">
        <p14:creationId xmlns:p14="http://schemas.microsoft.com/office/powerpoint/2010/main" val="10691247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54C7B-89BC-DD84-1C4F-D84050CDBE4A}"/>
              </a:ext>
            </a:extLst>
          </p:cNvPr>
          <p:cNvSpPr>
            <a:spLocks noGrp="1"/>
          </p:cNvSpPr>
          <p:nvPr>
            <p:ph type="title"/>
          </p:nvPr>
        </p:nvSpPr>
        <p:spPr/>
        <p:txBody>
          <a:bodyPr/>
          <a:lstStyle/>
          <a:p>
            <a:r>
              <a:rPr lang="en-GB" b="1" dirty="0"/>
              <a:t>Culture of change</a:t>
            </a:r>
          </a:p>
        </p:txBody>
      </p:sp>
      <p:sp>
        <p:nvSpPr>
          <p:cNvPr id="3" name="Content Placeholder 2">
            <a:extLst>
              <a:ext uri="{FF2B5EF4-FFF2-40B4-BE49-F238E27FC236}">
                <a16:creationId xmlns:a16="http://schemas.microsoft.com/office/drawing/2014/main" id="{DCBAD11C-5147-8CF0-A1B0-D163DB30A1C8}"/>
              </a:ext>
            </a:extLst>
          </p:cNvPr>
          <p:cNvSpPr>
            <a:spLocks noGrp="1"/>
          </p:cNvSpPr>
          <p:nvPr>
            <p:ph idx="1"/>
          </p:nvPr>
        </p:nvSpPr>
        <p:spPr/>
        <p:txBody>
          <a:bodyPr/>
          <a:lstStyle/>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r>
              <a:rPr lang="en-GB" dirty="0">
                <a:hlinkClick r:id="rId2"/>
              </a:rPr>
              <a:t>Navigate and Embrace Change | Simon Sinek - YouTube</a:t>
            </a:r>
            <a:endParaRPr lang="en-GB" dirty="0"/>
          </a:p>
        </p:txBody>
      </p:sp>
    </p:spTree>
    <p:extLst>
      <p:ext uri="{BB962C8B-B14F-4D97-AF65-F5344CB8AC3E}">
        <p14:creationId xmlns:p14="http://schemas.microsoft.com/office/powerpoint/2010/main" val="21772017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EC742-5187-7442-DB35-878DBB30AFE0}"/>
              </a:ext>
            </a:extLst>
          </p:cNvPr>
          <p:cNvSpPr>
            <a:spLocks noGrp="1"/>
          </p:cNvSpPr>
          <p:nvPr>
            <p:ph type="title"/>
          </p:nvPr>
        </p:nvSpPr>
        <p:spPr/>
        <p:txBody>
          <a:bodyPr/>
          <a:lstStyle/>
          <a:p>
            <a:r>
              <a:rPr lang="en-GB" b="1" dirty="0"/>
              <a:t>Culture of change</a:t>
            </a:r>
          </a:p>
        </p:txBody>
      </p:sp>
      <p:sp>
        <p:nvSpPr>
          <p:cNvPr id="3" name="Content Placeholder 2">
            <a:extLst>
              <a:ext uri="{FF2B5EF4-FFF2-40B4-BE49-F238E27FC236}">
                <a16:creationId xmlns:a16="http://schemas.microsoft.com/office/drawing/2014/main" id="{C67E3C9F-2337-7E57-458F-85FD2E186925}"/>
              </a:ext>
            </a:extLst>
          </p:cNvPr>
          <p:cNvSpPr>
            <a:spLocks noGrp="1"/>
          </p:cNvSpPr>
          <p:nvPr>
            <p:ph idx="1"/>
          </p:nvPr>
        </p:nvSpPr>
        <p:spPr/>
        <p:txBody>
          <a:bodyPr/>
          <a:lstStyle/>
          <a:p>
            <a:r>
              <a:rPr lang="en-GB" dirty="0"/>
              <a:t>Leadership/early adopters</a:t>
            </a:r>
          </a:p>
          <a:p>
            <a:r>
              <a:rPr lang="en-GB" dirty="0"/>
              <a:t>Strong change management processes</a:t>
            </a:r>
          </a:p>
          <a:p>
            <a:r>
              <a:rPr lang="en-GB" dirty="0"/>
              <a:t>Incremental</a:t>
            </a:r>
          </a:p>
          <a:p>
            <a:r>
              <a:rPr lang="en-GB" dirty="0"/>
              <a:t>Embraced</a:t>
            </a:r>
          </a:p>
          <a:p>
            <a:r>
              <a:rPr lang="en-GB" dirty="0"/>
              <a:t>Communicated</a:t>
            </a:r>
          </a:p>
          <a:p>
            <a:r>
              <a:rPr lang="en-GB" dirty="0"/>
              <a:t>Human factors </a:t>
            </a:r>
          </a:p>
        </p:txBody>
      </p:sp>
    </p:spTree>
    <p:extLst>
      <p:ext uri="{BB962C8B-B14F-4D97-AF65-F5344CB8AC3E}">
        <p14:creationId xmlns:p14="http://schemas.microsoft.com/office/powerpoint/2010/main" val="39964359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C4866-9856-800F-C866-645B3CC83F8F}"/>
              </a:ext>
            </a:extLst>
          </p:cNvPr>
          <p:cNvSpPr>
            <a:spLocks noGrp="1"/>
          </p:cNvSpPr>
          <p:nvPr>
            <p:ph type="title"/>
          </p:nvPr>
        </p:nvSpPr>
        <p:spPr/>
        <p:txBody>
          <a:bodyPr/>
          <a:lstStyle/>
          <a:p>
            <a:endParaRPr lang="en-GB"/>
          </a:p>
        </p:txBody>
      </p:sp>
      <p:pic>
        <p:nvPicPr>
          <p:cNvPr id="10242" name="Picture 2" descr="See the source image">
            <a:extLst>
              <a:ext uri="{FF2B5EF4-FFF2-40B4-BE49-F238E27FC236}">
                <a16:creationId xmlns:a16="http://schemas.microsoft.com/office/drawing/2014/main" id="{FA0B7FED-78BB-71DB-56B5-9550AE8F291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77850" y="365126"/>
            <a:ext cx="8064500" cy="54197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8554809"/>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3" ma:contentTypeDescription="Create a new document." ma:contentTypeScope="" ma:versionID="6e81eaca62a13c3a5282fb30d167a2b2">
  <xsd:schema xmlns:xsd="http://www.w3.org/2001/XMLSchema" xmlns:xs="http://www.w3.org/2001/XMLSchema" xmlns:p="http://schemas.microsoft.com/office/2006/metadata/properties" xmlns:ns2="7b371449-43eb-435e-a0a2-287b0bfa5005" targetNamespace="http://schemas.microsoft.com/office/2006/metadata/properties" ma:root="true" ma:fieldsID="7a715ccae30a3fef9c3243d547c0b58d" ns2:_="">
    <xsd:import namespace="7b371449-43eb-435e-a0a2-287b0bfa500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70BE459-2C5F-4E37-9E4F-854ED35B2C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371449-43eb-435e-a0a2-287b0bfa500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1517</Words>
  <Application>Microsoft Office PowerPoint</Application>
  <PresentationFormat>On-screen Show (4:3)</PresentationFormat>
  <Paragraphs>223</Paragraphs>
  <Slides>31</Slides>
  <Notes>7</Notes>
  <HiddenSlides>0</HiddenSlides>
  <MMClips>0</MMClips>
  <ScaleCrop>false</ScaleCrop>
  <HeadingPairs>
    <vt:vector size="6" baseType="variant">
      <vt:variant>
        <vt:lpstr>Fonts Used</vt:lpstr>
      </vt:variant>
      <vt:variant>
        <vt:i4>7</vt:i4>
      </vt:variant>
      <vt:variant>
        <vt:lpstr>Theme</vt:lpstr>
      </vt:variant>
      <vt:variant>
        <vt:i4>16</vt:i4>
      </vt:variant>
      <vt:variant>
        <vt:lpstr>Slide Titles</vt:lpstr>
      </vt:variant>
      <vt:variant>
        <vt:i4>31</vt:i4>
      </vt:variant>
    </vt:vector>
  </HeadingPairs>
  <TitlesOfParts>
    <vt:vector size="54" baseType="lpstr">
      <vt:lpstr>Arial</vt:lpstr>
      <vt:lpstr>Calibri</vt:lpstr>
      <vt:lpstr>Calibri Light</vt:lpstr>
      <vt:lpstr>Open Sans</vt:lpstr>
      <vt:lpstr>Symbol</vt:lpstr>
      <vt:lpstr>Verdana</vt:lpstr>
      <vt:lpstr>Wingdings</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Office Theme</vt:lpstr>
      <vt:lpstr>Week 7 - Change Management       Jan Howells Johnson</vt:lpstr>
      <vt:lpstr>Session Today</vt:lpstr>
      <vt:lpstr>Last Week’s Exercise</vt:lpstr>
      <vt:lpstr>Digital Strategy for Wales (2022)</vt:lpstr>
      <vt:lpstr>Wellbeing of Future Generations Act (2015)</vt:lpstr>
      <vt:lpstr>Group Work</vt:lpstr>
      <vt:lpstr>Informed Health and Care – A Digital Health and Social Care Strategy for Wales (2015)</vt:lpstr>
      <vt:lpstr>Key Challenges </vt:lpstr>
      <vt:lpstr>Some example systems…</vt:lpstr>
      <vt:lpstr>PowerPoint Presentation</vt:lpstr>
      <vt:lpstr>Change Management Definitions </vt:lpstr>
      <vt:lpstr>Why is change management important?</vt:lpstr>
      <vt:lpstr>Key Drivers for Change in the Health and Care Service</vt:lpstr>
      <vt:lpstr>Change Models</vt:lpstr>
      <vt:lpstr>PowerPoint Presentation</vt:lpstr>
      <vt:lpstr>Kotter’s eight step change model (1995)</vt:lpstr>
      <vt:lpstr>Group work</vt:lpstr>
      <vt:lpstr>PowerPoint Presentation</vt:lpstr>
      <vt:lpstr>Organisational Barriers to Change</vt:lpstr>
      <vt:lpstr>PowerPoint Presentation</vt:lpstr>
      <vt:lpstr>Understanding Resistance</vt:lpstr>
      <vt:lpstr>How do we overcome this?</vt:lpstr>
      <vt:lpstr>PowerPoint Presentation</vt:lpstr>
      <vt:lpstr>Kurt Lewin’s Force Field Analysis</vt:lpstr>
      <vt:lpstr>Preparing for change</vt:lpstr>
      <vt:lpstr>Build a vision</vt:lpstr>
      <vt:lpstr>Plan the change</vt:lpstr>
      <vt:lpstr>Skills for Change Managers</vt:lpstr>
      <vt:lpstr>Culture of change</vt:lpstr>
      <vt:lpstr>Culture of change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Jan Howells-Johnson</cp:lastModifiedBy>
  <cp:revision>51</cp:revision>
  <dcterms:created xsi:type="dcterms:W3CDTF">2021-03-10T12:10:47Z</dcterms:created>
  <dcterms:modified xsi:type="dcterms:W3CDTF">2024-05-13T21:21:48Z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ies>
</file>