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GB"/>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AB3A824-1A51-4B26-AD58-A6D8E14F6C04}" type="datetimeFigureOut">
              <a:rPr lang="en-US" dirty="0"/>
              <a:t>10/30/22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rIns="45720"/>
          <a:lstStyle/>
          <a:p>
            <a:fld id="{6D22F896-40B5-4ADD-8801-0D06FADFA095}" type="slidenum">
              <a:rPr lang="en-US" dirty="0"/>
              <a:t>‹#›</a:t>
            </a:fld>
            <a:endParaRPr lang="en-US" dirty="0"/>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dirty="0"/>
              <a:t>10/30/22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GB"/>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E5059C3-6A89-4494-99FF-5A4D6FFD50EB}" type="datetimeFigureOut">
              <a:rPr lang="en-US" dirty="0"/>
              <a:t>10/30/22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GB"/>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dirty="0"/>
              <a:t>10/30/22</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GB"/>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3F30E46F-7819-4ACF-B48B-48222C2ACC88}" type="datetimeFigureOut">
              <a:rPr lang="en-US" dirty="0"/>
              <a:t>10/30/22</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dirty="0"/>
              <a:t>10/30/22</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21D9284-D300-4297-87F7-E791DCC15DB1}" type="datetimeFigureOut">
              <a:rPr lang="en-US" dirty="0"/>
              <a:t>10/30/22</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GB"/>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37D525BB-DA17-4BA0-B3C8-3AC3ABC827E6}" type="datetimeFigureOut">
              <a:rPr lang="en-US" dirty="0"/>
              <a:t>10/30/22</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16C4C9A-3960-41CF-A4E9-2A8FB932454B}" type="datetimeFigureOut">
              <a:rPr lang="en-US" dirty="0"/>
              <a:t>10/30/22</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dirty="0"/>
              <a:t>10/30/22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dirty="0"/>
              <a:t>10/30/22</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3CBC1C18-307B-4F68-A007-B5B542270E8D}" type="datetimeFigureOut">
              <a:rPr lang="en-US" dirty="0"/>
              <a:t>10/30/22</a:t>
            </a:fld>
            <a:endParaRPr lang="en-US" dirty="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r>
              <a:rPr lang="en-US" dirty="0"/>
              <a:t>
              </a:t>
            </a: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dirty="0"/>
              <a:pPr/>
              <a:t>‹#›</a:t>
            </a:fld>
            <a:endParaRPr lang="en-US" dirty="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DE67FB-DD89-F526-9097-F76B0AE8B314}"/>
              </a:ext>
            </a:extLst>
          </p:cNvPr>
          <p:cNvSpPr>
            <a:spLocks noGrp="1"/>
          </p:cNvSpPr>
          <p:nvPr>
            <p:ph type="ctrTitle"/>
          </p:nvPr>
        </p:nvSpPr>
        <p:spPr>
          <a:xfrm>
            <a:off x="1402098" y="3429000"/>
            <a:ext cx="6977887" cy="2868713"/>
          </a:xfrm>
        </p:spPr>
        <p:txBody>
          <a:bodyPr>
            <a:normAutofit/>
          </a:bodyPr>
          <a:lstStyle/>
          <a:p>
            <a:pPr algn="ctr"/>
            <a:r>
              <a:rPr lang="en-GB" sz="2000" dirty="0"/>
              <a:t>My name: Petko </a:t>
            </a:r>
            <a:r>
              <a:rPr lang="en-GB" sz="2000" dirty="0" err="1"/>
              <a:t>Tonev</a:t>
            </a:r>
            <a:r>
              <a:rPr lang="en-GB" sz="2000" dirty="0"/>
              <a:t> Petkov</a:t>
            </a:r>
            <a:br>
              <a:rPr lang="en-GB" sz="2000" dirty="0"/>
            </a:br>
            <a:r>
              <a:rPr lang="en-GB" sz="2000" dirty="0"/>
              <a:t>My student number: 2125440</a:t>
            </a:r>
            <a:br>
              <a:rPr lang="en-GB" sz="2000" dirty="0"/>
            </a:br>
            <a:r>
              <a:rPr lang="en-GB" sz="2000" dirty="0"/>
              <a:t>Lecturer name: </a:t>
            </a:r>
            <a:r>
              <a:rPr lang="en-GB" sz="2000" dirty="0" err="1"/>
              <a:t>Chijioke</a:t>
            </a:r>
            <a:r>
              <a:rPr lang="en-GB" sz="2000" dirty="0"/>
              <a:t> Uba</a:t>
            </a:r>
            <a:br>
              <a:rPr lang="en-GB" sz="2000" dirty="0"/>
            </a:br>
            <a:r>
              <a:rPr lang="en-GB" sz="2000" dirty="0"/>
              <a:t>Module name: Problem Solving and Decision Making </a:t>
            </a:r>
            <a:br>
              <a:rPr lang="en-GB" sz="2000" dirty="0"/>
            </a:br>
            <a:r>
              <a:rPr lang="en-GB" sz="2000" dirty="0"/>
              <a:t>Module code: BMSW4004</a:t>
            </a:r>
            <a:br>
              <a:rPr lang="en-GB" sz="2000" dirty="0"/>
            </a:br>
            <a:r>
              <a:rPr lang="en-GB" sz="2000" dirty="0"/>
              <a:t>Assignment name: Component 1 Solving the problem of profit decline in TM Lewin</a:t>
            </a:r>
            <a:endParaRPr lang="en-US" sz="2000" dirty="0"/>
          </a:p>
        </p:txBody>
      </p:sp>
      <p:sp>
        <p:nvSpPr>
          <p:cNvPr id="3" name="Subtitle 2">
            <a:extLst>
              <a:ext uri="{FF2B5EF4-FFF2-40B4-BE49-F238E27FC236}">
                <a16:creationId xmlns:a16="http://schemas.microsoft.com/office/drawing/2014/main" id="{8EAAE829-6FAA-4B1C-7A41-6A7F668A27E6}"/>
              </a:ext>
            </a:extLst>
          </p:cNvPr>
          <p:cNvSpPr>
            <a:spLocks noGrp="1"/>
          </p:cNvSpPr>
          <p:nvPr>
            <p:ph type="subTitle" idx="1"/>
          </p:nvPr>
        </p:nvSpPr>
        <p:spPr>
          <a:xfrm>
            <a:off x="1103253" y="772656"/>
            <a:ext cx="7575579" cy="1502673"/>
          </a:xfrm>
        </p:spPr>
        <p:txBody>
          <a:bodyPr>
            <a:noAutofit/>
          </a:bodyPr>
          <a:lstStyle/>
          <a:p>
            <a:pPr algn="ctr"/>
            <a:r>
              <a:rPr lang="en-GB" sz="2500" dirty="0"/>
              <a:t>Why has the company TM Lewin got a decreased amount of sales, what caused the decrease in profit and how can this issue be resolved?</a:t>
            </a:r>
            <a:endParaRPr lang="en-US" sz="2500" dirty="0"/>
          </a:p>
        </p:txBody>
      </p:sp>
    </p:spTree>
    <p:extLst>
      <p:ext uri="{BB962C8B-B14F-4D97-AF65-F5344CB8AC3E}">
        <p14:creationId xmlns:p14="http://schemas.microsoft.com/office/powerpoint/2010/main" val="12121318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B9EEB229-3EBA-4333-B94C-ED62EC101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4666C73-1C44-4BD3-9529-A7E02C6A8AD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4" name="Picture 13">
            <a:extLst>
              <a:ext uri="{FF2B5EF4-FFF2-40B4-BE49-F238E27FC236}">
                <a16:creationId xmlns:a16="http://schemas.microsoft.com/office/drawing/2014/main" id="{723E4E2F-EA2E-477B-A595-C5A5F62E93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6" name="Rectangle 15">
            <a:extLst>
              <a:ext uri="{FF2B5EF4-FFF2-40B4-BE49-F238E27FC236}">
                <a16:creationId xmlns:a16="http://schemas.microsoft.com/office/drawing/2014/main" id="{B6500FA0-D185-45FF-9F47-EF5FB71580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7273825F-243F-467C-8349-B97E81C3E6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255659AF-6F61-42EF-B761-0862A79DBE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E659BF-A7A8-CB5D-6551-06CB1D1A1F7A}"/>
              </a:ext>
            </a:extLst>
          </p:cNvPr>
          <p:cNvSpPr>
            <a:spLocks noGrp="1"/>
          </p:cNvSpPr>
          <p:nvPr>
            <p:ph type="title"/>
          </p:nvPr>
        </p:nvSpPr>
        <p:spPr>
          <a:xfrm>
            <a:off x="1610327" y="228629"/>
            <a:ext cx="4636137" cy="1258138"/>
          </a:xfrm>
        </p:spPr>
        <p:txBody>
          <a:bodyPr>
            <a:normAutofit/>
          </a:bodyPr>
          <a:lstStyle/>
          <a:p>
            <a:pPr algn="l"/>
            <a:r>
              <a:rPr lang="en-GB" sz="2100" dirty="0"/>
              <a:t>What is the nature and meaning of  problem solving and decision making. </a:t>
            </a:r>
            <a:endParaRPr lang="en-US" sz="2100" dirty="0"/>
          </a:p>
        </p:txBody>
      </p:sp>
      <p:sp>
        <p:nvSpPr>
          <p:cNvPr id="3" name="Content Placeholder 2">
            <a:extLst>
              <a:ext uri="{FF2B5EF4-FFF2-40B4-BE49-F238E27FC236}">
                <a16:creationId xmlns:a16="http://schemas.microsoft.com/office/drawing/2014/main" id="{7C945DA5-3428-E386-95EA-5882757BD529}"/>
              </a:ext>
            </a:extLst>
          </p:cNvPr>
          <p:cNvSpPr>
            <a:spLocks noGrp="1"/>
          </p:cNvSpPr>
          <p:nvPr>
            <p:ph idx="1"/>
          </p:nvPr>
        </p:nvSpPr>
        <p:spPr>
          <a:xfrm>
            <a:off x="1442426" y="1441257"/>
            <a:ext cx="4971941" cy="2621276"/>
          </a:xfrm>
        </p:spPr>
        <p:txBody>
          <a:bodyPr>
            <a:normAutofit/>
          </a:bodyPr>
          <a:lstStyle/>
          <a:p>
            <a:pPr>
              <a:lnSpc>
                <a:spcPct val="110000"/>
              </a:lnSpc>
            </a:pPr>
            <a:r>
              <a:rPr lang="en-GB" sz="1100" dirty="0"/>
              <a:t>Problem solving: </a:t>
            </a:r>
            <a:r>
              <a:rPr lang="en-GB" sz="1100" b="0" i="0" u="none" strike="noStrike" dirty="0">
                <a:effectLst/>
              </a:rPr>
              <a:t>Problem solving. Problem solving is </a:t>
            </a:r>
            <a:r>
              <a:rPr lang="en-GB" sz="1100" b="1" i="0" u="none" strike="noStrike" dirty="0">
                <a:effectLst/>
              </a:rPr>
              <a:t>the act of defining a problem; determining the cause of the problem; identifying, prioritising, and selecting alternatives for a solution; and implementing a solution</a:t>
            </a:r>
            <a:r>
              <a:rPr lang="en-GB" sz="1100" b="0" i="0" u="none" strike="noStrike" dirty="0">
                <a:effectLst/>
              </a:rPr>
              <a:t>.</a:t>
            </a:r>
          </a:p>
          <a:p>
            <a:pPr>
              <a:lnSpc>
                <a:spcPct val="110000"/>
              </a:lnSpc>
            </a:pPr>
            <a:r>
              <a:rPr lang="en-GB" sz="1100" dirty="0">
                <a:ea typeface="Roboto" panose="02000000000000000000" pitchFamily="2" charset="0"/>
              </a:rPr>
              <a:t>Decision making: </a:t>
            </a:r>
            <a:r>
              <a:rPr lang="en-GB" sz="1100" b="0" i="0" u="none" strike="noStrike" dirty="0">
                <a:effectLst/>
                <a:ea typeface="Roboto" panose="02000000000000000000" pitchFamily="2" charset="0"/>
              </a:rPr>
              <a:t>Determining a decision, acquiring data, and weighing potential solutions are all steps in the decision-making process. </a:t>
            </a:r>
          </a:p>
          <a:p>
            <a:pPr>
              <a:lnSpc>
                <a:spcPct val="110000"/>
              </a:lnSpc>
            </a:pPr>
            <a:r>
              <a:rPr lang="en-GB" sz="1100" b="0" i="0" u="none" strike="noStrike" dirty="0">
                <a:effectLst/>
                <a:latin typeface="Roboto" panose="02000000000000000000" pitchFamily="2" charset="0"/>
                <a:ea typeface="Roboto" panose="02000000000000000000" pitchFamily="2" charset="0"/>
              </a:rPr>
              <a:t>You can make more careful, intelligent decisions by organising pertinent information and outlining alternatives by following a step-by-step decision-making process.</a:t>
            </a:r>
          </a:p>
          <a:p>
            <a:pPr>
              <a:lnSpc>
                <a:spcPct val="110000"/>
              </a:lnSpc>
            </a:pPr>
            <a:endParaRPr lang="en-GB" sz="1100" b="0" i="0" u="none" strike="noStrike" dirty="0">
              <a:effectLst/>
              <a:latin typeface="Roboto" panose="02000000000000000000" pitchFamily="2" charset="0"/>
              <a:ea typeface="Roboto" panose="02000000000000000000" pitchFamily="2" charset="0"/>
            </a:endParaRPr>
          </a:p>
          <a:p>
            <a:pPr>
              <a:lnSpc>
                <a:spcPct val="110000"/>
              </a:lnSpc>
            </a:pPr>
            <a:endParaRPr lang="en-US" sz="1300" dirty="0"/>
          </a:p>
        </p:txBody>
      </p:sp>
      <p:pic>
        <p:nvPicPr>
          <p:cNvPr id="4" name="Picture 4">
            <a:extLst>
              <a:ext uri="{FF2B5EF4-FFF2-40B4-BE49-F238E27FC236}">
                <a16:creationId xmlns:a16="http://schemas.microsoft.com/office/drawing/2014/main" id="{5A95983C-A134-5E26-62C3-C7E6EEB4280E}"/>
              </a:ext>
            </a:extLst>
          </p:cNvPr>
          <p:cNvPicPr>
            <a:picLocks noChangeAspect="1"/>
          </p:cNvPicPr>
          <p:nvPr/>
        </p:nvPicPr>
        <p:blipFill>
          <a:blip r:embed="rId5"/>
          <a:stretch>
            <a:fillRect/>
          </a:stretch>
        </p:blipFill>
        <p:spPr>
          <a:xfrm>
            <a:off x="6785575" y="641207"/>
            <a:ext cx="3927002" cy="2621275"/>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pic>
        <p:nvPicPr>
          <p:cNvPr id="5" name="Picture 5">
            <a:extLst>
              <a:ext uri="{FF2B5EF4-FFF2-40B4-BE49-F238E27FC236}">
                <a16:creationId xmlns:a16="http://schemas.microsoft.com/office/drawing/2014/main" id="{CDF93F52-253D-1E0A-19DB-9D90471F3CDE}"/>
              </a:ext>
            </a:extLst>
          </p:cNvPr>
          <p:cNvPicPr>
            <a:picLocks noChangeAspect="1"/>
          </p:cNvPicPr>
          <p:nvPr/>
        </p:nvPicPr>
        <p:blipFill>
          <a:blip r:embed="rId6"/>
          <a:stretch>
            <a:fillRect/>
          </a:stretch>
        </p:blipFill>
        <p:spPr>
          <a:xfrm>
            <a:off x="6751768" y="3642531"/>
            <a:ext cx="3994617" cy="2516608"/>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sp>
        <p:nvSpPr>
          <p:cNvPr id="22" name="Rectangle 21">
            <a:extLst>
              <a:ext uri="{FF2B5EF4-FFF2-40B4-BE49-F238E27FC236}">
                <a16:creationId xmlns:a16="http://schemas.microsoft.com/office/drawing/2014/main" id="{00650157-038B-4377-BAFA-B12FF57E01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2E11E88-0F6F-F10D-7678-C0EA845C1EA8}"/>
              </a:ext>
            </a:extLst>
          </p:cNvPr>
          <p:cNvSpPr txBox="1"/>
          <p:nvPr/>
        </p:nvSpPr>
        <p:spPr>
          <a:xfrm>
            <a:off x="1410989" y="3642531"/>
            <a:ext cx="5004444" cy="2723823"/>
          </a:xfrm>
          <a:prstGeom prst="rect">
            <a:avLst/>
          </a:prstGeom>
          <a:noFill/>
        </p:spPr>
        <p:txBody>
          <a:bodyPr wrap="square" rtlCol="0">
            <a:spAutoFit/>
          </a:bodyPr>
          <a:lstStyle/>
          <a:p>
            <a:pPr algn="l"/>
            <a:r>
              <a:rPr lang="en-GB" sz="1300" dirty="0"/>
              <a:t>Understanding the actual nature and impact of Profit Decline on the employees of TM Lewin and its company in general.</a:t>
            </a:r>
          </a:p>
          <a:p>
            <a:pPr algn="l"/>
            <a:endParaRPr lang="en-GB" sz="1300" dirty="0"/>
          </a:p>
          <a:p>
            <a:pPr marL="285750" indent="-285750" algn="l">
              <a:buFont typeface="Arial" panose="020B0604020202020204" pitchFamily="34" charset="0"/>
              <a:buChar char="•"/>
            </a:pPr>
            <a:r>
              <a:rPr lang="en-GB" sz="1100" dirty="0"/>
              <a:t>Nature of profit decline, profit decline could happen for numerous reasons, it could be external factors, which cant be determined by the company itself (as it mainly is in this case) or it could also be something within the company’s organisation and progression which has led to its profit decline?</a:t>
            </a:r>
          </a:p>
          <a:p>
            <a:pPr marL="285750" indent="-285750" algn="l">
              <a:buFont typeface="Arial" panose="020B0604020202020204" pitchFamily="34" charset="0"/>
              <a:buChar char="•"/>
            </a:pPr>
            <a:endParaRPr lang="en-GB" sz="1100" dirty="0"/>
          </a:p>
          <a:p>
            <a:pPr marL="285750" indent="-285750" algn="l">
              <a:buFont typeface="Arial" panose="020B0604020202020204" pitchFamily="34" charset="0"/>
              <a:buChar char="•"/>
            </a:pPr>
            <a:r>
              <a:rPr lang="en-GB" sz="1100" dirty="0"/>
              <a:t>How and why were employees of the company affected by the profit decline?</a:t>
            </a:r>
          </a:p>
          <a:p>
            <a:pPr marL="285750" indent="-285750" algn="l">
              <a:buFont typeface="Arial" panose="020B0604020202020204" pitchFamily="34" charset="0"/>
              <a:buChar char="•"/>
            </a:pPr>
            <a:endParaRPr lang="en-GB" sz="1100" dirty="0"/>
          </a:p>
          <a:p>
            <a:pPr marL="285750" indent="-285750" algn="l">
              <a:buFont typeface="Arial" panose="020B0604020202020204" pitchFamily="34" charset="0"/>
              <a:buChar char="•"/>
            </a:pPr>
            <a:r>
              <a:rPr lang="en-GB" sz="1100" dirty="0"/>
              <a:t>What has been the effect of each cause and the importance of each cause within the declining of profit?</a:t>
            </a:r>
          </a:p>
          <a:p>
            <a:pPr marL="285750" indent="-285750" algn="l">
              <a:buFont typeface="Arial" panose="020B0604020202020204" pitchFamily="34" charset="0"/>
              <a:buChar char="•"/>
            </a:pPr>
            <a:endParaRPr lang="en-GB" sz="1100" dirty="0"/>
          </a:p>
        </p:txBody>
      </p:sp>
    </p:spTree>
    <p:extLst>
      <p:ext uri="{BB962C8B-B14F-4D97-AF65-F5344CB8AC3E}">
        <p14:creationId xmlns:p14="http://schemas.microsoft.com/office/powerpoint/2010/main" val="23979420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43" name="Rectangle 8">
            <a:extLst>
              <a:ext uri="{FF2B5EF4-FFF2-40B4-BE49-F238E27FC236}">
                <a16:creationId xmlns:a16="http://schemas.microsoft.com/office/drawing/2014/main" id="{4D7E45EB-2082-42A1-A5FC-6D53F21DB3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4" name="Picture 10">
            <a:extLst>
              <a:ext uri="{FF2B5EF4-FFF2-40B4-BE49-F238E27FC236}">
                <a16:creationId xmlns:a16="http://schemas.microsoft.com/office/drawing/2014/main" id="{A6A5C072-919B-4308-A48B-96DC0CBFBEB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45" name="Picture 12">
            <a:extLst>
              <a:ext uri="{FF2B5EF4-FFF2-40B4-BE49-F238E27FC236}">
                <a16:creationId xmlns:a16="http://schemas.microsoft.com/office/drawing/2014/main" id="{A8F74E2F-7C51-4D72-96BA-528A5074812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46" name="Rectangle 14">
            <a:extLst>
              <a:ext uri="{FF2B5EF4-FFF2-40B4-BE49-F238E27FC236}">
                <a16:creationId xmlns:a16="http://schemas.microsoft.com/office/drawing/2014/main" id="{1B61F797-14BD-476F-B569-140E96CB6B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16">
            <a:extLst>
              <a:ext uri="{FF2B5EF4-FFF2-40B4-BE49-F238E27FC236}">
                <a16:creationId xmlns:a16="http://schemas.microsoft.com/office/drawing/2014/main" id="{9A0235D8-BAC3-4440-8A9B-43D98243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18">
            <a:extLst>
              <a:ext uri="{FF2B5EF4-FFF2-40B4-BE49-F238E27FC236}">
                <a16:creationId xmlns:a16="http://schemas.microsoft.com/office/drawing/2014/main" id="{CDF2FD5C-3192-4646-91D2-C907BDC4C1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561DF7-DDC8-F7B3-4C34-D3B7BA61E8D2}"/>
              </a:ext>
            </a:extLst>
          </p:cNvPr>
          <p:cNvSpPr>
            <a:spLocks noGrp="1"/>
          </p:cNvSpPr>
          <p:nvPr>
            <p:ph type="title"/>
          </p:nvPr>
        </p:nvSpPr>
        <p:spPr>
          <a:xfrm>
            <a:off x="1969803" y="808056"/>
            <a:ext cx="8608037" cy="1077229"/>
          </a:xfrm>
        </p:spPr>
        <p:txBody>
          <a:bodyPr>
            <a:normAutofit/>
          </a:bodyPr>
          <a:lstStyle/>
          <a:p>
            <a:pPr algn="l"/>
            <a:r>
              <a:rPr lang="en-GB"/>
              <a:t>In this presentation, I will be using 2 of the main evaluation and analysis tools.</a:t>
            </a:r>
            <a:endParaRPr lang="en-US"/>
          </a:p>
        </p:txBody>
      </p:sp>
      <p:pic>
        <p:nvPicPr>
          <p:cNvPr id="4" name="Picture 4">
            <a:extLst>
              <a:ext uri="{FF2B5EF4-FFF2-40B4-BE49-F238E27FC236}">
                <a16:creationId xmlns:a16="http://schemas.microsoft.com/office/drawing/2014/main" id="{F5BD8565-F915-1B0E-0C90-0F91D47EA9A3}"/>
              </a:ext>
            </a:extLst>
          </p:cNvPr>
          <p:cNvPicPr>
            <a:picLocks noChangeAspect="1"/>
          </p:cNvPicPr>
          <p:nvPr/>
        </p:nvPicPr>
        <p:blipFill>
          <a:blip r:embed="rId5"/>
          <a:stretch>
            <a:fillRect/>
          </a:stretch>
        </p:blipFill>
        <p:spPr>
          <a:xfrm>
            <a:off x="2181719" y="2882478"/>
            <a:ext cx="4454381" cy="2327413"/>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sp>
        <p:nvSpPr>
          <p:cNvPr id="3" name="Content Placeholder 2">
            <a:extLst>
              <a:ext uri="{FF2B5EF4-FFF2-40B4-BE49-F238E27FC236}">
                <a16:creationId xmlns:a16="http://schemas.microsoft.com/office/drawing/2014/main" id="{9BB8DBF6-375B-59E5-450A-C5D6906B08ED}"/>
              </a:ext>
            </a:extLst>
          </p:cNvPr>
          <p:cNvSpPr>
            <a:spLocks noGrp="1"/>
          </p:cNvSpPr>
          <p:nvPr>
            <p:ph idx="1"/>
          </p:nvPr>
        </p:nvSpPr>
        <p:spPr>
          <a:xfrm>
            <a:off x="7286175" y="2052116"/>
            <a:ext cx="3289986" cy="3997828"/>
          </a:xfrm>
        </p:spPr>
        <p:txBody>
          <a:bodyPr>
            <a:normAutofit/>
          </a:bodyPr>
          <a:lstStyle/>
          <a:p>
            <a:pPr>
              <a:lnSpc>
                <a:spcPct val="110000"/>
              </a:lnSpc>
            </a:pPr>
            <a:r>
              <a:rPr lang="en-GB" sz="1300"/>
              <a:t>First tool is PESTEL, PESTEL is a tool, which allows us to break down and thoroughly analyse the EXTERNAL factors and features we might have to consider when we think of causes for the lowered profit and when we think of a solution for TM Lewin company and brand. </a:t>
            </a:r>
          </a:p>
          <a:p>
            <a:pPr>
              <a:lnSpc>
                <a:spcPct val="110000"/>
              </a:lnSpc>
            </a:pPr>
            <a:r>
              <a:rPr lang="en-GB" sz="1300"/>
              <a:t>This technique is known for ‘scanning the business environment’ this will help us understand the limitations of TM Lewin and why the company has decreased in sales and help us find out what is the main cause of the decrease in profit. </a:t>
            </a:r>
          </a:p>
        </p:txBody>
      </p:sp>
      <p:sp>
        <p:nvSpPr>
          <p:cNvPr id="49" name="Rectangle 20">
            <a:extLst>
              <a:ext uri="{FF2B5EF4-FFF2-40B4-BE49-F238E27FC236}">
                <a16:creationId xmlns:a16="http://schemas.microsoft.com/office/drawing/2014/main" id="{28564258-BA63-4452-B6A7-27E3497D93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988100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1CF95-626A-DAF4-D10E-8901BBBD846E}"/>
              </a:ext>
            </a:extLst>
          </p:cNvPr>
          <p:cNvSpPr>
            <a:spLocks noGrp="1"/>
          </p:cNvSpPr>
          <p:nvPr>
            <p:ph type="title"/>
          </p:nvPr>
        </p:nvSpPr>
        <p:spPr>
          <a:xfrm>
            <a:off x="779039" y="0"/>
            <a:ext cx="11412961" cy="1544844"/>
          </a:xfrm>
        </p:spPr>
        <p:txBody>
          <a:bodyPr>
            <a:normAutofit/>
          </a:bodyPr>
          <a:lstStyle/>
          <a:p>
            <a:pPr algn="ctr"/>
            <a:r>
              <a:rPr lang="en-GB" sz="2000" dirty="0">
                <a:cs typeface="Arial" panose="020B0604020202020204" pitchFamily="34" charset="0"/>
              </a:rPr>
              <a:t>A thorough analysis on TM Lewin‘s case using the PESTEL analysis technique. </a:t>
            </a:r>
            <a:endParaRPr lang="en-US" sz="2000" dirty="0">
              <a:cs typeface="Arial" panose="020B0604020202020204" pitchFamily="34" charset="0"/>
            </a:endParaRPr>
          </a:p>
        </p:txBody>
      </p:sp>
      <p:graphicFrame>
        <p:nvGraphicFramePr>
          <p:cNvPr id="5" name="Table 5">
            <a:extLst>
              <a:ext uri="{FF2B5EF4-FFF2-40B4-BE49-F238E27FC236}">
                <a16:creationId xmlns:a16="http://schemas.microsoft.com/office/drawing/2014/main" id="{C9F6B4D0-3165-5457-1FC1-057C50A9686A}"/>
              </a:ext>
            </a:extLst>
          </p:cNvPr>
          <p:cNvGraphicFramePr>
            <a:graphicFrameLocks noGrp="1"/>
          </p:cNvGraphicFramePr>
          <p:nvPr>
            <p:extLst>
              <p:ext uri="{D42A27DB-BD31-4B8C-83A1-F6EECF244321}">
                <p14:modId xmlns:p14="http://schemas.microsoft.com/office/powerpoint/2010/main" val="2167632112"/>
              </p:ext>
            </p:extLst>
          </p:nvPr>
        </p:nvGraphicFramePr>
        <p:xfrm>
          <a:off x="1139975" y="569138"/>
          <a:ext cx="9912050" cy="5999309"/>
        </p:xfrm>
        <a:graphic>
          <a:graphicData uri="http://schemas.openxmlformats.org/drawingml/2006/table">
            <a:tbl>
              <a:tblPr firstRow="1" bandRow="1">
                <a:tableStyleId>{125E5076-3810-47DD-B79F-674D7AD40C01}</a:tableStyleId>
              </a:tblPr>
              <a:tblGrid>
                <a:gridCol w="4956025">
                  <a:extLst>
                    <a:ext uri="{9D8B030D-6E8A-4147-A177-3AD203B41FA5}">
                      <a16:colId xmlns:a16="http://schemas.microsoft.com/office/drawing/2014/main" val="1003055806"/>
                    </a:ext>
                  </a:extLst>
                </a:gridCol>
                <a:gridCol w="4956025">
                  <a:extLst>
                    <a:ext uri="{9D8B030D-6E8A-4147-A177-3AD203B41FA5}">
                      <a16:colId xmlns:a16="http://schemas.microsoft.com/office/drawing/2014/main" val="381981961"/>
                    </a:ext>
                  </a:extLst>
                </a:gridCol>
              </a:tblGrid>
              <a:tr h="650054">
                <a:tc>
                  <a:txBody>
                    <a:bodyPr/>
                    <a:lstStyle/>
                    <a:p>
                      <a:r>
                        <a:rPr lang="en-GB" dirty="0"/>
                        <a:t>Factors to consider:</a:t>
                      </a:r>
                      <a:endParaRPr lang="en-US" dirty="0"/>
                    </a:p>
                  </a:txBody>
                  <a:tcPr/>
                </a:tc>
                <a:tc>
                  <a:txBody>
                    <a:bodyPr/>
                    <a:lstStyle/>
                    <a:p>
                      <a:r>
                        <a:rPr lang="en-GB" dirty="0"/>
                        <a:t>How has each external factor affected TM Lewin’s decrease of profit.</a:t>
                      </a:r>
                      <a:endParaRPr lang="en-US" dirty="0"/>
                    </a:p>
                  </a:txBody>
                  <a:tcPr/>
                </a:tc>
                <a:extLst>
                  <a:ext uri="{0D108BD9-81ED-4DB2-BD59-A6C34878D82A}">
                    <a16:rowId xmlns:a16="http://schemas.microsoft.com/office/drawing/2014/main" val="3453992035"/>
                  </a:ext>
                </a:extLst>
              </a:tr>
              <a:tr h="1097535">
                <a:tc>
                  <a:txBody>
                    <a:bodyPr/>
                    <a:lstStyle/>
                    <a:p>
                      <a:r>
                        <a:rPr lang="en-GB" sz="2000" dirty="0">
                          <a:solidFill>
                            <a:schemeClr val="bg1"/>
                          </a:solidFill>
                        </a:rPr>
                        <a:t>Political</a:t>
                      </a:r>
                      <a:endParaRPr lang="en-US" sz="2000" dirty="0">
                        <a:solidFill>
                          <a:schemeClr val="bg1"/>
                        </a:solidFill>
                      </a:endParaRPr>
                    </a:p>
                  </a:txBody>
                  <a:tcPr/>
                </a:tc>
                <a:tc>
                  <a:txBody>
                    <a:bodyPr/>
                    <a:lstStyle/>
                    <a:p>
                      <a:r>
                        <a:rPr lang="en-GB" sz="1100" dirty="0">
                          <a:solidFill>
                            <a:schemeClr val="bg1"/>
                          </a:solidFill>
                        </a:rPr>
                        <a:t>This is one of the most considerable factors in the TM Lewin‘s decrease of profit because as we know from the case study when the global pandemic started, the company accordingly started losing profit. This is simply because the impact of limiting people globally to working from home means that the people would stop purchasing the official clothing items that TM Lewin sells.</a:t>
                      </a:r>
                      <a:endParaRPr lang="en-US" sz="1100" dirty="0">
                        <a:solidFill>
                          <a:schemeClr val="bg1"/>
                        </a:solidFill>
                      </a:endParaRPr>
                    </a:p>
                  </a:txBody>
                  <a:tcPr/>
                </a:tc>
                <a:extLst>
                  <a:ext uri="{0D108BD9-81ED-4DB2-BD59-A6C34878D82A}">
                    <a16:rowId xmlns:a16="http://schemas.microsoft.com/office/drawing/2014/main" val="1329738288"/>
                  </a:ext>
                </a:extLst>
              </a:tr>
              <a:tr h="650054">
                <a:tc>
                  <a:txBody>
                    <a:bodyPr/>
                    <a:lstStyle/>
                    <a:p>
                      <a:r>
                        <a:rPr lang="en-GB" sz="2000" dirty="0">
                          <a:solidFill>
                            <a:schemeClr val="bg1"/>
                          </a:solidFill>
                        </a:rPr>
                        <a:t>Social</a:t>
                      </a:r>
                      <a:endParaRPr lang="en-US" sz="2000" dirty="0">
                        <a:solidFill>
                          <a:schemeClr val="bg1"/>
                        </a:solidFill>
                      </a:endParaRPr>
                    </a:p>
                  </a:txBody>
                  <a:tcPr/>
                </a:tc>
                <a:tc>
                  <a:txBody>
                    <a:bodyPr/>
                    <a:lstStyle/>
                    <a:p>
                      <a:r>
                        <a:rPr lang="en-GB" sz="1100" dirty="0">
                          <a:solidFill>
                            <a:schemeClr val="bg1"/>
                          </a:solidFill>
                        </a:rPr>
                        <a:t>During the pandemic, people did drastically have to change the ways they live and when they go out, be mindful, not spend as much time out and around shops. This is because most were closed, only essential stocks were sold. This impacted the company because there was no physical shop where people could go and try on and purchase their clothing line.</a:t>
                      </a:r>
                      <a:endParaRPr lang="en-US" sz="1100" dirty="0">
                        <a:solidFill>
                          <a:schemeClr val="bg1"/>
                        </a:solidFill>
                      </a:endParaRPr>
                    </a:p>
                  </a:txBody>
                  <a:tcPr/>
                </a:tc>
                <a:extLst>
                  <a:ext uri="{0D108BD9-81ED-4DB2-BD59-A6C34878D82A}">
                    <a16:rowId xmlns:a16="http://schemas.microsoft.com/office/drawing/2014/main" val="1552353701"/>
                  </a:ext>
                </a:extLst>
              </a:tr>
              <a:tr h="650054">
                <a:tc>
                  <a:txBody>
                    <a:bodyPr/>
                    <a:lstStyle/>
                    <a:p>
                      <a:r>
                        <a:rPr lang="en-GB" sz="2000" dirty="0">
                          <a:solidFill>
                            <a:schemeClr val="bg1"/>
                          </a:solidFill>
                        </a:rPr>
                        <a:t>Legal</a:t>
                      </a:r>
                      <a:endParaRPr lang="en-US" sz="2000" dirty="0">
                        <a:solidFill>
                          <a:schemeClr val="bg1"/>
                        </a:solidFill>
                      </a:endParaRPr>
                    </a:p>
                  </a:txBody>
                  <a:tcPr/>
                </a:tc>
                <a:tc>
                  <a:txBody>
                    <a:bodyPr/>
                    <a:lstStyle/>
                    <a:p>
                      <a:r>
                        <a:rPr lang="en-GB" dirty="0"/>
                        <a:t>Not necessarily applicable</a:t>
                      </a:r>
                      <a:endParaRPr lang="en-US" dirty="0"/>
                    </a:p>
                  </a:txBody>
                  <a:tcPr/>
                </a:tc>
                <a:extLst>
                  <a:ext uri="{0D108BD9-81ED-4DB2-BD59-A6C34878D82A}">
                    <a16:rowId xmlns:a16="http://schemas.microsoft.com/office/drawing/2014/main" val="1544069394"/>
                  </a:ext>
                </a:extLst>
              </a:tr>
              <a:tr h="1371918">
                <a:tc>
                  <a:txBody>
                    <a:bodyPr/>
                    <a:lstStyle/>
                    <a:p>
                      <a:r>
                        <a:rPr lang="en-GB" sz="2000" dirty="0">
                          <a:solidFill>
                            <a:schemeClr val="bg1"/>
                          </a:solidFill>
                        </a:rPr>
                        <a:t>Economic</a:t>
                      </a:r>
                    </a:p>
                    <a:p>
                      <a:endParaRPr lang="en-GB" sz="2000" dirty="0">
                        <a:solidFill>
                          <a:schemeClr val="bg1"/>
                        </a:solidFill>
                      </a:endParaRPr>
                    </a:p>
                    <a:p>
                      <a:endParaRPr lang="en-GB" sz="2000" dirty="0">
                        <a:solidFill>
                          <a:schemeClr val="bg1"/>
                        </a:solidFill>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solidFill>
                            <a:schemeClr val="bg1"/>
                          </a:solidFill>
                        </a:rPr>
                        <a:t>In terms of economical influence, there were many products with increased prices on the market that are essential for humans. For instance, the shortage of oil, petrol, even sanitary products were increased in price. Therefore, people have shifted their focus on purchasing these essential products instead of luxury official office clothing that TM Lewin offers. </a:t>
                      </a:r>
                    </a:p>
                  </a:txBody>
                  <a:tcPr/>
                </a:tc>
                <a:extLst>
                  <a:ext uri="{0D108BD9-81ED-4DB2-BD59-A6C34878D82A}">
                    <a16:rowId xmlns:a16="http://schemas.microsoft.com/office/drawing/2014/main" val="3537222058"/>
                  </a:ext>
                </a:extLst>
              </a:tr>
              <a:tr h="650054">
                <a:tc>
                  <a:txBody>
                    <a:bodyPr/>
                    <a:lstStyle/>
                    <a:p>
                      <a:r>
                        <a:rPr lang="en-GB" sz="2000" dirty="0">
                          <a:solidFill>
                            <a:schemeClr val="bg1"/>
                          </a:solidFill>
                        </a:rPr>
                        <a:t>Technological</a:t>
                      </a:r>
                      <a:endParaRPr lang="en-US" sz="2000" dirty="0">
                        <a:solidFill>
                          <a:schemeClr val="bg1"/>
                        </a:solidFill>
                      </a:endParaRPr>
                    </a:p>
                  </a:txBody>
                  <a:tcPr/>
                </a:tc>
                <a:tc>
                  <a:txBody>
                    <a:bodyPr/>
                    <a:lstStyle/>
                    <a:p>
                      <a:r>
                        <a:rPr lang="en-GB" dirty="0"/>
                        <a:t>Not necessarily applicable </a:t>
                      </a:r>
                      <a:endParaRPr lang="en-US" dirty="0"/>
                    </a:p>
                  </a:txBody>
                  <a:tcPr/>
                </a:tc>
                <a:extLst>
                  <a:ext uri="{0D108BD9-81ED-4DB2-BD59-A6C34878D82A}">
                    <a16:rowId xmlns:a16="http://schemas.microsoft.com/office/drawing/2014/main" val="1558737286"/>
                  </a:ext>
                </a:extLst>
              </a:tr>
              <a:tr h="650054">
                <a:tc>
                  <a:txBody>
                    <a:bodyPr/>
                    <a:lstStyle/>
                    <a:p>
                      <a:r>
                        <a:rPr lang="en-GB" sz="2000" dirty="0">
                          <a:solidFill>
                            <a:schemeClr val="bg1"/>
                          </a:solidFill>
                        </a:rPr>
                        <a:t>Environmental</a:t>
                      </a:r>
                      <a:endParaRPr lang="en-US" sz="2000" dirty="0">
                        <a:solidFill>
                          <a:schemeClr val="bg1"/>
                        </a:solidFill>
                      </a:endParaRPr>
                    </a:p>
                  </a:txBody>
                  <a:tcPr/>
                </a:tc>
                <a:tc>
                  <a:txBody>
                    <a:bodyPr/>
                    <a:lstStyle/>
                    <a:p>
                      <a:r>
                        <a:rPr lang="en-GB" dirty="0"/>
                        <a:t>Not necessarily applicable</a:t>
                      </a:r>
                      <a:endParaRPr lang="en-US" dirty="0"/>
                    </a:p>
                  </a:txBody>
                  <a:tcPr/>
                </a:tc>
                <a:extLst>
                  <a:ext uri="{0D108BD9-81ED-4DB2-BD59-A6C34878D82A}">
                    <a16:rowId xmlns:a16="http://schemas.microsoft.com/office/drawing/2014/main" val="3228214372"/>
                  </a:ext>
                </a:extLst>
              </a:tr>
            </a:tbl>
          </a:graphicData>
        </a:graphic>
      </p:graphicFrame>
    </p:spTree>
    <p:extLst>
      <p:ext uri="{BB962C8B-B14F-4D97-AF65-F5344CB8AC3E}">
        <p14:creationId xmlns:p14="http://schemas.microsoft.com/office/powerpoint/2010/main" val="665960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EE80C9D3-581D-4F94-9602-B6B708C1C1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D3CD99E0-8BF7-406D-BD54-3DBF9156D7D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6" name="Picture 15">
            <a:extLst>
              <a:ext uri="{FF2B5EF4-FFF2-40B4-BE49-F238E27FC236}">
                <a16:creationId xmlns:a16="http://schemas.microsoft.com/office/drawing/2014/main" id="{3CD71877-3E29-46BA-8102-BA51BAC20B8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8" name="Rectangle 17">
            <a:extLst>
              <a:ext uri="{FF2B5EF4-FFF2-40B4-BE49-F238E27FC236}">
                <a16:creationId xmlns:a16="http://schemas.microsoft.com/office/drawing/2014/main" id="{A8E12A96-2B78-465B-A2B8-A8E9DD711A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8033E9E-E33E-4351-9B15-A35E144A7A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CB47C71A-EFE6-464E-A6BC-2B97788D5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E686AD-2CED-53A8-A3C5-70A8908F27DC}"/>
              </a:ext>
            </a:extLst>
          </p:cNvPr>
          <p:cNvSpPr>
            <a:spLocks noGrp="1"/>
          </p:cNvSpPr>
          <p:nvPr>
            <p:ph type="title"/>
          </p:nvPr>
        </p:nvSpPr>
        <p:spPr>
          <a:xfrm>
            <a:off x="6404351" y="808056"/>
            <a:ext cx="4168377" cy="1077229"/>
          </a:xfrm>
        </p:spPr>
        <p:txBody>
          <a:bodyPr vert="horz" lIns="91440" tIns="45720" rIns="91440" bIns="45720" rtlCol="0" anchor="t">
            <a:normAutofit/>
          </a:bodyPr>
          <a:lstStyle/>
          <a:p>
            <a:pPr algn="l"/>
            <a:r>
              <a:rPr lang="en-US" sz="2100"/>
              <a:t>The next analysis technique is so called the Fishbone analysis.</a:t>
            </a:r>
          </a:p>
        </p:txBody>
      </p:sp>
      <p:pic>
        <p:nvPicPr>
          <p:cNvPr id="7" name="Picture 7">
            <a:extLst>
              <a:ext uri="{FF2B5EF4-FFF2-40B4-BE49-F238E27FC236}">
                <a16:creationId xmlns:a16="http://schemas.microsoft.com/office/drawing/2014/main" id="{29210DC1-DFE2-B468-1BAC-B7CB08C834C8}"/>
              </a:ext>
            </a:extLst>
          </p:cNvPr>
          <p:cNvPicPr>
            <a:picLocks noChangeAspect="1"/>
          </p:cNvPicPr>
          <p:nvPr/>
        </p:nvPicPr>
        <p:blipFill rotWithShape="1">
          <a:blip r:embed="rId5"/>
          <a:srcRect l="18268" r="17902" b="-3"/>
          <a:stretch/>
        </p:blipFill>
        <p:spPr>
          <a:xfrm>
            <a:off x="1659297" y="644472"/>
            <a:ext cx="3781046" cy="2621275"/>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pic>
        <p:nvPicPr>
          <p:cNvPr id="6" name="Picture 6">
            <a:extLst>
              <a:ext uri="{FF2B5EF4-FFF2-40B4-BE49-F238E27FC236}">
                <a16:creationId xmlns:a16="http://schemas.microsoft.com/office/drawing/2014/main" id="{CE3A212F-38C6-0DA9-3086-BE001AE92BB9}"/>
              </a:ext>
            </a:extLst>
          </p:cNvPr>
          <p:cNvPicPr>
            <a:picLocks noChangeAspect="1"/>
          </p:cNvPicPr>
          <p:nvPr/>
        </p:nvPicPr>
        <p:blipFill rotWithShape="1">
          <a:blip r:embed="rId6"/>
          <a:srcRect t="2690" r="4" b="4879"/>
          <a:stretch/>
        </p:blipFill>
        <p:spPr>
          <a:xfrm>
            <a:off x="1659297" y="3590198"/>
            <a:ext cx="3781046" cy="2621275"/>
          </a:xfrm>
          <a:prstGeom prst="rect">
            <a:avLst/>
          </a:prstGeom>
          <a:ln>
            <a:gradFill flip="none" rotWithShape="1">
              <a:gsLst>
                <a:gs pos="86000">
                  <a:schemeClr val="accent6">
                    <a:lumMod val="67000"/>
                  </a:schemeClr>
                </a:gs>
                <a:gs pos="20000">
                  <a:schemeClr val="accent6">
                    <a:lumMod val="97000"/>
                    <a:lumOff val="3000"/>
                  </a:schemeClr>
                </a:gs>
                <a:gs pos="100000">
                  <a:schemeClr val="accent6">
                    <a:lumMod val="60000"/>
                    <a:lumOff val="40000"/>
                  </a:schemeClr>
                </a:gs>
              </a:gsLst>
              <a:lin ang="16200000" scaled="1"/>
              <a:tileRect/>
            </a:gradFill>
          </a:ln>
          <a:effectLst>
            <a:innerShdw blurRad="127000">
              <a:prstClr val="black">
                <a:alpha val="90000"/>
              </a:prstClr>
            </a:innerShdw>
          </a:effectLst>
        </p:spPr>
      </p:pic>
      <p:sp>
        <p:nvSpPr>
          <p:cNvPr id="5" name="TextBox 4">
            <a:extLst>
              <a:ext uri="{FF2B5EF4-FFF2-40B4-BE49-F238E27FC236}">
                <a16:creationId xmlns:a16="http://schemas.microsoft.com/office/drawing/2014/main" id="{297C1A9C-2EE8-6B8D-B0EF-18121B245A43}"/>
              </a:ext>
            </a:extLst>
          </p:cNvPr>
          <p:cNvSpPr txBox="1"/>
          <p:nvPr/>
        </p:nvSpPr>
        <p:spPr>
          <a:xfrm>
            <a:off x="6404351" y="2052116"/>
            <a:ext cx="4168378" cy="3997828"/>
          </a:xfrm>
          <a:prstGeom prst="rect">
            <a:avLst/>
          </a:prstGeom>
        </p:spPr>
        <p:txBody>
          <a:bodyPr vert="horz" lIns="91440" tIns="45720" rIns="91440" bIns="45720" rtlCol="0" anchor="ctr">
            <a:normAutofit/>
          </a:bodyPr>
          <a:lstStyle/>
          <a:p>
            <a:pPr marL="285750" indent="-285750" defTabSz="914400">
              <a:lnSpc>
                <a:spcPct val="110000"/>
              </a:lnSpc>
              <a:spcAft>
                <a:spcPts val="600"/>
              </a:spcAft>
              <a:buClr>
                <a:schemeClr val="accent6"/>
              </a:buClr>
              <a:buSzPct val="90000"/>
              <a:buFont typeface="Wingdings" panose="05000000000000000000" pitchFamily="2" charset="2"/>
              <a:buChar char="§"/>
            </a:pPr>
            <a:r>
              <a:rPr lang="en-US" sz="1000"/>
              <a:t>It is called FISHBONE because it breaks down and evaluates the causes of a problem and also the importance of each cause linked to the effect it has on the specific company and which one of these causes is the main one by the importance of the effect it has on creating and causing the problem itself.</a:t>
            </a:r>
          </a:p>
          <a:p>
            <a:pPr marL="285750" indent="-285750" defTabSz="914400">
              <a:lnSpc>
                <a:spcPct val="110000"/>
              </a:lnSpc>
              <a:spcAft>
                <a:spcPts val="600"/>
              </a:spcAft>
              <a:buClr>
                <a:schemeClr val="accent6"/>
              </a:buClr>
              <a:buSzPct val="90000"/>
              <a:buFont typeface="Wingdings" panose="05000000000000000000" pitchFamily="2" charset="2"/>
              <a:buChar char="§"/>
            </a:pPr>
            <a:endParaRPr lang="en-US" sz="1000"/>
          </a:p>
          <a:p>
            <a:pPr marL="285750" indent="-285750" defTabSz="914400">
              <a:lnSpc>
                <a:spcPct val="110000"/>
              </a:lnSpc>
              <a:spcAft>
                <a:spcPts val="600"/>
              </a:spcAft>
              <a:buClr>
                <a:schemeClr val="accent6"/>
              </a:buClr>
              <a:buSzPct val="90000"/>
              <a:buFont typeface="Wingdings" panose="05000000000000000000" pitchFamily="2" charset="2"/>
              <a:buChar char="§"/>
            </a:pPr>
            <a:r>
              <a:rPr lang="en-US" sz="1000"/>
              <a:t>It is also known as the (cause and effect diagram) which suggests that this technique not only helps us brainstorm the causes of a problem, but also to identify which one is the main one and then selectively classify the importance of each cause.</a:t>
            </a:r>
          </a:p>
          <a:p>
            <a:pPr marL="285750" indent="-285750" defTabSz="914400">
              <a:lnSpc>
                <a:spcPct val="110000"/>
              </a:lnSpc>
              <a:spcAft>
                <a:spcPts val="600"/>
              </a:spcAft>
              <a:buClr>
                <a:schemeClr val="accent6"/>
              </a:buClr>
              <a:buSzPct val="90000"/>
              <a:buFont typeface="Wingdings" panose="05000000000000000000" pitchFamily="2" charset="2"/>
              <a:buChar char="§"/>
            </a:pPr>
            <a:endParaRPr lang="en-US" sz="1000"/>
          </a:p>
          <a:p>
            <a:pPr marL="285750" indent="-285750" defTabSz="914400">
              <a:lnSpc>
                <a:spcPct val="110000"/>
              </a:lnSpc>
              <a:spcAft>
                <a:spcPts val="600"/>
              </a:spcAft>
              <a:buClr>
                <a:schemeClr val="accent6"/>
              </a:buClr>
              <a:buSzPct val="90000"/>
              <a:buFont typeface="Wingdings" panose="05000000000000000000" pitchFamily="2" charset="2"/>
              <a:buChar char="§"/>
            </a:pPr>
            <a:r>
              <a:rPr lang="en-US" sz="1000"/>
              <a:t>Also important factor of the FISHBONE analysis is that it allows for us to just brainstorm what we find as important in the causes and link it back to the effect it has on the company in this case TM Lewin not being able to increase profit, but instead declining in profit because of: Pandemic, Society changing and adapting to new environments and laws, the lack of physical visitation of shops and more…</a:t>
            </a:r>
          </a:p>
        </p:txBody>
      </p:sp>
      <p:sp>
        <p:nvSpPr>
          <p:cNvPr id="24" name="Rectangle 23">
            <a:extLst>
              <a:ext uri="{FF2B5EF4-FFF2-40B4-BE49-F238E27FC236}">
                <a16:creationId xmlns:a16="http://schemas.microsoft.com/office/drawing/2014/main" id="{B976FD44-391B-4243-8035-CEE0AB037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205444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1AF5FBB-9FDC-4D75-9DD6-DAF01ED197A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2" name="Picture 11">
            <a:extLst>
              <a:ext uri="{FF2B5EF4-FFF2-40B4-BE49-F238E27FC236}">
                <a16:creationId xmlns:a16="http://schemas.microsoft.com/office/drawing/2014/main" id="{933BBBE6-F4CF-483E-BA74-B51421B4D93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4" name="Rectangle 13">
            <a:extLst>
              <a:ext uri="{FF2B5EF4-FFF2-40B4-BE49-F238E27FC236}">
                <a16:creationId xmlns:a16="http://schemas.microsoft.com/office/drawing/2014/main" id="{4C790028-99AE-4AE4-8269-9913E2D50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a:extLst>
              <a:ext uri="{FF2B5EF4-FFF2-40B4-BE49-F238E27FC236}">
                <a16:creationId xmlns:a16="http://schemas.microsoft.com/office/drawing/2014/main" id="{06936A2A-FE08-4EE0-A409-3EF3FA2448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a:extLst>
              <a:ext uri="{FF2B5EF4-FFF2-40B4-BE49-F238E27FC236}">
                <a16:creationId xmlns:a16="http://schemas.microsoft.com/office/drawing/2014/main" id="{BAF0407B-48CB-4C05-B0D7-7A69A0D407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a:extLst>
              <a:ext uri="{FF2B5EF4-FFF2-40B4-BE49-F238E27FC236}">
                <a16:creationId xmlns:a16="http://schemas.microsoft.com/office/drawing/2014/main" id="{ADC50C3D-0DA0-4914-B5B4-D1819CC698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TextBox 21">
            <a:extLst>
              <a:ext uri="{FF2B5EF4-FFF2-40B4-BE49-F238E27FC236}">
                <a16:creationId xmlns:a16="http://schemas.microsoft.com/office/drawing/2014/main" id="{8CF9E583-1A92-4144-B4FA-81D98317FA04}"/>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91282" y="3262852"/>
            <a:ext cx="415636" cy="461665"/>
          </a:xfrm>
          <a:prstGeom prst="rect">
            <a:avLst/>
          </a:prstGeom>
          <a:noFill/>
        </p:spPr>
        <p:txBody>
          <a:bodyPr wrap="square" rtlCol="0">
            <a:spAutoFit/>
          </a:bodyPr>
          <a:lstStyle/>
          <a:p>
            <a:pPr algn="r">
              <a:spcAft>
                <a:spcPts val="600"/>
              </a:spcAft>
            </a:pP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 useBgFill="1">
        <p:nvSpPr>
          <p:cNvPr id="24" name="Rectangle 23">
            <a:extLst>
              <a:ext uri="{FF2B5EF4-FFF2-40B4-BE49-F238E27FC236}">
                <a16:creationId xmlns:a16="http://schemas.microsoft.com/office/drawing/2014/main" id="{847489EB-355C-4170-8C70-5CDD42EFDD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5">
            <a:extLst>
              <a:ext uri="{FF2B5EF4-FFF2-40B4-BE49-F238E27FC236}">
                <a16:creationId xmlns:a16="http://schemas.microsoft.com/office/drawing/2014/main" id="{521CC0F3-7B68-4C9C-999A-74F8925C33B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28" name="Picture 27">
            <a:extLst>
              <a:ext uri="{FF2B5EF4-FFF2-40B4-BE49-F238E27FC236}">
                <a16:creationId xmlns:a16="http://schemas.microsoft.com/office/drawing/2014/main" id="{3EB18ECF-1C11-48BB-8C2B-DC5532A906F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30" name="Rectangle 29">
            <a:extLst>
              <a:ext uri="{FF2B5EF4-FFF2-40B4-BE49-F238E27FC236}">
                <a16:creationId xmlns:a16="http://schemas.microsoft.com/office/drawing/2014/main" id="{D8887E40-5A0B-4897-80F0-0BAFAAB61C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2E3B1B6-DAAA-408B-A99C-2A7EE0409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7A72B882-D016-4849-AF04-88E39D13AC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10378001"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6C11EF-2B19-BD1D-E35A-AE9108B360D0}"/>
              </a:ext>
            </a:extLst>
          </p:cNvPr>
          <p:cNvSpPr>
            <a:spLocks noGrp="1"/>
          </p:cNvSpPr>
          <p:nvPr>
            <p:ph type="title"/>
          </p:nvPr>
        </p:nvSpPr>
        <p:spPr>
          <a:xfrm>
            <a:off x="1976018" y="5679104"/>
            <a:ext cx="8440564" cy="1045052"/>
          </a:xfrm>
        </p:spPr>
        <p:txBody>
          <a:bodyPr vert="horz" lIns="91440" tIns="45720" rIns="91440" bIns="45720" rtlCol="0" anchor="t">
            <a:normAutofit/>
          </a:bodyPr>
          <a:lstStyle/>
          <a:p>
            <a:r>
              <a:rPr lang="en-US" sz="3000"/>
              <a:t>A demonstration of causes and effects on profit decline in TM Lewin using a fishbone diagram</a:t>
            </a:r>
          </a:p>
        </p:txBody>
      </p:sp>
      <p:sp>
        <p:nvSpPr>
          <p:cNvPr id="36" name="Rectangle 35">
            <a:extLst>
              <a:ext uri="{FF2B5EF4-FFF2-40B4-BE49-F238E27FC236}">
                <a16:creationId xmlns:a16="http://schemas.microsoft.com/office/drawing/2014/main" id="{41FF9E96-6955-4599-A2D0-1FF57939CB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50531" y="647188"/>
            <a:ext cx="9091538" cy="329724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a:extLst>
              <a:ext uri="{FF2B5EF4-FFF2-40B4-BE49-F238E27FC236}">
                <a16:creationId xmlns:a16="http://schemas.microsoft.com/office/drawing/2014/main" id="{A75CFC5F-A3F7-D31A-4376-D39F6EB8DA07}"/>
              </a:ext>
            </a:extLst>
          </p:cNvPr>
          <p:cNvPicPr>
            <a:picLocks noChangeAspect="1"/>
          </p:cNvPicPr>
          <p:nvPr/>
        </p:nvPicPr>
        <p:blipFill>
          <a:blip r:embed="rId5"/>
          <a:stretch>
            <a:fillRect/>
          </a:stretch>
        </p:blipFill>
        <p:spPr>
          <a:xfrm>
            <a:off x="999475" y="575744"/>
            <a:ext cx="10415623" cy="3905857"/>
          </a:xfrm>
          <a:prstGeom prst="rect">
            <a:avLst/>
          </a:prstGeom>
          <a:ln>
            <a:noFill/>
          </a:ln>
        </p:spPr>
      </p:pic>
      <p:sp>
        <p:nvSpPr>
          <p:cNvPr id="38" name="Rectangle 37">
            <a:extLst>
              <a:ext uri="{FF2B5EF4-FFF2-40B4-BE49-F238E27FC236}">
                <a16:creationId xmlns:a16="http://schemas.microsoft.com/office/drawing/2014/main" id="{A15CFF31-2A56-4E24-9263-DC4342144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82966" y="888935"/>
            <a:ext cx="8613076" cy="2818547"/>
          </a:xfrm>
          <a:prstGeom prst="rect">
            <a:avLst/>
          </a:prstGeom>
          <a:noFill/>
          <a:ln w="9525">
            <a:solidFill>
              <a:schemeClr val="accent6">
                <a:lumMod val="60000"/>
                <a:lumOff val="40000"/>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8F8907EB-52AA-4516-BC6A-7861CE0774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87666"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B38C07A-DBDA-D658-FFB0-F8293B3E28DA}"/>
              </a:ext>
            </a:extLst>
          </p:cNvPr>
          <p:cNvSpPr txBox="1"/>
          <p:nvPr/>
        </p:nvSpPr>
        <p:spPr>
          <a:xfrm>
            <a:off x="9528140" y="2295809"/>
            <a:ext cx="1011261" cy="600164"/>
          </a:xfrm>
          <a:prstGeom prst="rect">
            <a:avLst/>
          </a:prstGeom>
          <a:noFill/>
        </p:spPr>
        <p:txBody>
          <a:bodyPr wrap="square" rtlCol="0">
            <a:spAutoFit/>
          </a:bodyPr>
          <a:lstStyle/>
          <a:p>
            <a:pPr algn="l"/>
            <a:r>
              <a:rPr lang="en-GB" sz="1100" dirty="0">
                <a:solidFill>
                  <a:schemeClr val="bg1"/>
                </a:solidFill>
              </a:rPr>
              <a:t>The decline of profit in TM Lewin?</a:t>
            </a:r>
            <a:endParaRPr lang="en-US" sz="1100" dirty="0">
              <a:solidFill>
                <a:schemeClr val="bg1"/>
              </a:solidFill>
            </a:endParaRPr>
          </a:p>
        </p:txBody>
      </p:sp>
    </p:spTree>
    <p:extLst>
      <p:ext uri="{BB962C8B-B14F-4D97-AF65-F5344CB8AC3E}">
        <p14:creationId xmlns:p14="http://schemas.microsoft.com/office/powerpoint/2010/main" val="35601867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032DE4-ACCB-E517-7589-223D92C4068D}"/>
              </a:ext>
            </a:extLst>
          </p:cNvPr>
          <p:cNvSpPr>
            <a:spLocks noGrp="1"/>
          </p:cNvSpPr>
          <p:nvPr>
            <p:ph type="title"/>
          </p:nvPr>
        </p:nvSpPr>
        <p:spPr>
          <a:xfrm>
            <a:off x="1305904" y="159675"/>
            <a:ext cx="9580192" cy="1296762"/>
          </a:xfrm>
        </p:spPr>
        <p:txBody>
          <a:bodyPr>
            <a:noAutofit/>
          </a:bodyPr>
          <a:lstStyle/>
          <a:p>
            <a:pPr algn="ctr"/>
            <a:r>
              <a:rPr lang="en-GB" sz="2500" dirty="0"/>
              <a:t>Next step is to create a grid analysis and demonstrate an even further breakdown of the importance of each factor and its effect on the company’s low profit</a:t>
            </a:r>
            <a:endParaRPr lang="en-US" sz="2500" dirty="0"/>
          </a:p>
        </p:txBody>
      </p:sp>
    </p:spTree>
    <p:extLst>
      <p:ext uri="{BB962C8B-B14F-4D97-AF65-F5344CB8AC3E}">
        <p14:creationId xmlns:p14="http://schemas.microsoft.com/office/powerpoint/2010/main" val="33649543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3AB5F-E374-4DDF-74C1-C567915CCC33}"/>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DD0C5D2-5CC8-D6B7-B653-CBA3A2B09D97}"/>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7693377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680C4-2BA7-38F3-D177-B9375B4116AB}"/>
              </a:ext>
            </a:extLst>
          </p:cNvPr>
          <p:cNvSpPr>
            <a:spLocks noGrp="1"/>
          </p:cNvSpPr>
          <p:nvPr>
            <p:ph type="title"/>
          </p:nvPr>
        </p:nvSpPr>
        <p:spPr/>
        <p:txBody>
          <a:bodyPr>
            <a:normAutofit/>
          </a:bodyPr>
          <a:lstStyle/>
          <a:p>
            <a:pPr algn="l"/>
            <a:r>
              <a:rPr lang="en-GB" sz="3000" dirty="0"/>
              <a:t>References list:</a:t>
            </a:r>
            <a:endParaRPr lang="en-US" sz="3000" dirty="0"/>
          </a:p>
        </p:txBody>
      </p:sp>
      <p:sp>
        <p:nvSpPr>
          <p:cNvPr id="3" name="Content Placeholder 2">
            <a:extLst>
              <a:ext uri="{FF2B5EF4-FFF2-40B4-BE49-F238E27FC236}">
                <a16:creationId xmlns:a16="http://schemas.microsoft.com/office/drawing/2014/main" id="{03DEE348-4E3C-73EC-6F5C-707B67F55AA2}"/>
              </a:ext>
            </a:extLst>
          </p:cNvPr>
          <p:cNvSpPr>
            <a:spLocks noGrp="1"/>
          </p:cNvSpPr>
          <p:nvPr>
            <p:ph idx="1"/>
          </p:nvPr>
        </p:nvSpPr>
        <p:spPr/>
        <p:txBody>
          <a:bodyPr>
            <a:normAutofit/>
          </a:bodyPr>
          <a:lstStyle/>
          <a:p>
            <a:r>
              <a:rPr lang="en-GB" sz="1200" b="0" i="0" u="none" strike="noStrike" dirty="0">
                <a:effectLst/>
                <a:latin typeface="Arial" panose="020B0604020202020204" pitchFamily="34" charset="0"/>
              </a:rPr>
              <a:t>Hickson, L. and </a:t>
            </a:r>
            <a:r>
              <a:rPr lang="en-GB" sz="1200" b="0" i="0" u="none" strike="noStrike" dirty="0" err="1">
                <a:effectLst/>
                <a:latin typeface="Arial" panose="020B0604020202020204" pitchFamily="34" charset="0"/>
              </a:rPr>
              <a:t>Khemka</a:t>
            </a:r>
            <a:r>
              <a:rPr lang="en-GB" sz="1200" b="0" i="0" u="none" strike="noStrike" dirty="0">
                <a:effectLst/>
                <a:latin typeface="Arial" panose="020B0604020202020204" pitchFamily="34" charset="0"/>
              </a:rPr>
              <a:t>, I., 2013. Problem solving and decision making. </a:t>
            </a:r>
            <a:r>
              <a:rPr lang="en-GB" sz="1200" b="0" i="1" u="none" strike="noStrike" dirty="0">
                <a:effectLst/>
                <a:latin typeface="Arial" panose="020B0604020202020204" pitchFamily="34" charset="0"/>
              </a:rPr>
              <a:t>The Oxford handbook of positive psychology and disability</a:t>
            </a:r>
            <a:r>
              <a:rPr lang="en-GB" sz="1200" b="0" i="0" u="none" strike="noStrike" dirty="0">
                <a:effectLst/>
                <a:latin typeface="Arial" panose="020B0604020202020204" pitchFamily="34" charset="0"/>
              </a:rPr>
              <a:t>, pp.198-225.</a:t>
            </a:r>
          </a:p>
          <a:p>
            <a:endParaRPr lang="en-US" sz="1200" dirty="0"/>
          </a:p>
        </p:txBody>
      </p:sp>
    </p:spTree>
    <p:extLst>
      <p:ext uri="{BB962C8B-B14F-4D97-AF65-F5344CB8AC3E}">
        <p14:creationId xmlns:p14="http://schemas.microsoft.com/office/powerpoint/2010/main" val="73684910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Madison</vt:lpstr>
      <vt:lpstr>My name: Petko Tonev Petkov My student number: 2125440 Lecturer name: Chijioke Uba Module name: Problem Solving and Decision Making  Module code: BMSW4004 Assignment name: Component 1 Solving the problem of profit decline in TM Lewin</vt:lpstr>
      <vt:lpstr>What is the nature and meaning of  problem solving and decision making. </vt:lpstr>
      <vt:lpstr>In this presentation, I will be using 2 of the main evaluation and analysis tools.</vt:lpstr>
      <vt:lpstr>A thorough analysis on TM Lewin‘s case using the PESTEL analysis technique. </vt:lpstr>
      <vt:lpstr>The next analysis technique is so called the Fishbone analysis.</vt:lpstr>
      <vt:lpstr>A demonstration of causes and effects on profit decline in TM Lewin using a fishbone diagram</vt:lpstr>
      <vt:lpstr>Next step is to create a grid analysis and demonstrate an even further breakdown of the importance of each factor and its effect on the company’s low profit</vt:lpstr>
      <vt:lpstr>PowerPoint Presentation</vt:lpstr>
      <vt:lpstr>References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Petko Petkov (2125440)</dc:creator>
  <cp:lastModifiedBy>Petko Petkov (2125440)</cp:lastModifiedBy>
  <cp:revision>2</cp:revision>
  <dcterms:created xsi:type="dcterms:W3CDTF">2022-10-30T09:52:00Z</dcterms:created>
  <dcterms:modified xsi:type="dcterms:W3CDTF">2022-10-30T17:58:59Z</dcterms:modified>
</cp:coreProperties>
</file>