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31"/>
  </p:notesMasterIdLst>
  <p:handoutMasterIdLst>
    <p:handoutMasterId r:id="rId32"/>
  </p:handoutMasterIdLst>
  <p:sldIdLst>
    <p:sldId id="361" r:id="rId2"/>
    <p:sldId id="259" r:id="rId3"/>
    <p:sldId id="260" r:id="rId4"/>
    <p:sldId id="261" r:id="rId5"/>
    <p:sldId id="312" r:id="rId6"/>
    <p:sldId id="313" r:id="rId7"/>
    <p:sldId id="363" r:id="rId8"/>
    <p:sldId id="318" r:id="rId9"/>
    <p:sldId id="321" r:id="rId10"/>
    <p:sldId id="273" r:id="rId11"/>
    <p:sldId id="324" r:id="rId12"/>
    <p:sldId id="326" r:id="rId13"/>
    <p:sldId id="327" r:id="rId14"/>
    <p:sldId id="319" r:id="rId15"/>
    <p:sldId id="331" r:id="rId16"/>
    <p:sldId id="332" r:id="rId17"/>
    <p:sldId id="333" r:id="rId18"/>
    <p:sldId id="286" r:id="rId19"/>
    <p:sldId id="334" r:id="rId20"/>
    <p:sldId id="335" r:id="rId21"/>
    <p:sldId id="339" r:id="rId22"/>
    <p:sldId id="341" r:id="rId23"/>
    <p:sldId id="342" r:id="rId24"/>
    <p:sldId id="345" r:id="rId25"/>
    <p:sldId id="304" r:id="rId26"/>
    <p:sldId id="362" r:id="rId27"/>
    <p:sldId id="351" r:id="rId28"/>
    <p:sldId id="353" r:id="rId29"/>
    <p:sldId id="360" r:id="rId30"/>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47" autoAdjust="0"/>
    <p:restoredTop sz="96247" autoAdjust="0"/>
  </p:normalViewPr>
  <p:slideViewPr>
    <p:cSldViewPr>
      <p:cViewPr varScale="1">
        <p:scale>
          <a:sx n="102" d="100"/>
          <a:sy n="102" d="100"/>
        </p:scale>
        <p:origin x="2058"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11/6/2025</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11/6/2025</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defRPr/>
            </a:pPr>
            <a:r>
              <a:rPr lang="en-US" altLang="en-US" b="1" dirty="0">
                <a:latin typeface="Times New Roman" pitchFamily="18" charset="0"/>
              </a:rPr>
              <a:t>Learning Objectives</a:t>
            </a:r>
          </a:p>
          <a:p>
            <a:pPr marL="362480" indent="-362480">
              <a:spcBef>
                <a:spcPct val="20000"/>
              </a:spcBef>
              <a:buFontTx/>
              <a:buChar char="•"/>
              <a:defRPr/>
            </a:pPr>
            <a:r>
              <a:rPr lang="en-US" altLang="en-US" sz="2700" kern="0" dirty="0">
                <a:solidFill>
                  <a:srgbClr val="222222"/>
                </a:solidFill>
                <a:latin typeface="Arial"/>
              </a:rPr>
              <a:t>Upon completion of this material, you should be able to:</a:t>
            </a:r>
          </a:p>
          <a:p>
            <a:pPr marL="785372" lvl="1" indent="-302066">
              <a:spcBef>
                <a:spcPct val="20000"/>
              </a:spcBef>
              <a:buFontTx/>
              <a:buChar char="–"/>
              <a:defRPr/>
            </a:pPr>
            <a:r>
              <a:rPr lang="en-US" altLang="en-US" sz="2500" kern="0" dirty="0">
                <a:solidFill>
                  <a:srgbClr val="222222"/>
                </a:solidFill>
                <a:latin typeface="Arial"/>
              </a:rPr>
              <a:t>Chronicle the most significant events and discoveries in the history of cryptology</a:t>
            </a:r>
          </a:p>
          <a:p>
            <a:pPr marL="785372" lvl="1" indent="-302066">
              <a:spcBef>
                <a:spcPct val="20000"/>
              </a:spcBef>
              <a:buFontTx/>
              <a:buChar char="–"/>
              <a:defRPr/>
            </a:pPr>
            <a:r>
              <a:rPr lang="en-US" altLang="en-US" sz="2500" kern="0" dirty="0">
                <a:solidFill>
                  <a:srgbClr val="222222"/>
                </a:solidFill>
                <a:latin typeface="Arial"/>
              </a:rPr>
              <a:t>Explain the basic principles of cryptography</a:t>
            </a:r>
          </a:p>
          <a:p>
            <a:pPr marL="785372" lvl="1" indent="-302066">
              <a:spcBef>
                <a:spcPct val="20000"/>
              </a:spcBef>
              <a:buFontTx/>
              <a:buChar char="–"/>
              <a:defRPr/>
            </a:pPr>
            <a:r>
              <a:rPr lang="en-US" altLang="en-US" sz="2500" kern="0" dirty="0">
                <a:solidFill>
                  <a:srgbClr val="222222"/>
                </a:solidFill>
                <a:latin typeface="Arial"/>
              </a:rPr>
              <a:t>Describe the operating principles of the most popular cryptographic tools</a:t>
            </a:r>
          </a:p>
          <a:p>
            <a:pPr marL="785372" lvl="1" indent="-302066">
              <a:spcBef>
                <a:spcPct val="20000"/>
              </a:spcBef>
              <a:buFontTx/>
              <a:buChar char="–"/>
              <a:defRPr/>
            </a:pPr>
            <a:r>
              <a:rPr lang="en-US" altLang="en-US" sz="2500" kern="0" dirty="0">
                <a:solidFill>
                  <a:srgbClr val="222222"/>
                </a:solidFill>
                <a:latin typeface="Arial"/>
              </a:rPr>
              <a:t>List and explicate the major protocols used for secure communications</a:t>
            </a: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a:bodyPr>
          <a:lstStyle/>
          <a:p>
            <a:r>
              <a:rPr lang="en-GB" sz="1200" b="0" i="0" u="none" strike="noStrike" kern="1200" baseline="0" dirty="0">
                <a:solidFill>
                  <a:schemeClr val="tx1"/>
                </a:solidFill>
                <a:latin typeface="+mn-lt"/>
                <a:ea typeface="+mn-ea"/>
                <a:cs typeface="+mn-cs"/>
              </a:rPr>
              <a:t>The field of cryptology is so vast that it can fill many volumes. This textbook provides only a general overview of cryptology and some specific information about a few cryptographic</a:t>
            </a:r>
          </a:p>
          <a:p>
            <a:r>
              <a:rPr lang="en-GB" sz="1200" b="0" i="0" u="none" strike="noStrike" kern="1200" baseline="0" dirty="0">
                <a:solidFill>
                  <a:schemeClr val="tx1"/>
                </a:solidFill>
                <a:latin typeface="+mn-lt"/>
                <a:ea typeface="+mn-ea"/>
                <a:cs typeface="+mn-cs"/>
              </a:rPr>
              <a:t>tools.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Introduction</a:t>
            </a:r>
          </a:p>
          <a:p>
            <a:pPr marL="362480" indent="-362480">
              <a:spcBef>
                <a:spcPct val="20000"/>
              </a:spcBef>
              <a:buFontTx/>
              <a:buChar char="•"/>
              <a:defRPr/>
            </a:pPr>
            <a:r>
              <a:rPr lang="en-US" altLang="en-US" sz="1200" kern="0" dirty="0">
                <a:solidFill>
                  <a:srgbClr val="222222"/>
                </a:solidFill>
                <a:latin typeface="Arial"/>
              </a:rPr>
              <a:t>Cryptology: science of encryption; encompasses cryptography and cryptanalysis</a:t>
            </a:r>
          </a:p>
          <a:p>
            <a:pPr marL="362480" indent="-362480">
              <a:spcBef>
                <a:spcPct val="20000"/>
              </a:spcBef>
              <a:buFontTx/>
              <a:buChar char="•"/>
              <a:defRPr/>
            </a:pPr>
            <a:r>
              <a:rPr lang="en-US" altLang="en-US" sz="1200" kern="0" dirty="0">
                <a:solidFill>
                  <a:srgbClr val="222222"/>
                </a:solidFill>
                <a:latin typeface="Arial"/>
              </a:rPr>
              <a:t>Cryptography involves making and using codes to secure messages</a:t>
            </a:r>
          </a:p>
          <a:p>
            <a:pPr marL="362480" indent="-362480">
              <a:spcBef>
                <a:spcPct val="20000"/>
              </a:spcBef>
              <a:buFontTx/>
              <a:buChar char="•"/>
              <a:defRPr/>
            </a:pPr>
            <a:r>
              <a:rPr lang="en-US" altLang="en-US" sz="1200" kern="0" dirty="0">
                <a:solidFill>
                  <a:srgbClr val="222222"/>
                </a:solidFill>
                <a:latin typeface="Arial"/>
              </a:rPr>
              <a:t>Cryptanalysis involves cracking or breaking encrypted messages back into their unencrypted origins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84145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6CA7-4256-4267-98BD-DE115A71F0C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741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6324" name="Text Box 2"/>
          <p:cNvSpPr>
            <a:spLocks noGrp="1" noChangeArrowheads="1"/>
          </p:cNvSpPr>
          <p:nvPr>
            <p:ph type="body"/>
          </p:nvPr>
        </p:nvSpPr>
        <p:spPr>
          <a:xfrm>
            <a:off x="974725" y="4560888"/>
            <a:ext cx="5365750" cy="4319587"/>
          </a:xfrm>
        </p:spPr>
        <p:txBody>
          <a:bodyPr>
            <a:normAutofit fontScale="92500" lnSpcReduction="20000"/>
          </a:bodyPr>
          <a:lstStyle/>
          <a:p>
            <a:r>
              <a:rPr lang="en-GB" sz="1200" b="0" i="0" u="none" strike="noStrike" kern="1200" baseline="0" dirty="0">
                <a:solidFill>
                  <a:schemeClr val="tx1"/>
                </a:solidFill>
                <a:latin typeface="+mn-lt"/>
                <a:ea typeface="+mn-ea"/>
                <a:cs typeface="+mn-cs"/>
              </a:rPr>
              <a:t>People have been making, using, and breaking codes for thousands of years, and they will not stop any time soon.</a:t>
            </a:r>
          </a:p>
          <a:p>
            <a:endParaRPr lang="en-GB" altLang="en-US" sz="1200" b="0" i="0" u="none" strike="noStrike" kern="1200" baseline="0" dirty="0">
              <a:solidFill>
                <a:schemeClr val="tx1"/>
              </a:solidFill>
              <a:latin typeface="+mn-lt"/>
              <a:ea typeface="+mn-ea"/>
              <a:cs typeface="+mn-cs"/>
            </a:endParaRPr>
          </a:p>
          <a:p>
            <a:r>
              <a:rPr lang="en-GB" altLang="en-US" sz="1200" b="0" i="0" u="none" strike="noStrike" kern="1200" baseline="0" dirty="0">
                <a:solidFill>
                  <a:schemeClr val="tx1"/>
                </a:solidFill>
                <a:latin typeface="+mn-lt"/>
                <a:ea typeface="+mn-ea"/>
                <a:cs typeface="+mn-cs"/>
              </a:rPr>
              <a:t>E.g. 1900 B.C. </a:t>
            </a:r>
            <a:r>
              <a:rPr lang="en-GB" sz="1200" b="0" i="0" u="none" strike="noStrike" kern="1200" baseline="0" dirty="0">
                <a:solidFill>
                  <a:schemeClr val="tx1"/>
                </a:solidFill>
                <a:latin typeface="+mn-lt"/>
                <a:ea typeface="+mn-ea"/>
                <a:cs typeface="+mn-cs"/>
              </a:rPr>
              <a:t>Egyptian scribes used nonstandard hieroglyphs while inscribing clay tablets; this is the first documented use of written cryptography.</a:t>
            </a:r>
          </a:p>
          <a:p>
            <a:r>
              <a:rPr lang="en-GB" sz="1200" b="0" i="0" u="none" strike="noStrike" kern="1200" baseline="0" dirty="0">
                <a:solidFill>
                  <a:schemeClr val="tx1"/>
                </a:solidFill>
                <a:latin typeface="+mn-lt"/>
                <a:ea typeface="+mn-ea"/>
                <a:cs typeface="+mn-cs"/>
              </a:rPr>
              <a:t>50 B.C. Julius Caesar used a simple substitution cipher to secure military and government communications. To form an encrypted text, Caesar shifted the letters of the alphabet three places. In addition to this</a:t>
            </a:r>
          </a:p>
          <a:p>
            <a:r>
              <a:rPr lang="en-GB" sz="1200" b="0" i="0" u="none" strike="noStrike" kern="1200" baseline="0" dirty="0" err="1">
                <a:solidFill>
                  <a:schemeClr val="tx1"/>
                </a:solidFill>
                <a:latin typeface="+mn-lt"/>
                <a:ea typeface="+mn-ea"/>
                <a:cs typeface="+mn-cs"/>
              </a:rPr>
              <a:t>monoalphabetic</a:t>
            </a:r>
            <a:r>
              <a:rPr lang="en-GB" sz="1200" b="0" i="0" u="none" strike="noStrike" kern="1200" baseline="0" dirty="0">
                <a:solidFill>
                  <a:schemeClr val="tx1"/>
                </a:solidFill>
                <a:latin typeface="+mn-lt"/>
                <a:ea typeface="+mn-ea"/>
                <a:cs typeface="+mn-cs"/>
              </a:rPr>
              <a:t> substitution cipher, Caesar strengthened his encryption by substituting Greek letters for Latin letters.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Today, many common IT tools use embedded encryption technologies to protect sensitive information within applications. For example, all the popular Web browsers use built-in encryption features to enable secure e-commerce, such as online banking and Web shopping.</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Since World War II, there have been restrictions on the export of cryptosystems, and they continue today, Encryption tools were officially listed as Auxiliary Military Technology under the Code of Federal Regulations: International Traffic</a:t>
            </a:r>
          </a:p>
          <a:p>
            <a:r>
              <a:rPr lang="en-GB" sz="1200" b="0" i="0" u="none" strike="noStrike" kern="1200" baseline="0" dirty="0">
                <a:solidFill>
                  <a:schemeClr val="tx1"/>
                </a:solidFill>
                <a:latin typeface="+mn-lt"/>
                <a:ea typeface="+mn-ea"/>
                <a:cs typeface="+mn-cs"/>
              </a:rPr>
              <a:t>in Arms Regulations.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Foundations of Cryptology</a:t>
            </a:r>
          </a:p>
          <a:p>
            <a:pPr marL="362480" indent="-362480">
              <a:spcBef>
                <a:spcPct val="20000"/>
              </a:spcBef>
              <a:buFontTx/>
              <a:buChar char="•"/>
              <a:defRPr/>
            </a:pPr>
            <a:r>
              <a:rPr lang="en-US" altLang="en-US" sz="1200" kern="0" dirty="0">
                <a:solidFill>
                  <a:srgbClr val="222222"/>
                </a:solidFill>
                <a:latin typeface="Arial"/>
              </a:rPr>
              <a:t>Cryptology has an extensive and multicultural history</a:t>
            </a:r>
          </a:p>
          <a:p>
            <a:pPr marL="362480" indent="-362480">
              <a:spcBef>
                <a:spcPct val="20000"/>
              </a:spcBef>
              <a:buFontTx/>
              <a:buChar char="•"/>
              <a:defRPr/>
            </a:pPr>
            <a:r>
              <a:rPr lang="en-US" altLang="en-US" sz="1200" kern="0" dirty="0">
                <a:solidFill>
                  <a:srgbClr val="222222"/>
                </a:solidFill>
                <a:latin typeface="Arial"/>
              </a:rPr>
              <a:t>All popular Web browsers use built-in encryption features for secure e-commerce applications</a:t>
            </a:r>
          </a:p>
          <a:p>
            <a:pPr marL="362480" indent="-362480">
              <a:spcBef>
                <a:spcPct val="20000"/>
              </a:spcBef>
              <a:buFontTx/>
              <a:buChar char="•"/>
              <a:defRPr/>
            </a:pPr>
            <a:r>
              <a:rPr lang="en-US" altLang="en-US" sz="1200" kern="0" dirty="0">
                <a:solidFill>
                  <a:srgbClr val="222222"/>
                </a:solidFill>
                <a:latin typeface="Arial"/>
              </a:rPr>
              <a:t>Restrictions on the export of cryptosystems began after WWII</a:t>
            </a:r>
          </a:p>
          <a:p>
            <a:pPr eaLnBrk="1" hangingPunct="1">
              <a:lnSpc>
                <a:spcPct val="90000"/>
              </a:lnSpc>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419821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To understand the fundamentals of cryptography, you must know the meanings of the following terms: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Algorithm: The mathematical formula or method used to convert an unencrypted message into an encrypted message. This sometimes refers to the programs that enable the cryptographic processes.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Bit stream cipher: An encryption method that involves converting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bit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Block cipher: An encryption method that involves dividing the plaintext into blocks or sets of bits and then converting the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block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Cipher: When used as a verb, the transformation of the individual components (characters, bytes, or bits) of an unencrypted message into encrypted components or vice versa (see decipher and encipher); when used as a noun, the process of encryption or the algorithm used in encryption, and a term synonymous with cryptosystem.</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or cryptogram: The unintelligible encrypted or encoded message resulting from an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Code: The process of converting components (words or phrases) of an unencrypted message into encrypted components.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Decipher: See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Decryption: The process of converting an encoded or enciphered message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back to its original readable form (plaintext). Also referred to as deciphering.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Encipher: See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Encryption: The process of converting an original message (plaintext) into a form that cannot be used by unauthorized individuals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Also referred to as enciphering.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Key or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 The information used in conjunction with the algorithm to create the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from the plaintext; it can be a series of bits used in a mathematical algorithm or the knowledge of how to manipulate the plaintext. Sometimes called a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a:t>
            </a:r>
          </a:p>
          <a:p>
            <a:pPr marL="171450" indent="-171450">
              <a:buFont typeface="Arial" panose="020B0604020202020204" pitchFamily="34" charset="0"/>
              <a:buChar char="•"/>
            </a:pPr>
            <a:r>
              <a:rPr lang="en-GB" sz="1200" b="0" i="0" u="none" strike="noStrike" kern="1200" baseline="0" dirty="0" err="1">
                <a:solidFill>
                  <a:schemeClr val="tx1"/>
                </a:solidFill>
                <a:latin typeface="+mn-lt"/>
                <a:ea typeface="+mn-ea"/>
                <a:cs typeface="+mn-cs"/>
              </a:rPr>
              <a:t>Keyspace</a:t>
            </a:r>
            <a:r>
              <a:rPr lang="en-GB" sz="1200" b="0" i="0" u="none" strike="noStrike" kern="1200" baseline="0" dirty="0">
                <a:solidFill>
                  <a:schemeClr val="tx1"/>
                </a:solidFill>
                <a:latin typeface="+mn-lt"/>
                <a:ea typeface="+mn-ea"/>
                <a:cs typeface="+mn-cs"/>
              </a:rPr>
              <a:t>: The entire range of values that can be used to construct an individual key.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Link encryption: A series of encryptions and decryptions between a number of systems, wherein each system in a network decrypts the message sent to it and then </a:t>
            </a:r>
            <a:r>
              <a:rPr lang="en-GB" sz="1200" b="0" i="0" u="none" strike="noStrike" kern="1200" baseline="0" dirty="0" err="1">
                <a:solidFill>
                  <a:schemeClr val="tx1"/>
                </a:solidFill>
                <a:latin typeface="+mn-lt"/>
                <a:ea typeface="+mn-ea"/>
                <a:cs typeface="+mn-cs"/>
              </a:rPr>
              <a:t>reencrypts</a:t>
            </a:r>
            <a:r>
              <a:rPr lang="en-GB" sz="1200" b="0" i="0" u="none" strike="noStrike" kern="1200" baseline="0" dirty="0">
                <a:solidFill>
                  <a:schemeClr val="tx1"/>
                </a:solidFill>
                <a:latin typeface="+mn-lt"/>
                <a:ea typeface="+mn-ea"/>
                <a:cs typeface="+mn-cs"/>
              </a:rPr>
              <a:t> the message using different keys and sends it to the next </a:t>
            </a:r>
            <a:r>
              <a:rPr lang="en-GB" sz="1200" b="0" i="0" u="none" strike="noStrike" kern="1200" baseline="0" dirty="0" err="1">
                <a:solidFill>
                  <a:schemeClr val="tx1"/>
                </a:solidFill>
                <a:latin typeface="+mn-lt"/>
                <a:ea typeface="+mn-ea"/>
                <a:cs typeface="+mn-cs"/>
              </a:rPr>
              <a:t>neighbor</a:t>
            </a:r>
            <a:r>
              <a:rPr lang="en-GB" sz="1200" b="0" i="0" u="none" strike="noStrike" kern="1200" baseline="0" dirty="0">
                <a:solidFill>
                  <a:schemeClr val="tx1"/>
                </a:solidFill>
                <a:latin typeface="+mn-lt"/>
                <a:ea typeface="+mn-ea"/>
                <a:cs typeface="+mn-cs"/>
              </a:rPr>
              <a:t>. This process continues until the message reaches the final destination.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Plaintext or </a:t>
            </a:r>
            <a:r>
              <a:rPr lang="en-GB" sz="1200" b="0" i="0" u="none" strike="noStrike" kern="1200" baseline="0" dirty="0" err="1">
                <a:solidFill>
                  <a:schemeClr val="tx1"/>
                </a:solidFill>
                <a:latin typeface="+mn-lt"/>
                <a:ea typeface="+mn-ea"/>
                <a:cs typeface="+mn-cs"/>
              </a:rPr>
              <a:t>cleartext</a:t>
            </a:r>
            <a:r>
              <a:rPr lang="en-GB" sz="1200" b="0" i="0" u="none" strike="noStrike" kern="1200" baseline="0" dirty="0">
                <a:solidFill>
                  <a:schemeClr val="tx1"/>
                </a:solidFill>
                <a:latin typeface="+mn-lt"/>
                <a:ea typeface="+mn-ea"/>
                <a:cs typeface="+mn-cs"/>
              </a:rPr>
              <a:t>: The original unencrypted message that is encrypted and is the result of successful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Steganography: The process of hiding messages; for example, hiding a message within the digital encoding of a picture or graphic so that it is almost impossible to detect that the hidden message even exists.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Work factor: The amount of effort (usually expressed in units of time) required to perform cryptanalysis on an encoded message.</a:t>
            </a:r>
            <a:endParaRPr lang="en-US" altLang="en-US" b="1" dirty="0">
              <a:latin typeface="Times New Roman" pitchFamily="18" charset="0"/>
            </a:endParaRPr>
          </a:p>
          <a:p>
            <a:pPr marL="171450" indent="-171450" eaLnBrk="1" hangingPunct="1">
              <a:buFont typeface="Arial" panose="020B0604020202020204" pitchFamily="34" charset="0"/>
              <a:buChar char="•"/>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Foundations of Cryptology</a:t>
            </a:r>
          </a:p>
          <a:p>
            <a:pPr marL="362480" indent="-362480">
              <a:spcBef>
                <a:spcPct val="20000"/>
              </a:spcBef>
              <a:buFontTx/>
              <a:buChar char="•"/>
              <a:defRPr/>
            </a:pPr>
            <a:r>
              <a:rPr lang="en-US" altLang="en-US" sz="1200" kern="0" dirty="0">
                <a:solidFill>
                  <a:srgbClr val="222222"/>
                </a:solidFill>
                <a:latin typeface="Arial"/>
              </a:rPr>
              <a:t>Cryptology has an extensive and multicultural history</a:t>
            </a:r>
          </a:p>
          <a:p>
            <a:pPr marL="362480" indent="-362480">
              <a:spcBef>
                <a:spcPct val="20000"/>
              </a:spcBef>
              <a:buFontTx/>
              <a:buChar char="•"/>
              <a:defRPr/>
            </a:pPr>
            <a:r>
              <a:rPr lang="en-US" altLang="en-US" sz="1200" kern="0" dirty="0">
                <a:solidFill>
                  <a:srgbClr val="222222"/>
                </a:solidFill>
                <a:latin typeface="Arial"/>
              </a:rPr>
              <a:t>All popular Web browsers use built-in encryption features for secure e-commerce applications</a:t>
            </a:r>
          </a:p>
          <a:p>
            <a:pPr marL="362480" indent="-362480">
              <a:spcBef>
                <a:spcPct val="20000"/>
              </a:spcBef>
              <a:buFontTx/>
              <a:buChar char="•"/>
              <a:defRPr/>
            </a:pPr>
            <a:r>
              <a:rPr lang="en-US" altLang="en-US" sz="1200" kern="0" dirty="0">
                <a:solidFill>
                  <a:srgbClr val="222222"/>
                </a:solidFill>
                <a:latin typeface="Arial"/>
              </a:rPr>
              <a:t>Restrictions on the export of cryptosystems began after WWII</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5</a:t>
            </a:fld>
            <a:endParaRPr lang="en-US" dirty="0"/>
          </a:p>
        </p:txBody>
      </p:sp>
    </p:spTree>
    <p:extLst>
      <p:ext uri="{BB962C8B-B14F-4D97-AF65-F5344CB8AC3E}">
        <p14:creationId xmlns:p14="http://schemas.microsoft.com/office/powerpoint/2010/main" val="380610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Bit stream </a:t>
            </a:r>
            <a:r>
              <a:rPr lang="en-GB" sz="1200" b="0" i="0" u="none" strike="noStrike" kern="1200" baseline="0" dirty="0">
                <a:solidFill>
                  <a:schemeClr val="tx1"/>
                </a:solidFill>
                <a:latin typeface="+mn-lt"/>
                <a:ea typeface="+mn-ea"/>
                <a:cs typeface="+mn-cs"/>
              </a:rPr>
              <a:t>methods commonly use algorithm functions like the exclusive OR operation (XOR), whereas block methods can use substitution, transposition, XOR, or some combination of these operations, as described in the following sections. Note that most </a:t>
            </a:r>
            <a:r>
              <a:rPr lang="en-GB" sz="1200" b="0" i="0" u="none" strike="noStrike" kern="1200" baseline="0" dirty="0" err="1">
                <a:solidFill>
                  <a:schemeClr val="tx1"/>
                </a:solidFill>
                <a:latin typeface="+mn-lt"/>
                <a:ea typeface="+mn-ea"/>
                <a:cs typeface="+mn-cs"/>
              </a:rPr>
              <a:t>computerbased</a:t>
            </a:r>
            <a:r>
              <a:rPr lang="en-GB" sz="1200" b="0" i="0" u="none" strike="noStrike" kern="1200" baseline="0" dirty="0">
                <a:solidFill>
                  <a:schemeClr val="tx1"/>
                </a:solidFill>
                <a:latin typeface="+mn-lt"/>
                <a:ea typeface="+mn-ea"/>
                <a:cs typeface="+mn-cs"/>
              </a:rPr>
              <a:t> encryption methods operate on data at the level of its binary digits (bits), while others operate at the byte or character level.</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Cipher Methods</a:t>
            </a:r>
          </a:p>
          <a:p>
            <a:pPr marL="362480" indent="-362480">
              <a:spcBef>
                <a:spcPct val="20000"/>
              </a:spcBef>
              <a:buFontTx/>
              <a:buChar char="•"/>
              <a:defRPr/>
            </a:pPr>
            <a:r>
              <a:rPr lang="en-US" altLang="en-US" sz="1200" kern="0" dirty="0">
                <a:solidFill>
                  <a:srgbClr val="222222"/>
                </a:solidFill>
                <a:latin typeface="Arial"/>
              </a:rPr>
              <a:t>Plaintext can be encrypted through bit stream or block cipher method</a:t>
            </a:r>
          </a:p>
          <a:p>
            <a:pPr marL="362480" indent="-362480">
              <a:spcBef>
                <a:spcPct val="20000"/>
              </a:spcBef>
              <a:buFontTx/>
              <a:buChar char="•"/>
              <a:defRPr/>
            </a:pPr>
            <a:r>
              <a:rPr lang="en-US" altLang="en-US" sz="1200" kern="0" dirty="0">
                <a:solidFill>
                  <a:srgbClr val="222222"/>
                </a:solidFill>
                <a:latin typeface="Arial"/>
              </a:rPr>
              <a:t>Bit stream: each plaintext bit transformed into cipher bit one bit at a time</a:t>
            </a:r>
          </a:p>
          <a:p>
            <a:pPr marL="362480" indent="-362480">
              <a:spcBef>
                <a:spcPct val="20000"/>
              </a:spcBef>
              <a:buFontTx/>
              <a:buChar char="•"/>
              <a:defRPr/>
            </a:pPr>
            <a:r>
              <a:rPr lang="en-US" altLang="en-US" sz="1200" kern="0" dirty="0">
                <a:solidFill>
                  <a:srgbClr val="222222"/>
                </a:solidFill>
                <a:latin typeface="Arial"/>
              </a:rPr>
              <a:t>Block cipher: message divided into blocks (e.g., sets of 8- or 16-bit blocks) and each is transformed into encrypted block of cipher bits using algorithm and key</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6</a:t>
            </a:fld>
            <a:endParaRPr lang="en-US" dirty="0"/>
          </a:p>
        </p:txBody>
      </p:sp>
    </p:spTree>
    <p:extLst>
      <p:ext uri="{BB962C8B-B14F-4D97-AF65-F5344CB8AC3E}">
        <p14:creationId xmlns:p14="http://schemas.microsoft.com/office/powerpoint/2010/main" val="3596381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kern="1200" baseline="0" dirty="0">
                <a:solidFill>
                  <a:schemeClr val="tx1"/>
                </a:solidFill>
                <a:latin typeface="+mn-lt"/>
                <a:ea typeface="+mn-ea"/>
                <a:cs typeface="+mn-cs"/>
              </a:rPr>
              <a:t>Substitution example, might exchange a letter in the alphabet with the letter three values to the right, or it might substitute one bit for another bit four places to its left.</a:t>
            </a:r>
            <a:endParaRPr lang="en-US" altLang="en-US" b="1" dirty="0">
              <a:latin typeface="Times New Roman" pitchFamily="18" charset="0"/>
            </a:endParaRPr>
          </a:p>
          <a:p>
            <a:endParaRPr lang="en-GB" dirty="0"/>
          </a:p>
          <a:p>
            <a:pPr eaLnBrk="1" hangingPunct="1">
              <a:defRPr/>
            </a:pPr>
            <a:r>
              <a:rPr lang="en-US" altLang="en-US" b="1" dirty="0">
                <a:latin typeface="Times New Roman" pitchFamily="18" charset="0"/>
              </a:rPr>
              <a:t>Substitution Cipher</a:t>
            </a:r>
          </a:p>
          <a:p>
            <a:pPr marL="362480" indent="-362480">
              <a:spcBef>
                <a:spcPct val="20000"/>
              </a:spcBef>
              <a:buFontTx/>
              <a:buChar char="•"/>
              <a:defRPr/>
            </a:pPr>
            <a:r>
              <a:rPr lang="en-US" altLang="en-US" sz="1200" kern="0" dirty="0">
                <a:solidFill>
                  <a:srgbClr val="222222"/>
                </a:solidFill>
                <a:latin typeface="Arial"/>
              </a:rPr>
              <a:t>Exchanges one value for another</a:t>
            </a:r>
          </a:p>
          <a:p>
            <a:pPr marL="362480" indent="-362480">
              <a:spcBef>
                <a:spcPct val="20000"/>
              </a:spcBef>
              <a:buFontTx/>
              <a:buChar char="•"/>
              <a:defRPr/>
            </a:pPr>
            <a:r>
              <a:rPr lang="en-US" altLang="en-US" sz="1200" kern="0" dirty="0" err="1">
                <a:solidFill>
                  <a:srgbClr val="222222"/>
                </a:solidFill>
                <a:latin typeface="Arial"/>
              </a:rPr>
              <a:t>Monoalphabetic</a:t>
            </a:r>
            <a:r>
              <a:rPr lang="en-US" altLang="en-US" sz="1200" kern="0" dirty="0">
                <a:solidFill>
                  <a:srgbClr val="222222"/>
                </a:solidFill>
                <a:latin typeface="Arial"/>
              </a:rPr>
              <a:t> substitution: uses only one alphabet during encryption process</a:t>
            </a:r>
          </a:p>
          <a:p>
            <a:pPr marL="362480" indent="-362480">
              <a:spcBef>
                <a:spcPct val="20000"/>
              </a:spcBef>
              <a:buFontTx/>
              <a:buChar char="•"/>
              <a:defRPr/>
            </a:pPr>
            <a:r>
              <a:rPr lang="en-US" altLang="en-US" sz="1200" kern="0" dirty="0">
                <a:solidFill>
                  <a:srgbClr val="222222"/>
                </a:solidFill>
                <a:latin typeface="Arial"/>
              </a:rPr>
              <a:t>Polyalphabetic substitution: more advanced; uses two or more alphabets</a:t>
            </a:r>
          </a:p>
          <a:p>
            <a:pPr marL="362480" indent="-362480">
              <a:spcBef>
                <a:spcPct val="20000"/>
              </a:spcBef>
              <a:buFontTx/>
              <a:buChar char="•"/>
              <a:defRPr/>
            </a:pPr>
            <a:r>
              <a:rPr lang="en-US" altLang="en-US" sz="1200" kern="0" dirty="0" err="1">
                <a:solidFill>
                  <a:srgbClr val="222222"/>
                </a:solidFill>
                <a:latin typeface="Arial"/>
              </a:rPr>
              <a:t>Vigenère</a:t>
            </a:r>
            <a:r>
              <a:rPr lang="en-US" altLang="en-US" sz="1200" kern="0" dirty="0">
                <a:solidFill>
                  <a:srgbClr val="222222"/>
                </a:solidFill>
                <a:latin typeface="Arial"/>
              </a:rPr>
              <a:t> cipher: advanced substitution cipher that uses simple polyalphabetic code; made up of 26 distinct cipher alphabets</a:t>
            </a:r>
          </a:p>
          <a:p>
            <a:endParaRPr lang="en-GB" dirty="0"/>
          </a:p>
          <a:p>
            <a:r>
              <a:rPr lang="en-GB" sz="1200" b="0" i="0" u="none" strike="noStrike" kern="1200" baseline="0" dirty="0">
                <a:solidFill>
                  <a:schemeClr val="tx1"/>
                </a:solidFill>
                <a:latin typeface="+mn-lt"/>
                <a:ea typeface="+mn-ea"/>
                <a:cs typeface="+mn-cs"/>
              </a:rPr>
              <a:t>Like the substitution operation, the transposition cipher is simple to understand, but if properly used, it can produce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that is difficult to decipher.</a:t>
            </a:r>
            <a:endParaRPr lang="en-GB" dirty="0"/>
          </a:p>
          <a:p>
            <a:pPr eaLnBrk="1" hangingPunct="1">
              <a:defRPr/>
            </a:pPr>
            <a:r>
              <a:rPr lang="en-US" altLang="en-US" b="1" dirty="0">
                <a:latin typeface="Times New Roman" pitchFamily="18" charset="0"/>
              </a:rPr>
              <a:t>Transposition Cipher Method</a:t>
            </a:r>
          </a:p>
          <a:p>
            <a:pPr marL="362480" indent="-362480">
              <a:spcBef>
                <a:spcPct val="20000"/>
              </a:spcBef>
              <a:buFontTx/>
              <a:buChar char="•"/>
              <a:defRPr/>
            </a:pPr>
            <a:r>
              <a:rPr lang="en-US" altLang="en-US" sz="2700" kern="0" dirty="0">
                <a:solidFill>
                  <a:srgbClr val="222222"/>
                </a:solidFill>
                <a:latin typeface="Arial"/>
              </a:rPr>
              <a:t>Simple to understand, but if properly used, produces </a:t>
            </a:r>
            <a:r>
              <a:rPr lang="en-US" altLang="en-US" sz="2700" kern="0" dirty="0" err="1">
                <a:solidFill>
                  <a:srgbClr val="222222"/>
                </a:solidFill>
                <a:latin typeface="Arial"/>
              </a:rPr>
              <a:t>ciphertext</a:t>
            </a:r>
            <a:r>
              <a:rPr lang="en-US" altLang="en-US" sz="2700" kern="0" dirty="0">
                <a:solidFill>
                  <a:srgbClr val="222222"/>
                </a:solidFill>
                <a:latin typeface="Arial"/>
              </a:rPr>
              <a:t> that is difficult to decipher</a:t>
            </a:r>
          </a:p>
          <a:p>
            <a:pPr marL="362480" indent="-362480">
              <a:spcBef>
                <a:spcPct val="20000"/>
              </a:spcBef>
              <a:buFontTx/>
              <a:buChar char="•"/>
              <a:defRPr/>
            </a:pPr>
            <a:r>
              <a:rPr lang="en-US" altLang="en-US" sz="2700" kern="0" dirty="0">
                <a:solidFill>
                  <a:srgbClr val="222222"/>
                </a:solidFill>
                <a:latin typeface="Arial"/>
              </a:rPr>
              <a:t>Rearranges values within a block to create </a:t>
            </a:r>
            <a:r>
              <a:rPr lang="en-US" altLang="en-US" sz="2700" kern="0" dirty="0" err="1">
                <a:solidFill>
                  <a:srgbClr val="222222"/>
                </a:solidFill>
                <a:latin typeface="Arial"/>
              </a:rPr>
              <a:t>ciphertext</a:t>
            </a:r>
            <a:endParaRPr lang="en-US" altLang="en-US" sz="2700" kern="0" dirty="0">
              <a:solidFill>
                <a:srgbClr val="222222"/>
              </a:solidFill>
              <a:latin typeface="Arial"/>
            </a:endParaRPr>
          </a:p>
          <a:p>
            <a:pPr marL="362480" indent="-362480">
              <a:spcBef>
                <a:spcPct val="20000"/>
              </a:spcBef>
              <a:buFontTx/>
              <a:buChar char="•"/>
              <a:defRPr/>
            </a:pPr>
            <a:r>
              <a:rPr lang="en-US" altLang="en-US" sz="2700" kern="0" dirty="0">
                <a:solidFill>
                  <a:srgbClr val="222222"/>
                </a:solidFill>
                <a:latin typeface="Arial"/>
              </a:rPr>
              <a:t>Can be done at the bit level or at the byte (character) level</a:t>
            </a:r>
          </a:p>
          <a:p>
            <a:pPr marL="362480" indent="-362480">
              <a:spcBef>
                <a:spcPct val="20000"/>
              </a:spcBef>
              <a:buFontTx/>
              <a:buChar char="•"/>
              <a:defRPr/>
            </a:pPr>
            <a:r>
              <a:rPr lang="en-US" altLang="en-US" sz="2700" kern="0" dirty="0">
                <a:solidFill>
                  <a:srgbClr val="222222"/>
                </a:solidFill>
                <a:latin typeface="Arial"/>
              </a:rPr>
              <a:t>To make the encryption even stronger, the keys and block sizes can be increased to 128 bits or more</a:t>
            </a:r>
          </a:p>
          <a:p>
            <a:pPr marL="785372" lvl="1" indent="-302066">
              <a:spcBef>
                <a:spcPct val="20000"/>
              </a:spcBef>
              <a:buFontTx/>
              <a:buChar char="–"/>
              <a:defRPr/>
            </a:pPr>
            <a:r>
              <a:rPr lang="en-US" altLang="en-US" sz="2500" kern="0" dirty="0">
                <a:solidFill>
                  <a:srgbClr val="222222"/>
                </a:solidFill>
                <a:latin typeface="Arial"/>
              </a:rPr>
              <a:t>Uses block padding method to facilitate algorithm</a:t>
            </a:r>
          </a:p>
          <a:p>
            <a:endParaRPr lang="en-GB" dirty="0"/>
          </a:p>
          <a:p>
            <a:r>
              <a:rPr lang="en-GB" sz="1200" b="0" i="0" u="none" strike="noStrike" kern="1200" baseline="0" dirty="0">
                <a:solidFill>
                  <a:schemeClr val="tx1"/>
                </a:solidFill>
                <a:latin typeface="+mn-lt"/>
                <a:ea typeface="+mn-ea"/>
                <a:cs typeface="+mn-cs"/>
              </a:rPr>
              <a:t>The exclusive OR operation (XOR) is a function of Boolean algebra in which two bits are compared and a binary result is generated. XOR encryption is a very simple symmetric cipher that is used in many applications where security is not a defined requirement.</a:t>
            </a:r>
            <a:endParaRPr lang="en-GB" dirty="0"/>
          </a:p>
          <a:p>
            <a:pPr>
              <a:defRPr/>
            </a:pPr>
            <a:r>
              <a:rPr lang="en-US" b="1" dirty="0"/>
              <a:t>Exclusive OR (XOR)</a:t>
            </a:r>
          </a:p>
          <a:p>
            <a:pPr marL="362480" indent="-362480">
              <a:spcBef>
                <a:spcPct val="20000"/>
              </a:spcBef>
              <a:buFontTx/>
              <a:buChar char="•"/>
              <a:defRPr/>
            </a:pPr>
            <a:r>
              <a:rPr lang="en-US" altLang="en-US" sz="2700" kern="0" dirty="0">
                <a:solidFill>
                  <a:srgbClr val="222222"/>
                </a:solidFill>
                <a:latin typeface="Arial"/>
              </a:rPr>
              <a:t>Function of Boolean algebra; two bits are compared and binary result generated</a:t>
            </a:r>
          </a:p>
          <a:p>
            <a:pPr marL="785372" lvl="1" indent="-302066">
              <a:spcBef>
                <a:spcPct val="20000"/>
              </a:spcBef>
              <a:buFontTx/>
              <a:buChar char="–"/>
              <a:defRPr/>
            </a:pPr>
            <a:r>
              <a:rPr lang="en-US" altLang="en-US" sz="2500" kern="0" dirty="0">
                <a:solidFill>
                  <a:srgbClr val="222222"/>
                </a:solidFill>
                <a:latin typeface="Arial"/>
              </a:rPr>
              <a:t>If two bits are identical, result is binary 0</a:t>
            </a:r>
          </a:p>
          <a:p>
            <a:pPr marL="785372" lvl="1" indent="-302066">
              <a:spcBef>
                <a:spcPct val="20000"/>
              </a:spcBef>
              <a:buFontTx/>
              <a:buChar char="–"/>
              <a:defRPr/>
            </a:pPr>
            <a:r>
              <a:rPr lang="en-US" altLang="en-US" sz="2500" kern="0" dirty="0">
                <a:solidFill>
                  <a:srgbClr val="222222"/>
                </a:solidFill>
                <a:latin typeface="Arial"/>
              </a:rPr>
              <a:t>If two bits not identical, result is binary 1</a:t>
            </a:r>
          </a:p>
          <a:p>
            <a:pPr marL="362480" indent="-362480">
              <a:spcBef>
                <a:spcPct val="20000"/>
              </a:spcBef>
              <a:buFontTx/>
              <a:buChar char="•"/>
              <a:defRPr/>
            </a:pPr>
            <a:r>
              <a:rPr lang="en-US" altLang="en-US" sz="2700" kern="0" dirty="0">
                <a:solidFill>
                  <a:srgbClr val="222222"/>
                </a:solidFill>
                <a:latin typeface="Arial"/>
              </a:rPr>
              <a:t>Very simple to implement and simple to break; should not be used by itself when organization is transmitting/storing sensitive data</a:t>
            </a:r>
          </a:p>
          <a:p>
            <a:endParaRPr lang="en-GB" dirty="0"/>
          </a:p>
          <a:p>
            <a:endParaRPr lang="en-GB" dirty="0"/>
          </a:p>
          <a:p>
            <a:r>
              <a:rPr lang="en-GB" sz="1200" b="0" i="0" u="none" strike="noStrike" kern="1200" baseline="0" dirty="0">
                <a:solidFill>
                  <a:schemeClr val="tx1"/>
                </a:solidFill>
                <a:latin typeface="+mn-lt"/>
                <a:ea typeface="+mn-ea"/>
                <a:cs typeface="+mn-cs"/>
              </a:rPr>
              <a:t>Also known as the one-time pad</a:t>
            </a:r>
            <a:endParaRPr lang="en-GB" dirty="0"/>
          </a:p>
          <a:p>
            <a:pPr eaLnBrk="1" hangingPunct="1">
              <a:defRPr/>
            </a:pPr>
            <a:r>
              <a:rPr lang="en-US" altLang="en-US" b="1" dirty="0">
                <a:latin typeface="Times New Roman" pitchFamily="18" charset="0"/>
              </a:rPr>
              <a:t>Vernam Cipher</a:t>
            </a:r>
          </a:p>
          <a:p>
            <a:pPr marL="362480" indent="-362480">
              <a:spcBef>
                <a:spcPct val="20000"/>
              </a:spcBef>
              <a:buFontTx/>
              <a:buChar char="•"/>
              <a:defRPr/>
            </a:pPr>
            <a:r>
              <a:rPr lang="en-US" altLang="en-US" sz="2700" kern="0" dirty="0">
                <a:solidFill>
                  <a:srgbClr val="222222"/>
                </a:solidFill>
                <a:latin typeface="Arial"/>
              </a:rPr>
              <a:t>Developed at AT&amp;T Bell Labs</a:t>
            </a:r>
          </a:p>
          <a:p>
            <a:pPr marL="362480" indent="-362480">
              <a:spcBef>
                <a:spcPct val="20000"/>
              </a:spcBef>
              <a:buFontTx/>
              <a:buChar char="•"/>
              <a:defRPr/>
            </a:pPr>
            <a:r>
              <a:rPr lang="en-US" altLang="en-US" sz="2700" kern="0" dirty="0">
                <a:solidFill>
                  <a:srgbClr val="222222"/>
                </a:solidFill>
                <a:latin typeface="Arial"/>
              </a:rPr>
              <a:t>Uses set of characters once per encryption process</a:t>
            </a:r>
          </a:p>
          <a:p>
            <a:pPr marL="362480" indent="-362480">
              <a:spcBef>
                <a:spcPct val="20000"/>
              </a:spcBef>
              <a:buFontTx/>
              <a:buChar char="•"/>
              <a:defRPr/>
            </a:pPr>
            <a:r>
              <a:rPr lang="en-US" altLang="en-US" sz="2700" kern="0" dirty="0">
                <a:solidFill>
                  <a:srgbClr val="222222"/>
                </a:solidFill>
                <a:latin typeface="Arial"/>
              </a:rPr>
              <a:t>To perform: </a:t>
            </a:r>
          </a:p>
          <a:p>
            <a:pPr marL="785372" lvl="1" indent="-302066">
              <a:spcBef>
                <a:spcPct val="20000"/>
              </a:spcBef>
              <a:buFontTx/>
              <a:buChar char="–"/>
              <a:defRPr/>
            </a:pPr>
            <a:r>
              <a:rPr lang="en-US" altLang="en-US" sz="2500" kern="0" dirty="0">
                <a:solidFill>
                  <a:srgbClr val="222222"/>
                </a:solidFill>
                <a:latin typeface="Arial"/>
              </a:rPr>
              <a:t>The pad values are added to numeric values that represent the plaintext that needs to be encrypted</a:t>
            </a:r>
          </a:p>
          <a:p>
            <a:pPr marL="785372" lvl="1" indent="-302066">
              <a:spcBef>
                <a:spcPct val="20000"/>
              </a:spcBef>
              <a:buFontTx/>
              <a:buChar char="–"/>
              <a:defRPr/>
            </a:pPr>
            <a:r>
              <a:rPr lang="en-US" altLang="en-US" sz="2500" kern="0" dirty="0">
                <a:solidFill>
                  <a:srgbClr val="222222"/>
                </a:solidFill>
                <a:latin typeface="Arial"/>
              </a:rPr>
              <a:t>Each character of the plaintext is turned into a number and a pad value for that position is added</a:t>
            </a:r>
          </a:p>
          <a:p>
            <a:pPr marL="785372" lvl="1" indent="-302066">
              <a:spcBef>
                <a:spcPct val="20000"/>
              </a:spcBef>
              <a:buFontTx/>
              <a:buChar char="–"/>
              <a:defRPr/>
            </a:pPr>
            <a:r>
              <a:rPr lang="en-US" altLang="en-US" sz="2500" kern="0" dirty="0">
                <a:solidFill>
                  <a:srgbClr val="222222"/>
                </a:solidFill>
                <a:latin typeface="Arial"/>
              </a:rPr>
              <a:t>The resulting sum for that character is then converted back to a </a:t>
            </a:r>
            <a:r>
              <a:rPr lang="en-US" altLang="en-US" sz="2500" kern="0" dirty="0" err="1">
                <a:solidFill>
                  <a:srgbClr val="222222"/>
                </a:solidFill>
                <a:latin typeface="Arial"/>
              </a:rPr>
              <a:t>ciphertext</a:t>
            </a:r>
            <a:r>
              <a:rPr lang="en-US" altLang="en-US" sz="2500" kern="0" dirty="0">
                <a:solidFill>
                  <a:srgbClr val="222222"/>
                </a:solidFill>
                <a:latin typeface="Arial"/>
              </a:rPr>
              <a:t> letter for transmission</a:t>
            </a:r>
          </a:p>
          <a:p>
            <a:pPr marL="785372" lvl="1" indent="-302066">
              <a:spcBef>
                <a:spcPct val="20000"/>
              </a:spcBef>
              <a:buFontTx/>
              <a:buChar char="–"/>
              <a:defRPr/>
            </a:pPr>
            <a:r>
              <a:rPr lang="en-US" altLang="en-US" sz="2500" kern="0" dirty="0">
                <a:solidFill>
                  <a:srgbClr val="222222"/>
                </a:solidFill>
                <a:latin typeface="Arial"/>
              </a:rPr>
              <a:t>If the sum of the two values exceeds 26, then 26 is subtracted from the total</a:t>
            </a:r>
          </a:p>
          <a:p>
            <a:endParaRPr lang="en-GB" dirty="0"/>
          </a:p>
          <a:p>
            <a:r>
              <a:rPr lang="en-GB" sz="1200" b="0" i="0" u="none" strike="noStrike" kern="1200" baseline="0" dirty="0">
                <a:solidFill>
                  <a:schemeClr val="tx1"/>
                </a:solidFill>
                <a:latin typeface="+mn-lt"/>
                <a:ea typeface="+mn-ea"/>
                <a:cs typeface="+mn-cs"/>
              </a:rPr>
              <a:t>In a book cipher, the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consists of a list of codes representing the page number, line number, and word number of the plaintext word.</a:t>
            </a:r>
            <a:endParaRPr lang="en-US" b="1" dirty="0"/>
          </a:p>
          <a:p>
            <a:pPr>
              <a:defRPr/>
            </a:pPr>
            <a:r>
              <a:rPr lang="en-US" b="1" dirty="0"/>
              <a:t>Book-Based Ciphers</a:t>
            </a:r>
          </a:p>
          <a:p>
            <a:pPr marL="362480" indent="-362480">
              <a:spcBef>
                <a:spcPct val="20000"/>
              </a:spcBef>
              <a:buFontTx/>
              <a:buChar char="•"/>
              <a:defRPr/>
            </a:pPr>
            <a:r>
              <a:rPr lang="en-US" altLang="en-US" sz="1200" kern="0" dirty="0">
                <a:solidFill>
                  <a:srgbClr val="222222"/>
                </a:solidFill>
                <a:latin typeface="Arial"/>
              </a:rPr>
              <a:t>Uses text in book as key to decrypt a message</a:t>
            </a:r>
          </a:p>
          <a:p>
            <a:pPr marL="362480" indent="-362480">
              <a:spcBef>
                <a:spcPct val="20000"/>
              </a:spcBef>
              <a:buFontTx/>
              <a:buChar char="•"/>
              <a:defRPr/>
            </a:pPr>
            <a:r>
              <a:rPr lang="en-US" altLang="en-US" sz="1200" kern="0" dirty="0">
                <a:solidFill>
                  <a:srgbClr val="222222"/>
                </a:solidFill>
                <a:latin typeface="Arial"/>
              </a:rPr>
              <a:t>Book cipher: </a:t>
            </a:r>
            <a:r>
              <a:rPr lang="en-US" altLang="en-US" sz="1200" kern="0" dirty="0" err="1">
                <a:solidFill>
                  <a:srgbClr val="222222"/>
                </a:solidFill>
                <a:latin typeface="Arial"/>
              </a:rPr>
              <a:t>ciphertext</a:t>
            </a:r>
            <a:r>
              <a:rPr lang="en-US" altLang="en-US" sz="1200" kern="0" dirty="0">
                <a:solidFill>
                  <a:srgbClr val="222222"/>
                </a:solidFill>
                <a:latin typeface="Arial"/>
              </a:rPr>
              <a:t> consists of list of codes representing page, line, and word numbers of plaintext word</a:t>
            </a:r>
          </a:p>
          <a:p>
            <a:pPr marL="362480" indent="-362480">
              <a:spcBef>
                <a:spcPct val="20000"/>
              </a:spcBef>
              <a:buFontTx/>
              <a:buChar char="•"/>
              <a:defRPr/>
            </a:pPr>
            <a:r>
              <a:rPr lang="en-US" altLang="en-US" sz="1200" kern="0" dirty="0">
                <a:solidFill>
                  <a:srgbClr val="222222"/>
                </a:solidFill>
                <a:latin typeface="Arial"/>
              </a:rPr>
              <a:t>Running key cipher: uses a book for passing key to cipher similar to </a:t>
            </a:r>
            <a:r>
              <a:rPr lang="en-US" altLang="en-US" sz="1200" kern="0" dirty="0" err="1">
                <a:solidFill>
                  <a:srgbClr val="222222"/>
                </a:solidFill>
                <a:latin typeface="Arial"/>
              </a:rPr>
              <a:t>Vigenère</a:t>
            </a:r>
            <a:r>
              <a:rPr lang="en-US" altLang="en-US" sz="1200" kern="0" dirty="0">
                <a:solidFill>
                  <a:srgbClr val="222222"/>
                </a:solidFill>
                <a:latin typeface="Arial"/>
              </a:rPr>
              <a:t> cipher; sender provides encrypted message with sequence of numbers from predetermined book to be indicator block</a:t>
            </a:r>
          </a:p>
          <a:p>
            <a:pPr marL="362480" indent="-362480">
              <a:spcBef>
                <a:spcPct val="20000"/>
              </a:spcBef>
              <a:buFontTx/>
              <a:buChar char="•"/>
              <a:defRPr/>
            </a:pPr>
            <a:r>
              <a:rPr lang="en-US" sz="1200" kern="0" dirty="0">
                <a:solidFill>
                  <a:srgbClr val="222222"/>
                </a:solidFill>
                <a:latin typeface="Arial"/>
              </a:rPr>
              <a:t>Template Cipher: involves use of hidden message in book, letter, or other message; requires page with specific number of holes cut into it.</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2373971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function within Boolean algebra used as an encryption function in which two bits are compared.</a:t>
            </a:r>
          </a:p>
          <a:p>
            <a:pPr lvl="1"/>
            <a:r>
              <a:rPr lang="en-US" dirty="0"/>
              <a:t>If the two bits are identical, the result is a binary 0.</a:t>
            </a:r>
          </a:p>
          <a:p>
            <a:pPr lvl="1"/>
            <a:r>
              <a:rPr lang="en-US" dirty="0"/>
              <a:t>If the two bits are not identical, the result is a binary 1.</a:t>
            </a:r>
          </a:p>
          <a:p>
            <a:r>
              <a:rPr lang="en-US" dirty="0"/>
              <a:t>Very simple to implement and simple to break. It should not be used by itself when an organization is transmitting/storing sensitive data.</a:t>
            </a:r>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8</a:t>
            </a:fld>
            <a:endParaRPr lang="en-US" dirty="0"/>
          </a:p>
        </p:txBody>
      </p:sp>
    </p:spTree>
    <p:extLst>
      <p:ext uri="{BB962C8B-B14F-4D97-AF65-F5344CB8AC3E}">
        <p14:creationId xmlns:p14="http://schemas.microsoft.com/office/powerpoint/2010/main" val="3600246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In addition to ciphers, another important encryption technique that is often incorporated into cryptosystems is the hash function. Hash functions are mathematical algorithms used to confirm the identity of a specific message and confirm that the content has not been changed.</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Hash algorithms are used to create a hash value, also known as a message digest, by converting variable-length messages into a single fixed-length value.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Hashing functions do not require the use of keys, but it is possible to attach a message authentication code (MAC) to allow only specific recipients to access the message digest. Because hash functions are one-way, they are used in password verification systems to confirm the identity of the user.</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Secure Hash Standard (SHS) is issued by the National Institute of Standards and Technology (NIST).</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Hash Functions</a:t>
            </a:r>
          </a:p>
          <a:p>
            <a:pPr marL="362480" indent="-362480">
              <a:spcBef>
                <a:spcPct val="20000"/>
              </a:spcBef>
              <a:buFontTx/>
              <a:buChar char="•"/>
              <a:defRPr/>
            </a:pPr>
            <a:r>
              <a:rPr lang="en-US" altLang="en-US" sz="2700" kern="0" dirty="0">
                <a:solidFill>
                  <a:srgbClr val="222222"/>
                </a:solidFill>
                <a:latin typeface="Arial"/>
              </a:rPr>
              <a:t>Mathematical algorithms used to confirm specific message identity and that no content has changed</a:t>
            </a:r>
          </a:p>
          <a:p>
            <a:pPr marL="362480" indent="-362480">
              <a:spcBef>
                <a:spcPct val="20000"/>
              </a:spcBef>
              <a:buFontTx/>
              <a:buChar char="•"/>
              <a:defRPr/>
            </a:pPr>
            <a:r>
              <a:rPr lang="en-US" altLang="en-US" sz="2700" kern="0" dirty="0">
                <a:solidFill>
                  <a:srgbClr val="222222"/>
                </a:solidFill>
                <a:latin typeface="Arial"/>
              </a:rPr>
              <a:t>Hash algorithms: public functions that create hash value </a:t>
            </a:r>
          </a:p>
          <a:p>
            <a:pPr marL="362480" indent="-362480">
              <a:spcBef>
                <a:spcPct val="20000"/>
              </a:spcBef>
              <a:buFontTx/>
              <a:buChar char="•"/>
              <a:defRPr/>
            </a:pPr>
            <a:r>
              <a:rPr lang="en-US" altLang="en-US" sz="2700" kern="0" dirty="0">
                <a:solidFill>
                  <a:srgbClr val="222222"/>
                </a:solidFill>
                <a:latin typeface="Arial"/>
              </a:rPr>
              <a:t>Use of keys not required</a:t>
            </a:r>
          </a:p>
          <a:p>
            <a:pPr marL="785372" lvl="1" indent="-302066">
              <a:spcBef>
                <a:spcPct val="20000"/>
              </a:spcBef>
              <a:buFontTx/>
              <a:buChar char="–"/>
              <a:defRPr/>
            </a:pPr>
            <a:r>
              <a:rPr lang="en-US" altLang="en-US" sz="2500" kern="0" dirty="0">
                <a:solidFill>
                  <a:srgbClr val="222222"/>
                </a:solidFill>
                <a:latin typeface="Arial"/>
              </a:rPr>
              <a:t>Message authentication code (MAC), however, may be attached to a message</a:t>
            </a:r>
          </a:p>
          <a:p>
            <a:pPr marL="362480" indent="-362480">
              <a:spcBef>
                <a:spcPct val="20000"/>
              </a:spcBef>
              <a:buFontTx/>
              <a:buChar char="•"/>
              <a:defRPr/>
            </a:pPr>
            <a:r>
              <a:rPr lang="en-US" altLang="en-US" sz="2700" kern="0" dirty="0">
                <a:solidFill>
                  <a:srgbClr val="222222"/>
                </a:solidFill>
                <a:latin typeface="Arial"/>
              </a:rPr>
              <a:t>Used in password verification systems to confirm identity of user</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9</a:t>
            </a:fld>
            <a:endParaRPr lang="en-US" dirty="0"/>
          </a:p>
        </p:txBody>
      </p:sp>
    </p:spTree>
    <p:extLst>
      <p:ext uri="{BB962C8B-B14F-4D97-AF65-F5344CB8AC3E}">
        <p14:creationId xmlns:p14="http://schemas.microsoft.com/office/powerpoint/2010/main" val="2723809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400"/>
              </a:spcAft>
              <a:buNone/>
            </a:pPr>
            <a:r>
              <a:rPr lang="en-US" dirty="0"/>
              <a:t>Hashing functions require the use of keys.</a:t>
            </a:r>
          </a:p>
          <a:p>
            <a:pPr marL="457200" indent="-457200">
              <a:spcBef>
                <a:spcPts val="600"/>
              </a:spcBef>
              <a:spcAft>
                <a:spcPts val="400"/>
              </a:spcAft>
              <a:buFont typeface="+mj-lt"/>
              <a:buAutoNum type="alphaLcPeriod"/>
            </a:pPr>
            <a:r>
              <a:rPr lang="en-US" dirty="0"/>
              <a:t>True</a:t>
            </a:r>
          </a:p>
          <a:p>
            <a:pPr marL="457200" indent="-457200">
              <a:spcBef>
                <a:spcPts val="600"/>
              </a:spcBef>
              <a:spcAft>
                <a:spcPts val="400"/>
              </a:spcAft>
              <a:buFont typeface="+mj-lt"/>
              <a:buAutoNum type="alphaLcPeriod"/>
            </a:pPr>
            <a:r>
              <a:rPr lang="en-US" dirty="0"/>
              <a:t>False</a:t>
            </a:r>
          </a:p>
          <a:p>
            <a:pPr marL="0" indent="0">
              <a:spcBef>
                <a:spcPts val="600"/>
              </a:spcBef>
              <a:spcAft>
                <a:spcPts val="400"/>
              </a:spcAft>
              <a:buNone/>
            </a:pPr>
            <a:endParaRPr lang="en-US" dirty="0"/>
          </a:p>
          <a:p>
            <a:pPr marL="0" indent="0">
              <a:spcBef>
                <a:spcPts val="600"/>
              </a:spcBef>
              <a:spcAft>
                <a:spcPts val="400"/>
              </a:spcAft>
              <a:buNone/>
            </a:pPr>
            <a:r>
              <a:rPr lang="en-US" b="1" dirty="0"/>
              <a:t>Answer: b. False</a:t>
            </a:r>
          </a:p>
          <a:p>
            <a:pPr marL="0" indent="0">
              <a:spcBef>
                <a:spcPts val="600"/>
              </a:spcBef>
              <a:spcAft>
                <a:spcPts val="400"/>
              </a:spcAft>
              <a:buNone/>
            </a:pPr>
            <a:r>
              <a:rPr lang="en-US" dirty="0"/>
              <a:t>Hash algorithms are used to create a hash value, also known as a message digest, by converting variable-length messages into a single fixed-length value. Hashing functions do not require the use of keys.</a:t>
            </a:r>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10</a:t>
            </a:fld>
            <a:endParaRPr lang="en-US" dirty="0"/>
          </a:p>
        </p:txBody>
      </p:sp>
    </p:spTree>
    <p:extLst>
      <p:ext uri="{BB962C8B-B14F-4D97-AF65-F5344CB8AC3E}">
        <p14:creationId xmlns:p14="http://schemas.microsoft.com/office/powerpoint/2010/main" val="719284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Encryption methodologies that require the same secret key to encipher and decipher the message are performing private-key encryption or symmetric encryption. Symmetric encryption methods use mathematical operations that can be programmed into extremely fast computing algorithms so that encryption and decryption are executed quickly, even by small computers.</a:t>
            </a:r>
            <a:endParaRPr lang="en-US" altLang="en-US" b="1" dirty="0">
              <a:latin typeface="Times New Roman" panose="02020603050405020304" pitchFamily="18" charset="0"/>
            </a:endParaRPr>
          </a:p>
          <a:p>
            <a:pPr eaLnBrk="1" hangingPunct="1"/>
            <a:endParaRPr lang="en-US" altLang="en-US" b="1" dirty="0">
              <a:latin typeface="Times New Roman" panose="02020603050405020304" pitchFamily="18" charset="0"/>
            </a:endParaRPr>
          </a:p>
          <a:p>
            <a:pPr eaLnBrk="1" hangingPunct="1"/>
            <a:endParaRPr lang="en-US" altLang="en-US" b="1" dirty="0">
              <a:latin typeface="Times New Roman" panose="02020603050405020304" pitchFamily="18" charset="0"/>
            </a:endParaRPr>
          </a:p>
          <a:p>
            <a:pPr eaLnBrk="1" hangingPunct="1"/>
            <a:r>
              <a:rPr lang="en-US" altLang="en-US" b="1" dirty="0">
                <a:latin typeface="Times New Roman" panose="02020603050405020304" pitchFamily="18" charset="0"/>
              </a:rPr>
              <a:t>Symmetric Encryption</a:t>
            </a:r>
          </a:p>
          <a:p>
            <a:pPr eaLnBrk="1" hangingPunct="1"/>
            <a:r>
              <a:rPr lang="en-US" altLang="en-US" dirty="0">
                <a:latin typeface="Times New Roman" panose="02020603050405020304" pitchFamily="18" charset="0"/>
              </a:rPr>
              <a:t>Symmetric encryption indicates that the same key, also known as a secret key, is used to conduct both the encryption and decryption of the message.  </a:t>
            </a:r>
          </a:p>
          <a:p>
            <a:pPr eaLnBrk="1" hangingPunct="1"/>
            <a:r>
              <a:rPr lang="en-US" altLang="en-US" dirty="0">
                <a:latin typeface="Times New Roman" panose="02020603050405020304" pitchFamily="18" charset="0"/>
              </a:rPr>
              <a:t>Symmetric encryption methods can be extremely efficient, requiring minimal processing to either encrypt or decrypt the message.  </a:t>
            </a:r>
          </a:p>
          <a:p>
            <a:pPr eaLnBrk="1" hangingPunct="1"/>
            <a:r>
              <a:rPr lang="en-US" altLang="en-US" dirty="0">
                <a:latin typeface="Times New Roman" panose="02020603050405020304" pitchFamily="18" charset="0"/>
              </a:rPr>
              <a:t>The problem is that both the sender and the receiver must own the encryption key. </a:t>
            </a:r>
          </a:p>
          <a:p>
            <a:pPr eaLnBrk="1" hangingPunct="1"/>
            <a:r>
              <a:rPr lang="en-US" altLang="en-US" dirty="0">
                <a:latin typeface="Times New Roman" panose="02020603050405020304" pitchFamily="18" charset="0"/>
              </a:rPr>
              <a:t>If either copy of the key is compromised, an intermediate can decrypt and read the messages. </a:t>
            </a:r>
          </a:p>
          <a:p>
            <a:pPr eaLnBrk="1" hangingPunct="1"/>
            <a:r>
              <a:rPr lang="en-US" altLang="en-US" dirty="0">
                <a:latin typeface="Times New Roman" panose="02020603050405020304" pitchFamily="18" charset="0"/>
              </a:rPr>
              <a:t>One of the challenges of symmetric key encryption is getting a copy of the key to the receiver, a process that must be conducted out-of-band to avoid interception. </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3507995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There are a number of popular symmetric encryption cryptosystems. One of the most widely known is the Data Encryption Standard (DES); it was developed by IBM and is based on the company’s Lucifer algorithm, which uses a key length of 128 bits.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Symmetric Encryption</a:t>
            </a:r>
          </a:p>
          <a:p>
            <a:pPr marL="362480" indent="-362480">
              <a:spcBef>
                <a:spcPct val="20000"/>
              </a:spcBef>
              <a:buFontTx/>
              <a:buChar char="•"/>
              <a:defRPr/>
            </a:pPr>
            <a:r>
              <a:rPr lang="en-US" altLang="en-US" sz="2700" kern="0" dirty="0">
                <a:solidFill>
                  <a:srgbClr val="222222"/>
                </a:solidFill>
                <a:latin typeface="Arial"/>
              </a:rPr>
              <a:t>Data Encryption Standard (DES): one of most popular symmetric encryption cryptosystems</a:t>
            </a:r>
          </a:p>
          <a:p>
            <a:pPr marL="785372" lvl="1" indent="-302066">
              <a:spcBef>
                <a:spcPct val="20000"/>
              </a:spcBef>
              <a:buFontTx/>
              <a:buChar char="–"/>
              <a:defRPr/>
            </a:pPr>
            <a:r>
              <a:rPr lang="en-US" altLang="en-US" sz="2500" kern="0" dirty="0">
                <a:solidFill>
                  <a:srgbClr val="222222"/>
                </a:solidFill>
                <a:latin typeface="Arial"/>
              </a:rPr>
              <a:t>64-bit block size; 56-bit key</a:t>
            </a:r>
          </a:p>
          <a:p>
            <a:pPr marL="785372" lvl="1" indent="-302066">
              <a:spcBef>
                <a:spcPct val="20000"/>
              </a:spcBef>
              <a:buFontTx/>
              <a:buChar char="–"/>
              <a:defRPr/>
            </a:pPr>
            <a:r>
              <a:rPr lang="en-US" altLang="en-US" sz="2500" kern="0" dirty="0">
                <a:solidFill>
                  <a:srgbClr val="222222"/>
                </a:solidFill>
                <a:latin typeface="Arial"/>
              </a:rPr>
              <a:t>Adopted by NIST in 1976 as federal standard for encrypting non-classified information</a:t>
            </a:r>
          </a:p>
          <a:p>
            <a:pPr marL="362480" indent="-362480">
              <a:spcBef>
                <a:spcPct val="20000"/>
              </a:spcBef>
              <a:buFontTx/>
              <a:buChar char="•"/>
              <a:defRPr/>
            </a:pPr>
            <a:r>
              <a:rPr lang="en-US" altLang="en-US" sz="2700" kern="0" dirty="0">
                <a:solidFill>
                  <a:srgbClr val="222222"/>
                </a:solidFill>
                <a:latin typeface="Arial"/>
              </a:rPr>
              <a:t>Triple DES (3DES): created to provide security far beyond DES</a:t>
            </a:r>
          </a:p>
          <a:p>
            <a:pPr marL="362480" indent="-362480">
              <a:spcBef>
                <a:spcPct val="20000"/>
              </a:spcBef>
              <a:buFontTx/>
              <a:buChar char="•"/>
              <a:defRPr/>
            </a:pPr>
            <a:r>
              <a:rPr lang="en-US" altLang="en-US" sz="2700" kern="0" dirty="0">
                <a:solidFill>
                  <a:srgbClr val="222222"/>
                </a:solidFill>
                <a:latin typeface="Arial"/>
              </a:rPr>
              <a:t>Advanced Encryption Standard (AES): developed to replace both DES and 3DES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4170837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While symmetric encryption systems use a single key both to encrypt and decrypt a message, asymmetric encryption uses two different but related keys. Either key can be used to encrypt or decrypt the message.</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Asymmetric Encryption</a:t>
            </a:r>
          </a:p>
          <a:p>
            <a:pPr marL="362480" indent="-362480">
              <a:spcBef>
                <a:spcPct val="20000"/>
              </a:spcBef>
              <a:buFontTx/>
              <a:buChar char="•"/>
              <a:defRPr/>
            </a:pPr>
            <a:r>
              <a:rPr lang="en-US" altLang="en-US" sz="2700" kern="0" dirty="0">
                <a:solidFill>
                  <a:srgbClr val="222222"/>
                </a:solidFill>
                <a:latin typeface="Arial"/>
              </a:rPr>
              <a:t>Also known as public-key encryption</a:t>
            </a:r>
          </a:p>
          <a:p>
            <a:pPr marL="362480" indent="-362480">
              <a:spcBef>
                <a:spcPct val="20000"/>
              </a:spcBef>
              <a:buFontTx/>
              <a:buChar char="•"/>
              <a:defRPr/>
            </a:pPr>
            <a:r>
              <a:rPr lang="en-US" altLang="en-US" sz="2700" kern="0" dirty="0">
                <a:solidFill>
                  <a:srgbClr val="222222"/>
                </a:solidFill>
                <a:latin typeface="Arial"/>
              </a:rPr>
              <a:t>Uses two different but related keys</a:t>
            </a:r>
          </a:p>
          <a:p>
            <a:pPr marL="785372" lvl="1" indent="-302066">
              <a:spcBef>
                <a:spcPct val="20000"/>
              </a:spcBef>
              <a:buFontTx/>
              <a:buChar char="–"/>
              <a:defRPr/>
            </a:pPr>
            <a:r>
              <a:rPr lang="en-US" altLang="en-US" sz="2500" kern="0" dirty="0">
                <a:solidFill>
                  <a:srgbClr val="222222"/>
                </a:solidFill>
                <a:latin typeface="Arial"/>
              </a:rPr>
              <a:t>Either key can encrypt or decrypt message</a:t>
            </a:r>
          </a:p>
          <a:p>
            <a:pPr marL="785372" lvl="1" indent="-302066">
              <a:spcBef>
                <a:spcPct val="20000"/>
              </a:spcBef>
              <a:buFontTx/>
              <a:buChar char="–"/>
              <a:defRPr/>
            </a:pPr>
            <a:r>
              <a:rPr lang="en-US" altLang="en-US" sz="2500" kern="0" dirty="0">
                <a:solidFill>
                  <a:srgbClr val="222222"/>
                </a:solidFill>
                <a:latin typeface="Arial"/>
              </a:rPr>
              <a:t>If Key A encrypts message, only Key B can decrypt</a:t>
            </a:r>
          </a:p>
          <a:p>
            <a:pPr marL="785372" lvl="1" indent="-302066">
              <a:spcBef>
                <a:spcPct val="20000"/>
              </a:spcBef>
              <a:buFontTx/>
              <a:buChar char="–"/>
              <a:defRPr/>
            </a:pPr>
            <a:r>
              <a:rPr lang="en-US" altLang="en-US" sz="2500" kern="0" dirty="0">
                <a:solidFill>
                  <a:srgbClr val="222222"/>
                </a:solidFill>
                <a:latin typeface="Arial"/>
              </a:rPr>
              <a:t>Greatest value when one key serves as private key and the other serves as public key</a:t>
            </a:r>
          </a:p>
          <a:p>
            <a:pPr marL="362480" indent="-362480">
              <a:spcBef>
                <a:spcPct val="20000"/>
              </a:spcBef>
              <a:buFontTx/>
              <a:buChar char="•"/>
              <a:defRPr/>
            </a:pPr>
            <a:r>
              <a:rPr lang="en-US" altLang="en-US" sz="2700" kern="0" dirty="0">
                <a:solidFill>
                  <a:srgbClr val="222222"/>
                </a:solidFill>
                <a:latin typeface="Arial"/>
              </a:rPr>
              <a:t>RSA algorithm was first public-key encryption algorithm developed/published for commercial use</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3399030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algn="l"/>
            <a:r>
              <a:rPr lang="en-US" sz="1200" b="0" i="1" u="none" strike="noStrike" baseline="0" dirty="0">
                <a:solidFill>
                  <a:srgbClr val="7A7A85"/>
                </a:solidFill>
                <a:latin typeface="+mn-lt"/>
              </a:rPr>
              <a:t>Note: Estimated Time to Crack is based on a 2020-era Intel i9-10900X 10 Core CPU performing 585 Dhrystone GFLOPS (</a:t>
            </a:r>
            <a:r>
              <a:rPr lang="en-US" sz="1200" b="0" i="1" u="none" strike="noStrike" baseline="0" dirty="0" err="1">
                <a:solidFill>
                  <a:srgbClr val="7A7A85"/>
                </a:solidFill>
                <a:latin typeface="+mn-lt"/>
              </a:rPr>
              <a:t>gigalbillion</a:t>
            </a:r>
            <a:r>
              <a:rPr lang="en-US" sz="1200" b="0" i="1" u="none" strike="noStrike" baseline="0" dirty="0">
                <a:solidFill>
                  <a:srgbClr val="7A7A85"/>
                </a:solidFill>
                <a:latin typeface="+mn-lt"/>
              </a:rPr>
              <a:t> floating point operations per second) at 5.2 GHz (</a:t>
            </a:r>
            <a:r>
              <a:rPr lang="en-US" sz="1200" b="0" i="1" u="none" strike="noStrike" baseline="0" dirty="0" err="1">
                <a:solidFill>
                  <a:srgbClr val="7A7A85"/>
                </a:solidFill>
                <a:latin typeface="+mn-lt"/>
              </a:rPr>
              <a:t>overc</a:t>
            </a:r>
            <a:r>
              <a:rPr lang="en-US" sz="1200" b="0" i="1" u="none" strike="noStrike" baseline="0" dirty="0">
                <a:solidFill>
                  <a:srgbClr val="7A7A85"/>
                </a:solidFill>
                <a:latin typeface="+mn-lt"/>
              </a:rPr>
              <a:t>/</a:t>
            </a:r>
            <a:r>
              <a:rPr lang="en-US" sz="1200" b="0" i="1" u="none" strike="noStrike" baseline="0" dirty="0" err="1">
                <a:solidFill>
                  <a:srgbClr val="7A7A85"/>
                </a:solidFill>
                <a:latin typeface="+mn-lt"/>
              </a:rPr>
              <a:t>ocked</a:t>
            </a:r>
            <a:r>
              <a:rPr lang="en-US" sz="1200" b="0" i="1" u="none" strike="noStrike" baseline="0" dirty="0">
                <a:solidFill>
                  <a:srgbClr val="7A7A85"/>
                </a:solidFill>
                <a:latin typeface="+mn-lt"/>
              </a:rPr>
              <a:t>). Modern workstations are capable of using multiple CPUs, further decreasing time to crack, or simply splitting the workload among </a:t>
            </a:r>
            <a:r>
              <a:rPr lang="en-IN" sz="1200" b="0" i="1" u="none" strike="noStrike" baseline="0" dirty="0">
                <a:solidFill>
                  <a:srgbClr val="7A7A85"/>
                </a:solidFill>
                <a:latin typeface="+mn-lt"/>
              </a:rPr>
              <a:t>multiple systems.</a:t>
            </a:r>
            <a:br>
              <a:rPr lang="en-IN" sz="1200" b="0" i="1" u="none" strike="noStrike" baseline="0" dirty="0">
                <a:solidFill>
                  <a:srgbClr val="7A7A85"/>
                </a:solidFill>
                <a:latin typeface="+mn-lt"/>
              </a:rPr>
            </a:br>
            <a:endParaRPr lang="en-IN" sz="1200" b="0" i="1" u="none" strike="noStrike" baseline="0" dirty="0">
              <a:solidFill>
                <a:srgbClr val="7A7A85"/>
              </a:solidFill>
              <a:latin typeface="+mn-lt"/>
            </a:endParaRPr>
          </a:p>
          <a:p>
            <a:pPr algn="l"/>
            <a:r>
              <a:rPr lang="en-US" sz="1200" b="0" i="1" u="none" strike="noStrike" baseline="0" dirty="0">
                <a:solidFill>
                  <a:srgbClr val="7A7A85"/>
                </a:solidFill>
                <a:latin typeface="+mn-lt"/>
              </a:rPr>
              <a:t>Note: The authors acknowledge that this benchmark is based on a very specific application test and that the results are not generalizable. However, these calculations are shown to illustrate the relative difference between key length and resulting strength rather than to accurately depict time to crack.</a:t>
            </a:r>
            <a:endParaRPr lang="en-IN" dirty="0">
              <a:latin typeface="+mn-lt"/>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14</a:t>
            </a:fld>
            <a:endParaRPr lang="en-US" dirty="0"/>
          </a:p>
        </p:txBody>
      </p:sp>
    </p:spTree>
    <p:extLst>
      <p:ext uri="{BB962C8B-B14F-4D97-AF65-F5344CB8AC3E}">
        <p14:creationId xmlns:p14="http://schemas.microsoft.com/office/powerpoint/2010/main" val="2004902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The ability to conceal the contents of sensitive messages and verify the contents of messages and the identities of their senders can be important in all areas of business. To be useful, these cryptographic capabilities must be embodied in tools that allow IT and information security practitioners to apply the elements of cryptography in the everyday world of computing.</a:t>
            </a:r>
            <a:endParaRPr lang="en-US" b="1" dirty="0"/>
          </a:p>
          <a:p>
            <a:pPr>
              <a:defRPr/>
            </a:pPr>
            <a:endParaRPr lang="en-US" b="1" dirty="0"/>
          </a:p>
          <a:p>
            <a:pPr>
              <a:defRPr/>
            </a:pPr>
            <a:endParaRPr lang="en-US" b="1" dirty="0"/>
          </a:p>
          <a:p>
            <a:pPr>
              <a:defRPr/>
            </a:pPr>
            <a:r>
              <a:rPr lang="en-US" b="1" dirty="0"/>
              <a:t>Cryptographic Tools</a:t>
            </a:r>
          </a:p>
          <a:p>
            <a:pPr marL="362480" indent="-362480">
              <a:spcBef>
                <a:spcPct val="20000"/>
              </a:spcBef>
              <a:buFontTx/>
              <a:buChar char="•"/>
              <a:defRPr/>
            </a:pPr>
            <a:r>
              <a:rPr lang="en-US" altLang="en-US" sz="2700" kern="0" dirty="0">
                <a:solidFill>
                  <a:srgbClr val="222222"/>
                </a:solidFill>
                <a:latin typeface="Arial"/>
              </a:rPr>
              <a:t>Potential areas of use include:</a:t>
            </a:r>
          </a:p>
          <a:p>
            <a:pPr marL="785372" lvl="1" indent="-302066">
              <a:spcBef>
                <a:spcPct val="20000"/>
              </a:spcBef>
              <a:buFontTx/>
              <a:buChar char="–"/>
              <a:defRPr/>
            </a:pPr>
            <a:r>
              <a:rPr lang="en-US" altLang="en-US" sz="2500" kern="0" dirty="0">
                <a:solidFill>
                  <a:srgbClr val="222222"/>
                </a:solidFill>
                <a:latin typeface="Arial"/>
              </a:rPr>
              <a:t>Ability to conceal the contents of sensitive messages </a:t>
            </a:r>
          </a:p>
          <a:p>
            <a:pPr marL="785372" lvl="1" indent="-302066">
              <a:spcBef>
                <a:spcPct val="20000"/>
              </a:spcBef>
              <a:buFontTx/>
              <a:buChar char="–"/>
              <a:defRPr/>
            </a:pPr>
            <a:r>
              <a:rPr lang="en-US" altLang="en-US" sz="2500" kern="0" dirty="0">
                <a:solidFill>
                  <a:srgbClr val="222222"/>
                </a:solidFill>
                <a:latin typeface="Arial"/>
              </a:rPr>
              <a:t>Verify the contents of messages and the identities of their senders</a:t>
            </a:r>
          </a:p>
          <a:p>
            <a:pPr marL="362480" indent="-362480">
              <a:spcBef>
                <a:spcPct val="20000"/>
              </a:spcBef>
              <a:buFontTx/>
              <a:buChar char="•"/>
              <a:defRPr/>
            </a:pPr>
            <a:r>
              <a:rPr lang="en-US" altLang="en-US" sz="2700" kern="0" dirty="0">
                <a:solidFill>
                  <a:srgbClr val="222222"/>
                </a:solidFill>
                <a:latin typeface="Arial"/>
              </a:rPr>
              <a:t>Tools must embody cryptographic capabilities so that they can be applied to the everyday world of computing</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15</a:t>
            </a:fld>
            <a:endParaRPr lang="en-US" dirty="0"/>
          </a:p>
        </p:txBody>
      </p:sp>
    </p:spTree>
    <p:extLst>
      <p:ext uri="{BB962C8B-B14F-4D97-AF65-F5344CB8AC3E}">
        <p14:creationId xmlns:p14="http://schemas.microsoft.com/office/powerpoint/2010/main" val="25208885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Public key infrastructure (PKI) systems are based on public-key cryptosystems and include digital certificates and certificate authorities (CAs). Digital certificates allow the PKI components and their users to validate keys and identify key owners.</a:t>
            </a: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PKI systems and their digital certificate registries enable the protection of information assets by making verifiable digital certificates readily available to business applications.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Authentication: Individuals, organizations, and Web servers can validate the identity of each party in an Internet transaction.</a:t>
            </a:r>
          </a:p>
          <a:p>
            <a:r>
              <a:rPr lang="en-GB" sz="1200" b="0" i="0" u="none" strike="noStrike" kern="1200" baseline="0" dirty="0">
                <a:solidFill>
                  <a:schemeClr val="tx1"/>
                </a:solidFill>
                <a:latin typeface="+mn-lt"/>
                <a:ea typeface="+mn-ea"/>
                <a:cs typeface="+mn-cs"/>
              </a:rPr>
              <a:t>• Integrity: Content signed by the certificate is known not to have been altered while in transit from host to host or server to client.</a:t>
            </a:r>
          </a:p>
          <a:p>
            <a:r>
              <a:rPr lang="en-GB" sz="1200" b="0" i="0" u="none" strike="noStrike" kern="1200" baseline="0" dirty="0">
                <a:solidFill>
                  <a:schemeClr val="tx1"/>
                </a:solidFill>
                <a:latin typeface="+mn-lt"/>
                <a:ea typeface="+mn-ea"/>
                <a:cs typeface="+mn-cs"/>
              </a:rPr>
              <a:t>• Privacy: Information is protected from being intercepted during transmission.</a:t>
            </a:r>
          </a:p>
          <a:p>
            <a:r>
              <a:rPr lang="en-GB" sz="1200" b="0" i="0" u="none" strike="noStrike" kern="1200" baseline="0" dirty="0">
                <a:solidFill>
                  <a:schemeClr val="tx1"/>
                </a:solidFill>
                <a:latin typeface="+mn-lt"/>
                <a:ea typeface="+mn-ea"/>
                <a:cs typeface="+mn-cs"/>
              </a:rPr>
              <a:t>• Authorization: The validated identity of users and programs can enable authorization rules that remain in place for the duration of a transaction; this reduces overhead and allows for more control of access privileges for specific transactions.</a:t>
            </a:r>
          </a:p>
          <a:p>
            <a:r>
              <a:rPr lang="en-GB" sz="1200" b="0" i="0" u="none" strike="noStrike" kern="1200" baseline="0" dirty="0">
                <a:solidFill>
                  <a:schemeClr val="tx1"/>
                </a:solidFill>
                <a:latin typeface="+mn-lt"/>
                <a:ea typeface="+mn-ea"/>
                <a:cs typeface="+mn-cs"/>
              </a:rPr>
              <a:t>• Nonrepudiation: Customers or partners can be held accountable for transactions, such as online purchases, which they cannot later dispute.</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PKI</a:t>
            </a:r>
          </a:p>
          <a:p>
            <a:pPr marL="362480" indent="-362480">
              <a:spcBef>
                <a:spcPct val="20000"/>
              </a:spcBef>
              <a:buFontTx/>
              <a:buChar char="•"/>
              <a:defRPr/>
            </a:pPr>
            <a:r>
              <a:rPr lang="en-US" altLang="en-US" sz="2700" kern="0" dirty="0">
                <a:solidFill>
                  <a:srgbClr val="222222"/>
                </a:solidFill>
                <a:latin typeface="Arial"/>
              </a:rPr>
              <a:t>Integrated system of software, encryption methodologies, protocols, legal agreements, and third-party services enabling users to communicate securely</a:t>
            </a:r>
          </a:p>
          <a:p>
            <a:pPr marL="362480" indent="-362480">
              <a:spcBef>
                <a:spcPct val="20000"/>
              </a:spcBef>
              <a:buFontTx/>
              <a:buChar char="•"/>
              <a:defRPr/>
            </a:pPr>
            <a:r>
              <a:rPr lang="en-US" altLang="en-US" sz="2700" kern="0" dirty="0">
                <a:solidFill>
                  <a:srgbClr val="222222"/>
                </a:solidFill>
                <a:latin typeface="Arial"/>
              </a:rPr>
              <a:t>PKI systems based on public-key cryptosystems</a:t>
            </a:r>
          </a:p>
          <a:p>
            <a:pPr marL="362480" indent="-362480">
              <a:spcBef>
                <a:spcPct val="20000"/>
              </a:spcBef>
              <a:buFontTx/>
              <a:buChar char="•"/>
              <a:defRPr/>
            </a:pPr>
            <a:r>
              <a:rPr lang="en-US" altLang="en-US" sz="2700" kern="0" dirty="0">
                <a:solidFill>
                  <a:srgbClr val="222222"/>
                </a:solidFill>
                <a:latin typeface="Arial"/>
              </a:rPr>
              <a:t>PKI protects information assets in several ways: </a:t>
            </a:r>
          </a:p>
          <a:p>
            <a:pPr marL="785372" lvl="1" indent="-302066">
              <a:spcBef>
                <a:spcPct val="20000"/>
              </a:spcBef>
              <a:buFontTx/>
              <a:buChar char="–"/>
              <a:defRPr/>
            </a:pPr>
            <a:r>
              <a:rPr lang="en-US" altLang="en-US" sz="2500" kern="0" dirty="0">
                <a:solidFill>
                  <a:srgbClr val="222222"/>
                </a:solidFill>
                <a:latin typeface="Arial"/>
              </a:rPr>
              <a:t>Authentication</a:t>
            </a:r>
          </a:p>
          <a:p>
            <a:pPr marL="785372" lvl="1" indent="-302066">
              <a:spcBef>
                <a:spcPct val="20000"/>
              </a:spcBef>
              <a:buFontTx/>
              <a:buChar char="–"/>
              <a:defRPr/>
            </a:pPr>
            <a:r>
              <a:rPr lang="en-US" altLang="en-US" sz="2500" kern="0" dirty="0">
                <a:solidFill>
                  <a:srgbClr val="222222"/>
                </a:solidFill>
                <a:latin typeface="Arial"/>
              </a:rPr>
              <a:t>Integrity</a:t>
            </a:r>
          </a:p>
          <a:p>
            <a:pPr marL="785372" lvl="1" indent="-302066">
              <a:spcBef>
                <a:spcPct val="20000"/>
              </a:spcBef>
              <a:buFontTx/>
              <a:buChar char="–"/>
              <a:defRPr/>
            </a:pPr>
            <a:r>
              <a:rPr lang="en-US" altLang="en-US" sz="2500" kern="0" dirty="0">
                <a:solidFill>
                  <a:srgbClr val="222222"/>
                </a:solidFill>
                <a:latin typeface="Arial"/>
              </a:rPr>
              <a:t>Privacy</a:t>
            </a:r>
          </a:p>
          <a:p>
            <a:pPr marL="785372" lvl="1" indent="-302066">
              <a:spcBef>
                <a:spcPct val="20000"/>
              </a:spcBef>
              <a:buFontTx/>
              <a:buChar char="–"/>
              <a:defRPr/>
            </a:pPr>
            <a:r>
              <a:rPr lang="en-US" altLang="en-US" sz="2500" kern="0" dirty="0">
                <a:solidFill>
                  <a:srgbClr val="222222"/>
                </a:solidFill>
                <a:latin typeface="Arial"/>
              </a:rPr>
              <a:t>Authorization</a:t>
            </a:r>
          </a:p>
          <a:p>
            <a:pPr marL="785372" lvl="1" indent="-302066">
              <a:spcBef>
                <a:spcPct val="20000"/>
              </a:spcBef>
              <a:buFontTx/>
              <a:buChar char="–"/>
              <a:defRPr/>
            </a:pPr>
            <a:r>
              <a:rPr lang="en-US" altLang="en-US" sz="2500" kern="0" dirty="0">
                <a:solidFill>
                  <a:srgbClr val="222222"/>
                </a:solidFill>
                <a:latin typeface="Arial"/>
              </a:rPr>
              <a:t>Nonrepudiation</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16</a:t>
            </a:fld>
            <a:endParaRPr lang="en-US" dirty="0"/>
          </a:p>
        </p:txBody>
      </p:sp>
    </p:spTree>
    <p:extLst>
      <p:ext uri="{BB962C8B-B14F-4D97-AF65-F5344CB8AC3E}">
        <p14:creationId xmlns:p14="http://schemas.microsoft.com/office/powerpoint/2010/main" val="10296780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 A certificate authority (CA), which issues, manages, authenticates, signs, and revokes users’ digital certificates. These certificates typically contain the user name, public key, and other identifying information.</a:t>
            </a:r>
          </a:p>
          <a:p>
            <a:r>
              <a:rPr lang="en-GB" sz="1200" b="0" i="0" u="none" strike="noStrike" kern="1200" baseline="0" dirty="0">
                <a:solidFill>
                  <a:schemeClr val="tx1"/>
                </a:solidFill>
                <a:latin typeface="+mn-lt"/>
                <a:ea typeface="+mn-ea"/>
                <a:cs typeface="+mn-cs"/>
              </a:rPr>
              <a:t>• A registration authority (RA), which handles certification functions such as verifying registration information, generating end-user keys, revoking certificates, and validating user certificates, in collaboration with the CA.</a:t>
            </a:r>
          </a:p>
          <a:p>
            <a:r>
              <a:rPr lang="en-GB" sz="1200" b="0" i="0" u="none" strike="noStrike" kern="1200" baseline="0" dirty="0">
                <a:solidFill>
                  <a:schemeClr val="tx1"/>
                </a:solidFill>
                <a:latin typeface="+mn-lt"/>
                <a:ea typeface="+mn-ea"/>
                <a:cs typeface="+mn-cs"/>
              </a:rPr>
              <a:t>• Certificate directories, which are central locations for certificate storage that provide a single access point for administration and distribution.</a:t>
            </a:r>
          </a:p>
          <a:p>
            <a:r>
              <a:rPr lang="en-GB" sz="1200" b="0" i="0" u="none" strike="noStrike" kern="1200" baseline="0" dirty="0">
                <a:solidFill>
                  <a:schemeClr val="tx1"/>
                </a:solidFill>
                <a:latin typeface="+mn-lt"/>
                <a:ea typeface="+mn-ea"/>
                <a:cs typeface="+mn-cs"/>
              </a:rPr>
              <a:t>• Management protocols, which organize and manage communications among CAs, RAs, and end users. This includes the functions and procedures for setting up new users, issuing keys, recovering keys, updating keys, revoking keys, and enabling the</a:t>
            </a:r>
          </a:p>
          <a:p>
            <a:r>
              <a:rPr lang="en-GB" sz="1200" b="0" i="0" u="none" strike="noStrike" kern="1200" baseline="0" dirty="0">
                <a:solidFill>
                  <a:schemeClr val="tx1"/>
                </a:solidFill>
                <a:latin typeface="+mn-lt"/>
                <a:ea typeface="+mn-ea"/>
                <a:cs typeface="+mn-cs"/>
              </a:rPr>
              <a:t>transfer of certificates and status information among the parties involved in the PKI’s</a:t>
            </a:r>
          </a:p>
          <a:p>
            <a:r>
              <a:rPr lang="en-GB" sz="1200" b="0" i="0" u="none" strike="noStrike" kern="1200" baseline="0" dirty="0">
                <a:solidFill>
                  <a:schemeClr val="tx1"/>
                </a:solidFill>
                <a:latin typeface="+mn-lt"/>
                <a:ea typeface="+mn-ea"/>
                <a:cs typeface="+mn-cs"/>
              </a:rPr>
              <a:t>area of authority.</a:t>
            </a:r>
          </a:p>
          <a:p>
            <a:r>
              <a:rPr lang="en-GB" sz="1200" b="0" i="0" u="none" strike="noStrike" kern="1200" baseline="0" dirty="0">
                <a:solidFill>
                  <a:schemeClr val="tx1"/>
                </a:solidFill>
                <a:latin typeface="+mn-lt"/>
                <a:ea typeface="+mn-ea"/>
                <a:cs typeface="+mn-cs"/>
              </a:rPr>
              <a:t>• Policies and procedures, which assist an organization in the application and management of certificates, in the formalization of legal liabilities and limitations, and in actual business use.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Common implementations of PKI include systems that issue digital certificates to users and servers, directory </a:t>
            </a:r>
            <a:r>
              <a:rPr lang="en-GB" sz="1200" b="0" i="0" u="none" strike="noStrike" kern="1200" baseline="0" dirty="0" err="1">
                <a:solidFill>
                  <a:schemeClr val="tx1"/>
                </a:solidFill>
                <a:latin typeface="+mn-lt"/>
                <a:ea typeface="+mn-ea"/>
                <a:cs typeface="+mn-cs"/>
              </a:rPr>
              <a:t>enrollment</a:t>
            </a:r>
            <a:r>
              <a:rPr lang="en-GB" sz="1200" b="0" i="0" u="none" strike="noStrike" kern="1200" baseline="0" dirty="0">
                <a:solidFill>
                  <a:schemeClr val="tx1"/>
                </a:solidFill>
                <a:latin typeface="+mn-lt"/>
                <a:ea typeface="+mn-ea"/>
                <a:cs typeface="+mn-cs"/>
              </a:rPr>
              <a:t>, key issuing systems, tools for managing key issuance, and verification and return of certificates. These systems enable organizations to apply an </a:t>
            </a:r>
            <a:r>
              <a:rPr lang="en-GB" sz="1200" b="0" i="0" u="none" strike="noStrike" kern="1200" baseline="0" dirty="0" err="1">
                <a:solidFill>
                  <a:schemeClr val="tx1"/>
                </a:solidFill>
                <a:latin typeface="+mn-lt"/>
                <a:ea typeface="+mn-ea"/>
                <a:cs typeface="+mn-cs"/>
              </a:rPr>
              <a:t>enterprisewide</a:t>
            </a:r>
            <a:r>
              <a:rPr lang="en-GB" sz="1200" b="0" i="0" u="none" strike="noStrike" kern="1200" baseline="0" dirty="0">
                <a:solidFill>
                  <a:schemeClr val="tx1"/>
                </a:solidFill>
                <a:latin typeface="+mn-lt"/>
                <a:ea typeface="+mn-ea"/>
                <a:cs typeface="+mn-cs"/>
              </a:rPr>
              <a:t> solution that allows users within the PKI’s area of authority to engage in authenticated and secure communications and transactions.</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PKI </a:t>
            </a:r>
          </a:p>
          <a:p>
            <a:pPr marL="362480" indent="-362480">
              <a:spcBef>
                <a:spcPct val="20000"/>
              </a:spcBef>
              <a:buFontTx/>
              <a:buChar char="•"/>
              <a:defRPr/>
            </a:pPr>
            <a:r>
              <a:rPr lang="en-US" altLang="en-US" sz="2700" kern="0" dirty="0">
                <a:solidFill>
                  <a:srgbClr val="222222"/>
                </a:solidFill>
                <a:latin typeface="Arial"/>
              </a:rPr>
              <a:t>Typical PKI solution protects the transmission and reception of secure information by integrating:</a:t>
            </a:r>
          </a:p>
          <a:p>
            <a:pPr marL="785372" lvl="1" indent="-302066">
              <a:spcBef>
                <a:spcPct val="20000"/>
              </a:spcBef>
              <a:buFontTx/>
              <a:buChar char="–"/>
              <a:defRPr/>
            </a:pPr>
            <a:r>
              <a:rPr lang="en-US" altLang="en-US" sz="2500" kern="0" dirty="0">
                <a:solidFill>
                  <a:srgbClr val="222222"/>
                </a:solidFill>
                <a:latin typeface="Arial"/>
              </a:rPr>
              <a:t>A certificate authority (CA)</a:t>
            </a:r>
          </a:p>
          <a:p>
            <a:pPr marL="785372" lvl="1" indent="-302066">
              <a:spcBef>
                <a:spcPct val="20000"/>
              </a:spcBef>
              <a:buFontTx/>
              <a:buChar char="–"/>
              <a:defRPr/>
            </a:pPr>
            <a:r>
              <a:rPr lang="en-US" altLang="en-US" sz="2500" kern="0" dirty="0">
                <a:solidFill>
                  <a:srgbClr val="222222"/>
                </a:solidFill>
                <a:latin typeface="Arial"/>
              </a:rPr>
              <a:t>A registration authority (RA)</a:t>
            </a:r>
          </a:p>
          <a:p>
            <a:pPr marL="785372" lvl="1" indent="-302066">
              <a:spcBef>
                <a:spcPct val="20000"/>
              </a:spcBef>
              <a:buFontTx/>
              <a:buChar char="–"/>
              <a:defRPr/>
            </a:pPr>
            <a:r>
              <a:rPr lang="en-US" altLang="en-US" sz="2500" kern="0" dirty="0">
                <a:solidFill>
                  <a:srgbClr val="222222"/>
                </a:solidFill>
                <a:latin typeface="Arial"/>
              </a:rPr>
              <a:t>Certificate directories</a:t>
            </a:r>
          </a:p>
          <a:p>
            <a:pPr marL="785372" lvl="1" indent="-302066">
              <a:spcBef>
                <a:spcPct val="20000"/>
              </a:spcBef>
              <a:buFontTx/>
              <a:buChar char="–"/>
              <a:defRPr/>
            </a:pPr>
            <a:r>
              <a:rPr lang="en-US" altLang="en-US" sz="2500" kern="0" dirty="0">
                <a:solidFill>
                  <a:srgbClr val="222222"/>
                </a:solidFill>
                <a:latin typeface="Arial"/>
              </a:rPr>
              <a:t>Management protocols</a:t>
            </a:r>
          </a:p>
          <a:p>
            <a:pPr marL="785372" lvl="1" indent="-302066">
              <a:spcBef>
                <a:spcPct val="20000"/>
              </a:spcBef>
              <a:buFontTx/>
              <a:buChar char="–"/>
              <a:defRPr/>
            </a:pPr>
            <a:r>
              <a:rPr lang="en-US" altLang="en-US" sz="2500" kern="0" dirty="0">
                <a:solidFill>
                  <a:srgbClr val="222222"/>
                </a:solidFill>
                <a:latin typeface="Arial"/>
              </a:rPr>
              <a:t>Policies and procedures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25170142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None/>
            </a:pPr>
            <a:r>
              <a:rPr lang="en-US" dirty="0"/>
              <a:t>Nonrepudiation means that customers or partners can be held accountable for transactions, such as online purchases, which they cannot later deny.</a:t>
            </a:r>
          </a:p>
          <a:p>
            <a:pPr marL="457200" indent="-457200">
              <a:spcBef>
                <a:spcPts val="600"/>
              </a:spcBef>
              <a:spcAft>
                <a:spcPts val="600"/>
              </a:spcAft>
              <a:buFont typeface="+mj-lt"/>
              <a:buAutoNum type="alphaLcPeriod"/>
            </a:pPr>
            <a:r>
              <a:rPr lang="en-US" dirty="0"/>
              <a:t>True</a:t>
            </a:r>
          </a:p>
          <a:p>
            <a:pPr marL="457200" indent="-457200">
              <a:spcBef>
                <a:spcPts val="600"/>
              </a:spcBef>
              <a:spcAft>
                <a:spcPts val="600"/>
              </a:spcAft>
              <a:buFont typeface="+mj-lt"/>
              <a:buAutoNum type="alphaLcPeriod"/>
            </a:pPr>
            <a:r>
              <a:rPr lang="en-US" dirty="0"/>
              <a:t>False</a:t>
            </a:r>
          </a:p>
          <a:p>
            <a:pPr marL="0" indent="0">
              <a:spcBef>
                <a:spcPts val="600"/>
              </a:spcBef>
              <a:spcAft>
                <a:spcPts val="600"/>
              </a:spcAft>
              <a:buNone/>
            </a:pPr>
            <a:endParaRPr lang="en-US" dirty="0"/>
          </a:p>
          <a:p>
            <a:pPr marL="0" indent="0">
              <a:spcBef>
                <a:spcPts val="600"/>
              </a:spcBef>
              <a:spcAft>
                <a:spcPts val="600"/>
              </a:spcAft>
              <a:buNone/>
            </a:pPr>
            <a:r>
              <a:rPr lang="en-US" b="1" dirty="0"/>
              <a:t>Answer: a. True</a:t>
            </a:r>
          </a:p>
          <a:p>
            <a:pPr marL="0" indent="0">
              <a:spcBef>
                <a:spcPts val="600"/>
              </a:spcBef>
              <a:spcAft>
                <a:spcPts val="600"/>
              </a:spcAft>
              <a:buNone/>
            </a:pPr>
            <a:r>
              <a:rPr lang="en-US" dirty="0"/>
              <a:t>Nonrepudiation is the process of reversing public-key encryption to verify that a message was sent by the user and thus cannot be refuted.</a:t>
            </a:r>
          </a:p>
          <a:p>
            <a:endParaRPr lang="en-GB" dirty="0"/>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18</a:t>
            </a:fld>
            <a:endParaRPr lang="en-US" dirty="0"/>
          </a:p>
        </p:txBody>
      </p:sp>
    </p:spTree>
    <p:extLst>
      <p:ext uri="{BB962C8B-B14F-4D97-AF65-F5344CB8AC3E}">
        <p14:creationId xmlns:p14="http://schemas.microsoft.com/office/powerpoint/2010/main" val="2741336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Digital signatures were created in response to the rising need to verify information transferred via electronic systems. Asymmetric encryption processes are used to create digital signatures. When an asymmetric cryptographic process uses the sender’s private key to encrypt a message, the sender’s public key must be used to decrypt the message. When the decryption is successful, the process verifies that the message was sent by the sender and thus cannot be refuted. This process is known as nonrepudiation, and is the principle of cryptography that underpins the authentication mechanism collectively known as a digital signature. Digital signatures, therefore, are encrypted messages that can be mathematically proven as authentic.</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In general, digital signatures should be created using processes and products that are based on the Digital Signature Standard (DSS).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DSS algorithms can be used in conjunction with the sender’s public and private keys, the receiver’s public key, and the Secure Hash Standard to quickly create messages that are both encrypted and </a:t>
            </a:r>
            <a:r>
              <a:rPr lang="en-GB" sz="1200" b="0" i="0" u="none" strike="noStrike" kern="1200" baseline="0" dirty="0" err="1">
                <a:solidFill>
                  <a:schemeClr val="tx1"/>
                </a:solidFill>
                <a:latin typeface="+mn-lt"/>
                <a:ea typeface="+mn-ea"/>
                <a:cs typeface="+mn-cs"/>
              </a:rPr>
              <a:t>nonrepudiable</a:t>
            </a:r>
            <a:r>
              <a:rPr lang="en-GB" sz="1200" b="0" i="0" u="none" strike="noStrike" kern="1200" baseline="0" dirty="0">
                <a:solidFill>
                  <a:schemeClr val="tx1"/>
                </a:solidFill>
                <a:latin typeface="+mn-lt"/>
                <a:ea typeface="+mn-ea"/>
                <a:cs typeface="+mn-cs"/>
              </a:rPr>
              <a:t>.</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Digital Signatures</a:t>
            </a:r>
          </a:p>
          <a:p>
            <a:pPr marL="362480" indent="-362480">
              <a:spcBef>
                <a:spcPct val="20000"/>
              </a:spcBef>
              <a:buFontTx/>
              <a:buChar char="•"/>
              <a:defRPr/>
            </a:pPr>
            <a:r>
              <a:rPr lang="en-US" altLang="en-US" sz="1200" kern="0" dirty="0">
                <a:solidFill>
                  <a:srgbClr val="222222"/>
                </a:solidFill>
                <a:latin typeface="Arial"/>
              </a:rPr>
              <a:t>Created in response to rising need to verify information transferred via electronic systems</a:t>
            </a:r>
          </a:p>
          <a:p>
            <a:pPr marL="362480" indent="-362480">
              <a:spcBef>
                <a:spcPct val="20000"/>
              </a:spcBef>
              <a:buFontTx/>
              <a:buChar char="•"/>
              <a:defRPr/>
            </a:pPr>
            <a:r>
              <a:rPr lang="en-US" altLang="en-US" sz="1200" kern="0" dirty="0">
                <a:solidFill>
                  <a:srgbClr val="222222"/>
                </a:solidFill>
                <a:latin typeface="Arial"/>
              </a:rPr>
              <a:t>Asymmetric encryption processes used to create digital signatures</a:t>
            </a:r>
          </a:p>
          <a:p>
            <a:pPr marL="362480" indent="-362480">
              <a:spcBef>
                <a:spcPct val="20000"/>
              </a:spcBef>
              <a:buFontTx/>
              <a:buChar char="•"/>
              <a:defRPr/>
            </a:pPr>
            <a:r>
              <a:rPr lang="en-US" altLang="en-US" sz="1200" kern="0" dirty="0">
                <a:solidFill>
                  <a:srgbClr val="222222"/>
                </a:solidFill>
                <a:latin typeface="Arial"/>
              </a:rPr>
              <a:t>Nonrepudiation: the process that verifies the message was sent by the sender and thus cannot be refuted</a:t>
            </a:r>
          </a:p>
          <a:p>
            <a:pPr marL="362480" indent="-362480">
              <a:spcBef>
                <a:spcPct val="20000"/>
              </a:spcBef>
              <a:buFontTx/>
              <a:buChar char="•"/>
              <a:defRPr/>
            </a:pPr>
            <a:r>
              <a:rPr lang="en-US" altLang="en-US" sz="1200" kern="0" dirty="0">
                <a:solidFill>
                  <a:srgbClr val="222222"/>
                </a:solidFill>
                <a:latin typeface="Arial"/>
              </a:rPr>
              <a:t>Digital Signature Standard (DSS)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3365704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 digital certificate is an electronic document or container file that contains a key value and identifying information about the entity that controls the key. The certificate is often issued and certified by a third party, usually a certificate</a:t>
            </a:r>
          </a:p>
          <a:p>
            <a:r>
              <a:rPr lang="en-GB" sz="1200" b="0" i="0" u="none" strike="noStrike" kern="1200" baseline="0" dirty="0">
                <a:solidFill>
                  <a:schemeClr val="tx1"/>
                </a:solidFill>
                <a:latin typeface="+mn-lt"/>
                <a:ea typeface="+mn-ea"/>
                <a:cs typeface="+mn-cs"/>
              </a:rPr>
              <a:t>authority. A digital signature attached to the certificate’s container file certifies the file’s origin and integrity.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certificates bind a distinguished name (DN), which uniquely identifies a certificate entity, to a user’s public key. The certificate is signed and placed in the directory by the CA for retrieval and verification by the user’s associated public key.</a:t>
            </a:r>
          </a:p>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20</a:t>
            </a:fld>
            <a:endParaRPr lang="en-US" dirty="0"/>
          </a:p>
        </p:txBody>
      </p:sp>
    </p:spTree>
    <p:extLst>
      <p:ext uri="{BB962C8B-B14F-4D97-AF65-F5344CB8AC3E}">
        <p14:creationId xmlns:p14="http://schemas.microsoft.com/office/powerpoint/2010/main" val="32712963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most common hybrid system is based on the </a:t>
            </a:r>
            <a:r>
              <a:rPr lang="en-GB" sz="1200" b="0" i="0" u="none" strike="noStrike" kern="1200" baseline="0" dirty="0" err="1">
                <a:solidFill>
                  <a:schemeClr val="tx1"/>
                </a:solidFill>
                <a:latin typeface="+mn-lt"/>
                <a:ea typeface="+mn-ea"/>
                <a:cs typeface="+mn-cs"/>
              </a:rPr>
              <a:t>Diffie</a:t>
            </a:r>
            <a:r>
              <a:rPr lang="en-GB" sz="1200" b="0" i="0" u="none" strike="noStrike" kern="1200" baseline="0" dirty="0">
                <a:solidFill>
                  <a:schemeClr val="tx1"/>
                </a:solidFill>
                <a:latin typeface="+mn-lt"/>
                <a:ea typeface="+mn-ea"/>
                <a:cs typeface="+mn-cs"/>
              </a:rPr>
              <a:t>-Hellman key exchange, which uses asymmetric encryption to exchange session keys.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err="1">
                <a:solidFill>
                  <a:schemeClr val="tx1"/>
                </a:solidFill>
                <a:latin typeface="+mn-lt"/>
                <a:ea typeface="+mn-ea"/>
                <a:cs typeface="+mn-cs"/>
              </a:rPr>
              <a:t>Diffie</a:t>
            </a:r>
            <a:r>
              <a:rPr lang="en-GB" sz="1200" b="0" i="0" u="none" strike="noStrike" kern="1200" baseline="0" dirty="0">
                <a:solidFill>
                  <a:schemeClr val="tx1"/>
                </a:solidFill>
                <a:latin typeface="+mn-lt"/>
                <a:ea typeface="+mn-ea"/>
                <a:cs typeface="+mn-cs"/>
              </a:rPr>
              <a:t>-Hellman provides the foundation for subsequent developments in public-key encryption. It protects data from exposure to third parties, which is sometimes a problem when keys are exchanged out of band.</a:t>
            </a:r>
            <a:endParaRPr lang="en-GB" dirty="0"/>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Hybrid Cryptography Systems</a:t>
            </a:r>
          </a:p>
          <a:p>
            <a:pPr marL="362480" indent="-362480">
              <a:spcBef>
                <a:spcPct val="20000"/>
              </a:spcBef>
              <a:buFontTx/>
              <a:buChar char="•"/>
              <a:defRPr/>
            </a:pPr>
            <a:r>
              <a:rPr lang="en-US" altLang="en-US" sz="2700" kern="0" dirty="0">
                <a:solidFill>
                  <a:srgbClr val="222222"/>
                </a:solidFill>
                <a:latin typeface="Arial"/>
              </a:rPr>
              <a:t>Except with digital certificates, pure asymmetric key encryption not widely used </a:t>
            </a:r>
          </a:p>
          <a:p>
            <a:pPr marL="362480" indent="-362480">
              <a:spcBef>
                <a:spcPct val="20000"/>
              </a:spcBef>
              <a:buFontTx/>
              <a:buChar char="•"/>
              <a:defRPr/>
            </a:pPr>
            <a:r>
              <a:rPr lang="en-US" altLang="en-US" sz="2700" kern="0" dirty="0">
                <a:solidFill>
                  <a:srgbClr val="222222"/>
                </a:solidFill>
                <a:latin typeface="Arial"/>
              </a:rPr>
              <a:t>Asymmetric encryption more often used with symmetric key encryption, as part of a hybrid system</a:t>
            </a:r>
          </a:p>
          <a:p>
            <a:pPr marL="362480" indent="-362480">
              <a:spcBef>
                <a:spcPct val="20000"/>
              </a:spcBef>
              <a:buFontTx/>
              <a:buChar char="•"/>
              <a:defRPr/>
            </a:pPr>
            <a:r>
              <a:rPr lang="en-US" altLang="en-US" sz="2700" kern="0" dirty="0" err="1">
                <a:solidFill>
                  <a:srgbClr val="222222"/>
                </a:solidFill>
                <a:latin typeface="Arial"/>
              </a:rPr>
              <a:t>Diffie</a:t>
            </a:r>
            <a:r>
              <a:rPr lang="en-US" altLang="en-US" sz="2700" kern="0" dirty="0">
                <a:solidFill>
                  <a:srgbClr val="222222"/>
                </a:solidFill>
                <a:latin typeface="Arial"/>
              </a:rPr>
              <a:t>-Hellman Key Exchange method: </a:t>
            </a:r>
          </a:p>
          <a:p>
            <a:pPr marL="785372" lvl="1" indent="-302066">
              <a:spcBef>
                <a:spcPct val="20000"/>
              </a:spcBef>
              <a:buFontTx/>
              <a:buChar char="–"/>
              <a:defRPr/>
            </a:pPr>
            <a:r>
              <a:rPr lang="en-US" altLang="en-US" sz="2500" kern="0" dirty="0">
                <a:solidFill>
                  <a:srgbClr val="222222"/>
                </a:solidFill>
                <a:latin typeface="Arial"/>
              </a:rPr>
              <a:t>Most common hybrid system</a:t>
            </a:r>
          </a:p>
          <a:p>
            <a:pPr marL="785372" lvl="1" indent="-302066">
              <a:spcBef>
                <a:spcPct val="20000"/>
              </a:spcBef>
              <a:buFontTx/>
              <a:buChar char="–"/>
              <a:defRPr/>
            </a:pPr>
            <a:r>
              <a:rPr lang="en-US" altLang="en-US" sz="2500" kern="0" dirty="0">
                <a:solidFill>
                  <a:srgbClr val="222222"/>
                </a:solidFill>
                <a:latin typeface="Arial"/>
              </a:rPr>
              <a:t>Provides foundation for subsequent developments in public-key encryption</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21</a:t>
            </a:fld>
            <a:endParaRPr lang="en-US" dirty="0"/>
          </a:p>
        </p:txBody>
      </p:sp>
    </p:spTree>
    <p:extLst>
      <p:ext uri="{BB962C8B-B14F-4D97-AF65-F5344CB8AC3E}">
        <p14:creationId xmlns:p14="http://schemas.microsoft.com/office/powerpoint/2010/main" val="13058781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word steganography—the art of secret writing—is derived from the Greek words </a:t>
            </a:r>
            <a:r>
              <a:rPr lang="en-GB" sz="1200" b="0" i="0" u="none" strike="noStrike" kern="1200" baseline="0" dirty="0" err="1">
                <a:solidFill>
                  <a:schemeClr val="tx1"/>
                </a:solidFill>
                <a:latin typeface="+mn-lt"/>
                <a:ea typeface="+mn-ea"/>
                <a:cs typeface="+mn-cs"/>
              </a:rPr>
              <a:t>steganos</a:t>
            </a:r>
            <a:r>
              <a:rPr lang="en-GB" sz="1200" b="0" i="0" u="none" strike="noStrike" kern="1200" baseline="0" dirty="0">
                <a:solidFill>
                  <a:schemeClr val="tx1"/>
                </a:solidFill>
                <a:latin typeface="+mn-lt"/>
                <a:ea typeface="+mn-ea"/>
                <a:cs typeface="+mn-cs"/>
              </a:rPr>
              <a:t>, meaning “covered,” and </a:t>
            </a:r>
            <a:r>
              <a:rPr lang="en-GB" sz="1200" b="0" i="0" u="none" strike="noStrike" kern="1200" baseline="0" dirty="0" err="1">
                <a:solidFill>
                  <a:schemeClr val="tx1"/>
                </a:solidFill>
                <a:latin typeface="+mn-lt"/>
                <a:ea typeface="+mn-ea"/>
                <a:cs typeface="+mn-cs"/>
              </a:rPr>
              <a:t>graphein</a:t>
            </a:r>
            <a:r>
              <a:rPr lang="en-GB" sz="1200" b="0" i="0" u="none" strike="noStrike" kern="1200" baseline="0" dirty="0">
                <a:solidFill>
                  <a:schemeClr val="tx1"/>
                </a:solidFill>
                <a:latin typeface="+mn-lt"/>
                <a:ea typeface="+mn-ea"/>
                <a:cs typeface="+mn-cs"/>
              </a:rPr>
              <a:t>, meaning “to write.”</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To understand how this form of steganography works, you must first know a little about how images are stored.</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Steganography</a:t>
            </a:r>
          </a:p>
          <a:p>
            <a:pPr marL="362480" indent="-362480">
              <a:spcBef>
                <a:spcPct val="20000"/>
              </a:spcBef>
              <a:buFontTx/>
              <a:buChar char="•"/>
              <a:defRPr/>
            </a:pPr>
            <a:r>
              <a:rPr lang="en-US" altLang="en-US" sz="1200" kern="0" dirty="0">
                <a:solidFill>
                  <a:srgbClr val="222222"/>
                </a:solidFill>
                <a:latin typeface="Arial"/>
              </a:rPr>
              <a:t>“Art of secret writing”</a:t>
            </a:r>
          </a:p>
          <a:p>
            <a:pPr marL="362480" indent="-362480">
              <a:spcBef>
                <a:spcPct val="20000"/>
              </a:spcBef>
              <a:buFontTx/>
              <a:buChar char="•"/>
              <a:defRPr/>
            </a:pPr>
            <a:r>
              <a:rPr lang="en-US" altLang="en-US" sz="1200" kern="0" dirty="0">
                <a:solidFill>
                  <a:srgbClr val="222222"/>
                </a:solidFill>
                <a:latin typeface="Arial"/>
              </a:rPr>
              <a:t>Has been used for centuries</a:t>
            </a:r>
          </a:p>
          <a:p>
            <a:pPr marL="362480" indent="-362480">
              <a:spcBef>
                <a:spcPct val="20000"/>
              </a:spcBef>
              <a:buFontTx/>
              <a:buChar char="•"/>
              <a:defRPr/>
            </a:pPr>
            <a:r>
              <a:rPr lang="en-US" altLang="en-US" sz="1200" kern="0" dirty="0">
                <a:solidFill>
                  <a:srgbClr val="222222"/>
                </a:solidFill>
                <a:latin typeface="Arial"/>
              </a:rPr>
              <a:t>Most popular modern version hides information within files that contain digital pictures or other images</a:t>
            </a:r>
          </a:p>
          <a:p>
            <a:pPr marL="362480" indent="-362480">
              <a:spcBef>
                <a:spcPct val="20000"/>
              </a:spcBef>
              <a:buFontTx/>
              <a:buChar char="•"/>
              <a:defRPr/>
            </a:pPr>
            <a:r>
              <a:rPr lang="en-US" altLang="en-US" sz="1200" kern="0" dirty="0">
                <a:solidFill>
                  <a:srgbClr val="222222"/>
                </a:solidFill>
                <a:latin typeface="Arial"/>
              </a:rPr>
              <a:t>Some applications hide messages in .bmp, .wav, .mp3, and .au files, as well as in unused space on CDs and DVDs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27069983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u="none" strike="noStrike" kern="1200" baseline="0" dirty="0">
                <a:solidFill>
                  <a:schemeClr val="tx1"/>
                </a:solidFill>
                <a:latin typeface="+mn-lt"/>
                <a:ea typeface="+mn-ea"/>
                <a:cs typeface="+mn-cs"/>
              </a:rPr>
              <a:t>S-HTTP</a:t>
            </a:r>
            <a:r>
              <a:rPr lang="en-GB" sz="1200" b="0" i="0" u="none" strike="noStrike" kern="1200" baseline="0" dirty="0">
                <a:solidFill>
                  <a:schemeClr val="tx1"/>
                </a:solidFill>
                <a:latin typeface="+mn-lt"/>
                <a:ea typeface="+mn-ea"/>
                <a:cs typeface="+mn-cs"/>
              </a:rPr>
              <a:t> (Secure Hypertext Transfer Protocol) and SSL are two protocols designed to enable secure network communications across the Internet. S-HTTP and SSL ensure Internet security via different mechanisms and can be used independently or together.</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Netscape developed the </a:t>
            </a:r>
            <a:r>
              <a:rPr lang="en-GB" sz="1200" b="1" i="0" u="none" strike="noStrike" kern="1200" baseline="0" dirty="0">
                <a:solidFill>
                  <a:schemeClr val="tx1"/>
                </a:solidFill>
                <a:latin typeface="+mn-lt"/>
                <a:ea typeface="+mn-ea"/>
                <a:cs typeface="+mn-cs"/>
              </a:rPr>
              <a:t>Secure Sockets Layer (SSL) </a:t>
            </a:r>
            <a:r>
              <a:rPr lang="en-GB" sz="1200" b="0" i="0" u="none" strike="noStrike" kern="1200" baseline="0" dirty="0">
                <a:solidFill>
                  <a:schemeClr val="tx1"/>
                </a:solidFill>
                <a:latin typeface="+mn-lt"/>
                <a:ea typeface="+mn-ea"/>
                <a:cs typeface="+mn-cs"/>
              </a:rPr>
              <a:t>protocol to use public-key encryption to secure a channel over the Internet, thus enabling secure communications. Most popular browsers, including Internet Explorer, use SSL. In addition to providing data encryption, integrity, and server authentication, SSL can provide client authentication when properly configured.</a:t>
            </a:r>
            <a:endParaRPr lang="en-US" b="1" dirty="0"/>
          </a:p>
          <a:p>
            <a:pPr>
              <a:defRPr/>
            </a:pPr>
            <a:endParaRPr lang="en-US" b="1" dirty="0"/>
          </a:p>
          <a:p>
            <a:pPr>
              <a:defRPr/>
            </a:pPr>
            <a:r>
              <a:rPr lang="en-US" b="1" dirty="0"/>
              <a:t>Protocols for Secure Communications</a:t>
            </a:r>
          </a:p>
          <a:p>
            <a:pPr marL="362480" indent="-362480">
              <a:spcBef>
                <a:spcPct val="20000"/>
              </a:spcBef>
              <a:buFontTx/>
              <a:buChar char="•"/>
              <a:defRPr/>
            </a:pPr>
            <a:r>
              <a:rPr lang="en-US" altLang="en-US" sz="1200" kern="0" dirty="0">
                <a:solidFill>
                  <a:srgbClr val="222222"/>
                </a:solidFill>
                <a:latin typeface="Arial"/>
              </a:rPr>
              <a:t>Most of the software currently used to protect the confidentiality of information are not true cryptosystems</a:t>
            </a:r>
          </a:p>
          <a:p>
            <a:pPr marL="362480" indent="-362480">
              <a:spcBef>
                <a:spcPct val="20000"/>
              </a:spcBef>
              <a:buFontTx/>
              <a:buChar char="•"/>
              <a:defRPr/>
            </a:pPr>
            <a:r>
              <a:rPr lang="en-US" altLang="en-US" sz="1200" kern="0" dirty="0">
                <a:solidFill>
                  <a:srgbClr val="222222"/>
                </a:solidFill>
                <a:latin typeface="Arial"/>
              </a:rPr>
              <a:t>They are applications to which cryptographic protocols have been added</a:t>
            </a:r>
          </a:p>
          <a:p>
            <a:pPr marL="362480" indent="-362480">
              <a:spcBef>
                <a:spcPct val="20000"/>
              </a:spcBef>
              <a:buFontTx/>
              <a:buChar char="•"/>
              <a:defRPr/>
            </a:pPr>
            <a:r>
              <a:rPr lang="en-US" altLang="en-US" sz="1200" kern="0" dirty="0">
                <a:solidFill>
                  <a:srgbClr val="222222"/>
                </a:solidFill>
                <a:latin typeface="Arial"/>
              </a:rPr>
              <a:t>Particularly true of Internet protocols</a:t>
            </a:r>
          </a:p>
          <a:p>
            <a:pPr marL="362480" indent="-362480">
              <a:spcBef>
                <a:spcPct val="20000"/>
              </a:spcBef>
              <a:buFontTx/>
              <a:buChar char="•"/>
              <a:defRPr/>
            </a:pPr>
            <a:r>
              <a:rPr lang="en-US" altLang="en-US" sz="1200" kern="0" dirty="0">
                <a:solidFill>
                  <a:srgbClr val="222222"/>
                </a:solidFill>
                <a:latin typeface="Arial"/>
              </a:rPr>
              <a:t>As the number of threats to the Internet grew, so did the need for additional security measures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23</a:t>
            </a:fld>
            <a:endParaRPr lang="en-US" dirty="0"/>
          </a:p>
        </p:txBody>
      </p:sp>
    </p:spTree>
    <p:extLst>
      <p:ext uri="{BB962C8B-B14F-4D97-AF65-F5344CB8AC3E}">
        <p14:creationId xmlns:p14="http://schemas.microsoft.com/office/powerpoint/2010/main" val="11764777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i="0" u="none" strike="noStrike" kern="1200" baseline="0" dirty="0">
                <a:solidFill>
                  <a:schemeClr val="tx1"/>
                </a:solidFill>
                <a:latin typeface="+mn-lt"/>
                <a:ea typeface="+mn-ea"/>
                <a:cs typeface="+mn-cs"/>
              </a:rPr>
              <a:t>WEP</a:t>
            </a:r>
            <a:r>
              <a:rPr lang="en-GB" sz="1200" b="0" i="0" u="none" strike="noStrike" kern="1200" baseline="0" dirty="0">
                <a:solidFill>
                  <a:schemeClr val="tx1"/>
                </a:solidFill>
                <a:latin typeface="+mn-lt"/>
                <a:ea typeface="+mn-ea"/>
                <a:cs typeface="+mn-cs"/>
              </a:rPr>
              <a:t> was an early attempt to provide security with the 802.11 network protocol. It is now considered too cryptographically weak to provide any meaningful protection from eavesdropping, but for a time it did provide some measure</a:t>
            </a:r>
          </a:p>
          <a:p>
            <a:r>
              <a:rPr lang="en-GB" sz="1200" b="0" i="0" u="none" strike="noStrike" kern="1200" baseline="0" dirty="0">
                <a:solidFill>
                  <a:schemeClr val="tx1"/>
                </a:solidFill>
                <a:latin typeface="+mn-lt"/>
                <a:ea typeface="+mn-ea"/>
                <a:cs typeface="+mn-cs"/>
              </a:rPr>
              <a:t>of security for low-sensitivity networks. WEP uses the RC4 cipher stream to encrypt each packet using a 64-bit key. This key is created using a 24-bit initialization vector and a 40-bit key value. The packets are formed with an XOR function to use the RC4 key value stream to encrypt the data packet.</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Wi-Fi Protected Access (WPA and WPA2) WPA </a:t>
            </a:r>
            <a:r>
              <a:rPr lang="en-GB" sz="1200" b="0" i="0" u="none" strike="noStrike" kern="1200" baseline="0" dirty="0">
                <a:solidFill>
                  <a:schemeClr val="tx1"/>
                </a:solidFill>
                <a:latin typeface="+mn-lt"/>
                <a:ea typeface="+mn-ea"/>
                <a:cs typeface="+mn-cs"/>
              </a:rPr>
              <a:t>was created to resolve the issues with WEP. WPA has a key size of 128 bits; instead of static, seldom-changed keys, it uses dynamic keys created and shared by an authentication server. WPA accomplishes this through the use of the Temporal Key Integrity Protocol (TKIP). TKIP is a suite of algorithms that attempts to deliver the best security possible given the constraints of the wireless network environment. The algorithms are designed to work with legacy networking devices.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AES supports key lengths of up to 256 bits, but it is not compatible with older hardware. However, a specification called Transitional Security Network (TSN) allows RSN and WEP to coexist on the same wireless local area network (WLAN).</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Bluetooth is a de facto industry standard for short-range wireless communications between devices. It is used to establish communications links between wireless telephones and headsets, between PDAs and desktop computers, and between laptops. It was established by Ericsson scientists, and soon involved Intel, Nokia, IBM, and Toshiba. Microsoft, Lucent Technologies, and 3Com joined the industry group shortly after its inception.</a:t>
            </a:r>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24</a:t>
            </a:fld>
            <a:endParaRPr lang="en-US" dirty="0"/>
          </a:p>
        </p:txBody>
      </p:sp>
    </p:spTree>
    <p:extLst>
      <p:ext uri="{BB962C8B-B14F-4D97-AF65-F5344CB8AC3E}">
        <p14:creationId xmlns:p14="http://schemas.microsoft.com/office/powerpoint/2010/main" val="19221503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r>
              <a:rPr lang="en-US" sz="1200" b="0" i="1" u="none" strike="noStrike" baseline="0" dirty="0">
                <a:solidFill>
                  <a:srgbClr val="868592"/>
                </a:solidFill>
                <a:latin typeface="+mn-lt"/>
              </a:rPr>
              <a:t>Source: www. wi-fi.org/files/wp_8_WPA %20Security_4-29-03.pdf.</a:t>
            </a:r>
            <a:endParaRPr lang="en-IN" sz="1200" dirty="0">
              <a:latin typeface="+mn-lt"/>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25</a:t>
            </a:fld>
            <a:endParaRPr lang="en-US" dirty="0"/>
          </a:p>
        </p:txBody>
      </p:sp>
    </p:spTree>
    <p:extLst>
      <p:ext uri="{BB962C8B-B14F-4D97-AF65-F5344CB8AC3E}">
        <p14:creationId xmlns:p14="http://schemas.microsoft.com/office/powerpoint/2010/main" val="2452310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09600" y="30480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405541129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3236392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Cryptography</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8</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C7319907-C7CF-0B0B-0FD0-BAC709A50FD3}"/>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1240574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lstStyle/>
          <a:p>
            <a:r>
              <a:rPr lang="en-GB" altLang="en-US" dirty="0"/>
              <a:t>Learning Objectives</a:t>
            </a:r>
          </a:p>
        </p:txBody>
      </p:sp>
      <p:sp>
        <p:nvSpPr>
          <p:cNvPr id="12291" name="Content Placeholder 5"/>
          <p:cNvSpPr>
            <a:spLocks noGrp="1" noChangeArrowheads="1"/>
          </p:cNvSpPr>
          <p:nvPr>
            <p:ph idx="1"/>
          </p:nvPr>
        </p:nvSpPr>
        <p:spPr/>
        <p:txBody>
          <a:bodyPr/>
          <a:lstStyle/>
          <a:p>
            <a:r>
              <a:rPr lang="en-US" altLang="en-US" dirty="0"/>
              <a:t>Upon completion of this material, you should be able to:</a:t>
            </a:r>
          </a:p>
          <a:p>
            <a:pPr lvl="1"/>
            <a:r>
              <a:rPr lang="en-US" altLang="en-US" dirty="0"/>
              <a:t>Chronicle the most significant events and discoveries in the history of cryptology</a:t>
            </a:r>
          </a:p>
          <a:p>
            <a:pPr lvl="1"/>
            <a:r>
              <a:rPr lang="en-US" altLang="en-US" dirty="0"/>
              <a:t>Explain the basic principles of cryptography</a:t>
            </a:r>
          </a:p>
          <a:p>
            <a:pPr lvl="1"/>
            <a:r>
              <a:rPr lang="en-US" altLang="en-US" dirty="0"/>
              <a:t>Describe the operating principles of the most popular cryptographic tools</a:t>
            </a:r>
          </a:p>
          <a:p>
            <a:pPr lvl="1"/>
            <a:r>
              <a:rPr lang="en-US" altLang="en-US" dirty="0"/>
              <a:t>List and explain the major protocols used for secure communications</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dirty="0"/>
              <a:t>Introduction</a:t>
            </a:r>
          </a:p>
        </p:txBody>
      </p:sp>
      <p:sp>
        <p:nvSpPr>
          <p:cNvPr id="14339" name="Content Placeholder 5"/>
          <p:cNvSpPr>
            <a:spLocks noGrp="1" noChangeArrowheads="1"/>
          </p:cNvSpPr>
          <p:nvPr>
            <p:ph idx="1"/>
          </p:nvPr>
        </p:nvSpPr>
        <p:spPr/>
        <p:txBody>
          <a:bodyPr/>
          <a:lstStyle/>
          <a:p>
            <a:r>
              <a:rPr lang="en-US" altLang="en-US" dirty="0"/>
              <a:t>Cryptology: the field of science that encompasses cryptography and cryptanalysis.</a:t>
            </a:r>
          </a:p>
          <a:p>
            <a:r>
              <a:rPr lang="en-US" altLang="en-US" dirty="0"/>
              <a:t>Cryptanalysis: the process of obtaining the plaintext message from a ciphertext message without knowing the keys used to perform the encryption.</a:t>
            </a:r>
          </a:p>
          <a:p>
            <a:r>
              <a:rPr lang="en-US" altLang="en-US" dirty="0"/>
              <a:t>Cryptography: the process of making and using codes to secure information.</a:t>
            </a:r>
          </a:p>
        </p:txBody>
      </p:sp>
    </p:spTree>
    <p:extLst>
      <p:ext uri="{BB962C8B-B14F-4D97-AF65-F5344CB8AC3E}">
        <p14:creationId xmlns:p14="http://schemas.microsoft.com/office/powerpoint/2010/main" val="49949890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p:txBody>
          <a:bodyPr/>
          <a:lstStyle/>
          <a:p>
            <a:r>
              <a:rPr lang="en-US" altLang="en-US" dirty="0"/>
              <a:t>Foundations of Cryptology</a:t>
            </a:r>
            <a:endParaRPr lang="en-GB" altLang="en-US" dirty="0"/>
          </a:p>
        </p:txBody>
      </p:sp>
      <p:sp>
        <p:nvSpPr>
          <p:cNvPr id="16387" name="Content Placeholder 5"/>
          <p:cNvSpPr>
            <a:spLocks noGrp="1" noChangeArrowheads="1"/>
          </p:cNvSpPr>
          <p:nvPr>
            <p:ph idx="1"/>
          </p:nvPr>
        </p:nvSpPr>
        <p:spPr/>
        <p:txBody>
          <a:bodyPr>
            <a:normAutofit/>
          </a:bodyPr>
          <a:lstStyle/>
          <a:p>
            <a:r>
              <a:rPr lang="en-US" altLang="en-US" dirty="0"/>
              <a:t>Cryptology has an extensive and multicultural history.</a:t>
            </a:r>
          </a:p>
          <a:p>
            <a:r>
              <a:rPr lang="en-US" altLang="en-US" dirty="0"/>
              <a:t>All popular Web browsers use built-in encryption features for secure e-commerce applications.</a:t>
            </a:r>
          </a:p>
          <a:p>
            <a:r>
              <a:rPr lang="en-US" altLang="en-US" dirty="0"/>
              <a:t>Restrictions on the export of cryptosystems began after </a:t>
            </a:r>
            <a:r>
              <a:rPr lang="en-US" dirty="0"/>
              <a:t>World War II</a:t>
            </a:r>
            <a:r>
              <a:rPr lang="en-US" altLang="en-US" dirty="0"/>
              <a:t>.</a:t>
            </a:r>
          </a:p>
        </p:txBody>
      </p:sp>
    </p:spTree>
    <p:extLst>
      <p:ext uri="{BB962C8B-B14F-4D97-AF65-F5344CB8AC3E}">
        <p14:creationId xmlns:p14="http://schemas.microsoft.com/office/powerpoint/2010/main" val="378988158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a:ea typeface="ＭＳ Ｐゴシック" panose="020B0600070205080204" pitchFamily="34" charset="-128"/>
              </a:rPr>
              <a:t>Terminology</a:t>
            </a:r>
            <a:endParaRPr lang="en-US" dirty="0"/>
          </a:p>
        </p:txBody>
      </p:sp>
      <p:sp>
        <p:nvSpPr>
          <p:cNvPr id="3" name="Content Placeholder 2"/>
          <p:cNvSpPr>
            <a:spLocks noGrp="1"/>
          </p:cNvSpPr>
          <p:nvPr>
            <p:ph idx="1"/>
          </p:nvPr>
        </p:nvSpPr>
        <p:spPr>
          <a:xfrm>
            <a:off x="152400" y="1219200"/>
            <a:ext cx="4191000" cy="4038600"/>
          </a:xfrm>
        </p:spPr>
        <p:txBody>
          <a:bodyPr>
            <a:normAutofit/>
          </a:bodyPr>
          <a:lstStyle/>
          <a:p>
            <a:r>
              <a:rPr lang="en-US" altLang="ja-JP" dirty="0">
                <a:ea typeface="ＭＳ Ｐゴシック" panose="020B0600070205080204" pitchFamily="34" charset="-128"/>
              </a:rPr>
              <a:t>Algorithm</a:t>
            </a:r>
          </a:p>
          <a:p>
            <a:r>
              <a:rPr lang="en-US" altLang="ja-JP" dirty="0">
                <a:ea typeface="ＭＳ Ｐゴシック" panose="020B0600070205080204" pitchFamily="34" charset="-128"/>
              </a:rPr>
              <a:t>Bit stream cipher</a:t>
            </a:r>
          </a:p>
          <a:p>
            <a:r>
              <a:rPr lang="en-US" altLang="ja-JP" dirty="0">
                <a:ea typeface="ＭＳ Ｐゴシック" panose="020B0600070205080204" pitchFamily="34" charset="-128"/>
              </a:rPr>
              <a:t>Block cipher</a:t>
            </a:r>
          </a:p>
          <a:p>
            <a:r>
              <a:rPr lang="en-US" altLang="ja-JP" dirty="0">
                <a:ea typeface="ＭＳ Ｐゴシック" panose="020B0600070205080204" pitchFamily="34" charset="-128"/>
              </a:rPr>
              <a:t>Cipher or cryptosystem</a:t>
            </a:r>
          </a:p>
          <a:p>
            <a:r>
              <a:rPr lang="en-US" altLang="ja-JP" dirty="0">
                <a:ea typeface="ＭＳ Ｐゴシック" panose="020B0600070205080204" pitchFamily="34" charset="-128"/>
              </a:rPr>
              <a:t>Ciphertext/Cryptogram</a:t>
            </a:r>
          </a:p>
          <a:p>
            <a:r>
              <a:rPr lang="en-US" altLang="ja-JP" dirty="0">
                <a:ea typeface="ＭＳ Ｐゴシック" panose="020B0600070205080204" pitchFamily="34" charset="-128"/>
              </a:rPr>
              <a:t>Code</a:t>
            </a:r>
          </a:p>
          <a:p>
            <a:r>
              <a:rPr lang="en-US" altLang="ja-JP" dirty="0">
                <a:ea typeface="ＭＳ Ｐゴシック" panose="020B0600070205080204" pitchFamily="34" charset="-128"/>
              </a:rPr>
              <a:t>Decipher</a:t>
            </a:r>
          </a:p>
          <a:p>
            <a:r>
              <a:rPr lang="en-US" altLang="ja-JP" dirty="0">
                <a:ea typeface="ＭＳ Ｐゴシック" panose="020B0600070205080204" pitchFamily="34" charset="-128"/>
              </a:rPr>
              <a:t>Decrypt</a:t>
            </a:r>
          </a:p>
        </p:txBody>
      </p:sp>
      <p:sp>
        <p:nvSpPr>
          <p:cNvPr id="4" name="Content Placeholder 2"/>
          <p:cNvSpPr txBox="1">
            <a:spLocks/>
          </p:cNvSpPr>
          <p:nvPr/>
        </p:nvSpPr>
        <p:spPr>
          <a:xfrm>
            <a:off x="4343400" y="1219200"/>
            <a:ext cx="3581400" cy="4191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Clr>
                <a:srgbClr val="364162"/>
              </a:buClr>
              <a:buSzPct val="100000"/>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altLang="ja-JP" dirty="0">
                <a:ea typeface="ＭＳ Ｐゴシック" panose="020B0600070205080204" pitchFamily="34" charset="-128"/>
              </a:rPr>
              <a:t>Encipher</a:t>
            </a:r>
            <a:endParaRPr lang="en-US" altLang="en-US" dirty="0"/>
          </a:p>
          <a:p>
            <a:pPr fontAlgn="auto">
              <a:spcAft>
                <a:spcPts val="0"/>
              </a:spcAft>
            </a:pPr>
            <a:r>
              <a:rPr lang="en-US" altLang="ja-JP" dirty="0">
                <a:ea typeface="ＭＳ Ｐゴシック" panose="020B0600070205080204" pitchFamily="34" charset="-128"/>
              </a:rPr>
              <a:t>Encrypt</a:t>
            </a:r>
          </a:p>
          <a:p>
            <a:pPr fontAlgn="auto">
              <a:spcAft>
                <a:spcPts val="0"/>
              </a:spcAft>
            </a:pPr>
            <a:r>
              <a:rPr lang="en-US" altLang="ja-JP" dirty="0">
                <a:ea typeface="ＭＳ Ｐゴシック" panose="020B0600070205080204" pitchFamily="34" charset="-128"/>
              </a:rPr>
              <a:t>Key/</a:t>
            </a:r>
            <a:r>
              <a:rPr lang="en-US" altLang="ja-JP" dirty="0" err="1">
                <a:ea typeface="ＭＳ Ｐゴシック" panose="020B0600070205080204" pitchFamily="34" charset="-128"/>
              </a:rPr>
              <a:t>Cryptovariable</a:t>
            </a:r>
            <a:endParaRPr lang="en-US" altLang="ja-JP" dirty="0">
              <a:ea typeface="ＭＳ Ｐゴシック" panose="020B0600070205080204" pitchFamily="34" charset="-128"/>
            </a:endParaRPr>
          </a:p>
          <a:p>
            <a:pPr fontAlgn="auto">
              <a:spcAft>
                <a:spcPts val="0"/>
              </a:spcAft>
            </a:pPr>
            <a:r>
              <a:rPr lang="en-US" altLang="ja-JP" dirty="0" err="1">
                <a:ea typeface="ＭＳ Ｐゴシック" panose="020B0600070205080204" pitchFamily="34" charset="-128"/>
              </a:rPr>
              <a:t>Keyspace</a:t>
            </a:r>
            <a:endParaRPr lang="en-US" altLang="ja-JP" dirty="0">
              <a:ea typeface="ＭＳ Ｐゴシック" panose="020B0600070205080204" pitchFamily="34" charset="-128"/>
            </a:endParaRPr>
          </a:p>
          <a:p>
            <a:pPr fontAlgn="auto">
              <a:spcAft>
                <a:spcPts val="0"/>
              </a:spcAft>
            </a:pPr>
            <a:r>
              <a:rPr lang="en-US" altLang="ja-JP" dirty="0">
                <a:ea typeface="ＭＳ Ｐゴシック" panose="020B0600070205080204" pitchFamily="34" charset="-128"/>
              </a:rPr>
              <a:t>Link encryption</a:t>
            </a:r>
          </a:p>
          <a:p>
            <a:pPr fontAlgn="auto">
              <a:spcAft>
                <a:spcPts val="0"/>
              </a:spcAft>
            </a:pPr>
            <a:r>
              <a:rPr lang="en-US" altLang="ja-JP" dirty="0">
                <a:ea typeface="ＭＳ Ｐゴシック" panose="020B0600070205080204" pitchFamily="34" charset="-128"/>
              </a:rPr>
              <a:t>Plaintext/</a:t>
            </a:r>
            <a:r>
              <a:rPr lang="en-US" altLang="ja-JP" dirty="0" err="1">
                <a:ea typeface="ＭＳ Ｐゴシック" panose="020B0600070205080204" pitchFamily="34" charset="-128"/>
              </a:rPr>
              <a:t>Cleartext</a:t>
            </a:r>
            <a:endParaRPr lang="en-US" altLang="ja-JP" dirty="0">
              <a:ea typeface="ＭＳ Ｐゴシック" panose="020B0600070205080204" pitchFamily="34" charset="-128"/>
            </a:endParaRPr>
          </a:p>
          <a:p>
            <a:pPr fontAlgn="auto">
              <a:spcAft>
                <a:spcPts val="0"/>
              </a:spcAft>
            </a:pPr>
            <a:r>
              <a:rPr lang="en-US" altLang="ja-JP" dirty="0">
                <a:ea typeface="ＭＳ Ｐゴシック" panose="020B0600070205080204" pitchFamily="34" charset="-128"/>
              </a:rPr>
              <a:t>Steganography</a:t>
            </a:r>
          </a:p>
          <a:p>
            <a:pPr fontAlgn="auto">
              <a:spcAft>
                <a:spcPts val="0"/>
              </a:spcAft>
            </a:pPr>
            <a:r>
              <a:rPr lang="en-US" altLang="ja-JP" dirty="0">
                <a:ea typeface="ＭＳ Ｐゴシック" panose="020B0600070205080204" pitchFamily="34" charset="-128"/>
              </a:rPr>
              <a:t>Work factor</a:t>
            </a:r>
          </a:p>
        </p:txBody>
      </p:sp>
    </p:spTree>
    <p:extLst>
      <p:ext uri="{BB962C8B-B14F-4D97-AF65-F5344CB8AC3E}">
        <p14:creationId xmlns:p14="http://schemas.microsoft.com/office/powerpoint/2010/main" val="3754677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Encryption Methods</a:t>
            </a:r>
            <a:endParaRPr lang="en-US" dirty="0"/>
          </a:p>
        </p:txBody>
      </p:sp>
      <p:sp>
        <p:nvSpPr>
          <p:cNvPr id="3" name="Content Placeholder 2"/>
          <p:cNvSpPr>
            <a:spLocks noGrp="1"/>
          </p:cNvSpPr>
          <p:nvPr>
            <p:ph idx="1"/>
          </p:nvPr>
        </p:nvSpPr>
        <p:spPr>
          <a:xfrm>
            <a:off x="228600" y="1295401"/>
            <a:ext cx="8763000" cy="3505200"/>
          </a:xfrm>
        </p:spPr>
        <p:txBody>
          <a:bodyPr/>
          <a:lstStyle/>
          <a:p>
            <a:r>
              <a:rPr lang="en-US" altLang="en-US" dirty="0"/>
              <a:t>Plaintext can be encrypted through:</a:t>
            </a:r>
          </a:p>
          <a:p>
            <a:pPr lvl="1"/>
            <a:r>
              <a:rPr lang="en-US" altLang="en-US" dirty="0"/>
              <a:t>Bit stream: each plaintext bit is transformed into a cipher bit one bit at a time.</a:t>
            </a:r>
          </a:p>
          <a:p>
            <a:pPr lvl="1"/>
            <a:r>
              <a:rPr lang="en-US" altLang="en-US" dirty="0"/>
              <a:t>Block cipher: message is divided into blocks (e.g., sets of 8- or 16-bit blocks), and each is transformed into encrypted block of cipher bits using algorithm and key. </a:t>
            </a:r>
          </a:p>
        </p:txBody>
      </p:sp>
    </p:spTree>
    <p:extLst>
      <p:ext uri="{BB962C8B-B14F-4D97-AF65-F5344CB8AC3E}">
        <p14:creationId xmlns:p14="http://schemas.microsoft.com/office/powerpoint/2010/main" val="415612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lstStyle/>
          <a:p>
            <a:r>
              <a:rPr lang="en-US" altLang="en-US" dirty="0"/>
              <a:t>Cipher Methods</a:t>
            </a:r>
            <a:endParaRPr lang="en-GB" dirty="0"/>
          </a:p>
        </p:txBody>
      </p:sp>
      <p:sp>
        <p:nvSpPr>
          <p:cNvPr id="3" name="Content Placeholder 2"/>
          <p:cNvSpPr>
            <a:spLocks noGrp="1"/>
          </p:cNvSpPr>
          <p:nvPr>
            <p:ph idx="1"/>
          </p:nvPr>
        </p:nvSpPr>
        <p:spPr>
          <a:xfrm>
            <a:off x="533400" y="1142999"/>
            <a:ext cx="8305800" cy="4343401"/>
          </a:xfrm>
        </p:spPr>
        <p:txBody>
          <a:bodyPr/>
          <a:lstStyle/>
          <a:p>
            <a:r>
              <a:rPr lang="en-US" altLang="en-US" dirty="0"/>
              <a:t>Substitution Cipher</a:t>
            </a:r>
          </a:p>
          <a:p>
            <a:r>
              <a:rPr lang="en-GB" dirty="0"/>
              <a:t>Transposition Cipher</a:t>
            </a:r>
          </a:p>
          <a:p>
            <a:r>
              <a:rPr lang="en-GB" dirty="0"/>
              <a:t>Exclusive OR (XOR)</a:t>
            </a:r>
          </a:p>
          <a:p>
            <a:r>
              <a:rPr lang="en-GB" dirty="0"/>
              <a:t> </a:t>
            </a:r>
            <a:r>
              <a:rPr lang="en-GB" dirty="0" err="1"/>
              <a:t>Vernam</a:t>
            </a:r>
            <a:r>
              <a:rPr lang="en-GB" dirty="0"/>
              <a:t> Cipher</a:t>
            </a:r>
          </a:p>
          <a:p>
            <a:r>
              <a:rPr lang="en-GB" dirty="0"/>
              <a:t>Book-Based Ciphers</a:t>
            </a:r>
          </a:p>
          <a:p>
            <a:endParaRPr lang="en-GB" dirty="0"/>
          </a:p>
          <a:p>
            <a:endParaRPr lang="en-GB" dirty="0"/>
          </a:p>
          <a:p>
            <a:endParaRPr lang="en-GB" dirty="0"/>
          </a:p>
        </p:txBody>
      </p:sp>
    </p:spTree>
    <p:extLst>
      <p:ext uri="{BB962C8B-B14F-4D97-AF65-F5344CB8AC3E}">
        <p14:creationId xmlns:p14="http://schemas.microsoft.com/office/powerpoint/2010/main" val="254859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12172" y="381000"/>
            <a:ext cx="8243454" cy="838200"/>
          </a:xfrm>
        </p:spPr>
        <p:txBody>
          <a:bodyPr/>
          <a:lstStyle/>
          <a:p>
            <a:r>
              <a:rPr lang="en-US" dirty="0"/>
              <a:t>XOR Table</a:t>
            </a:r>
          </a:p>
        </p:txBody>
      </p:sp>
      <p:graphicFrame>
        <p:nvGraphicFramePr>
          <p:cNvPr id="2" name="Table 1"/>
          <p:cNvGraphicFramePr>
            <a:graphicFrameLocks noGrp="1"/>
          </p:cNvGraphicFramePr>
          <p:nvPr>
            <p:extLst>
              <p:ext uri="{D42A27DB-BD31-4B8C-83A1-F6EECF244321}">
                <p14:modId xmlns:p14="http://schemas.microsoft.com/office/powerpoint/2010/main" val="3936541667"/>
              </p:ext>
            </p:extLst>
          </p:nvPr>
        </p:nvGraphicFramePr>
        <p:xfrm>
          <a:off x="838200" y="1600200"/>
          <a:ext cx="7239000" cy="3886200"/>
        </p:xfrm>
        <a:graphic>
          <a:graphicData uri="http://schemas.openxmlformats.org/drawingml/2006/table">
            <a:tbl>
              <a:tblPr firstRow="1" bandRow="1">
                <a:tableStyleId>{5940675A-B579-460E-94D1-54222C63F5DA}</a:tableStyleId>
              </a:tblPr>
              <a:tblGrid>
                <a:gridCol w="2152135">
                  <a:extLst>
                    <a:ext uri="{9D8B030D-6E8A-4147-A177-3AD203B41FA5}">
                      <a16:colId xmlns:a16="http://schemas.microsoft.com/office/drawing/2014/main" val="20000"/>
                    </a:ext>
                  </a:extLst>
                </a:gridCol>
                <a:gridCol w="2445608">
                  <a:extLst>
                    <a:ext uri="{9D8B030D-6E8A-4147-A177-3AD203B41FA5}">
                      <a16:colId xmlns:a16="http://schemas.microsoft.com/office/drawing/2014/main" val="20001"/>
                    </a:ext>
                  </a:extLst>
                </a:gridCol>
                <a:gridCol w="2641257">
                  <a:extLst>
                    <a:ext uri="{9D8B030D-6E8A-4147-A177-3AD203B41FA5}">
                      <a16:colId xmlns:a16="http://schemas.microsoft.com/office/drawing/2014/main" val="20002"/>
                    </a:ext>
                  </a:extLst>
                </a:gridCol>
              </a:tblGrid>
              <a:tr h="777240">
                <a:tc>
                  <a:txBody>
                    <a:bodyPr/>
                    <a:lstStyle/>
                    <a:p>
                      <a:pPr algn="ctr"/>
                      <a:r>
                        <a:rPr lang="en-US" sz="1800" b="1" dirty="0">
                          <a:solidFill>
                            <a:schemeClr val="bg1"/>
                          </a:solidFill>
                          <a:latin typeface="Arial" pitchFamily="34" charset="0"/>
                          <a:cs typeface="Arial" pitchFamily="34" charset="0"/>
                        </a:rPr>
                        <a:t>First bit</a:t>
                      </a:r>
                    </a:p>
                  </a:txBody>
                  <a:tcPr anchor="ctr">
                    <a:solidFill>
                      <a:srgbClr val="364162"/>
                    </a:solidFill>
                  </a:tcPr>
                </a:tc>
                <a:tc>
                  <a:txBody>
                    <a:bodyPr/>
                    <a:lstStyle/>
                    <a:p>
                      <a:pPr algn="ctr"/>
                      <a:r>
                        <a:rPr lang="en-US" sz="1800" b="1" dirty="0">
                          <a:solidFill>
                            <a:schemeClr val="bg1"/>
                          </a:solidFill>
                          <a:latin typeface="Arial" pitchFamily="34" charset="0"/>
                          <a:cs typeface="Arial" pitchFamily="34" charset="0"/>
                        </a:rPr>
                        <a:t>Second bit</a:t>
                      </a:r>
                    </a:p>
                  </a:txBody>
                  <a:tcPr anchor="ctr">
                    <a:solidFill>
                      <a:srgbClr val="364162"/>
                    </a:solidFill>
                  </a:tcPr>
                </a:tc>
                <a:tc>
                  <a:txBody>
                    <a:bodyPr/>
                    <a:lstStyle/>
                    <a:p>
                      <a:pPr algn="ctr"/>
                      <a:r>
                        <a:rPr lang="en-US" sz="1800" b="1" dirty="0">
                          <a:solidFill>
                            <a:schemeClr val="bg1"/>
                          </a:solidFill>
                          <a:latin typeface="Arial" pitchFamily="34" charset="0"/>
                          <a:cs typeface="Arial" pitchFamily="34" charset="0"/>
                        </a:rPr>
                        <a:t>result</a:t>
                      </a:r>
                    </a:p>
                  </a:txBody>
                  <a:tcPr anchor="ctr">
                    <a:solidFill>
                      <a:srgbClr val="364162"/>
                    </a:solidFill>
                  </a:tcPr>
                </a:tc>
                <a:extLst>
                  <a:ext uri="{0D108BD9-81ED-4DB2-BD59-A6C34878D82A}">
                    <a16:rowId xmlns:a16="http://schemas.microsoft.com/office/drawing/2014/main" val="10000"/>
                  </a:ext>
                </a:extLst>
              </a:tr>
              <a:tr h="777240">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0</a:t>
                      </a:r>
                    </a:p>
                  </a:txBody>
                  <a:tcPr anchor="ctr"/>
                </a:tc>
                <a:extLst>
                  <a:ext uri="{0D108BD9-81ED-4DB2-BD59-A6C34878D82A}">
                    <a16:rowId xmlns:a16="http://schemas.microsoft.com/office/drawing/2014/main" val="10001"/>
                  </a:ext>
                </a:extLst>
              </a:tr>
              <a:tr h="777240">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1</a:t>
                      </a:r>
                    </a:p>
                  </a:txBody>
                  <a:tcPr anchor="ctr"/>
                </a:tc>
                <a:extLst>
                  <a:ext uri="{0D108BD9-81ED-4DB2-BD59-A6C34878D82A}">
                    <a16:rowId xmlns:a16="http://schemas.microsoft.com/office/drawing/2014/main" val="10002"/>
                  </a:ext>
                </a:extLst>
              </a:tr>
              <a:tr h="777240">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1</a:t>
                      </a:r>
                    </a:p>
                  </a:txBody>
                  <a:tcPr anchor="ctr"/>
                </a:tc>
                <a:extLst>
                  <a:ext uri="{0D108BD9-81ED-4DB2-BD59-A6C34878D82A}">
                    <a16:rowId xmlns:a16="http://schemas.microsoft.com/office/drawing/2014/main" val="10003"/>
                  </a:ext>
                </a:extLst>
              </a:tr>
              <a:tr h="777240">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0</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312059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Hash Functions</a:t>
            </a:r>
            <a:endParaRPr lang="en-US" dirty="0"/>
          </a:p>
        </p:txBody>
      </p:sp>
      <p:sp>
        <p:nvSpPr>
          <p:cNvPr id="3" name="Content Placeholder 2"/>
          <p:cNvSpPr>
            <a:spLocks noGrp="1"/>
          </p:cNvSpPr>
          <p:nvPr>
            <p:ph idx="1"/>
          </p:nvPr>
        </p:nvSpPr>
        <p:spPr/>
        <p:txBody>
          <a:bodyPr/>
          <a:lstStyle/>
          <a:p>
            <a:r>
              <a:rPr lang="en-US" altLang="en-US" dirty="0"/>
              <a:t>Mathematical algorithms that create a message summary or digest to confirm message identity and integrity</a:t>
            </a:r>
          </a:p>
          <a:p>
            <a:r>
              <a:rPr lang="en-US" altLang="en-US" dirty="0"/>
              <a:t>Convert variable-length messages into a single fixed-length value</a:t>
            </a:r>
          </a:p>
          <a:p>
            <a:r>
              <a:rPr lang="en-US" altLang="en-US" dirty="0"/>
              <a:t>Message authentication code (MAC) may be attached to a message</a:t>
            </a:r>
          </a:p>
          <a:p>
            <a:r>
              <a:rPr lang="en-US" altLang="en-US" dirty="0"/>
              <a:t>Used in password verification systems to store passwords and confirm the identity of the user</a:t>
            </a:r>
          </a:p>
        </p:txBody>
      </p:sp>
    </p:spTree>
    <p:extLst>
      <p:ext uri="{BB962C8B-B14F-4D97-AF65-F5344CB8AC3E}">
        <p14:creationId xmlns:p14="http://schemas.microsoft.com/office/powerpoint/2010/main" val="3316088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6421A-FD79-4124-BD67-49539A72D59E}"/>
              </a:ext>
            </a:extLst>
          </p:cNvPr>
          <p:cNvSpPr>
            <a:spLocks noGrp="1"/>
          </p:cNvSpPr>
          <p:nvPr>
            <p:ph type="title"/>
          </p:nvPr>
        </p:nvSpPr>
        <p:spPr/>
        <p:txBody>
          <a:bodyPr/>
          <a:lstStyle/>
          <a:p>
            <a:r>
              <a:rPr lang="en-IN" dirty="0"/>
              <a:t>Knowledge Check</a:t>
            </a:r>
          </a:p>
        </p:txBody>
      </p:sp>
      <p:sp>
        <p:nvSpPr>
          <p:cNvPr id="3" name="Content Placeholder 2">
            <a:extLst>
              <a:ext uri="{FF2B5EF4-FFF2-40B4-BE49-F238E27FC236}">
                <a16:creationId xmlns:a16="http://schemas.microsoft.com/office/drawing/2014/main" id="{6EFF251B-C825-4083-929F-7617A907FF06}"/>
              </a:ext>
            </a:extLst>
          </p:cNvPr>
          <p:cNvSpPr>
            <a:spLocks noGrp="1"/>
          </p:cNvSpPr>
          <p:nvPr>
            <p:ph idx="1"/>
          </p:nvPr>
        </p:nvSpPr>
        <p:spPr/>
        <p:txBody>
          <a:bodyPr/>
          <a:lstStyle/>
          <a:p>
            <a:pPr marL="0" indent="0">
              <a:buNone/>
            </a:pPr>
            <a:r>
              <a:rPr lang="en-US" dirty="0"/>
              <a:t>Hashing functions require the use of keys.</a:t>
            </a:r>
          </a:p>
          <a:p>
            <a:pPr>
              <a:buFont typeface="+mj-lt"/>
              <a:buAutoNum type="alphaLcPeriod"/>
            </a:pPr>
            <a:r>
              <a:rPr lang="en-US" dirty="0"/>
              <a:t>True</a:t>
            </a:r>
          </a:p>
          <a:p>
            <a:pPr>
              <a:buFont typeface="+mj-lt"/>
              <a:buAutoNum type="alphaLcPeriod"/>
            </a:pPr>
            <a:r>
              <a:rPr lang="en-US" dirty="0"/>
              <a:t>False</a:t>
            </a:r>
          </a:p>
        </p:txBody>
      </p:sp>
    </p:spTree>
    <p:extLst>
      <p:ext uri="{BB962C8B-B14F-4D97-AF65-F5344CB8AC3E}">
        <p14:creationId xmlns:p14="http://schemas.microsoft.com/office/powerpoint/2010/main" val="2981603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Symmetric Encryption (1 of 2)</a:t>
            </a:r>
            <a:endParaRPr lang="en-US" dirty="0"/>
          </a:p>
        </p:txBody>
      </p:sp>
      <p:sp>
        <p:nvSpPr>
          <p:cNvPr id="3" name="Content Placeholder 2"/>
          <p:cNvSpPr>
            <a:spLocks noGrp="1"/>
          </p:cNvSpPr>
          <p:nvPr>
            <p:ph idx="1"/>
          </p:nvPr>
        </p:nvSpPr>
        <p:spPr/>
        <p:txBody>
          <a:bodyPr/>
          <a:lstStyle/>
          <a:p>
            <a:r>
              <a:rPr lang="en-US" altLang="en-US" dirty="0"/>
              <a:t>A cryptographic method in which the same algorithm and “secret” are used both to  encipher and decipher the message; also known as private-key encryption.</a:t>
            </a:r>
          </a:p>
          <a:p>
            <a:r>
              <a:rPr lang="en-US" altLang="en-US" dirty="0"/>
              <a:t>Can be programmed into fast computing algorithms and executed quickly.</a:t>
            </a:r>
          </a:p>
          <a:p>
            <a:r>
              <a:rPr lang="en-US" altLang="en-US" dirty="0"/>
              <a:t>Both sender and receiver must possess the same secret key.</a:t>
            </a:r>
          </a:p>
          <a:p>
            <a:r>
              <a:rPr lang="en-US" altLang="en-US" dirty="0"/>
              <a:t>If either copy of the key is compromised, an intermediate can decrypt and read messages without sender/receiver knowledge.</a:t>
            </a:r>
          </a:p>
        </p:txBody>
      </p:sp>
    </p:spTree>
    <p:extLst>
      <p:ext uri="{BB962C8B-B14F-4D97-AF65-F5344CB8AC3E}">
        <p14:creationId xmlns:p14="http://schemas.microsoft.com/office/powerpoint/2010/main" val="50810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Symmetric Encryption Encryption (2 of 2)</a:t>
            </a:r>
            <a:endParaRPr lang="en-US" dirty="0"/>
          </a:p>
        </p:txBody>
      </p:sp>
      <p:sp>
        <p:nvSpPr>
          <p:cNvPr id="5" name="Content Placeholder 4"/>
          <p:cNvSpPr>
            <a:spLocks noGrp="1"/>
          </p:cNvSpPr>
          <p:nvPr>
            <p:ph idx="1"/>
          </p:nvPr>
        </p:nvSpPr>
        <p:spPr/>
        <p:txBody>
          <a:bodyPr/>
          <a:lstStyle/>
          <a:p>
            <a:r>
              <a:rPr lang="en-US" altLang="en-US" dirty="0"/>
              <a:t>Data Encryption Standard (DES): one of the most popular symmetric encryption cryptosystems.</a:t>
            </a:r>
          </a:p>
          <a:p>
            <a:pPr lvl="1"/>
            <a:r>
              <a:rPr lang="en-US" altLang="en-US" dirty="0"/>
              <a:t>64-bit block size; 56-bit key</a:t>
            </a:r>
          </a:p>
          <a:p>
            <a:r>
              <a:rPr lang="en-US" altLang="en-US" dirty="0"/>
              <a:t>Triple DES (3DES): created to provide security far beyond DES.</a:t>
            </a:r>
          </a:p>
          <a:p>
            <a:pPr marL="228600" lvl="1">
              <a:spcBef>
                <a:spcPts val="1000"/>
              </a:spcBef>
            </a:pPr>
            <a:r>
              <a:rPr lang="en-US" altLang="en-US" dirty="0"/>
              <a:t>Advanced Encryption Standard (AES): developed to replace both DES and 3DES</a:t>
            </a:r>
          </a:p>
          <a:p>
            <a:pPr marL="685800" lvl="2">
              <a:spcBef>
                <a:spcPts val="1000"/>
              </a:spcBef>
            </a:pPr>
            <a:r>
              <a:rPr lang="en-US" altLang="en-US" dirty="0"/>
              <a:t>Adopted by NIST in November 2001 as the federal standard for encrypting non-classified information</a:t>
            </a:r>
          </a:p>
        </p:txBody>
      </p:sp>
    </p:spTree>
    <p:extLst>
      <p:ext uri="{BB962C8B-B14F-4D97-AF65-F5344CB8AC3E}">
        <p14:creationId xmlns:p14="http://schemas.microsoft.com/office/powerpoint/2010/main" val="87725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lstStyle/>
          <a:p>
            <a:r>
              <a:rPr lang="en-US" altLang="en-US" dirty="0"/>
              <a:t>Asymmetric Encryption</a:t>
            </a:r>
            <a:endParaRPr lang="en-US" dirty="0"/>
          </a:p>
        </p:txBody>
      </p:sp>
      <p:sp>
        <p:nvSpPr>
          <p:cNvPr id="3" name="Content Placeholder 2"/>
          <p:cNvSpPr>
            <a:spLocks noGrp="1"/>
          </p:cNvSpPr>
          <p:nvPr>
            <p:ph idx="1"/>
          </p:nvPr>
        </p:nvSpPr>
        <p:spPr>
          <a:xfrm>
            <a:off x="335280" y="838200"/>
            <a:ext cx="8763000" cy="4830763"/>
          </a:xfrm>
        </p:spPr>
        <p:txBody>
          <a:bodyPr>
            <a:normAutofit fontScale="92500" lnSpcReduction="20000"/>
          </a:bodyPr>
          <a:lstStyle/>
          <a:p>
            <a:r>
              <a:rPr lang="en-US" altLang="en-US" dirty="0"/>
              <a:t>A cryptographic method that incorporates mathematical operations involving two different keys (commonly known as the public key and the private key) to encipher or decipher a message. </a:t>
            </a:r>
          </a:p>
          <a:p>
            <a:r>
              <a:rPr lang="en-US" altLang="en-US" dirty="0"/>
              <a:t>Either key can be used to encrypt a message, but then the other key is required to decrypt it.</a:t>
            </a:r>
          </a:p>
          <a:p>
            <a:r>
              <a:rPr lang="en-US" altLang="en-US" dirty="0"/>
              <a:t>Also known as public-key encryption.</a:t>
            </a:r>
          </a:p>
          <a:p>
            <a:r>
              <a:rPr lang="en-US" altLang="en-US" dirty="0"/>
              <a:t>Uses two different but mathematically related keys</a:t>
            </a:r>
          </a:p>
          <a:p>
            <a:pPr lvl="1"/>
            <a:r>
              <a:rPr lang="en-US" altLang="en-US" dirty="0"/>
              <a:t>Either key can encrypt or decrypt a message</a:t>
            </a:r>
          </a:p>
          <a:p>
            <a:pPr lvl="1"/>
            <a:r>
              <a:rPr lang="en-US" altLang="en-US" dirty="0"/>
              <a:t>If Key A encrypts a message, only Key B can decrypt</a:t>
            </a:r>
          </a:p>
          <a:p>
            <a:pPr lvl="1"/>
            <a:r>
              <a:rPr lang="en-US" altLang="en-US" dirty="0"/>
              <a:t>Greatest value when one key serves as a private key and the other serves as a public key</a:t>
            </a:r>
          </a:p>
          <a:p>
            <a:r>
              <a:rPr lang="en-US" altLang="en-US" dirty="0"/>
              <a:t>RSA algorithm was the first public-key encryption algorithm developed/published for commercial use.</a:t>
            </a:r>
          </a:p>
        </p:txBody>
      </p:sp>
    </p:spTree>
    <p:extLst>
      <p:ext uri="{BB962C8B-B14F-4D97-AF65-F5344CB8AC3E}">
        <p14:creationId xmlns:p14="http://schemas.microsoft.com/office/powerpoint/2010/main" val="335137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1AC77-3E85-4553-B07C-61DA989C40EC}"/>
              </a:ext>
            </a:extLst>
          </p:cNvPr>
          <p:cNvSpPr>
            <a:spLocks noGrp="1"/>
          </p:cNvSpPr>
          <p:nvPr>
            <p:ph type="title"/>
          </p:nvPr>
        </p:nvSpPr>
        <p:spPr>
          <a:xfrm>
            <a:off x="457200" y="27709"/>
            <a:ext cx="8229600" cy="505691"/>
          </a:xfrm>
        </p:spPr>
        <p:txBody>
          <a:bodyPr>
            <a:normAutofit fontScale="90000"/>
          </a:bodyPr>
          <a:lstStyle/>
          <a:p>
            <a:r>
              <a:rPr lang="en-IN" dirty="0"/>
              <a:t>Encryption Key Power</a:t>
            </a:r>
          </a:p>
        </p:txBody>
      </p:sp>
      <p:graphicFrame>
        <p:nvGraphicFramePr>
          <p:cNvPr id="5" name="Content Placeholder 4">
            <a:extLst>
              <a:ext uri="{FF2B5EF4-FFF2-40B4-BE49-F238E27FC236}">
                <a16:creationId xmlns:a16="http://schemas.microsoft.com/office/drawing/2014/main" id="{002FD1D6-161E-40C0-9DEE-DD91DA0BFC7A}"/>
              </a:ext>
            </a:extLst>
          </p:cNvPr>
          <p:cNvGraphicFramePr>
            <a:graphicFrameLocks noGrp="1"/>
          </p:cNvGraphicFramePr>
          <p:nvPr>
            <p:ph idx="1"/>
            <p:extLst>
              <p:ext uri="{D42A27DB-BD31-4B8C-83A1-F6EECF244321}">
                <p14:modId xmlns:p14="http://schemas.microsoft.com/office/powerpoint/2010/main" val="3915282373"/>
              </p:ext>
            </p:extLst>
          </p:nvPr>
        </p:nvGraphicFramePr>
        <p:xfrm>
          <a:off x="16476" y="4663440"/>
          <a:ext cx="9137819" cy="2194560"/>
        </p:xfrm>
        <a:graphic>
          <a:graphicData uri="http://schemas.openxmlformats.org/drawingml/2006/table">
            <a:tbl>
              <a:tblPr firstRow="1" bandRow="1">
                <a:tableStyleId>{5C22544A-7EE6-4342-B048-85BDC9FD1C3A}</a:tableStyleId>
              </a:tblPr>
              <a:tblGrid>
                <a:gridCol w="1193826">
                  <a:extLst>
                    <a:ext uri="{9D8B030D-6E8A-4147-A177-3AD203B41FA5}">
                      <a16:colId xmlns:a16="http://schemas.microsoft.com/office/drawing/2014/main" val="3480042254"/>
                    </a:ext>
                  </a:extLst>
                </a:gridCol>
                <a:gridCol w="2522023">
                  <a:extLst>
                    <a:ext uri="{9D8B030D-6E8A-4147-A177-3AD203B41FA5}">
                      <a16:colId xmlns:a16="http://schemas.microsoft.com/office/drawing/2014/main" val="2771002353"/>
                    </a:ext>
                  </a:extLst>
                </a:gridCol>
                <a:gridCol w="2798344">
                  <a:extLst>
                    <a:ext uri="{9D8B030D-6E8A-4147-A177-3AD203B41FA5}">
                      <a16:colId xmlns:a16="http://schemas.microsoft.com/office/drawing/2014/main" val="3954500942"/>
                    </a:ext>
                  </a:extLst>
                </a:gridCol>
                <a:gridCol w="2623626">
                  <a:extLst>
                    <a:ext uri="{9D8B030D-6E8A-4147-A177-3AD203B41FA5}">
                      <a16:colId xmlns:a16="http://schemas.microsoft.com/office/drawing/2014/main" val="967118014"/>
                    </a:ext>
                  </a:extLst>
                </a:gridCol>
              </a:tblGrid>
              <a:tr h="480060">
                <a:tc>
                  <a:txBody>
                    <a:bodyPr/>
                    <a:lstStyle/>
                    <a:p>
                      <a:r>
                        <a:rPr lang="en-IN" sz="1400" dirty="0"/>
                        <a:t>Key Length (Bits)</a:t>
                      </a:r>
                    </a:p>
                  </a:txBody>
                  <a:tcPr marL="68580" marR="68580" marT="34290" marB="34290"/>
                </a:tc>
                <a:tc>
                  <a:txBody>
                    <a:bodyPr/>
                    <a:lstStyle/>
                    <a:p>
                      <a:r>
                        <a:rPr lang="en-US" sz="1400" dirty="0"/>
                        <a:t>Maximum Number of</a:t>
                      </a:r>
                    </a:p>
                    <a:p>
                      <a:r>
                        <a:rPr lang="en-US" sz="1400" dirty="0"/>
                        <a:t>Operations (Guesses)</a:t>
                      </a:r>
                      <a:endParaRPr lang="en-IN" sz="1400" dirty="0"/>
                    </a:p>
                  </a:txBody>
                  <a:tcPr marL="68580" marR="68580" marT="34290" marB="34290"/>
                </a:tc>
                <a:tc>
                  <a:txBody>
                    <a:bodyPr/>
                    <a:lstStyle/>
                    <a:p>
                      <a:r>
                        <a:rPr lang="en-IN" sz="1400" dirty="0"/>
                        <a:t>Maximum Time to Crack</a:t>
                      </a:r>
                    </a:p>
                  </a:txBody>
                  <a:tcPr marL="68580" marR="68580" marT="34290" marB="34290"/>
                </a:tc>
                <a:tc>
                  <a:txBody>
                    <a:bodyPr/>
                    <a:lstStyle/>
                    <a:p>
                      <a:r>
                        <a:rPr lang="en-IN" sz="1400" dirty="0"/>
                        <a:t>Estimated Average Time to Crack</a:t>
                      </a:r>
                    </a:p>
                  </a:txBody>
                  <a:tcPr marL="68580" marR="68580" marT="34290" marB="34290"/>
                </a:tc>
                <a:extLst>
                  <a:ext uri="{0D108BD9-81ED-4DB2-BD59-A6C34878D82A}">
                    <a16:rowId xmlns:a16="http://schemas.microsoft.com/office/drawing/2014/main" val="1949668359"/>
                  </a:ext>
                </a:extLst>
              </a:tr>
              <a:tr h="480060">
                <a:tc>
                  <a:txBody>
                    <a:bodyPr/>
                    <a:lstStyle/>
                    <a:p>
                      <a:pPr algn="ctr"/>
                      <a:r>
                        <a:rPr lang="en-US" sz="1400" dirty="0"/>
                        <a:t>128</a:t>
                      </a:r>
                      <a:endParaRPr lang="en-IN" sz="1400" dirty="0"/>
                    </a:p>
                  </a:txBody>
                  <a:tcPr marL="68580" marR="68580" marT="34290" marB="34290"/>
                </a:tc>
                <a:tc>
                  <a:txBody>
                    <a:bodyPr/>
                    <a:lstStyle/>
                    <a:p>
                      <a:pPr algn="r"/>
                      <a:r>
                        <a:rPr lang="en-IN" sz="1400" dirty="0"/>
                        <a:t>3.40E+38</a:t>
                      </a:r>
                    </a:p>
                  </a:txBody>
                  <a:tcPr marL="68580" marR="68580" marT="34290" marB="34290"/>
                </a:tc>
                <a:tc>
                  <a:txBody>
                    <a:bodyPr/>
                    <a:lstStyle/>
                    <a:p>
                      <a:pPr algn="r"/>
                      <a:r>
                        <a:rPr lang="en-IN" sz="1400" b="0" i="0" u="none" strike="noStrike" kern="1200" baseline="0" dirty="0">
                          <a:solidFill>
                            <a:schemeClr val="dk1"/>
                          </a:solidFill>
                          <a:latin typeface="+mn-lt"/>
                          <a:ea typeface="+mn-ea"/>
                          <a:cs typeface="+mn-cs"/>
                        </a:rPr>
                        <a:t>18,431,695,314,143,700,000</a:t>
                      </a:r>
                    </a:p>
                    <a:p>
                      <a:pPr algn="r"/>
                      <a:r>
                        <a:rPr lang="en-IN" sz="1400" b="0" i="0" u="none" strike="noStrike" kern="1200" baseline="0" dirty="0">
                          <a:solidFill>
                            <a:schemeClr val="dk1"/>
                          </a:solidFill>
                          <a:latin typeface="+mn-lt"/>
                          <a:ea typeface="+mn-ea"/>
                          <a:cs typeface="+mn-cs"/>
                        </a:rPr>
                        <a:t>years</a:t>
                      </a:r>
                      <a:endParaRPr lang="en-IN" sz="1400" dirty="0"/>
                    </a:p>
                  </a:txBody>
                  <a:tcPr marL="68580" marR="68580" marT="34290" marB="34290"/>
                </a:tc>
                <a:tc>
                  <a:txBody>
                    <a:bodyPr/>
                    <a:lstStyle/>
                    <a:p>
                      <a:pPr algn="r"/>
                      <a:r>
                        <a:rPr lang="en-US" sz="1400" dirty="0"/>
                        <a:t>9,215,847,657,071,860,000</a:t>
                      </a:r>
                    </a:p>
                    <a:p>
                      <a:pPr algn="r"/>
                      <a:r>
                        <a:rPr lang="en-US" sz="1400" dirty="0"/>
                        <a:t>Years</a:t>
                      </a:r>
                    </a:p>
                  </a:txBody>
                  <a:tcPr marL="68580" marR="68580" marT="34290" marB="34290"/>
                </a:tc>
                <a:extLst>
                  <a:ext uri="{0D108BD9-81ED-4DB2-BD59-A6C34878D82A}">
                    <a16:rowId xmlns:a16="http://schemas.microsoft.com/office/drawing/2014/main" val="4239302254"/>
                  </a:ext>
                </a:extLst>
              </a:tr>
              <a:tr h="891540">
                <a:tc>
                  <a:txBody>
                    <a:bodyPr/>
                    <a:lstStyle/>
                    <a:p>
                      <a:pPr algn="ctr"/>
                      <a:r>
                        <a:rPr lang="en-US" sz="1400" dirty="0"/>
                        <a:t>256</a:t>
                      </a:r>
                      <a:endParaRPr lang="en-IN" sz="1400" dirty="0"/>
                    </a:p>
                  </a:txBody>
                  <a:tcPr marL="68580" marR="68580" marT="34290" marB="34290"/>
                </a:tc>
                <a:tc>
                  <a:txBody>
                    <a:bodyPr/>
                    <a:lstStyle/>
                    <a:p>
                      <a:pPr algn="r"/>
                      <a:r>
                        <a:rPr lang="en-IN" sz="1400" dirty="0"/>
                        <a:t>1.16E+ 77</a:t>
                      </a:r>
                    </a:p>
                  </a:txBody>
                  <a:tcPr marL="68580" marR="68580" marT="34290" marB="34290"/>
                </a:tc>
                <a:tc>
                  <a:txBody>
                    <a:bodyPr/>
                    <a:lstStyle/>
                    <a:p>
                      <a:pPr algn="r"/>
                      <a:r>
                        <a:rPr lang="en-US" sz="1400" dirty="0"/>
                        <a:t>6,271,980,907,862,400,000,</a:t>
                      </a:r>
                    </a:p>
                    <a:p>
                      <a:pPr algn="r"/>
                      <a:r>
                        <a:rPr lang="en-US" sz="1400" dirty="0"/>
                        <a:t>000,000,000,000,000,000,000,</a:t>
                      </a:r>
                    </a:p>
                    <a:p>
                      <a:pPr algn="r"/>
                      <a:r>
                        <a:rPr lang="en-US" sz="1400" dirty="0"/>
                        <a:t>000,000,000,000,000,000</a:t>
                      </a:r>
                    </a:p>
                    <a:p>
                      <a:pPr algn="r"/>
                      <a:r>
                        <a:rPr lang="en-US" sz="1400" dirty="0"/>
                        <a:t>years</a:t>
                      </a:r>
                      <a:endParaRPr lang="en-IN" sz="1400" dirty="0"/>
                    </a:p>
                  </a:txBody>
                  <a:tcPr marL="68580" marR="68580" marT="34290" marB="34290"/>
                </a:tc>
                <a:tc>
                  <a:txBody>
                    <a:bodyPr/>
                    <a:lstStyle/>
                    <a:p>
                      <a:pPr algn="r"/>
                      <a:r>
                        <a:rPr lang="en-IN" sz="1400" b="0" i="0" u="none" strike="noStrike" kern="1200" baseline="0" dirty="0">
                          <a:solidFill>
                            <a:schemeClr val="dk1"/>
                          </a:solidFill>
                          <a:latin typeface="+mn-lt"/>
                          <a:ea typeface="+mn-ea"/>
                          <a:cs typeface="+mn-cs"/>
                        </a:rPr>
                        <a:t>3,1 35,990,453,931 ,200,000,</a:t>
                      </a:r>
                    </a:p>
                    <a:p>
                      <a:pPr algn="r"/>
                      <a:r>
                        <a:rPr lang="en-IN" sz="1400" b="0" i="0" u="none" strike="noStrike" kern="1200" baseline="0" dirty="0">
                          <a:solidFill>
                            <a:schemeClr val="dk1"/>
                          </a:solidFill>
                          <a:latin typeface="+mn-lt"/>
                          <a:ea typeface="+mn-ea"/>
                          <a:cs typeface="+mn-cs"/>
                        </a:rPr>
                        <a:t>000,000,000,000,000,000,</a:t>
                      </a:r>
                    </a:p>
                    <a:p>
                      <a:pPr algn="r"/>
                      <a:r>
                        <a:rPr lang="en-IN" sz="1400" b="0" i="0" u="none" strike="noStrike" kern="1200" baseline="0" dirty="0">
                          <a:solidFill>
                            <a:schemeClr val="dk1"/>
                          </a:solidFill>
                          <a:latin typeface="+mn-lt"/>
                          <a:ea typeface="+mn-ea"/>
                          <a:cs typeface="+mn-cs"/>
                        </a:rPr>
                        <a:t>000,000,000,000,000,000,000</a:t>
                      </a:r>
                    </a:p>
                    <a:p>
                      <a:pPr algn="r"/>
                      <a:r>
                        <a:rPr lang="en-IN" sz="1400" b="0" i="0" u="none" strike="noStrike" kern="1200" baseline="0" dirty="0">
                          <a:solidFill>
                            <a:schemeClr val="dk1"/>
                          </a:solidFill>
                          <a:latin typeface="+mn-lt"/>
                          <a:ea typeface="+mn-ea"/>
                          <a:cs typeface="+mn-cs"/>
                        </a:rPr>
                        <a:t>years</a:t>
                      </a:r>
                      <a:endParaRPr lang="en-IN" sz="1400" dirty="0"/>
                    </a:p>
                  </a:txBody>
                  <a:tcPr marL="68580" marR="68580" marT="34290" marB="34290"/>
                </a:tc>
                <a:extLst>
                  <a:ext uri="{0D108BD9-81ED-4DB2-BD59-A6C34878D82A}">
                    <a16:rowId xmlns:a16="http://schemas.microsoft.com/office/drawing/2014/main" val="809687826"/>
                  </a:ext>
                </a:extLst>
              </a:tr>
              <a:tr h="278130">
                <a:tc>
                  <a:txBody>
                    <a:bodyPr/>
                    <a:lstStyle/>
                    <a:p>
                      <a:pPr algn="ctr"/>
                      <a:r>
                        <a:rPr lang="en-US" sz="1400" dirty="0"/>
                        <a:t>512</a:t>
                      </a:r>
                      <a:endParaRPr lang="en-IN" sz="1400" dirty="0"/>
                    </a:p>
                  </a:txBody>
                  <a:tcPr marL="68580" marR="68580" marT="34290" marB="34290"/>
                </a:tc>
                <a:tc>
                  <a:txBody>
                    <a:bodyPr/>
                    <a:lstStyle/>
                    <a:p>
                      <a:pPr algn="r"/>
                      <a:r>
                        <a:rPr lang="en-IN" sz="1400" dirty="0"/>
                        <a:t>1.34E+154</a:t>
                      </a:r>
                    </a:p>
                  </a:txBody>
                  <a:tcPr marL="68580" marR="68580" marT="34290" marB="34290"/>
                </a:tc>
                <a:tc>
                  <a:txBody>
                    <a:bodyPr/>
                    <a:lstStyle/>
                    <a:p>
                      <a:pPr algn="r"/>
                      <a:r>
                        <a:rPr lang="en-IN" sz="1400" dirty="0"/>
                        <a:t>7.26E+134 years</a:t>
                      </a:r>
                    </a:p>
                  </a:txBody>
                  <a:tcPr marL="68580" marR="68580" marT="34290" marB="34290"/>
                </a:tc>
                <a:tc>
                  <a:txBody>
                    <a:bodyPr/>
                    <a:lstStyle/>
                    <a:p>
                      <a:pPr algn="r"/>
                      <a:r>
                        <a:rPr lang="en-IN" sz="1400" dirty="0"/>
                        <a:t>3.63E+134 years</a:t>
                      </a:r>
                    </a:p>
                  </a:txBody>
                  <a:tcPr marL="68580" marR="68580" marT="34290" marB="34290"/>
                </a:tc>
                <a:extLst>
                  <a:ext uri="{0D108BD9-81ED-4DB2-BD59-A6C34878D82A}">
                    <a16:rowId xmlns:a16="http://schemas.microsoft.com/office/drawing/2014/main" val="3070533623"/>
                  </a:ext>
                </a:extLst>
              </a:tr>
            </a:tbl>
          </a:graphicData>
        </a:graphic>
      </p:graphicFrame>
      <p:graphicFrame>
        <p:nvGraphicFramePr>
          <p:cNvPr id="3" name="Table 4">
            <a:extLst>
              <a:ext uri="{FF2B5EF4-FFF2-40B4-BE49-F238E27FC236}">
                <a16:creationId xmlns:a16="http://schemas.microsoft.com/office/drawing/2014/main" id="{B792F351-B376-9C17-07A8-C5D7791FE521}"/>
              </a:ext>
            </a:extLst>
          </p:cNvPr>
          <p:cNvGraphicFramePr>
            <a:graphicFrameLocks noGrp="1"/>
          </p:cNvGraphicFramePr>
          <p:nvPr>
            <p:extLst>
              <p:ext uri="{D42A27DB-BD31-4B8C-83A1-F6EECF244321}">
                <p14:modId xmlns:p14="http://schemas.microsoft.com/office/powerpoint/2010/main" val="2723470588"/>
              </p:ext>
            </p:extLst>
          </p:nvPr>
        </p:nvGraphicFramePr>
        <p:xfrm>
          <a:off x="-10295" y="1676400"/>
          <a:ext cx="9137819" cy="3017520"/>
        </p:xfrm>
        <a:graphic>
          <a:graphicData uri="http://schemas.openxmlformats.org/drawingml/2006/table">
            <a:tbl>
              <a:tblPr firstRow="1" bandRow="1">
                <a:tableStyleId>{5C22544A-7EE6-4342-B048-85BDC9FD1C3A}</a:tableStyleId>
              </a:tblPr>
              <a:tblGrid>
                <a:gridCol w="1198019">
                  <a:extLst>
                    <a:ext uri="{9D8B030D-6E8A-4147-A177-3AD203B41FA5}">
                      <a16:colId xmlns:a16="http://schemas.microsoft.com/office/drawing/2014/main" val="3480042254"/>
                    </a:ext>
                  </a:extLst>
                </a:gridCol>
                <a:gridCol w="2998217">
                  <a:extLst>
                    <a:ext uri="{9D8B030D-6E8A-4147-A177-3AD203B41FA5}">
                      <a16:colId xmlns:a16="http://schemas.microsoft.com/office/drawing/2014/main" val="2771002353"/>
                    </a:ext>
                  </a:extLst>
                </a:gridCol>
                <a:gridCol w="2095241">
                  <a:extLst>
                    <a:ext uri="{9D8B030D-6E8A-4147-A177-3AD203B41FA5}">
                      <a16:colId xmlns:a16="http://schemas.microsoft.com/office/drawing/2014/main" val="3954500942"/>
                    </a:ext>
                  </a:extLst>
                </a:gridCol>
                <a:gridCol w="2846342">
                  <a:extLst>
                    <a:ext uri="{9D8B030D-6E8A-4147-A177-3AD203B41FA5}">
                      <a16:colId xmlns:a16="http://schemas.microsoft.com/office/drawing/2014/main" val="967118014"/>
                    </a:ext>
                  </a:extLst>
                </a:gridCol>
              </a:tblGrid>
              <a:tr h="137116">
                <a:tc>
                  <a:txBody>
                    <a:bodyPr/>
                    <a:lstStyle/>
                    <a:p>
                      <a:r>
                        <a:rPr lang="en-IN" dirty="0"/>
                        <a:t>Key Length (Bits)</a:t>
                      </a:r>
                    </a:p>
                  </a:txBody>
                  <a:tcPr/>
                </a:tc>
                <a:tc>
                  <a:txBody>
                    <a:bodyPr/>
                    <a:lstStyle/>
                    <a:p>
                      <a:r>
                        <a:rPr lang="en-US" dirty="0"/>
                        <a:t>Maximum Number of</a:t>
                      </a:r>
                    </a:p>
                    <a:p>
                      <a:r>
                        <a:rPr lang="en-US" dirty="0"/>
                        <a:t>Operations (Guesses)</a:t>
                      </a:r>
                      <a:endParaRPr lang="en-IN" dirty="0"/>
                    </a:p>
                  </a:txBody>
                  <a:tcPr/>
                </a:tc>
                <a:tc>
                  <a:txBody>
                    <a:bodyPr/>
                    <a:lstStyle/>
                    <a:p>
                      <a:r>
                        <a:rPr lang="en-IN" dirty="0"/>
                        <a:t>Maximum Time to Crack</a:t>
                      </a:r>
                    </a:p>
                  </a:txBody>
                  <a:tcPr/>
                </a:tc>
                <a:tc>
                  <a:txBody>
                    <a:bodyPr/>
                    <a:lstStyle/>
                    <a:p>
                      <a:r>
                        <a:rPr lang="en-IN" dirty="0"/>
                        <a:t>Estimated Average Time to Crack</a:t>
                      </a:r>
                    </a:p>
                  </a:txBody>
                  <a:tcPr/>
                </a:tc>
                <a:extLst>
                  <a:ext uri="{0D108BD9-81ED-4DB2-BD59-A6C34878D82A}">
                    <a16:rowId xmlns:a16="http://schemas.microsoft.com/office/drawing/2014/main" val="1949668359"/>
                  </a:ext>
                </a:extLst>
              </a:tr>
              <a:tr h="0">
                <a:tc>
                  <a:txBody>
                    <a:bodyPr/>
                    <a:lstStyle/>
                    <a:p>
                      <a:pPr algn="ctr"/>
                      <a:r>
                        <a:rPr lang="en-US" dirty="0"/>
                        <a:t>16</a:t>
                      </a:r>
                      <a:endParaRPr lang="en-IN" dirty="0"/>
                    </a:p>
                  </a:txBody>
                  <a:tcPr/>
                </a:tc>
                <a:tc>
                  <a:txBody>
                    <a:bodyPr/>
                    <a:lstStyle/>
                    <a:p>
                      <a:pPr algn="r"/>
                      <a:r>
                        <a:rPr lang="en-IN" dirty="0"/>
                        <a:t>65,536</a:t>
                      </a:r>
                    </a:p>
                  </a:txBody>
                  <a:tcPr/>
                </a:tc>
                <a:tc>
                  <a:txBody>
                    <a:bodyPr/>
                    <a:lstStyle/>
                    <a:p>
                      <a:pPr algn="r"/>
                      <a:r>
                        <a:rPr lang="en-IN" dirty="0"/>
                        <a:t>0.00000011 2 seconds</a:t>
                      </a:r>
                    </a:p>
                  </a:txBody>
                  <a:tcPr/>
                </a:tc>
                <a:tc>
                  <a:txBody>
                    <a:bodyPr/>
                    <a:lstStyle/>
                    <a:p>
                      <a:pPr algn="r"/>
                      <a:r>
                        <a:rPr lang="en-IN" dirty="0"/>
                        <a:t>0.000000056 seconds</a:t>
                      </a:r>
                    </a:p>
                  </a:txBody>
                  <a:tcPr/>
                </a:tc>
                <a:extLst>
                  <a:ext uri="{0D108BD9-81ED-4DB2-BD59-A6C34878D82A}">
                    <a16:rowId xmlns:a16="http://schemas.microsoft.com/office/drawing/2014/main" val="3170940931"/>
                  </a:ext>
                </a:extLst>
              </a:tr>
              <a:tr h="0">
                <a:tc>
                  <a:txBody>
                    <a:bodyPr/>
                    <a:lstStyle/>
                    <a:p>
                      <a:pPr algn="ctr"/>
                      <a:r>
                        <a:rPr lang="en-US" dirty="0"/>
                        <a:t>24</a:t>
                      </a:r>
                      <a:endParaRPr lang="en-IN" dirty="0"/>
                    </a:p>
                  </a:txBody>
                  <a:tcPr/>
                </a:tc>
                <a:tc>
                  <a:txBody>
                    <a:bodyPr/>
                    <a:lstStyle/>
                    <a:p>
                      <a:pPr algn="r"/>
                      <a:r>
                        <a:rPr lang="en-IN" dirty="0"/>
                        <a:t>16,777,216</a:t>
                      </a:r>
                    </a:p>
                  </a:txBody>
                  <a:tcPr/>
                </a:tc>
                <a:tc>
                  <a:txBody>
                    <a:bodyPr/>
                    <a:lstStyle/>
                    <a:p>
                      <a:pPr algn="r"/>
                      <a:r>
                        <a:rPr lang="en-IN" dirty="0"/>
                        <a:t>0.0000287 seconds</a:t>
                      </a:r>
                    </a:p>
                  </a:txBody>
                  <a:tcPr/>
                </a:tc>
                <a:tc>
                  <a:txBody>
                    <a:bodyPr/>
                    <a:lstStyle/>
                    <a:p>
                      <a:pPr algn="r"/>
                      <a:r>
                        <a:rPr lang="en-IN" dirty="0"/>
                        <a:t>0.0000 143 seconds</a:t>
                      </a:r>
                    </a:p>
                  </a:txBody>
                  <a:tcPr/>
                </a:tc>
                <a:extLst>
                  <a:ext uri="{0D108BD9-81ED-4DB2-BD59-A6C34878D82A}">
                    <a16:rowId xmlns:a16="http://schemas.microsoft.com/office/drawing/2014/main" val="2114251820"/>
                  </a:ext>
                </a:extLst>
              </a:tr>
              <a:tr h="0">
                <a:tc>
                  <a:txBody>
                    <a:bodyPr/>
                    <a:lstStyle/>
                    <a:p>
                      <a:pPr algn="ctr"/>
                      <a:r>
                        <a:rPr lang="en-US" dirty="0"/>
                        <a:t>32</a:t>
                      </a:r>
                      <a:endParaRPr lang="en-IN" dirty="0"/>
                    </a:p>
                  </a:txBody>
                  <a:tcPr/>
                </a:tc>
                <a:tc>
                  <a:txBody>
                    <a:bodyPr/>
                    <a:lstStyle/>
                    <a:p>
                      <a:pPr algn="r"/>
                      <a:r>
                        <a:rPr lang="en-IN" dirty="0"/>
                        <a:t>4,294,967,296</a:t>
                      </a:r>
                    </a:p>
                  </a:txBody>
                  <a:tcPr/>
                </a:tc>
                <a:tc>
                  <a:txBody>
                    <a:bodyPr/>
                    <a:lstStyle/>
                    <a:p>
                      <a:pPr algn="r"/>
                      <a:r>
                        <a:rPr lang="en-IN" dirty="0"/>
                        <a:t>0.00734 seconds</a:t>
                      </a:r>
                    </a:p>
                  </a:txBody>
                  <a:tcPr/>
                </a:tc>
                <a:tc>
                  <a:txBody>
                    <a:bodyPr/>
                    <a:lstStyle/>
                    <a:p>
                      <a:pPr algn="r"/>
                      <a:r>
                        <a:rPr lang="en-IN" dirty="0"/>
                        <a:t>0.00367 seconds</a:t>
                      </a:r>
                    </a:p>
                  </a:txBody>
                  <a:tcPr/>
                </a:tc>
                <a:extLst>
                  <a:ext uri="{0D108BD9-81ED-4DB2-BD59-A6C34878D82A}">
                    <a16:rowId xmlns:a16="http://schemas.microsoft.com/office/drawing/2014/main" val="586654900"/>
                  </a:ext>
                </a:extLst>
              </a:tr>
              <a:tr h="0">
                <a:tc>
                  <a:txBody>
                    <a:bodyPr/>
                    <a:lstStyle/>
                    <a:p>
                      <a:pPr algn="ctr"/>
                      <a:r>
                        <a:rPr lang="en-US" dirty="0"/>
                        <a:t>56</a:t>
                      </a:r>
                      <a:endParaRPr lang="en-IN" dirty="0"/>
                    </a:p>
                  </a:txBody>
                  <a:tcPr/>
                </a:tc>
                <a:tc>
                  <a:txBody>
                    <a:bodyPr/>
                    <a:lstStyle/>
                    <a:p>
                      <a:pPr algn="r"/>
                      <a:r>
                        <a:rPr lang="en-IN" dirty="0"/>
                        <a:t>72,057,594,037,927,900</a:t>
                      </a:r>
                    </a:p>
                  </a:txBody>
                  <a:tcPr/>
                </a:tc>
                <a:tc>
                  <a:txBody>
                    <a:bodyPr/>
                    <a:lstStyle/>
                    <a:p>
                      <a:pPr algn="r"/>
                      <a:r>
                        <a:rPr lang="en-IN" dirty="0"/>
                        <a:t>34.2 hours</a:t>
                      </a:r>
                    </a:p>
                  </a:txBody>
                  <a:tcPr/>
                </a:tc>
                <a:tc>
                  <a:txBody>
                    <a:bodyPr/>
                    <a:lstStyle/>
                    <a:p>
                      <a:pPr algn="r"/>
                      <a:r>
                        <a:rPr lang="en-IN" dirty="0"/>
                        <a:t>17.1 hours</a:t>
                      </a:r>
                    </a:p>
                  </a:txBody>
                  <a:tcPr/>
                </a:tc>
                <a:extLst>
                  <a:ext uri="{0D108BD9-81ED-4DB2-BD59-A6C34878D82A}">
                    <a16:rowId xmlns:a16="http://schemas.microsoft.com/office/drawing/2014/main" val="2115421925"/>
                  </a:ext>
                </a:extLst>
              </a:tr>
              <a:tr h="0">
                <a:tc>
                  <a:txBody>
                    <a:bodyPr/>
                    <a:lstStyle/>
                    <a:p>
                      <a:pPr algn="ctr"/>
                      <a:r>
                        <a:rPr lang="en-US" dirty="0"/>
                        <a:t>64</a:t>
                      </a:r>
                      <a:endParaRPr lang="en-IN" dirty="0"/>
                    </a:p>
                  </a:txBody>
                  <a:tcPr/>
                </a:tc>
                <a:tc>
                  <a:txBody>
                    <a:bodyPr/>
                    <a:lstStyle/>
                    <a:p>
                      <a:pPr algn="r"/>
                      <a:r>
                        <a:rPr lang="en-IN" dirty="0"/>
                        <a:t>18,446,744,073,709,600,000</a:t>
                      </a:r>
                    </a:p>
                  </a:txBody>
                  <a:tcPr/>
                </a:tc>
                <a:tc>
                  <a:txBody>
                    <a:bodyPr/>
                    <a:lstStyle/>
                    <a:p>
                      <a:pPr algn="r"/>
                      <a:r>
                        <a:rPr lang="en-IN" dirty="0"/>
                        <a:t>364.7 days</a:t>
                      </a:r>
                    </a:p>
                  </a:txBody>
                  <a:tcPr/>
                </a:tc>
                <a:tc>
                  <a:txBody>
                    <a:bodyPr/>
                    <a:lstStyle/>
                    <a:p>
                      <a:pPr algn="r"/>
                      <a:r>
                        <a:rPr lang="en-IN" dirty="0"/>
                        <a:t>182.35 days</a:t>
                      </a:r>
                    </a:p>
                  </a:txBody>
                  <a:tcPr/>
                </a:tc>
                <a:extLst>
                  <a:ext uri="{0D108BD9-81ED-4DB2-BD59-A6C34878D82A}">
                    <a16:rowId xmlns:a16="http://schemas.microsoft.com/office/drawing/2014/main" val="1974811904"/>
                  </a:ext>
                </a:extLst>
              </a:tr>
            </a:tbl>
          </a:graphicData>
        </a:graphic>
      </p:graphicFrame>
      <p:sp>
        <p:nvSpPr>
          <p:cNvPr id="6" name="TextBox 5">
            <a:extLst>
              <a:ext uri="{FF2B5EF4-FFF2-40B4-BE49-F238E27FC236}">
                <a16:creationId xmlns:a16="http://schemas.microsoft.com/office/drawing/2014/main" id="{DC38DC4E-C507-FC07-B2C1-18FAE79BCC84}"/>
              </a:ext>
            </a:extLst>
          </p:cNvPr>
          <p:cNvSpPr txBox="1"/>
          <p:nvPr/>
        </p:nvSpPr>
        <p:spPr>
          <a:xfrm>
            <a:off x="32952" y="735705"/>
            <a:ext cx="9078097" cy="923330"/>
          </a:xfrm>
          <a:prstGeom prst="rect">
            <a:avLst/>
          </a:prstGeom>
          <a:noFill/>
        </p:spPr>
        <p:txBody>
          <a:bodyPr wrap="square">
            <a:spAutoFit/>
          </a:bodyPr>
          <a:lstStyle/>
          <a:p>
            <a:pPr marL="0" indent="0">
              <a:buNone/>
            </a:pPr>
            <a:r>
              <a:rPr lang="en-US" sz="1800" dirty="0"/>
              <a:t>It is estimated that to crack an encryption key using a brute force attack, a computer needs to perform a maximum of 2^</a:t>
            </a:r>
            <a:r>
              <a:rPr lang="en-US" sz="1800" i="1" dirty="0"/>
              <a:t>k</a:t>
            </a:r>
            <a:r>
              <a:rPr lang="en-US" sz="1800" dirty="0"/>
              <a:t> operations (2</a:t>
            </a:r>
            <a:r>
              <a:rPr lang="en-US" sz="1800" i="1" baseline="30000" dirty="0"/>
              <a:t>k</a:t>
            </a:r>
            <a:r>
              <a:rPr lang="en-US" sz="1800" dirty="0"/>
              <a:t> guesses), where </a:t>
            </a:r>
            <a:r>
              <a:rPr lang="en-US" sz="1800" i="1" dirty="0"/>
              <a:t>k</a:t>
            </a:r>
            <a:r>
              <a:rPr lang="en-US" sz="1800" dirty="0"/>
              <a:t> is the number of bits in the key. The average estimated time to crack is approximately half that time.</a:t>
            </a:r>
            <a:endParaRPr lang="en-IN" dirty="0"/>
          </a:p>
        </p:txBody>
      </p:sp>
    </p:spTree>
    <p:extLst>
      <p:ext uri="{BB962C8B-B14F-4D97-AF65-F5344CB8AC3E}">
        <p14:creationId xmlns:p14="http://schemas.microsoft.com/office/powerpoint/2010/main" val="1346416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Cryptographic Tools</a:t>
            </a:r>
            <a:endParaRPr lang="en-US" dirty="0"/>
          </a:p>
        </p:txBody>
      </p:sp>
      <p:sp>
        <p:nvSpPr>
          <p:cNvPr id="3" name="Content Placeholder 2"/>
          <p:cNvSpPr>
            <a:spLocks noGrp="1"/>
          </p:cNvSpPr>
          <p:nvPr>
            <p:ph idx="1"/>
          </p:nvPr>
        </p:nvSpPr>
        <p:spPr/>
        <p:txBody>
          <a:bodyPr/>
          <a:lstStyle/>
          <a:p>
            <a:r>
              <a:rPr lang="en-US" altLang="en-US" dirty="0"/>
              <a:t>Potential areas of use include:</a:t>
            </a:r>
          </a:p>
          <a:p>
            <a:pPr lvl="1"/>
            <a:r>
              <a:rPr lang="en-US" altLang="en-US" dirty="0"/>
              <a:t>Ability to conceal the contents of sensitive messages </a:t>
            </a:r>
          </a:p>
          <a:p>
            <a:pPr lvl="1"/>
            <a:r>
              <a:rPr lang="en-US" altLang="en-US" dirty="0"/>
              <a:t>Verify the contents of messages and the identities of their senders</a:t>
            </a:r>
          </a:p>
          <a:p>
            <a:r>
              <a:rPr lang="en-US" altLang="en-US" dirty="0"/>
              <a:t>Tools must embody cryptographic capabilities so that they can be applied to the everyday world of computing.</a:t>
            </a:r>
          </a:p>
        </p:txBody>
      </p:sp>
    </p:spTree>
    <p:extLst>
      <p:ext uri="{BB962C8B-B14F-4D97-AF65-F5344CB8AC3E}">
        <p14:creationId xmlns:p14="http://schemas.microsoft.com/office/powerpoint/2010/main" val="294895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Public-Key Infrastructure (PKI) (1 of 2)</a:t>
            </a:r>
            <a:endParaRPr lang="en-US" dirty="0"/>
          </a:p>
        </p:txBody>
      </p:sp>
      <p:sp>
        <p:nvSpPr>
          <p:cNvPr id="3" name="Content Placeholder 2"/>
          <p:cNvSpPr>
            <a:spLocks noGrp="1"/>
          </p:cNvSpPr>
          <p:nvPr>
            <p:ph idx="1"/>
          </p:nvPr>
        </p:nvSpPr>
        <p:spPr/>
        <p:txBody>
          <a:bodyPr/>
          <a:lstStyle/>
          <a:p>
            <a:r>
              <a:rPr lang="en-US" altLang="en-US" dirty="0"/>
              <a:t>Integrated system of software, encryption methodologies, protocols, legal agreements, and third-party services enabling users to communicate securely</a:t>
            </a:r>
          </a:p>
          <a:p>
            <a:r>
              <a:rPr lang="en-US" altLang="en-US" dirty="0"/>
              <a:t>PKI systems based on public-key cryptosystems</a:t>
            </a:r>
          </a:p>
          <a:p>
            <a:r>
              <a:rPr lang="en-US" altLang="en-US" dirty="0"/>
              <a:t>PKI protects information assets in several ways: </a:t>
            </a:r>
          </a:p>
          <a:p>
            <a:pPr lvl="1"/>
            <a:r>
              <a:rPr lang="en-US" altLang="en-US" dirty="0"/>
              <a:t>Authentication</a:t>
            </a:r>
          </a:p>
          <a:p>
            <a:pPr lvl="1"/>
            <a:r>
              <a:rPr lang="en-US" altLang="en-US" dirty="0"/>
              <a:t>Integrity</a:t>
            </a:r>
          </a:p>
          <a:p>
            <a:pPr lvl="1"/>
            <a:r>
              <a:rPr lang="en-US" altLang="en-US" dirty="0"/>
              <a:t>Privacy</a:t>
            </a:r>
          </a:p>
          <a:p>
            <a:pPr lvl="1"/>
            <a:r>
              <a:rPr lang="en-US" altLang="en-US" dirty="0"/>
              <a:t>Authorization</a:t>
            </a:r>
          </a:p>
          <a:p>
            <a:pPr lvl="1"/>
            <a:r>
              <a:rPr lang="en-US" altLang="en-US" dirty="0"/>
              <a:t>Nonrepudiation</a:t>
            </a:r>
          </a:p>
        </p:txBody>
      </p:sp>
    </p:spTree>
    <p:extLst>
      <p:ext uri="{BB962C8B-B14F-4D97-AF65-F5344CB8AC3E}">
        <p14:creationId xmlns:p14="http://schemas.microsoft.com/office/powerpoint/2010/main" val="66880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Public-Key Infrastructure (PKI) (2 of 2)</a:t>
            </a:r>
            <a:endParaRPr lang="en-US" dirty="0"/>
          </a:p>
        </p:txBody>
      </p:sp>
      <p:sp>
        <p:nvSpPr>
          <p:cNvPr id="3" name="Content Placeholder 2"/>
          <p:cNvSpPr>
            <a:spLocks noGrp="1"/>
          </p:cNvSpPr>
          <p:nvPr>
            <p:ph idx="1"/>
          </p:nvPr>
        </p:nvSpPr>
        <p:spPr/>
        <p:txBody>
          <a:bodyPr/>
          <a:lstStyle/>
          <a:p>
            <a:r>
              <a:rPr lang="en-US" altLang="en-US" dirty="0"/>
              <a:t>Typical PKI solution protects the transmission and reception of secure information by integrating:</a:t>
            </a:r>
          </a:p>
          <a:p>
            <a:pPr lvl="1"/>
            <a:r>
              <a:rPr lang="en-US" altLang="en-US" dirty="0"/>
              <a:t>A certificate authority (CA)</a:t>
            </a:r>
          </a:p>
          <a:p>
            <a:pPr lvl="1"/>
            <a:r>
              <a:rPr lang="en-US" altLang="en-US" dirty="0"/>
              <a:t>A registration authority (RA)</a:t>
            </a:r>
          </a:p>
          <a:p>
            <a:pPr lvl="1"/>
            <a:r>
              <a:rPr lang="en-US" altLang="en-US" dirty="0"/>
              <a:t>Certificate directories</a:t>
            </a:r>
          </a:p>
          <a:p>
            <a:pPr lvl="1"/>
            <a:r>
              <a:rPr lang="en-US" altLang="en-US" dirty="0"/>
              <a:t>Management protocols</a:t>
            </a:r>
          </a:p>
          <a:p>
            <a:pPr lvl="1"/>
            <a:r>
              <a:rPr lang="en-US" altLang="en-US" dirty="0"/>
              <a:t>Policies and procedures</a:t>
            </a:r>
          </a:p>
        </p:txBody>
      </p:sp>
    </p:spTree>
    <p:extLst>
      <p:ext uri="{BB962C8B-B14F-4D97-AF65-F5344CB8AC3E}">
        <p14:creationId xmlns:p14="http://schemas.microsoft.com/office/powerpoint/2010/main" val="120152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9B9B-6263-4E58-8507-443BCDE8B2F2}"/>
              </a:ext>
            </a:extLst>
          </p:cNvPr>
          <p:cNvSpPr>
            <a:spLocks noGrp="1"/>
          </p:cNvSpPr>
          <p:nvPr>
            <p:ph type="title"/>
          </p:nvPr>
        </p:nvSpPr>
        <p:spPr/>
        <p:txBody>
          <a:bodyPr/>
          <a:lstStyle/>
          <a:p>
            <a:r>
              <a:rPr lang="en-IN" dirty="0"/>
              <a:t>Knowledge Check</a:t>
            </a:r>
          </a:p>
        </p:txBody>
      </p:sp>
      <p:sp>
        <p:nvSpPr>
          <p:cNvPr id="3" name="Content Placeholder 2">
            <a:extLst>
              <a:ext uri="{FF2B5EF4-FFF2-40B4-BE49-F238E27FC236}">
                <a16:creationId xmlns:a16="http://schemas.microsoft.com/office/drawing/2014/main" id="{DB959694-B4D1-42BB-9983-F765DAF478CD}"/>
              </a:ext>
            </a:extLst>
          </p:cNvPr>
          <p:cNvSpPr>
            <a:spLocks noGrp="1"/>
          </p:cNvSpPr>
          <p:nvPr>
            <p:ph idx="1"/>
          </p:nvPr>
        </p:nvSpPr>
        <p:spPr/>
        <p:txBody>
          <a:bodyPr/>
          <a:lstStyle/>
          <a:p>
            <a:pPr marL="0" indent="0">
              <a:buNone/>
            </a:pPr>
            <a:r>
              <a:rPr lang="en-US" dirty="0"/>
              <a:t>Nonrepudiation means that customers or partners can be held accountable for transactions, such as online purchases, which they cannot later deny.</a:t>
            </a:r>
          </a:p>
          <a:p>
            <a:pPr>
              <a:buFont typeface="+mj-lt"/>
              <a:buAutoNum type="alphaLcPeriod"/>
            </a:pPr>
            <a:r>
              <a:rPr lang="en-US" dirty="0"/>
              <a:t>True</a:t>
            </a:r>
          </a:p>
          <a:p>
            <a:pPr>
              <a:buFont typeface="+mj-lt"/>
              <a:buAutoNum type="alphaLcPeriod"/>
            </a:pPr>
            <a:r>
              <a:rPr lang="en-US" dirty="0"/>
              <a:t>False</a:t>
            </a:r>
          </a:p>
        </p:txBody>
      </p:sp>
    </p:spTree>
    <p:extLst>
      <p:ext uri="{BB962C8B-B14F-4D97-AF65-F5344CB8AC3E}">
        <p14:creationId xmlns:p14="http://schemas.microsoft.com/office/powerpoint/2010/main" val="3736740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Digital Signatures</a:t>
            </a:r>
            <a:endParaRPr lang="en-US" dirty="0"/>
          </a:p>
        </p:txBody>
      </p:sp>
      <p:sp>
        <p:nvSpPr>
          <p:cNvPr id="3" name="Content Placeholder 2"/>
          <p:cNvSpPr>
            <a:spLocks noGrp="1"/>
          </p:cNvSpPr>
          <p:nvPr>
            <p:ph idx="1"/>
          </p:nvPr>
        </p:nvSpPr>
        <p:spPr>
          <a:xfrm>
            <a:off x="335280" y="914400"/>
            <a:ext cx="8763000" cy="4830763"/>
          </a:xfrm>
        </p:spPr>
        <p:txBody>
          <a:bodyPr/>
          <a:lstStyle/>
          <a:p>
            <a:r>
              <a:rPr lang="en-US" altLang="en-US" dirty="0"/>
              <a:t>Created in response to rising the need to verify information transferred via electronic systems.</a:t>
            </a:r>
          </a:p>
          <a:p>
            <a:r>
              <a:rPr lang="en-US" altLang="en-US" dirty="0"/>
              <a:t>Asymmetric encryption processes used to create digital signatures.</a:t>
            </a:r>
          </a:p>
          <a:p>
            <a:r>
              <a:rPr lang="en-US" altLang="en-US" dirty="0"/>
              <a:t>Nonrepudiation: the process that verifies the message was sent by the sender and thus cannot be refuted.</a:t>
            </a:r>
          </a:p>
          <a:p>
            <a:r>
              <a:rPr lang="en-US" altLang="en-US" dirty="0"/>
              <a:t>Digital Signature Standard (DSS) is the NIST standard for digital signature algorithm usage by federal information systems. DSS is based on a variant of the ElGamal signature scheme.</a:t>
            </a:r>
          </a:p>
        </p:txBody>
      </p:sp>
    </p:spTree>
    <p:extLst>
      <p:ext uri="{BB962C8B-B14F-4D97-AF65-F5344CB8AC3E}">
        <p14:creationId xmlns:p14="http://schemas.microsoft.com/office/powerpoint/2010/main" val="70437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Digital Certificates</a:t>
            </a:r>
            <a:endParaRPr lang="en-US" dirty="0"/>
          </a:p>
        </p:txBody>
      </p:sp>
      <p:sp>
        <p:nvSpPr>
          <p:cNvPr id="3" name="Content Placeholder 2"/>
          <p:cNvSpPr>
            <a:spLocks noGrp="1"/>
          </p:cNvSpPr>
          <p:nvPr>
            <p:ph idx="1"/>
          </p:nvPr>
        </p:nvSpPr>
        <p:spPr/>
        <p:txBody>
          <a:bodyPr/>
          <a:lstStyle/>
          <a:p>
            <a:r>
              <a:rPr lang="en-US" altLang="en-US" dirty="0"/>
              <a:t>Electronic document/container file containing key value and identifying information about entity that controls key.</a:t>
            </a:r>
          </a:p>
          <a:p>
            <a:r>
              <a:rPr lang="en-US" altLang="en-US" dirty="0"/>
              <a:t>Digital signature attached to certificate’s container file certifies file’s origin and integrity.</a:t>
            </a:r>
          </a:p>
          <a:p>
            <a:r>
              <a:rPr lang="en-US" altLang="en-US" dirty="0"/>
              <a:t>Different client-server applications use different types of digital certificates to accomplish their assigned functions.</a:t>
            </a:r>
          </a:p>
          <a:p>
            <a:r>
              <a:rPr lang="en-US" altLang="en-US" dirty="0"/>
              <a:t>Distinguished name (DN): uniquely identifies a certificate entity.</a:t>
            </a:r>
          </a:p>
        </p:txBody>
      </p:sp>
    </p:spTree>
    <p:extLst>
      <p:ext uri="{BB962C8B-B14F-4D97-AF65-F5344CB8AC3E}">
        <p14:creationId xmlns:p14="http://schemas.microsoft.com/office/powerpoint/2010/main" val="28673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Hybrid Cryptography Systems</a:t>
            </a:r>
            <a:endParaRPr lang="en-US" dirty="0"/>
          </a:p>
        </p:txBody>
      </p:sp>
      <p:sp>
        <p:nvSpPr>
          <p:cNvPr id="4" name="Content Placeholder 3"/>
          <p:cNvSpPr>
            <a:spLocks noGrp="1"/>
          </p:cNvSpPr>
          <p:nvPr>
            <p:ph idx="1"/>
          </p:nvPr>
        </p:nvSpPr>
        <p:spPr>
          <a:xfrm>
            <a:off x="228600" y="1261404"/>
            <a:ext cx="8763000" cy="4876800"/>
          </a:xfrm>
        </p:spPr>
        <p:txBody>
          <a:bodyPr/>
          <a:lstStyle/>
          <a:p>
            <a:r>
              <a:rPr lang="en-US" altLang="en-US" dirty="0"/>
              <a:t>Except with digital certificates, pure asymmetric key encryption is not widely used. </a:t>
            </a:r>
          </a:p>
          <a:p>
            <a:r>
              <a:rPr lang="en-US" altLang="en-US" dirty="0"/>
              <a:t>Asymmetric encryption is more often used with symmetric key encryption, as part of a hybrid system.</a:t>
            </a:r>
          </a:p>
          <a:p>
            <a:r>
              <a:rPr lang="en-US" altLang="en-US" dirty="0" err="1"/>
              <a:t>Diffie</a:t>
            </a:r>
            <a:r>
              <a:rPr lang="en-US" altLang="en-US" dirty="0"/>
              <a:t>-Hellman Key Exchange method: </a:t>
            </a:r>
          </a:p>
          <a:p>
            <a:pPr lvl="1"/>
            <a:r>
              <a:rPr lang="en-US" altLang="en-US" dirty="0"/>
              <a:t>Most common hybrid system</a:t>
            </a:r>
          </a:p>
          <a:p>
            <a:pPr lvl="1"/>
            <a:r>
              <a:rPr lang="en-US" altLang="en-US" dirty="0"/>
              <a:t>Provides foundation for subsequent developments in public-key encryption</a:t>
            </a:r>
          </a:p>
        </p:txBody>
      </p:sp>
    </p:spTree>
    <p:extLst>
      <p:ext uri="{BB962C8B-B14F-4D97-AF65-F5344CB8AC3E}">
        <p14:creationId xmlns:p14="http://schemas.microsoft.com/office/powerpoint/2010/main" val="16859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lstStyle/>
          <a:p>
            <a:r>
              <a:rPr lang="en-US" altLang="en-US" dirty="0"/>
              <a:t>Steganography</a:t>
            </a:r>
            <a:endParaRPr lang="en-US" dirty="0"/>
          </a:p>
        </p:txBody>
      </p:sp>
      <p:sp>
        <p:nvSpPr>
          <p:cNvPr id="5" name="Content Placeholder 4"/>
          <p:cNvSpPr>
            <a:spLocks noGrp="1"/>
          </p:cNvSpPr>
          <p:nvPr>
            <p:ph idx="1"/>
          </p:nvPr>
        </p:nvSpPr>
        <p:spPr>
          <a:xfrm>
            <a:off x="190500" y="838200"/>
            <a:ext cx="8763000" cy="4830763"/>
          </a:xfrm>
        </p:spPr>
        <p:txBody>
          <a:bodyPr/>
          <a:lstStyle/>
          <a:p>
            <a:pPr algn="just"/>
            <a:r>
              <a:rPr lang="en-US" dirty="0"/>
              <a:t>The process of hiding messages; for example, hiding a message within the digital encoding of a picture or graphic so that it is almost impossible to detect that the hidden message even exists</a:t>
            </a:r>
          </a:p>
          <a:p>
            <a:pPr algn="just"/>
            <a:r>
              <a:rPr lang="en-US" altLang="en-US" dirty="0"/>
              <a:t>Also known as the art of secret writing</a:t>
            </a:r>
          </a:p>
          <a:p>
            <a:pPr algn="just"/>
            <a:r>
              <a:rPr lang="en-US" altLang="en-US" dirty="0"/>
              <a:t>Has been used for centuries</a:t>
            </a:r>
          </a:p>
          <a:p>
            <a:pPr algn="just"/>
            <a:r>
              <a:rPr lang="en-US" altLang="en-US" dirty="0"/>
              <a:t>Most popular modern version hides information within files that contain digital pictures or other images</a:t>
            </a:r>
          </a:p>
          <a:p>
            <a:pPr algn="just"/>
            <a:r>
              <a:rPr lang="en-US" altLang="en-US" dirty="0"/>
              <a:t>Some applications hide messages in .bmp, .wav, .mp3, and .au files, as well as in unused space on CDs and DVDs</a:t>
            </a:r>
          </a:p>
        </p:txBody>
      </p:sp>
    </p:spTree>
    <p:extLst>
      <p:ext uri="{BB962C8B-B14F-4D97-AF65-F5344CB8AC3E}">
        <p14:creationId xmlns:p14="http://schemas.microsoft.com/office/powerpoint/2010/main" val="2773810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Protocols for Secure Communications</a:t>
            </a:r>
            <a:endParaRPr lang="en-US" dirty="0"/>
          </a:p>
        </p:txBody>
      </p:sp>
      <p:sp>
        <p:nvSpPr>
          <p:cNvPr id="4" name="Content Placeholder 3"/>
          <p:cNvSpPr>
            <a:spLocks noGrp="1"/>
          </p:cNvSpPr>
          <p:nvPr>
            <p:ph idx="1"/>
          </p:nvPr>
        </p:nvSpPr>
        <p:spPr/>
        <p:txBody>
          <a:bodyPr/>
          <a:lstStyle/>
          <a:p>
            <a:r>
              <a:rPr lang="en-US" altLang="en-US" dirty="0"/>
              <a:t>Most of the software currently used to protect the confidentiality of information are not true cryptosystems.</a:t>
            </a:r>
          </a:p>
          <a:p>
            <a:r>
              <a:rPr lang="en-US" altLang="en-US" dirty="0"/>
              <a:t>They are applications to which cryptographic protocols have been added.</a:t>
            </a:r>
          </a:p>
          <a:p>
            <a:r>
              <a:rPr lang="en-US" altLang="en-US" dirty="0"/>
              <a:t>Particularly true of Internet protocols.</a:t>
            </a:r>
          </a:p>
          <a:p>
            <a:r>
              <a:rPr lang="en-US" altLang="en-US" dirty="0"/>
              <a:t>As the number of threats to the Internet grew, so did the need for additional security measures.</a:t>
            </a:r>
          </a:p>
        </p:txBody>
      </p:sp>
    </p:spTree>
    <p:extLst>
      <p:ext uri="{BB962C8B-B14F-4D97-AF65-F5344CB8AC3E}">
        <p14:creationId xmlns:p14="http://schemas.microsoft.com/office/powerpoint/2010/main" val="335901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t>Securing Wireless Networks with WEP and WPA</a:t>
            </a:r>
            <a:endParaRPr lang="en-US" dirty="0"/>
          </a:p>
        </p:txBody>
      </p:sp>
      <p:sp>
        <p:nvSpPr>
          <p:cNvPr id="3" name="Content Placeholder 2"/>
          <p:cNvSpPr>
            <a:spLocks noGrp="1"/>
          </p:cNvSpPr>
          <p:nvPr>
            <p:ph idx="1"/>
          </p:nvPr>
        </p:nvSpPr>
        <p:spPr>
          <a:xfrm>
            <a:off x="190500" y="1143000"/>
            <a:ext cx="8763000" cy="4830763"/>
          </a:xfrm>
        </p:spPr>
        <p:txBody>
          <a:bodyPr/>
          <a:lstStyle/>
          <a:p>
            <a:r>
              <a:rPr lang="en-US" altLang="en-US" dirty="0"/>
              <a:t>Wired Equivalent Privacy (WEP): early attempt to provide security with the 802.11 network protocol.</a:t>
            </a:r>
          </a:p>
          <a:p>
            <a:r>
              <a:rPr lang="en-US" altLang="en-US" dirty="0"/>
              <a:t>Wi-Fi Protected Access (WPA and WPA2): created to resolve issues with WEP.</a:t>
            </a:r>
          </a:p>
          <a:p>
            <a:r>
              <a:rPr lang="en-US" altLang="en-US" dirty="0"/>
              <a:t>Next Generation Wireless Protocols: Robust Secure Networks (RSN), AES–Counter Mode CBC MAC Protocol (CCMP).</a:t>
            </a:r>
          </a:p>
          <a:p>
            <a:r>
              <a:rPr lang="en-US" altLang="en-US" dirty="0"/>
              <a:t>Bluetooth can be exploited by anyone within approximately 30 foot range, unless suitable security controls are implemented.</a:t>
            </a:r>
          </a:p>
        </p:txBody>
      </p:sp>
    </p:spTree>
    <p:extLst>
      <p:ext uri="{BB962C8B-B14F-4D97-AF65-F5344CB8AC3E}">
        <p14:creationId xmlns:p14="http://schemas.microsoft.com/office/powerpoint/2010/main" val="342650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25C14-C642-4373-9812-AE3E00938402}"/>
              </a:ext>
            </a:extLst>
          </p:cNvPr>
          <p:cNvSpPr>
            <a:spLocks noGrp="1"/>
          </p:cNvSpPr>
          <p:nvPr>
            <p:ph type="title"/>
          </p:nvPr>
        </p:nvSpPr>
        <p:spPr/>
        <p:txBody>
          <a:bodyPr/>
          <a:lstStyle/>
          <a:p>
            <a:r>
              <a:rPr lang="en-IN" dirty="0"/>
              <a:t>WEP versus WPA</a:t>
            </a:r>
          </a:p>
        </p:txBody>
      </p:sp>
      <p:graphicFrame>
        <p:nvGraphicFramePr>
          <p:cNvPr id="4" name="Table 4">
            <a:extLst>
              <a:ext uri="{FF2B5EF4-FFF2-40B4-BE49-F238E27FC236}">
                <a16:creationId xmlns:a16="http://schemas.microsoft.com/office/drawing/2014/main" id="{60F5B1ED-9A89-4237-92E1-315D21565909}"/>
              </a:ext>
            </a:extLst>
          </p:cNvPr>
          <p:cNvGraphicFramePr>
            <a:graphicFrameLocks noGrp="1"/>
          </p:cNvGraphicFramePr>
          <p:nvPr>
            <p:ph idx="1"/>
          </p:nvPr>
        </p:nvGraphicFramePr>
        <p:xfrm>
          <a:off x="357187" y="2226469"/>
          <a:ext cx="8432006" cy="2545080"/>
        </p:xfrm>
        <a:graphic>
          <a:graphicData uri="http://schemas.openxmlformats.org/drawingml/2006/table">
            <a:tbl>
              <a:tblPr firstRow="1" bandRow="1">
                <a:tableStyleId>{5C22544A-7EE6-4342-B048-85BDC9FD1C3A}</a:tableStyleId>
              </a:tblPr>
              <a:tblGrid>
                <a:gridCol w="1608773">
                  <a:extLst>
                    <a:ext uri="{9D8B030D-6E8A-4147-A177-3AD203B41FA5}">
                      <a16:colId xmlns:a16="http://schemas.microsoft.com/office/drawing/2014/main" val="332270162"/>
                    </a:ext>
                  </a:extLst>
                </a:gridCol>
                <a:gridCol w="3360420">
                  <a:extLst>
                    <a:ext uri="{9D8B030D-6E8A-4147-A177-3AD203B41FA5}">
                      <a16:colId xmlns:a16="http://schemas.microsoft.com/office/drawing/2014/main" val="697692109"/>
                    </a:ext>
                  </a:extLst>
                </a:gridCol>
                <a:gridCol w="3462813">
                  <a:extLst>
                    <a:ext uri="{9D8B030D-6E8A-4147-A177-3AD203B41FA5}">
                      <a16:colId xmlns:a16="http://schemas.microsoft.com/office/drawing/2014/main" val="18550658"/>
                    </a:ext>
                  </a:extLst>
                </a:gridCol>
              </a:tblGrid>
              <a:tr h="278130">
                <a:tc>
                  <a:txBody>
                    <a:bodyPr/>
                    <a:lstStyle/>
                    <a:p>
                      <a:endParaRPr lang="en-IN" sz="1400" dirty="0"/>
                    </a:p>
                  </a:txBody>
                  <a:tcPr marL="68580" marR="68580" marT="34290" marB="34290"/>
                </a:tc>
                <a:tc>
                  <a:txBody>
                    <a:bodyPr/>
                    <a:lstStyle/>
                    <a:p>
                      <a:r>
                        <a:rPr lang="en-IN" sz="1400" dirty="0"/>
                        <a:t>WEP</a:t>
                      </a:r>
                    </a:p>
                  </a:txBody>
                  <a:tcPr marL="68580" marR="68580" marT="34290" marB="34290"/>
                </a:tc>
                <a:tc>
                  <a:txBody>
                    <a:bodyPr/>
                    <a:lstStyle/>
                    <a:p>
                      <a:r>
                        <a:rPr lang="en-IN" sz="1400" dirty="0"/>
                        <a:t>WPA</a:t>
                      </a:r>
                    </a:p>
                  </a:txBody>
                  <a:tcPr marL="68580" marR="68580" marT="34290" marB="34290"/>
                </a:tc>
                <a:extLst>
                  <a:ext uri="{0D108BD9-81ED-4DB2-BD59-A6C34878D82A}">
                    <a16:rowId xmlns:a16="http://schemas.microsoft.com/office/drawing/2014/main" val="1015317253"/>
                  </a:ext>
                </a:extLst>
              </a:tr>
              <a:tr h="278130">
                <a:tc>
                  <a:txBody>
                    <a:bodyPr/>
                    <a:lstStyle/>
                    <a:p>
                      <a:r>
                        <a:rPr lang="en-IN" sz="1400" b="0" i="0" u="none" strike="noStrike" kern="1200" baseline="0" dirty="0">
                          <a:solidFill>
                            <a:schemeClr val="dk1"/>
                          </a:solidFill>
                          <a:latin typeface="+mn-lt"/>
                          <a:ea typeface="+mn-ea"/>
                          <a:cs typeface="+mn-cs"/>
                        </a:rPr>
                        <a:t>Encryption</a:t>
                      </a:r>
                      <a:endParaRPr lang="en-IN" sz="1400" dirty="0"/>
                    </a:p>
                  </a:txBody>
                  <a:tcPr marL="68580" marR="68580" marT="34290" marB="34290"/>
                </a:tc>
                <a:tc>
                  <a:txBody>
                    <a:bodyPr/>
                    <a:lstStyle/>
                    <a:p>
                      <a:r>
                        <a:rPr lang="en-US" sz="1400" b="0" i="0" u="none" strike="noStrike" kern="1200" baseline="0" dirty="0">
                          <a:solidFill>
                            <a:schemeClr val="dk1"/>
                          </a:solidFill>
                          <a:latin typeface="+mn-lt"/>
                          <a:ea typeface="+mn-ea"/>
                          <a:cs typeface="+mn-cs"/>
                        </a:rPr>
                        <a:t>Broken by scientists and hackers</a:t>
                      </a:r>
                      <a:endParaRPr lang="en-IN" sz="1400" dirty="0"/>
                    </a:p>
                  </a:txBody>
                  <a:tcPr marL="68580" marR="68580" marT="34290" marB="34290"/>
                </a:tc>
                <a:tc>
                  <a:txBody>
                    <a:bodyPr/>
                    <a:lstStyle/>
                    <a:p>
                      <a:r>
                        <a:rPr lang="en-IN" sz="1400" dirty="0"/>
                        <a:t>Overcomes all WEP shortcomings</a:t>
                      </a:r>
                    </a:p>
                  </a:txBody>
                  <a:tcPr marL="68580" marR="68580" marT="34290" marB="34290"/>
                </a:tc>
                <a:extLst>
                  <a:ext uri="{0D108BD9-81ED-4DB2-BD59-A6C34878D82A}">
                    <a16:rowId xmlns:a16="http://schemas.microsoft.com/office/drawing/2014/main" val="788284809"/>
                  </a:ext>
                </a:extLst>
              </a:tr>
              <a:tr h="278130">
                <a:tc>
                  <a:txBody>
                    <a:bodyPr/>
                    <a:lstStyle/>
                    <a:p>
                      <a:endParaRPr lang="en-IN" sz="1400"/>
                    </a:p>
                  </a:txBody>
                  <a:tcPr marL="68580" marR="68580" marT="34290" marB="34290"/>
                </a:tc>
                <a:tc>
                  <a:txBody>
                    <a:bodyPr/>
                    <a:lstStyle/>
                    <a:p>
                      <a:r>
                        <a:rPr lang="en-IN" sz="1400" dirty="0"/>
                        <a:t>40-bit key</a:t>
                      </a:r>
                    </a:p>
                  </a:txBody>
                  <a:tcPr marL="68580" marR="68580" marT="34290" marB="34290"/>
                </a:tc>
                <a:tc>
                  <a:txBody>
                    <a:bodyPr/>
                    <a:lstStyle/>
                    <a:p>
                      <a:r>
                        <a:rPr lang="en-IN" sz="1400" dirty="0"/>
                        <a:t>128-bit key</a:t>
                      </a:r>
                    </a:p>
                  </a:txBody>
                  <a:tcPr marL="68580" marR="68580" marT="34290" marB="34290"/>
                </a:tc>
                <a:extLst>
                  <a:ext uri="{0D108BD9-81ED-4DB2-BD59-A6C34878D82A}">
                    <a16:rowId xmlns:a16="http://schemas.microsoft.com/office/drawing/2014/main" val="2137186938"/>
                  </a:ext>
                </a:extLst>
              </a:tr>
              <a:tr h="685800">
                <a:tc>
                  <a:txBody>
                    <a:bodyPr/>
                    <a:lstStyle/>
                    <a:p>
                      <a:endParaRPr lang="en-IN" sz="1400"/>
                    </a:p>
                  </a:txBody>
                  <a:tcPr marL="68580" marR="68580" marT="34290" marB="34290"/>
                </a:tc>
                <a:tc>
                  <a:txBody>
                    <a:bodyPr/>
                    <a:lstStyle/>
                    <a:p>
                      <a:r>
                        <a:rPr lang="en-US" sz="1400" dirty="0"/>
                        <a:t>Static key- the same value is used by</a:t>
                      </a:r>
                    </a:p>
                    <a:p>
                      <a:r>
                        <a:rPr lang="en-US" sz="1400" dirty="0"/>
                        <a:t>everyone on the network</a:t>
                      </a:r>
                      <a:endParaRPr lang="en-IN" sz="1400" dirty="0"/>
                    </a:p>
                  </a:txBody>
                  <a:tcPr marL="68580" marR="68580" marT="34290" marB="34290"/>
                </a:tc>
                <a:tc>
                  <a:txBody>
                    <a:bodyPr/>
                    <a:lstStyle/>
                    <a:p>
                      <a:r>
                        <a:rPr lang="en-US" sz="1400" dirty="0"/>
                        <a:t>Dynamic keys- each user is assigned a key per session with additional keys calculated for each packet</a:t>
                      </a:r>
                      <a:endParaRPr lang="en-IN" sz="1400" dirty="0"/>
                    </a:p>
                  </a:txBody>
                  <a:tcPr marL="68580" marR="68580" marT="34290" marB="34290"/>
                </a:tc>
                <a:extLst>
                  <a:ext uri="{0D108BD9-81ED-4DB2-BD59-A6C34878D82A}">
                    <a16:rowId xmlns:a16="http://schemas.microsoft.com/office/drawing/2014/main" val="2617041395"/>
                  </a:ext>
                </a:extLst>
              </a:tr>
              <a:tr h="480060">
                <a:tc>
                  <a:txBody>
                    <a:bodyPr/>
                    <a:lstStyle/>
                    <a:p>
                      <a:endParaRPr lang="en-IN" sz="1400" dirty="0"/>
                    </a:p>
                  </a:txBody>
                  <a:tcPr marL="68580" marR="68580" marT="34290" marB="34290"/>
                </a:tc>
                <a:tc>
                  <a:txBody>
                    <a:bodyPr/>
                    <a:lstStyle/>
                    <a:p>
                      <a:r>
                        <a:rPr lang="en-US" sz="1400" dirty="0"/>
                        <a:t>Manual key distribution- each key is typed by hand into each device</a:t>
                      </a:r>
                      <a:endParaRPr lang="en-IN" sz="1400" dirty="0"/>
                    </a:p>
                  </a:txBody>
                  <a:tcPr marL="68580" marR="68580" marT="34290" marB="34290"/>
                </a:tc>
                <a:tc>
                  <a:txBody>
                    <a:bodyPr/>
                    <a:lstStyle/>
                    <a:p>
                      <a:r>
                        <a:rPr lang="en-IN" sz="1400" b="0" dirty="0"/>
                        <a:t>Automatic key distribution</a:t>
                      </a:r>
                    </a:p>
                  </a:txBody>
                  <a:tcPr marL="68580" marR="68580" marT="34290" marB="34290"/>
                </a:tc>
                <a:extLst>
                  <a:ext uri="{0D108BD9-81ED-4DB2-BD59-A6C34878D82A}">
                    <a16:rowId xmlns:a16="http://schemas.microsoft.com/office/drawing/2014/main" val="664553106"/>
                  </a:ext>
                </a:extLst>
              </a:tr>
              <a:tr h="480060">
                <a:tc>
                  <a:txBody>
                    <a:bodyPr/>
                    <a:lstStyle/>
                    <a:p>
                      <a:r>
                        <a:rPr lang="en-IN" sz="1400" dirty="0"/>
                        <a:t>Authentication</a:t>
                      </a:r>
                    </a:p>
                  </a:txBody>
                  <a:tcPr marL="68580" marR="68580" marT="34290" marB="34290"/>
                </a:tc>
                <a:tc>
                  <a:txBody>
                    <a:bodyPr/>
                    <a:lstStyle/>
                    <a:p>
                      <a:r>
                        <a:rPr lang="en-US" sz="1400" dirty="0"/>
                        <a:t>Broken; used WEP key itself for authentication</a:t>
                      </a:r>
                      <a:endParaRPr lang="en-IN" sz="1400" dirty="0"/>
                    </a:p>
                  </a:txBody>
                  <a:tcPr marL="68580" marR="68580" marT="34290" marB="34290"/>
                </a:tc>
                <a:tc>
                  <a:txBody>
                    <a:bodyPr/>
                    <a:lstStyle/>
                    <a:p>
                      <a:r>
                        <a:rPr lang="en-US" sz="1400" b="0" dirty="0"/>
                        <a:t>Improved user authentication,</a:t>
                      </a:r>
                    </a:p>
                    <a:p>
                      <a:r>
                        <a:rPr lang="en-US" sz="1400" b="0" dirty="0"/>
                        <a:t>using stronger 802.1 X and EAP</a:t>
                      </a:r>
                      <a:endParaRPr lang="en-IN" sz="1400" b="0" dirty="0"/>
                    </a:p>
                  </a:txBody>
                  <a:tcPr marL="68580" marR="68580" marT="34290" marB="34290"/>
                </a:tc>
                <a:extLst>
                  <a:ext uri="{0D108BD9-81ED-4DB2-BD59-A6C34878D82A}">
                    <a16:rowId xmlns:a16="http://schemas.microsoft.com/office/drawing/2014/main" val="3191098697"/>
                  </a:ext>
                </a:extLst>
              </a:tr>
            </a:tbl>
          </a:graphicData>
        </a:graphic>
      </p:graphicFrame>
    </p:spTree>
    <p:extLst>
      <p:ext uri="{BB962C8B-B14F-4D97-AF65-F5344CB8AC3E}">
        <p14:creationId xmlns:p14="http://schemas.microsoft.com/office/powerpoint/2010/main" val="143955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Physical Security</a:t>
            </a:r>
            <a:br>
              <a:rPr lang="en-US" dirty="0"/>
            </a:br>
            <a:endParaRPr lang="en-GB" dirty="0"/>
          </a:p>
        </p:txBody>
      </p:sp>
    </p:spTree>
    <p:extLst>
      <p:ext uri="{BB962C8B-B14F-4D97-AF65-F5344CB8AC3E}">
        <p14:creationId xmlns:p14="http://schemas.microsoft.com/office/powerpoint/2010/main" val="2131467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505691"/>
          </a:xfrm>
        </p:spPr>
        <p:txBody>
          <a:bodyPr>
            <a:normAutofit fontScale="90000"/>
          </a:bodyPr>
          <a:lstStyle/>
          <a:p>
            <a:r>
              <a:rPr lang="en-US" altLang="en-US" dirty="0"/>
              <a:t>Summary (1 of 3)</a:t>
            </a:r>
            <a:endParaRPr lang="en-US" dirty="0"/>
          </a:p>
        </p:txBody>
      </p:sp>
      <p:sp>
        <p:nvSpPr>
          <p:cNvPr id="5" name="Content Placeholder 4"/>
          <p:cNvSpPr>
            <a:spLocks noGrp="1"/>
          </p:cNvSpPr>
          <p:nvPr>
            <p:ph idx="1"/>
          </p:nvPr>
        </p:nvSpPr>
        <p:spPr>
          <a:xfrm>
            <a:off x="190500" y="533400"/>
            <a:ext cx="8763000" cy="5105400"/>
          </a:xfrm>
        </p:spPr>
        <p:txBody>
          <a:bodyPr>
            <a:noAutofit/>
          </a:bodyPr>
          <a:lstStyle/>
          <a:p>
            <a:pPr algn="just"/>
            <a:r>
              <a:rPr lang="en-US" sz="2000" dirty="0"/>
              <a:t>Encryption is the process of converting a message into a form that is unreadable to unauthorized people.</a:t>
            </a:r>
          </a:p>
          <a:p>
            <a:pPr algn="just"/>
            <a:r>
              <a:rPr lang="en-US" sz="2000" dirty="0"/>
              <a:t>The science of encryption, known as cryptology, encompasses cryptography (making and using encryption codes) and cryptanalysis (breaking encryption codes).</a:t>
            </a:r>
          </a:p>
          <a:p>
            <a:pPr algn="just"/>
            <a:r>
              <a:rPr lang="en-US" sz="2000" dirty="0"/>
              <a:t> Two basic processing methods are used to convert plaintext data into encrypted data—bit stream and block ciphering. </a:t>
            </a:r>
          </a:p>
          <a:p>
            <a:pPr algn="just"/>
            <a:r>
              <a:rPr lang="en-US" sz="2000" dirty="0"/>
              <a:t>The other major methods used for scrambling data include substitution ciphers, transposition ciphers, the XOR function, the Vigenère cipher, and the </a:t>
            </a:r>
            <a:r>
              <a:rPr lang="en-US" sz="2000" dirty="0" err="1"/>
              <a:t>Vernam</a:t>
            </a:r>
            <a:r>
              <a:rPr lang="en-US" sz="2000" dirty="0"/>
              <a:t> cipher.</a:t>
            </a:r>
          </a:p>
          <a:p>
            <a:pPr algn="just"/>
            <a:r>
              <a:rPr lang="en-US" sz="2000" dirty="0"/>
              <a:t>The strength of many encryption applications and cryptosystems is determined by key size. </a:t>
            </a:r>
          </a:p>
          <a:p>
            <a:pPr algn="just"/>
            <a:r>
              <a:rPr lang="en-US" sz="2000" dirty="0"/>
              <a:t>Hash functions are mathematical algorithms that generate a message summary, or digest, that can be used to confirm the identity of a specific message, and confirm that the message has not been altered.</a:t>
            </a:r>
          </a:p>
          <a:p>
            <a:pPr algn="just"/>
            <a:endParaRPr lang="en-US" sz="2000" dirty="0"/>
          </a:p>
        </p:txBody>
      </p:sp>
    </p:spTree>
    <p:extLst>
      <p:ext uri="{BB962C8B-B14F-4D97-AF65-F5344CB8AC3E}">
        <p14:creationId xmlns:p14="http://schemas.microsoft.com/office/powerpoint/2010/main" val="2224103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064"/>
            <a:ext cx="9052560" cy="505691"/>
          </a:xfrm>
        </p:spPr>
        <p:txBody>
          <a:bodyPr>
            <a:normAutofit fontScale="90000"/>
          </a:bodyPr>
          <a:lstStyle/>
          <a:p>
            <a:r>
              <a:rPr lang="en-US" dirty="0"/>
              <a:t>Summary </a:t>
            </a:r>
            <a:r>
              <a:rPr lang="en-US" altLang="en-US" dirty="0"/>
              <a:t>(2 of 3</a:t>
            </a:r>
            <a:r>
              <a:rPr lang="en-US" dirty="0"/>
              <a:t>)</a:t>
            </a:r>
          </a:p>
        </p:txBody>
      </p:sp>
      <p:sp>
        <p:nvSpPr>
          <p:cNvPr id="3" name="Content Placeholder 2"/>
          <p:cNvSpPr>
            <a:spLocks noGrp="1"/>
          </p:cNvSpPr>
          <p:nvPr>
            <p:ph idx="1"/>
          </p:nvPr>
        </p:nvSpPr>
        <p:spPr>
          <a:xfrm>
            <a:off x="309688" y="492752"/>
            <a:ext cx="8763000" cy="4830763"/>
          </a:xfrm>
        </p:spPr>
        <p:txBody>
          <a:bodyPr>
            <a:noAutofit/>
          </a:bodyPr>
          <a:lstStyle/>
          <a:p>
            <a:pPr algn="just"/>
            <a:r>
              <a:rPr lang="en-US" sz="2000" dirty="0"/>
              <a:t>Most cryptographic algorithms can be grouped into two broad categories: symmetric and asymmetric. Most popular cryptosystems combine the two.</a:t>
            </a:r>
          </a:p>
          <a:p>
            <a:pPr algn="just"/>
            <a:r>
              <a:rPr lang="en-US" sz="2000" dirty="0"/>
              <a:t>Public-key infrastructure (PKI) is an integrated system of software, encryption methodologies, protocols, legal agreements, and third-party services. PKI includes digital certificates and certificate authorities.</a:t>
            </a:r>
          </a:p>
          <a:p>
            <a:pPr algn="just"/>
            <a:r>
              <a:rPr lang="en-US" sz="2000" dirty="0"/>
              <a:t>Digital signatures are encrypted messages that are independently verified by a central facility, and which provide nonrepudiation. </a:t>
            </a:r>
          </a:p>
          <a:p>
            <a:pPr algn="just"/>
            <a:r>
              <a:rPr lang="en-US" sz="2000" dirty="0"/>
              <a:t>Steganography is the hiding of information. It is not properly a form of cryptography, but is similar in that it is used to protect confidential information while in transit.</a:t>
            </a:r>
          </a:p>
          <a:p>
            <a:pPr algn="just"/>
            <a:r>
              <a:rPr lang="en-US" sz="2000" dirty="0"/>
              <a:t>S-HTTP (Secure Hypertext Transfer Protocol), Secure Electronic Transactions (SET), and SSL (Secure Sockets Layer) are protocols designed to enable secure communications across the Internet. </a:t>
            </a:r>
          </a:p>
          <a:p>
            <a:pPr algn="just"/>
            <a:r>
              <a:rPr lang="en-US" sz="2000" dirty="0"/>
              <a:t>IPSec is the protocol used to secure communications across any IP-based network, such as LANs, WANs, and the Internet. </a:t>
            </a:r>
          </a:p>
          <a:p>
            <a:pPr algn="just"/>
            <a:endParaRPr lang="en-US" sz="2000" dirty="0"/>
          </a:p>
        </p:txBody>
      </p:sp>
    </p:spTree>
    <p:extLst>
      <p:ext uri="{BB962C8B-B14F-4D97-AF65-F5344CB8AC3E}">
        <p14:creationId xmlns:p14="http://schemas.microsoft.com/office/powerpoint/2010/main" val="23612534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Summary (3 of 3)</a:t>
            </a:r>
            <a:endParaRPr lang="en-US" dirty="0"/>
          </a:p>
        </p:txBody>
      </p:sp>
      <p:sp>
        <p:nvSpPr>
          <p:cNvPr id="3" name="Content Placeholder 2"/>
          <p:cNvSpPr>
            <a:spLocks noGrp="1"/>
          </p:cNvSpPr>
          <p:nvPr>
            <p:ph idx="1"/>
          </p:nvPr>
        </p:nvSpPr>
        <p:spPr/>
        <p:txBody>
          <a:bodyPr/>
          <a:lstStyle/>
          <a:p>
            <a:pPr algn="just"/>
            <a:r>
              <a:rPr lang="en-US" dirty="0"/>
              <a:t>Secure Multipurpose Internet Mail Extensions (S/MIME), Privacy Enhanced Mail (PEM), and Pretty Good Privacy (PGP) are protocols that are used to secure e-mail. </a:t>
            </a:r>
          </a:p>
          <a:p>
            <a:pPr algn="just"/>
            <a:r>
              <a:rPr lang="en-US" dirty="0"/>
              <a:t>Wireless networks require their own cryptographic protection. Originally protected with WEP and WPA, most modern Wi-Fi networks are now protected with WPA2.</a:t>
            </a:r>
          </a:p>
        </p:txBody>
      </p:sp>
    </p:spTree>
    <p:extLst>
      <p:ext uri="{BB962C8B-B14F-4D97-AF65-F5344CB8AC3E}">
        <p14:creationId xmlns:p14="http://schemas.microsoft.com/office/powerpoint/2010/main" val="34340706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7745</TotalTime>
  <Words>5848</Words>
  <Application>Microsoft Office PowerPoint</Application>
  <PresentationFormat>On-screen Show (4:3)</PresentationFormat>
  <Paragraphs>525</Paragraphs>
  <Slides>29</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ＭＳ Ｐゴシック</vt:lpstr>
      <vt:lpstr>Arial</vt:lpstr>
      <vt:lpstr>Calibri</vt:lpstr>
      <vt:lpstr>Courier New</vt:lpstr>
      <vt:lpstr>Lucida Sans Unicode</vt:lpstr>
      <vt:lpstr>Times New Roman</vt:lpstr>
      <vt:lpstr>Wingdings</vt:lpstr>
      <vt:lpstr>Sample</vt:lpstr>
      <vt:lpstr>Cryptography   </vt:lpstr>
      <vt:lpstr>Learning Objectives</vt:lpstr>
      <vt:lpstr>Introduction</vt:lpstr>
      <vt:lpstr>Foundations of Cryptology</vt:lpstr>
      <vt:lpstr>Terminology</vt:lpstr>
      <vt:lpstr>Encryption Methods</vt:lpstr>
      <vt:lpstr>Cipher Methods</vt:lpstr>
      <vt:lpstr>XOR Table</vt:lpstr>
      <vt:lpstr>Hash Functions</vt:lpstr>
      <vt:lpstr>Knowledge Check</vt:lpstr>
      <vt:lpstr>Symmetric Encryption (1 of 2)</vt:lpstr>
      <vt:lpstr>Symmetric Encryption Encryption (2 of 2)</vt:lpstr>
      <vt:lpstr>Asymmetric Encryption</vt:lpstr>
      <vt:lpstr>Encryption Key Power</vt:lpstr>
      <vt:lpstr>Cryptographic Tools</vt:lpstr>
      <vt:lpstr>Public-Key Infrastructure (PKI) (1 of 2)</vt:lpstr>
      <vt:lpstr>Public-Key Infrastructure (PKI) (2 of 2)</vt:lpstr>
      <vt:lpstr>Knowledge Check</vt:lpstr>
      <vt:lpstr>Digital Signatures</vt:lpstr>
      <vt:lpstr>Digital Certificates</vt:lpstr>
      <vt:lpstr>Hybrid Cryptography Systems</vt:lpstr>
      <vt:lpstr>Steganography</vt:lpstr>
      <vt:lpstr>Protocols for Secure Communications</vt:lpstr>
      <vt:lpstr>Securing Wireless Networks with WEP and WPA</vt:lpstr>
      <vt:lpstr>WEP versus WPA</vt:lpstr>
      <vt:lpstr>Next Class</vt:lpstr>
      <vt:lpstr>Summary (1 of 3)</vt:lpstr>
      <vt:lpstr>Summary (2 of 3)</vt:lpstr>
      <vt:lpstr>Summary (3 of 3)</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8 Cryptography</dc:title>
  <dc:creator>Whitman</dc:creator>
  <cp:lastModifiedBy>Dr Carlene Campbell</cp:lastModifiedBy>
  <cp:revision>341</cp:revision>
  <cp:lastPrinted>2017-03-09T12:30:14Z</cp:lastPrinted>
  <dcterms:created xsi:type="dcterms:W3CDTF">2007-02-15T20:50:52Z</dcterms:created>
  <dcterms:modified xsi:type="dcterms:W3CDTF">2025-11-06T18:20:44Z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