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-199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6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140825E-4A15-4D39-8176-1F07E904CB30}" type="datetimeFigureOut">
              <a:rPr lang="en-US" smtClean="0"/>
              <a:t>21/01/20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consultations/2018-12/draft-additional-learning-needs-code-for-wales_0.pdf" TargetMode="External"/><Relationship Id="rId4" Type="http://schemas.openxmlformats.org/officeDocument/2006/relationships/hyperlink" Target="http://www.educationengland.org.uk/documents/warnock/warnock1978.pdf" TargetMode="External"/><Relationship Id="rId5" Type="http://schemas.openxmlformats.org/officeDocument/2006/relationships/hyperlink" Target="Leave_me_alone_and_let_me_teach'_Teachers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eric.ed.gov/?id=EJ914937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special-educational-needs-code-of-practice-for-wales.pdf" TargetMode="External"/><Relationship Id="rId4" Type="http://schemas.openxmlformats.org/officeDocument/2006/relationships/hyperlink" Target="https://www-sciencedirect-com.ezproxy.uwtsd.ac.uk/science/article/pii/S0883035519301247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doi.org/10.4324/97802033901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Differentiation Within Llangatwg School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Scott Barnes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7734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Presentation Aims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828799"/>
            <a:ext cx="7583487" cy="4655987"/>
          </a:xfrm>
        </p:spPr>
        <p:txBody>
          <a:bodyPr>
            <a:normAutofit/>
          </a:bodyPr>
          <a:lstStyle/>
          <a:p>
            <a:r>
              <a:rPr lang="en-US" dirty="0" smtClean="0"/>
              <a:t>To look at what differentiation is, and any misconceptions around this.</a:t>
            </a:r>
          </a:p>
          <a:p>
            <a:r>
              <a:rPr lang="en-US" dirty="0" smtClean="0"/>
              <a:t>To consider why differentiation is important within schools.</a:t>
            </a:r>
          </a:p>
          <a:p>
            <a:r>
              <a:rPr lang="en-US" dirty="0" smtClean="0"/>
              <a:t>To reflect on some of the barriers to differentiation within my setting.</a:t>
            </a:r>
          </a:p>
          <a:p>
            <a:r>
              <a:rPr lang="en-US" dirty="0" smtClean="0"/>
              <a:t>To outline what good differentiation might look like.</a:t>
            </a:r>
          </a:p>
          <a:p>
            <a:r>
              <a:rPr lang="en-US" dirty="0" smtClean="0"/>
              <a:t>To critically reflect on what progress has been made, and what developments must occur in order to move forward.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4306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Differentiation?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828799"/>
            <a:ext cx="7583487" cy="4080057"/>
          </a:xfrm>
        </p:spPr>
        <p:txBody>
          <a:bodyPr>
            <a:normAutofit/>
          </a:bodyPr>
          <a:lstStyle/>
          <a:p>
            <a:r>
              <a:rPr lang="en-US" dirty="0" smtClean="0"/>
              <a:t>A style of teaching and learning that begins where the learners are, and not where they should be (Tomlinson, 2014)</a:t>
            </a:r>
          </a:p>
          <a:p>
            <a:r>
              <a:rPr lang="en-US" dirty="0" smtClean="0"/>
              <a:t>A way of thinking about learning experiences, and shaping them to meet the needs of the learners (</a:t>
            </a:r>
            <a:r>
              <a:rPr lang="en-US" dirty="0" err="1" smtClean="0"/>
              <a:t>Bowgren</a:t>
            </a:r>
            <a:r>
              <a:rPr lang="en-US" dirty="0" smtClean="0"/>
              <a:t> and Sever, 2010)</a:t>
            </a:r>
          </a:p>
          <a:p>
            <a:r>
              <a:rPr lang="en-US" dirty="0" smtClean="0"/>
              <a:t>It does not change, add to or dilute the content; it is a different way of teaching and learning (</a:t>
            </a:r>
            <a:r>
              <a:rPr lang="en-US" dirty="0" err="1"/>
              <a:t>Bowgren</a:t>
            </a:r>
            <a:r>
              <a:rPr lang="en-US" dirty="0"/>
              <a:t> and Sever, 2010</a:t>
            </a:r>
            <a:r>
              <a:rPr lang="en-US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986872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is Classroom Differentiation Important?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317" y="1425388"/>
            <a:ext cx="8373165" cy="509092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Inclusion does not mean treating all the students the same (</a:t>
            </a:r>
            <a:r>
              <a:rPr lang="en-US" dirty="0" err="1"/>
              <a:t>Kershen</a:t>
            </a:r>
            <a:r>
              <a:rPr lang="en-US" dirty="0"/>
              <a:t>, 2015</a:t>
            </a:r>
            <a:r>
              <a:rPr lang="en-US" dirty="0" smtClean="0"/>
              <a:t>)</a:t>
            </a:r>
          </a:p>
          <a:p>
            <a:r>
              <a:rPr lang="en-US" dirty="0" smtClean="0"/>
              <a:t>Lesson planning has been a major factor in UK policy-led curriculum since the 1960s (John, 2006)</a:t>
            </a:r>
          </a:p>
          <a:p>
            <a:r>
              <a:rPr lang="en-US" dirty="0" smtClean="0"/>
              <a:t>The whole school are responsible for the provision of learners with SEN (Welsh Assembly Government, 2004)</a:t>
            </a:r>
          </a:p>
          <a:p>
            <a:r>
              <a:rPr lang="en-US" dirty="0" smtClean="0"/>
              <a:t>All staff (teaching and non-teaching) should be involved in making provisions for learners with SEN (</a:t>
            </a:r>
            <a:r>
              <a:rPr lang="en-US" dirty="0"/>
              <a:t>Welsh Assembly Government, 2004</a:t>
            </a:r>
            <a:r>
              <a:rPr lang="en-US" dirty="0" smtClean="0"/>
              <a:t>)</a:t>
            </a:r>
          </a:p>
          <a:p>
            <a:r>
              <a:rPr lang="en-US" dirty="0" smtClean="0"/>
              <a:t>All staff who work with those with ALN have a responsibility to support their needs; class teachers should be involved in the day-to-day supporting of those with ALN to ensure that needs are met (Education Wales, 2018)</a:t>
            </a:r>
          </a:p>
          <a:p>
            <a:r>
              <a:rPr lang="en-US" dirty="0" smtClean="0"/>
              <a:t>Mainstream should be favored, and where learners are able to attend mainstream they should </a:t>
            </a:r>
            <a:r>
              <a:rPr lang="mr-IN" dirty="0" smtClean="0"/>
              <a:t>–</a:t>
            </a:r>
            <a:r>
              <a:rPr lang="en-US" dirty="0" smtClean="0"/>
              <a:t> this increases the range of needs within the classroom (</a:t>
            </a:r>
            <a:r>
              <a:rPr lang="en-GB" dirty="0"/>
              <a:t>Great Britain &amp; </a:t>
            </a:r>
            <a:r>
              <a:rPr lang="en-GB" dirty="0" smtClean="0"/>
              <a:t>Warnock, 1978)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82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The Barriers to Differentiation?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0769" y="1425387"/>
            <a:ext cx="8350190" cy="5072909"/>
          </a:xfrm>
        </p:spPr>
        <p:txBody>
          <a:bodyPr>
            <a:normAutofit/>
          </a:bodyPr>
          <a:lstStyle/>
          <a:p>
            <a:r>
              <a:rPr lang="en-US" dirty="0" smtClean="0"/>
              <a:t>Differentiation can be hard work, even by well-prepared and knowledgeable teachers (Morgan, 2014) and requires </a:t>
            </a:r>
            <a:r>
              <a:rPr lang="en-US" dirty="0"/>
              <a:t>sustained commitment in order to see the progress of learners (Woodcock </a:t>
            </a:r>
            <a:r>
              <a:rPr lang="en-US" i="1" dirty="0"/>
              <a:t>et al., </a:t>
            </a:r>
            <a:r>
              <a:rPr lang="en-US" dirty="0"/>
              <a:t>2019)</a:t>
            </a:r>
          </a:p>
          <a:p>
            <a:r>
              <a:rPr lang="en-US" dirty="0" smtClean="0"/>
              <a:t>Time consuming due to there being many needs within one classroom (McNamara and </a:t>
            </a:r>
            <a:r>
              <a:rPr lang="en-US" dirty="0" err="1" smtClean="0"/>
              <a:t>Moreton</a:t>
            </a:r>
            <a:r>
              <a:rPr lang="en-US" dirty="0" smtClean="0"/>
              <a:t>, 1997)</a:t>
            </a:r>
          </a:p>
          <a:p>
            <a:r>
              <a:rPr lang="en-US" dirty="0" smtClean="0"/>
              <a:t>Many different initiatives over the years, which can be challenging to keep up with (</a:t>
            </a:r>
            <a:r>
              <a:rPr lang="en-US" dirty="0" err="1" smtClean="0"/>
              <a:t>Grigg</a:t>
            </a:r>
            <a:r>
              <a:rPr lang="en-US" dirty="0" smtClean="0"/>
              <a:t>, 2016)</a:t>
            </a:r>
          </a:p>
          <a:p>
            <a:r>
              <a:rPr lang="en-US" dirty="0" err="1" smtClean="0"/>
              <a:t>Birnie</a:t>
            </a:r>
            <a:r>
              <a:rPr lang="en-US" dirty="0" smtClean="0"/>
              <a:t>, (2015):</a:t>
            </a:r>
          </a:p>
          <a:p>
            <a:pPr lvl="1"/>
            <a:r>
              <a:rPr lang="en-US" dirty="0" smtClean="0"/>
              <a:t>Just a fad</a:t>
            </a:r>
          </a:p>
          <a:p>
            <a:pPr lvl="1"/>
            <a:r>
              <a:rPr lang="en-US" dirty="0" smtClean="0"/>
              <a:t>You need to plan for each learner individually</a:t>
            </a:r>
          </a:p>
          <a:p>
            <a:pPr lvl="1"/>
            <a:r>
              <a:rPr lang="en-US" dirty="0" smtClean="0"/>
              <a:t>Not worth the effort that is needed</a:t>
            </a:r>
          </a:p>
          <a:p>
            <a:pPr lvl="1"/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3233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May Good Differentiation Look Like?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Effective use of technology to support learning (Chubb, 2012)</a:t>
            </a:r>
          </a:p>
          <a:p>
            <a:r>
              <a:rPr lang="en-US" dirty="0" smtClean="0"/>
              <a:t>Stations, centers, tiered activities, small group instructions, discussion circles (Tomlinson, 2014)</a:t>
            </a:r>
          </a:p>
          <a:p>
            <a:r>
              <a:rPr lang="en-US" dirty="0" smtClean="0"/>
              <a:t>Writing frames and giving different amounts to write for each learner, and increase this each time by scaffolding (</a:t>
            </a:r>
            <a:r>
              <a:rPr lang="en-US" dirty="0" err="1" smtClean="0"/>
              <a:t>Birnie</a:t>
            </a:r>
            <a:r>
              <a:rPr lang="en-US" dirty="0" smtClean="0"/>
              <a:t>, 2015)</a:t>
            </a:r>
          </a:p>
          <a:p>
            <a:r>
              <a:rPr lang="en-US" b="1" u="sng" dirty="0" smtClean="0"/>
              <a:t>Deferential Differentiation </a:t>
            </a:r>
            <a:r>
              <a:rPr lang="en-US" dirty="0" smtClean="0"/>
              <a:t>must be key </a:t>
            </a:r>
            <a:r>
              <a:rPr lang="mr-IN" dirty="0" smtClean="0"/>
              <a:t>–</a:t>
            </a:r>
            <a:r>
              <a:rPr lang="en-US" dirty="0" smtClean="0"/>
              <a:t> pupil voice and pupil choice, not teachers designing the differentiated curriculum (</a:t>
            </a:r>
            <a:r>
              <a:rPr lang="en-US" dirty="0" err="1" smtClean="0"/>
              <a:t>Kanevsky</a:t>
            </a:r>
            <a:r>
              <a:rPr lang="en-US" dirty="0" smtClean="0"/>
              <a:t>, 2011)</a:t>
            </a:r>
            <a:endParaRPr lang="en-US" b="1" u="sng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6818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Process Has Been Made To Date?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Whole staff training</a:t>
            </a:r>
          </a:p>
          <a:p>
            <a:r>
              <a:rPr lang="en-US" dirty="0" smtClean="0"/>
              <a:t>A whole school guide to differentiation in order to create common styles of differentiation</a:t>
            </a:r>
            <a:endParaRPr lang="en-US" dirty="0"/>
          </a:p>
          <a:p>
            <a:r>
              <a:rPr lang="en-US" dirty="0" smtClean="0"/>
              <a:t>Teaching and learning working parties</a:t>
            </a:r>
          </a:p>
          <a:p>
            <a:r>
              <a:rPr lang="en-US" dirty="0" smtClean="0"/>
              <a:t>Book </a:t>
            </a:r>
            <a:r>
              <a:rPr lang="en-US" dirty="0" err="1" smtClean="0"/>
              <a:t>scrutinies</a:t>
            </a:r>
            <a:r>
              <a:rPr lang="en-US" dirty="0"/>
              <a:t> </a:t>
            </a:r>
            <a:r>
              <a:rPr lang="en-US" dirty="0" smtClean="0"/>
              <a:t>to look for evidence of differentiation that takes place within the classroom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3545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326" y="381000"/>
            <a:ext cx="8404237" cy="1044388"/>
          </a:xfrm>
        </p:spPr>
        <p:txBody>
          <a:bodyPr/>
          <a:lstStyle/>
          <a:p>
            <a:r>
              <a:rPr lang="en-US" dirty="0" smtClean="0"/>
              <a:t>Upon Reflection, How Do We Move Forward With Differentiation?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828799"/>
            <a:ext cx="7583487" cy="4737047"/>
          </a:xfrm>
        </p:spPr>
        <p:txBody>
          <a:bodyPr>
            <a:normAutofit/>
          </a:bodyPr>
          <a:lstStyle/>
          <a:p>
            <a:r>
              <a:rPr lang="en-US" dirty="0"/>
              <a:t>Lesson observations in order to look at differentiation first hand?</a:t>
            </a:r>
          </a:p>
          <a:p>
            <a:r>
              <a:rPr lang="en-US" dirty="0"/>
              <a:t>Learning walks to look at a pupil’s school day</a:t>
            </a:r>
            <a:r>
              <a:rPr lang="en-US" dirty="0" smtClean="0"/>
              <a:t>?</a:t>
            </a:r>
          </a:p>
          <a:p>
            <a:r>
              <a:rPr lang="en-US" dirty="0"/>
              <a:t>A whole school differentiation </a:t>
            </a:r>
            <a:r>
              <a:rPr lang="en-US" dirty="0" smtClean="0"/>
              <a:t>policy?</a:t>
            </a:r>
          </a:p>
          <a:p>
            <a:r>
              <a:rPr lang="en-US" dirty="0" smtClean="0"/>
              <a:t>Pupil voice on differentiation within each classroom setting</a:t>
            </a:r>
          </a:p>
          <a:p>
            <a:r>
              <a:rPr lang="en-US" dirty="0" smtClean="0"/>
              <a:t>Staff peer observations</a:t>
            </a:r>
          </a:p>
          <a:p>
            <a:r>
              <a:rPr lang="en-US" dirty="0" smtClean="0"/>
              <a:t>School-to-school working, including cross-key stage and cross-curriculum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930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194" y="284360"/>
            <a:ext cx="7583487" cy="1044388"/>
          </a:xfrm>
        </p:spPr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5123" y="1425388"/>
            <a:ext cx="8351944" cy="50080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200" dirty="0" err="1"/>
              <a:t>Birnie</a:t>
            </a:r>
            <a:r>
              <a:rPr lang="en-GB" sz="1200" dirty="0"/>
              <a:t>, </a:t>
            </a:r>
            <a:r>
              <a:rPr lang="en-GB" sz="1200" dirty="0" smtClean="0"/>
              <a:t>B.F</a:t>
            </a:r>
            <a:r>
              <a:rPr lang="en-GB" sz="1200" dirty="0"/>
              <a:t>. (2015) ‘Making the Case for Differentiation’, </a:t>
            </a:r>
            <a:r>
              <a:rPr lang="en-GB" sz="1200" i="1" dirty="0" smtClean="0"/>
              <a:t>The Clearing </a:t>
            </a:r>
            <a:r>
              <a:rPr lang="en-GB" sz="1200" i="1" dirty="0"/>
              <a:t>House</a:t>
            </a:r>
            <a:r>
              <a:rPr lang="en-GB" sz="1200" dirty="0"/>
              <a:t>, 88(2)</a:t>
            </a:r>
            <a:r>
              <a:rPr lang="en-GB" sz="1200" dirty="0" smtClean="0"/>
              <a:t>, pp. 62</a:t>
            </a:r>
            <a:r>
              <a:rPr lang="en-GB" sz="1200" dirty="0"/>
              <a:t>–65. </a:t>
            </a:r>
            <a:r>
              <a:rPr lang="en-GB" sz="1200" dirty="0" err="1" smtClean="0"/>
              <a:t>doi</a:t>
            </a:r>
            <a:r>
              <a:rPr lang="en-GB" sz="1200" dirty="0"/>
              <a:t>: 10.1080/00098655.2014.998601</a:t>
            </a:r>
            <a:r>
              <a:rPr lang="en-GB" sz="1200" dirty="0"/>
              <a:t> </a:t>
            </a:r>
            <a:r>
              <a:rPr lang="en-GB" sz="1200" dirty="0" smtClean="0"/>
              <a:t>(Accessed: 9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December 2019)</a:t>
            </a:r>
          </a:p>
          <a:p>
            <a:pPr marL="0" indent="0">
              <a:buNone/>
            </a:pPr>
            <a:r>
              <a:rPr lang="en-US" sz="1200" dirty="0" err="1" smtClean="0"/>
              <a:t>Bowgren</a:t>
            </a:r>
            <a:r>
              <a:rPr lang="en-US" sz="1200" dirty="0" smtClean="0"/>
              <a:t>, L. and Sever, K. (2010) ‘</a:t>
            </a:r>
            <a:r>
              <a:rPr lang="en-GB" sz="1200" dirty="0"/>
              <a:t>Three Steps Lead to </a:t>
            </a:r>
            <a:r>
              <a:rPr lang="en-GB" sz="1200" dirty="0" smtClean="0"/>
              <a:t>Differentiation’, </a:t>
            </a:r>
            <a:r>
              <a:rPr lang="en-GB" sz="1200" i="1" dirty="0"/>
              <a:t>Journal of Staff </a:t>
            </a:r>
            <a:r>
              <a:rPr lang="en-GB" sz="1200" i="1" dirty="0" smtClean="0"/>
              <a:t>Development</a:t>
            </a:r>
            <a:r>
              <a:rPr lang="en-GB" sz="1200" dirty="0" smtClean="0"/>
              <a:t>, 31(2), pp. 44-47. Available at: </a:t>
            </a:r>
            <a:r>
              <a:rPr lang="en-GB" sz="1200" u="sng" dirty="0">
                <a:hlinkClick r:id="rId2"/>
              </a:rPr>
              <a:t>https://eric.ed.gov/?id=</a:t>
            </a:r>
            <a:r>
              <a:rPr lang="en-GB" sz="1200" u="sng" dirty="0" smtClean="0">
                <a:hlinkClick r:id="rId2"/>
              </a:rPr>
              <a:t>EJ914937</a:t>
            </a:r>
            <a:r>
              <a:rPr lang="en-US" sz="1200" dirty="0" smtClean="0"/>
              <a:t> (Accessed: 10</a:t>
            </a:r>
            <a:r>
              <a:rPr lang="en-US" sz="1200" baseline="30000" dirty="0" smtClean="0"/>
              <a:t>th</a:t>
            </a:r>
            <a:r>
              <a:rPr lang="en-US" sz="1200" dirty="0" smtClean="0"/>
              <a:t> December 2019)</a:t>
            </a:r>
          </a:p>
          <a:p>
            <a:pPr marL="0" indent="0">
              <a:buNone/>
            </a:pPr>
            <a:r>
              <a:rPr lang="en-GB" sz="1200" dirty="0"/>
              <a:t>Chubb, J.E. (2012) </a:t>
            </a:r>
            <a:r>
              <a:rPr lang="en-GB" sz="1200" dirty="0" smtClean="0"/>
              <a:t>‘The </a:t>
            </a:r>
            <a:r>
              <a:rPr lang="en-GB" sz="1200" dirty="0"/>
              <a:t>best teachers in the world: why we don’t have them and how we could’, Stanford, CA: Hoover Institution Press.</a:t>
            </a:r>
          </a:p>
          <a:p>
            <a:pPr marL="0" indent="0">
              <a:buNone/>
            </a:pPr>
            <a:r>
              <a:rPr lang="en-US" sz="1200" dirty="0"/>
              <a:t>Education Wales (2018)</a:t>
            </a:r>
            <a:r>
              <a:rPr lang="en-US" sz="1200" i="1" dirty="0"/>
              <a:t> Draft Additional Learning Needs Code for Wales.</a:t>
            </a:r>
            <a:r>
              <a:rPr lang="en-US" sz="1200" dirty="0"/>
              <a:t> Available </a:t>
            </a:r>
            <a:r>
              <a:rPr lang="en-US" sz="1200" dirty="0" err="1" smtClean="0"/>
              <a:t>at</a:t>
            </a:r>
            <a:r>
              <a:rPr lang="en-US" sz="1200" dirty="0" err="1"/>
              <a:t>:</a:t>
            </a:r>
            <a:r>
              <a:rPr lang="en-US" sz="1200" u="sng" dirty="0" err="1" smtClean="0">
                <a:hlinkClick r:id="rId3"/>
              </a:rPr>
              <a:t>https</a:t>
            </a:r>
            <a:r>
              <a:rPr lang="en-US" sz="1200" u="sng" dirty="0">
                <a:hlinkClick r:id="rId3"/>
              </a:rPr>
              <a:t>://gov.wales/sites/default/files/consultations/2018-12/draft-additional-learning-needs-code-for-wales_0.pdf</a:t>
            </a:r>
            <a:r>
              <a:rPr lang="en-US" sz="1200" dirty="0"/>
              <a:t>  (Accessed: 8th November 2019)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Great Britain &amp; Warnock, M. (1978) </a:t>
            </a:r>
            <a:r>
              <a:rPr lang="en-GB" sz="1200" i="1" dirty="0"/>
              <a:t>Special educational needs: Report of the Committee of Enquiry into the Education of Handicapped Children and Young People</a:t>
            </a:r>
            <a:r>
              <a:rPr lang="en-GB" sz="1200" dirty="0"/>
              <a:t>. Available at</a:t>
            </a:r>
            <a:r>
              <a:rPr lang="en-GB" sz="1200" dirty="0" smtClean="0"/>
              <a:t>:</a:t>
            </a:r>
            <a:r>
              <a:rPr lang="en-US" sz="1200" u="sng" dirty="0" smtClean="0">
                <a:hlinkClick r:id="rId4"/>
              </a:rPr>
              <a:t>http</a:t>
            </a:r>
            <a:r>
              <a:rPr lang="en-US" sz="1200" u="sng" dirty="0">
                <a:hlinkClick r:id="rId4"/>
              </a:rPr>
              <a:t>://www.educationengland.org.uk/documents/warnock/warnock1978.</a:t>
            </a:r>
            <a:r>
              <a:rPr lang="en-US" sz="1200" u="sng" dirty="0" smtClean="0">
                <a:hlinkClick r:id="rId4"/>
              </a:rPr>
              <a:t>pdf</a:t>
            </a:r>
            <a:r>
              <a:rPr lang="en-GB" sz="1200" dirty="0"/>
              <a:t> </a:t>
            </a:r>
            <a:r>
              <a:rPr lang="en-GB" sz="1200" dirty="0" smtClean="0"/>
              <a:t>(</a:t>
            </a:r>
            <a:r>
              <a:rPr lang="en-GB" sz="1200" dirty="0"/>
              <a:t>Accessed: 4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pPr marL="0" indent="0">
              <a:buNone/>
            </a:pPr>
            <a:r>
              <a:rPr lang="en-GB" sz="1200" dirty="0" err="1"/>
              <a:t>Grigg</a:t>
            </a:r>
            <a:r>
              <a:rPr lang="en-GB" sz="1200" dirty="0"/>
              <a:t>, R. (2016) ‘Leave Me Alone and Let Me Teach. Teachers’ Views of welsh Government Education Policies and Education in Wales’, </a:t>
            </a:r>
            <a:r>
              <a:rPr lang="en-GB" sz="1200" i="1" dirty="0"/>
              <a:t>Wales Journal of Education, </a:t>
            </a:r>
            <a:r>
              <a:rPr lang="en-GB" sz="1200" dirty="0"/>
              <a:t>18(1), pp. 64-86</a:t>
            </a:r>
            <a:r>
              <a:rPr lang="en-GB" sz="1200" dirty="0" smtClean="0"/>
              <a:t>. Available </a:t>
            </a:r>
            <a:r>
              <a:rPr lang="en-GB" sz="1200" dirty="0"/>
              <a:t>at: </a:t>
            </a:r>
            <a:r>
              <a:rPr lang="en-US" sz="1200" u="sng" dirty="0">
                <a:hlinkClick r:id="rId5" action="ppaction://hlinkfile"/>
              </a:rPr>
              <a:t>https://www.researchgate.net/publication/305517122_'Leave_me_alone_and_let_me_teach'_Teachers'_views_of_Welsh_Government_education_policies_and_education_in_Wales</a:t>
            </a:r>
            <a:r>
              <a:rPr lang="en-US" sz="1200" dirty="0"/>
              <a:t> </a:t>
            </a:r>
            <a:r>
              <a:rPr lang="en-GB" sz="1200" dirty="0"/>
              <a:t>(Accessed: 7</a:t>
            </a:r>
            <a:r>
              <a:rPr lang="en-GB" sz="1200" baseline="30000" dirty="0"/>
              <a:t>th</a:t>
            </a:r>
            <a:r>
              <a:rPr lang="en-GB" sz="1200" dirty="0"/>
              <a:t> January 2020)</a:t>
            </a:r>
          </a:p>
          <a:p>
            <a:pPr marL="0" indent="0">
              <a:buNone/>
            </a:pPr>
            <a:r>
              <a:rPr lang="en-GB" sz="1200" dirty="0"/>
              <a:t>John, P. (2006) </a:t>
            </a:r>
            <a:r>
              <a:rPr lang="en-GB" sz="1200" dirty="0" smtClean="0"/>
              <a:t>‘Lesson </a:t>
            </a:r>
            <a:r>
              <a:rPr lang="en-GB" sz="1200" dirty="0"/>
              <a:t>planning and the student teacher: re‐thinking the dominant </a:t>
            </a:r>
            <a:r>
              <a:rPr lang="en-GB" sz="1200" dirty="0" smtClean="0"/>
              <a:t>model’, </a:t>
            </a:r>
            <a:r>
              <a:rPr lang="en-GB" sz="1200" i="1" dirty="0"/>
              <a:t>Journal of Curriculum Studies</a:t>
            </a:r>
            <a:r>
              <a:rPr lang="en-GB" sz="1200" dirty="0"/>
              <a:t>, </a:t>
            </a:r>
            <a:r>
              <a:rPr lang="en-GB" sz="1200" b="1" dirty="0" smtClean="0"/>
              <a:t>38</a:t>
            </a:r>
            <a:r>
              <a:rPr lang="en-GB" sz="1200" dirty="0" smtClean="0"/>
              <a:t>(4</a:t>
            </a:r>
            <a:r>
              <a:rPr lang="en-GB" sz="1200" dirty="0"/>
              <a:t>), pp. 483– 98.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038101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194" y="284360"/>
            <a:ext cx="7583487" cy="1044388"/>
          </a:xfrm>
        </p:spPr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5123" y="1425388"/>
            <a:ext cx="8351944" cy="50080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 err="1"/>
              <a:t>Kanevsky</a:t>
            </a:r>
            <a:r>
              <a:rPr lang="en-GB" sz="1200" dirty="0"/>
              <a:t>, L. (2011) ‘Deferential differentiation: what types of differentiation do students want?’, </a:t>
            </a:r>
            <a:r>
              <a:rPr lang="en-GB" sz="1200" i="1" dirty="0"/>
              <a:t>Gifted </a:t>
            </a:r>
            <a:r>
              <a:rPr lang="en-GB" sz="1200" i="1" dirty="0" smtClean="0"/>
              <a:t>Child </a:t>
            </a:r>
            <a:r>
              <a:rPr lang="en-GB" sz="1200" i="1" dirty="0"/>
              <a:t>Q</a:t>
            </a:r>
            <a:r>
              <a:rPr lang="en-GB" sz="1200" i="1" dirty="0" smtClean="0"/>
              <a:t>uarterly</a:t>
            </a:r>
            <a:r>
              <a:rPr lang="en-GB" sz="1200" i="1" dirty="0"/>
              <a:t>, </a:t>
            </a:r>
            <a:r>
              <a:rPr lang="en-GB" sz="1200" dirty="0"/>
              <a:t>55(4), </a:t>
            </a:r>
            <a:r>
              <a:rPr lang="en-GB" sz="1200" dirty="0" smtClean="0"/>
              <a:t>pp. </a:t>
            </a:r>
            <a:r>
              <a:rPr lang="en-GB" sz="1200" dirty="0"/>
              <a:t>279-299</a:t>
            </a:r>
            <a:r>
              <a:rPr lang="en-GB" sz="1200" dirty="0" smtClean="0"/>
              <a:t>.</a:t>
            </a:r>
          </a:p>
          <a:p>
            <a:pPr marL="0" indent="0">
              <a:buNone/>
            </a:pPr>
            <a:r>
              <a:rPr lang="en-GB" sz="1200" dirty="0" err="1" smtClean="0"/>
              <a:t>Kershen</a:t>
            </a:r>
            <a:r>
              <a:rPr lang="en-GB" sz="1200" dirty="0" smtClean="0"/>
              <a:t>, </a:t>
            </a:r>
            <a:r>
              <a:rPr lang="en-GB" sz="1200" dirty="0"/>
              <a:t>J.E.L., </a:t>
            </a:r>
            <a:r>
              <a:rPr lang="en-GB" sz="1200" dirty="0" smtClean="0"/>
              <a:t>(2015) ‘Teaching</a:t>
            </a:r>
            <a:r>
              <a:rPr lang="en-GB" sz="1200" dirty="0"/>
              <a:t>, Giftedness, and Differentiation: A </a:t>
            </a:r>
            <a:r>
              <a:rPr lang="en-GB" sz="1200" dirty="0" smtClean="0"/>
              <a:t>Reflection’. </a:t>
            </a:r>
            <a:r>
              <a:rPr lang="en-GB" sz="1200" i="1" dirty="0"/>
              <a:t>English Journal, </a:t>
            </a:r>
            <a:r>
              <a:rPr lang="en-GB" sz="1200" b="1" dirty="0"/>
              <a:t>105</a:t>
            </a:r>
            <a:r>
              <a:rPr lang="en-GB" sz="1200" dirty="0"/>
              <a:t>(1), pp. 69-74.</a:t>
            </a:r>
          </a:p>
          <a:p>
            <a:pPr marL="0" indent="0">
              <a:buNone/>
            </a:pPr>
            <a:r>
              <a:rPr lang="en-GB" sz="1200" dirty="0"/>
              <a:t>McNamara, </a:t>
            </a:r>
            <a:r>
              <a:rPr lang="en-GB" sz="1200" dirty="0" smtClean="0"/>
              <a:t>S. and </a:t>
            </a:r>
            <a:r>
              <a:rPr lang="en-GB" sz="1200" dirty="0" err="1" smtClean="0"/>
              <a:t>Moreton</a:t>
            </a:r>
            <a:r>
              <a:rPr lang="en-GB" sz="1200" dirty="0"/>
              <a:t>, G. (1997</a:t>
            </a:r>
            <a:r>
              <a:rPr lang="en-GB" sz="1200" dirty="0" smtClean="0"/>
              <a:t>) </a:t>
            </a:r>
            <a:r>
              <a:rPr lang="en-GB" sz="1200" i="1" dirty="0" smtClean="0"/>
              <a:t>Understanding </a:t>
            </a:r>
            <a:r>
              <a:rPr lang="en-GB" sz="1200" i="1" dirty="0"/>
              <a:t>Differentiation</a:t>
            </a:r>
            <a:r>
              <a:rPr lang="en-GB" sz="1200" dirty="0"/>
              <a:t>. London: </a:t>
            </a:r>
            <a:r>
              <a:rPr lang="en-GB" sz="1200" dirty="0" err="1" smtClean="0"/>
              <a:t>Routledge</a:t>
            </a:r>
            <a:r>
              <a:rPr lang="en-GB" sz="1200" dirty="0" smtClean="0"/>
              <a:t>. Available at: </a:t>
            </a:r>
            <a:r>
              <a:rPr lang="en-GB" sz="1200" u="sng" dirty="0">
                <a:hlinkClick r:id="rId2"/>
              </a:rPr>
              <a:t>https://doi.org/10.4324/</a:t>
            </a:r>
            <a:r>
              <a:rPr lang="en-GB" sz="1200" u="sng" dirty="0" smtClean="0">
                <a:hlinkClick r:id="rId2"/>
              </a:rPr>
              <a:t>9780203390108</a:t>
            </a:r>
            <a:r>
              <a:rPr lang="en-GB" sz="1200" dirty="0"/>
              <a:t> </a:t>
            </a:r>
            <a:r>
              <a:rPr lang="en-GB" sz="1200" dirty="0" smtClean="0"/>
              <a:t>(Accessed 7th January 2020)</a:t>
            </a:r>
          </a:p>
          <a:p>
            <a:pPr marL="0" indent="0">
              <a:buNone/>
            </a:pPr>
            <a:r>
              <a:rPr lang="en-GB" sz="1200" dirty="0"/>
              <a:t>Morgan, H. (2014) ‘Maximizing student success with differentiated learning’, </a:t>
            </a:r>
            <a:r>
              <a:rPr lang="en-GB" sz="1200" i="1" dirty="0"/>
              <a:t>The </a:t>
            </a:r>
            <a:r>
              <a:rPr lang="en-GB" sz="1200" i="1" dirty="0" smtClean="0"/>
              <a:t>Clearing </a:t>
            </a:r>
            <a:r>
              <a:rPr lang="en-GB" sz="1200" i="1" dirty="0"/>
              <a:t>H</a:t>
            </a:r>
            <a:r>
              <a:rPr lang="en-GB" sz="1200" i="1" dirty="0" smtClean="0"/>
              <a:t>ouse</a:t>
            </a:r>
            <a:r>
              <a:rPr lang="en-GB" sz="1200" i="1" dirty="0"/>
              <a:t>, </a:t>
            </a:r>
            <a:r>
              <a:rPr lang="en-GB" sz="1200" dirty="0"/>
              <a:t>87, p.34-</a:t>
            </a:r>
            <a:r>
              <a:rPr lang="en-GB" sz="1200" dirty="0" smtClean="0"/>
              <a:t>38.</a:t>
            </a:r>
          </a:p>
          <a:p>
            <a:pPr marL="0" indent="0">
              <a:buNone/>
            </a:pPr>
            <a:r>
              <a:rPr lang="en-GB" sz="1200" dirty="0"/>
              <a:t>Tomlinson, C.A. (2014) </a:t>
            </a:r>
            <a:r>
              <a:rPr lang="en-GB" sz="1200" dirty="0" smtClean="0"/>
              <a:t>The </a:t>
            </a:r>
            <a:r>
              <a:rPr lang="en-GB" sz="1200" dirty="0"/>
              <a:t>differentiated classroom: responding to the needs of all learners. Arlington, VA: Association of supervision and curriculum development</a:t>
            </a:r>
            <a:r>
              <a:rPr lang="en-GB" sz="1200" dirty="0" smtClean="0"/>
              <a:t>.</a:t>
            </a:r>
          </a:p>
          <a:p>
            <a:pPr marL="0" indent="0">
              <a:buNone/>
            </a:pPr>
            <a:r>
              <a:rPr lang="en-US" sz="1200" dirty="0"/>
              <a:t>Welsh Assembly Government (2004) </a:t>
            </a:r>
            <a:r>
              <a:rPr lang="en-US" sz="1200" i="1" dirty="0"/>
              <a:t>Special Educational Needs Code of Practice for Wales. </a:t>
            </a:r>
            <a:r>
              <a:rPr lang="en-US" sz="1200" dirty="0"/>
              <a:t>Available </a:t>
            </a:r>
            <a:r>
              <a:rPr lang="en-US" sz="1200" dirty="0" err="1"/>
              <a:t>at</a:t>
            </a:r>
            <a:r>
              <a:rPr lang="en-US" sz="1200" dirty="0" err="1" smtClean="0"/>
              <a:t>:</a:t>
            </a:r>
            <a:r>
              <a:rPr lang="en-US" sz="1200" u="sng" dirty="0" err="1" smtClean="0">
                <a:hlinkClick r:id="rId3"/>
              </a:rPr>
              <a:t>https</a:t>
            </a:r>
            <a:r>
              <a:rPr lang="en-US" sz="1200" u="sng" dirty="0">
                <a:hlinkClick r:id="rId3"/>
              </a:rPr>
              <a:t>://gov.wales/sites/default/files/publications/2018-03/special-educational-needs-code-of-practice-for-wales.pdf</a:t>
            </a:r>
            <a:r>
              <a:rPr lang="en-US" sz="1200" dirty="0"/>
              <a:t> (Accessed: 8th November 2019</a:t>
            </a:r>
            <a:r>
              <a:rPr lang="en-US" sz="1200" dirty="0" smtClean="0"/>
              <a:t>)</a:t>
            </a:r>
            <a:endParaRPr lang="en-GB" sz="1200" dirty="0"/>
          </a:p>
          <a:p>
            <a:pPr marL="0" indent="0">
              <a:buNone/>
            </a:pPr>
            <a:r>
              <a:rPr lang="en-GB" sz="1200" dirty="0" smtClean="0"/>
              <a:t>Woodcock, S., Hitches, E. and Jones, G. (2019) ‘</a:t>
            </a:r>
            <a:r>
              <a:rPr lang="en-GB" sz="1200" dirty="0"/>
              <a:t>It’s not you, it’s me: Teachers’ self-efficacy and </a:t>
            </a:r>
            <a:r>
              <a:rPr lang="en-GB" sz="1200" dirty="0" err="1"/>
              <a:t>attributional</a:t>
            </a:r>
            <a:r>
              <a:rPr lang="en-GB" sz="1200" dirty="0"/>
              <a:t> beliefs towards students with specific learning </a:t>
            </a:r>
            <a:r>
              <a:rPr lang="en-GB" sz="1200" dirty="0" smtClean="0"/>
              <a:t>difficulties’, </a:t>
            </a:r>
            <a:r>
              <a:rPr lang="en-GB" sz="1200" i="1" dirty="0" smtClean="0"/>
              <a:t>International Journal of Educational Research, </a:t>
            </a:r>
            <a:r>
              <a:rPr lang="en-GB" sz="1200" dirty="0" smtClean="0"/>
              <a:t>97, pp. 107-118. Available at: </a:t>
            </a:r>
            <a:r>
              <a:rPr lang="en-GB" sz="1200" u="sng" dirty="0">
                <a:hlinkClick r:id="rId4"/>
              </a:rPr>
              <a:t>https://www-sciencedirect-com.ezproxy.uwtsd.ac.uk/science/article/pii/</a:t>
            </a:r>
            <a:r>
              <a:rPr lang="en-GB" sz="1200" u="sng" dirty="0" smtClean="0">
                <a:hlinkClick r:id="rId4"/>
              </a:rPr>
              <a:t>S0883035519301247</a:t>
            </a:r>
            <a:r>
              <a:rPr lang="en-GB" sz="1200" u="sng" dirty="0"/>
              <a:t> </a:t>
            </a:r>
            <a:r>
              <a:rPr lang="en-GB" sz="1200" dirty="0" smtClean="0"/>
              <a:t>(Accessed: 11th January 2020).</a:t>
            </a: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665703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89</TotalTime>
  <Words>1279</Words>
  <Application>Microsoft Macintosh PowerPoint</Application>
  <PresentationFormat>On-screen Show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Revolution</vt:lpstr>
      <vt:lpstr>Differentiation Within Llangatwg School</vt:lpstr>
      <vt:lpstr>Presentation Aims</vt:lpstr>
      <vt:lpstr>What is Differentiation?</vt:lpstr>
      <vt:lpstr>Why is Classroom Differentiation Important?</vt:lpstr>
      <vt:lpstr>What Are The Barriers to Differentiation?</vt:lpstr>
      <vt:lpstr>What May Good Differentiation Look Like?</vt:lpstr>
      <vt:lpstr>What Process Has Been Made To Date?</vt:lpstr>
      <vt:lpstr>Upon Reflection, How Do We Move Forward With Differentiation?</vt:lpstr>
      <vt:lpstr>References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Differentation Within Llangatwg School</dc:title>
  <dc:creator>Scott Barnes</dc:creator>
  <cp:lastModifiedBy>Scott Barnes</cp:lastModifiedBy>
  <cp:revision>11</cp:revision>
  <dcterms:created xsi:type="dcterms:W3CDTF">2020-01-21T17:51:30Z</dcterms:created>
  <dcterms:modified xsi:type="dcterms:W3CDTF">2020-01-21T19:20:54Z</dcterms:modified>
</cp:coreProperties>
</file>