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5" r:id="rId1"/>
  </p:sldMasterIdLst>
  <p:sldIdLst>
    <p:sldId id="263" r:id="rId2"/>
    <p:sldId id="273" r:id="rId3"/>
    <p:sldId id="270" r:id="rId4"/>
    <p:sldId id="271" r:id="rId5"/>
    <p:sldId id="258" r:id="rId6"/>
    <p:sldId id="260" r:id="rId7"/>
    <p:sldId id="259" r:id="rId8"/>
    <p:sldId id="267" r:id="rId9"/>
    <p:sldId id="264" r:id="rId10"/>
    <p:sldId id="261" r:id="rId11"/>
    <p:sldId id="266" r:id="rId12"/>
    <p:sldId id="268" r:id="rId13"/>
    <p:sldId id="274" r:id="rId14"/>
    <p:sldId id="269" r:id="rId15"/>
    <p:sldId id="272"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horzBarState="maximized">
    <p:restoredLeft sz="18897" autoAdjust="0"/>
    <p:restoredTop sz="94660"/>
  </p:normalViewPr>
  <p:slideViewPr>
    <p:cSldViewPr snapToGrid="0">
      <p:cViewPr>
        <p:scale>
          <a:sx n="66" d="100"/>
          <a:sy n="66" d="100"/>
        </p:scale>
        <p:origin x="-738" y="-258"/>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7E12BF02-95FB-48F7-8AA7-E24607F849CC}" type="datetimeFigureOut">
              <a:rPr lang="en-GB" smtClean="0"/>
              <a:pPr/>
              <a:t>20/11/2022</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366BE42F-E77D-41BA-9E94-73057A92336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E12BF02-95FB-48F7-8AA7-E24607F849CC}" type="datetimeFigureOut">
              <a:rPr lang="en-GB" smtClean="0"/>
              <a:pPr/>
              <a:t>20/11/2022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BE42F-E77D-41BA-9E94-73057A92336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E12BF02-95FB-48F7-8AA7-E24607F849CC}" type="datetimeFigureOut">
              <a:rPr lang="en-GB" smtClean="0"/>
              <a:pPr/>
              <a:t>20/11/2022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BE42F-E77D-41BA-9E94-73057A92336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E12BF02-95FB-48F7-8AA7-E24607F849CC}" type="datetimeFigureOut">
              <a:rPr lang="en-GB" smtClean="0"/>
              <a:pPr/>
              <a:t>20/11/2022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6BE42F-E77D-41BA-9E94-73057A92336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E12BF02-95FB-48F7-8AA7-E24607F849CC}" type="datetimeFigureOut">
              <a:rPr lang="en-GB" smtClean="0"/>
              <a:pPr/>
              <a:t>20/11/2022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66BE42F-E77D-41BA-9E94-73057A92336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E12BF02-95FB-48F7-8AA7-E24607F849CC}" type="datetimeFigureOut">
              <a:rPr lang="en-GB" smtClean="0"/>
              <a:pPr/>
              <a:t>20/11/2022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6BE42F-E77D-41BA-9E94-73057A92336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12BF02-95FB-48F7-8AA7-E24607F849CC}" type="datetimeFigureOut">
              <a:rPr lang="en-GB" smtClean="0"/>
              <a:pPr/>
              <a:t>20/11/2022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66BE42F-E77D-41BA-9E94-73057A92336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E12BF02-95FB-48F7-8AA7-E24607F849CC}" type="datetimeFigureOut">
              <a:rPr lang="en-GB" smtClean="0"/>
              <a:pPr/>
              <a:t>20/11/2022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6BE42F-E77D-41BA-9E94-73057A92336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E12BF02-95FB-48F7-8AA7-E24607F849CC}" type="datetimeFigureOut">
              <a:rPr lang="en-GB" smtClean="0"/>
              <a:pPr/>
              <a:t>20/11/2022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69600" y="6356351"/>
            <a:ext cx="812800" cy="365125"/>
          </a:xfrm>
        </p:spPr>
        <p:txBody>
          <a:bodyPr/>
          <a:lstStyle/>
          <a:p>
            <a:fld id="{366BE42F-E77D-41BA-9E94-73057A923367}" type="slidenum">
              <a:rPr lang="en-GB" smtClean="0"/>
              <a:pPr/>
              <a:t>‹#›</a:t>
            </a:fld>
            <a:endParaRPr lang="en-GB"/>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E12BF02-95FB-48F7-8AA7-E24607F849CC}" type="datetimeFigureOut">
              <a:rPr lang="en-GB" smtClean="0"/>
              <a:pPr/>
              <a:t>20/11/2022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BE42F-E77D-41BA-9E94-73057A92336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E12BF02-95FB-48F7-8AA7-E24607F849CC}" type="datetimeFigureOut">
              <a:rPr lang="en-GB" smtClean="0"/>
              <a:pPr/>
              <a:t>20/11/2022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BE42F-E77D-41BA-9E94-73057A92336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E12BF02-95FB-48F7-8AA7-E24607F849CC}" type="datetimeFigureOut">
              <a:rPr lang="en-GB" smtClean="0"/>
              <a:pPr/>
              <a:t>20/11/2022</a:t>
            </a:fld>
            <a:endParaRPr lang="en-GB"/>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66BE42F-E77D-41BA-9E94-73057A923367}" type="slidenum">
              <a:rPr lang="en-GB" smtClean="0"/>
              <a:pPr/>
              <a:t>‹#›</a:t>
            </a:fld>
            <a:endParaRPr lang="en-GB"/>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956" r:id="rId1"/>
    <p:sldLayoutId id="2147483957" r:id="rId2"/>
    <p:sldLayoutId id="2147483958" r:id="rId3"/>
    <p:sldLayoutId id="2147483959" r:id="rId4"/>
    <p:sldLayoutId id="2147483960" r:id="rId5"/>
    <p:sldLayoutId id="2147483961" r:id="rId6"/>
    <p:sldLayoutId id="2147483962" r:id="rId7"/>
    <p:sldLayoutId id="2147483963" r:id="rId8"/>
    <p:sldLayoutId id="2147483964" r:id="rId9"/>
    <p:sldLayoutId id="2147483965" r:id="rId10"/>
    <p:sldLayoutId id="2147483966"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google.com/imgres?imgurl=https://www.tescoplc.com/media/476273/tesco-store.jpg?crop=0.17265909090909073,0,0.17279545454545536,0.0000000000000010289232989754&amp;cropmode=percentage&amp;width=960&amp;height=825&amp;rnd=132031908580000000&amp;imgrefurl=https://www.tescoplc.com/about/&amp;tbnid=nIgJ3pNSYqNlpM&amp;vet=12ahUKEwjW4LaE2K37AhUMfBoKHZUAB_0QMygBegQIARAj..i&amp;docid=palfkM1eifC_lM&amp;w=960&amp;h=825&amp;q=despre%20tesco%20tura%20de%20noapte&amp;ved=2ahUKEwjW4LaE2K37AhUMfBoKHZUAB_0QMygBegQIARAj" TargetMode="External"/><Relationship Id="rId3" Type="http://schemas.openxmlformats.org/officeDocument/2006/relationships/hyperlink" Target="https://ro.wikipedia.org/wiki/Marea_Britanie" TargetMode="External"/><Relationship Id="rId7" Type="http://schemas.openxmlformats.org/officeDocument/2006/relationships/hyperlink" Target="https://www.google.com/imgres?imgurl=https://cdn.ttgtmedia.com/visuals/ComputerWeekly/Hero%20Images/Tesco1-PR.jpg&amp;imgrefurl=https://www.computerweekly.com/news/252508597/Attempted-hack-causes-Tesco-website-outage&amp;tbnid=P-9x6fPKmjkm9M&amp;vet=12ahUKEwjW4LaE2K37AhUMfBoKHZUAB_0QMygAegQIARAh..i&amp;docid=ItXECKaFXTUcbM&amp;w=1200&amp;h=400&amp;q=despre%20tesco%20tura%20de%20noapte&amp;ved=2ahUKEwjW4LaE2K37AhUMfBoKHZUAB_0QMygAegQIARAh" TargetMode="External"/><Relationship Id="rId2" Type="http://schemas.openxmlformats.org/officeDocument/2006/relationships/hyperlink" Target="https://ro.wikipedia.org/wiki/Englez%C4%83" TargetMode="External"/><Relationship Id="rId1" Type="http://schemas.openxmlformats.org/officeDocument/2006/relationships/slideLayout" Target="../slideLayouts/slideLayout2.xml"/><Relationship Id="rId6" Type="http://schemas.openxmlformats.org/officeDocument/2006/relationships/hyperlink" Target="https://ro.wikipedia.org/wiki/Carrefour" TargetMode="External"/><Relationship Id="rId5" Type="http://schemas.openxmlformats.org/officeDocument/2006/relationships/hyperlink" Target="https://ro.wikipedia.org/wiki/Wal-Mart" TargetMode="External"/><Relationship Id="rId4" Type="http://schemas.openxmlformats.org/officeDocument/2006/relationships/hyperlink" Target="https://ro.wikipedia.org/wiki/2007" TargetMode="External"/><Relationship Id="rId9" Type="http://schemas.openxmlformats.org/officeDocument/2006/relationships/image" Target="../media/image4.jpeg"/></Relationships>
</file>

<file path=ppt/slides/_rels/slide15.xml.rels><?xml version="1.0" encoding="UTF-8" standalone="yes"?>
<Relationships xmlns="http://schemas.openxmlformats.org/package/2006/relationships"><Relationship Id="rId3" Type="http://schemas.openxmlformats.org/officeDocument/2006/relationships/hyperlink" Target="https://www.theguardian.com/careers/2017/jun/22/shift-work-how-to-stay-healthy-while-working-round-the-clock" TargetMode="External"/><Relationship Id="rId2" Type="http://schemas.openxmlformats.org/officeDocument/2006/relationships/hyperlink" Target="https://www.tescoplc.com/sustainability/documents/policies/flexible-working-at-tesco/"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cipd.co.uk/" TargetMode="External"/><Relationship Id="rId2" Type="http://schemas.openxmlformats.org/officeDocument/2006/relationships/hyperlink" Target="https://en.wikipedia.org/wiki/Tesc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524000" y="522515"/>
            <a:ext cx="9144000" cy="2540000"/>
          </a:xfrm>
        </p:spPr>
        <p:txBody>
          <a:bodyPr>
            <a:normAutofit/>
          </a:bodyPr>
          <a:lstStyle/>
          <a:p>
            <a:r>
              <a:rPr lang="en-US" sz="3600" dirty="0" smtClean="0"/>
              <a:t>MANAGING PEOPLE</a:t>
            </a:r>
            <a:br>
              <a:rPr lang="en-US" sz="3600" dirty="0" smtClean="0"/>
            </a:br>
            <a:r>
              <a:rPr lang="en-US" sz="3600" dirty="0" smtClean="0"/>
              <a:t>LCBB5004</a:t>
            </a:r>
            <a:r>
              <a:rPr lang="en-US" dirty="0" smtClean="0"/>
              <a:t/>
            </a:r>
            <a:br>
              <a:rPr lang="en-US" dirty="0" smtClean="0"/>
            </a:br>
            <a:endParaRPr lang="en-US" dirty="0"/>
          </a:p>
        </p:txBody>
      </p:sp>
      <p:sp>
        <p:nvSpPr>
          <p:cNvPr id="3" name="Subtitle 2">
            <a:extLst>
              <a:ext uri="{FF2B5EF4-FFF2-40B4-BE49-F238E27FC236}">
                <a16:creationId xmlns:a16="http://schemas.microsoft.com/office/drawing/2014/main" xmlns="" id="{04F88320-B690-00F0-EF71-6FDF4DA5B1E1}"/>
              </a:ext>
            </a:extLst>
          </p:cNvPr>
          <p:cNvSpPr>
            <a:spLocks noGrp="1"/>
          </p:cNvSpPr>
          <p:nvPr>
            <p:ph type="subTitle" idx="1"/>
          </p:nvPr>
        </p:nvSpPr>
        <p:spPr>
          <a:xfrm>
            <a:off x="769258" y="2438400"/>
            <a:ext cx="11103428" cy="3164114"/>
          </a:xfrm>
        </p:spPr>
        <p:txBody>
          <a:bodyPr>
            <a:normAutofit fontScale="77500" lnSpcReduction="20000"/>
          </a:bodyPr>
          <a:lstStyle/>
          <a:p>
            <a:r>
              <a:rPr lang="en-GB" sz="3600" dirty="0" smtClean="0"/>
              <a:t>PRESENTATION</a:t>
            </a:r>
          </a:p>
          <a:p>
            <a:endParaRPr lang="en-GB" sz="3600" dirty="0" smtClean="0"/>
          </a:p>
          <a:p>
            <a:r>
              <a:rPr lang="en-GB" sz="3600" dirty="0" smtClean="0"/>
              <a:t>Dorel Gabriel </a:t>
            </a:r>
            <a:r>
              <a:rPr lang="en-GB" sz="3600" dirty="0" err="1" smtClean="0"/>
              <a:t>Tilica</a:t>
            </a:r>
            <a:endParaRPr lang="en-GB" sz="3600" dirty="0" smtClean="0"/>
          </a:p>
          <a:p>
            <a:r>
              <a:rPr lang="en-GB" sz="3600" dirty="0" smtClean="0"/>
              <a:t>Student ID:2114961</a:t>
            </a:r>
          </a:p>
          <a:p>
            <a:endParaRPr lang="en-GB" sz="3600" dirty="0" smtClean="0"/>
          </a:p>
          <a:p>
            <a:r>
              <a:rPr lang="en-GB" sz="3600" dirty="0" smtClean="0"/>
              <a:t>                        Nishi </a:t>
            </a:r>
          </a:p>
          <a:p>
            <a:r>
              <a:rPr lang="en-GB" sz="3600" dirty="0" smtClean="0"/>
              <a:t>                 University of Wales Trinity St David</a:t>
            </a:r>
          </a:p>
          <a:p>
            <a:endParaRPr lang="en-GB" dirty="0" smtClean="0"/>
          </a:p>
          <a:p>
            <a:endParaRPr lang="en-GB" dirty="0" smtClean="0"/>
          </a:p>
        </p:txBody>
      </p:sp>
    </p:spTree>
    <p:extLst>
      <p:ext uri="{BB962C8B-B14F-4D97-AF65-F5344CB8AC3E}">
        <p14:creationId xmlns:p14="http://schemas.microsoft.com/office/powerpoint/2010/main" xmlns="" val="403829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9818"/>
            <a:ext cx="10515600" cy="731520"/>
          </a:xfrm>
        </p:spPr>
        <p:txBody>
          <a:bodyPr>
            <a:normAutofit fontScale="90000"/>
          </a:bodyPr>
          <a:lstStyle/>
          <a:p>
            <a:r>
              <a:rPr lang="en-US" dirty="0" smtClean="0"/>
              <a:t>TESCO</a:t>
            </a:r>
            <a:endParaRPr lang="en-US" dirty="0"/>
          </a:p>
        </p:txBody>
      </p:sp>
      <p:sp>
        <p:nvSpPr>
          <p:cNvPr id="3" name="Content Placeholder 2"/>
          <p:cNvSpPr>
            <a:spLocks noGrp="1"/>
          </p:cNvSpPr>
          <p:nvPr>
            <p:ph idx="1"/>
          </p:nvPr>
        </p:nvSpPr>
        <p:spPr>
          <a:xfrm>
            <a:off x="261258" y="1188720"/>
            <a:ext cx="11717383" cy="5669280"/>
          </a:xfrm>
        </p:spPr>
        <p:txBody>
          <a:bodyPr>
            <a:normAutofit/>
          </a:bodyPr>
          <a:lstStyle/>
          <a:p>
            <a:pPr>
              <a:buNone/>
            </a:pPr>
            <a:endParaRPr lang="en-US" dirty="0" smtClean="0"/>
          </a:p>
          <a:p>
            <a:pPr marL="514350" indent="-514350">
              <a:buFont typeface="+mj-lt"/>
              <a:buAutoNum type="arabicPeriod"/>
            </a:pPr>
            <a:r>
              <a:rPr lang="en-US" dirty="0" smtClean="0"/>
              <a:t> introduction</a:t>
            </a:r>
          </a:p>
          <a:p>
            <a:pPr marL="514350" indent="-514350">
              <a:buFont typeface="+mj-lt"/>
              <a:buAutoNum type="arabicPeriod"/>
            </a:pPr>
            <a:r>
              <a:rPr lang="en-US" dirty="0" smtClean="0"/>
              <a:t>Moral cases</a:t>
            </a:r>
          </a:p>
          <a:p>
            <a:pPr marL="514350" indent="-514350">
              <a:buAutoNum type="arabicPeriod" startAt="2"/>
            </a:pPr>
            <a:r>
              <a:rPr lang="en-US" dirty="0" smtClean="0"/>
              <a:t>Flexible working arrangement </a:t>
            </a:r>
          </a:p>
          <a:p>
            <a:pPr marL="514350" indent="-514350">
              <a:buNone/>
            </a:pPr>
            <a:r>
              <a:rPr lang="en-US" dirty="0" smtClean="0"/>
              <a:t>4.  How HR. </a:t>
            </a:r>
            <a:r>
              <a:rPr lang="en-US" dirty="0" err="1" smtClean="0"/>
              <a:t>departament</a:t>
            </a:r>
            <a:r>
              <a:rPr lang="en-US" dirty="0" smtClean="0"/>
              <a:t>  promote in </a:t>
            </a:r>
            <a:r>
              <a:rPr lang="en-US" dirty="0" err="1" smtClean="0"/>
              <a:t>organisation</a:t>
            </a:r>
            <a:r>
              <a:rPr lang="en-US" dirty="0" smtClean="0"/>
              <a:t> </a:t>
            </a:r>
          </a:p>
          <a:p>
            <a:pPr marL="514350" indent="-514350">
              <a:buNone/>
            </a:pPr>
            <a:r>
              <a:rPr lang="en-US" dirty="0" smtClean="0"/>
              <a:t>5.  Diversity and equality</a:t>
            </a:r>
          </a:p>
          <a:p>
            <a:pPr marL="514350" indent="-514350">
              <a:buNone/>
            </a:pPr>
            <a:r>
              <a:rPr lang="en-US" dirty="0" smtClean="0"/>
              <a:t>6.  What is Part time  </a:t>
            </a:r>
          </a:p>
          <a:p>
            <a:pPr marL="514350" indent="-514350">
              <a:buNone/>
            </a:pPr>
            <a:r>
              <a:rPr lang="en-US" dirty="0" smtClean="0"/>
              <a:t>7. What is shift work</a:t>
            </a:r>
          </a:p>
          <a:p>
            <a:pPr marL="514350" indent="-514350">
              <a:buNone/>
            </a:pPr>
            <a:r>
              <a:rPr lang="en-US" dirty="0" smtClean="0"/>
              <a:t>8.   Want is Business skills</a:t>
            </a:r>
          </a:p>
          <a:p>
            <a:pPr marL="514350" indent="-514350">
              <a:buNone/>
            </a:pPr>
            <a:r>
              <a:rPr lang="en-US" dirty="0" smtClean="0"/>
              <a:t>9.  Diversity and inclusion </a:t>
            </a:r>
            <a:r>
              <a:rPr lang="en-US" dirty="0" err="1" smtClean="0"/>
              <a:t>worplace</a:t>
            </a:r>
            <a:endParaRPr lang="en-US" dirty="0" smtClean="0"/>
          </a:p>
          <a:p>
            <a:pPr marL="514350" indent="-514350">
              <a:buNone/>
            </a:pPr>
            <a:r>
              <a:rPr lang="en-US" dirty="0" smtClean="0"/>
              <a:t>10. Conclusion </a:t>
            </a:r>
          </a:p>
          <a:p>
            <a:pPr marL="514350" indent="-514350">
              <a:buFont typeface="+mj-lt"/>
              <a:buAutoNum type="arabicPeriod"/>
            </a:pPr>
            <a:endParaRPr lang="en-US" dirty="0" smtClean="0"/>
          </a:p>
          <a:p>
            <a:pPr marL="514350" indent="-514350">
              <a:buFont typeface="+mj-lt"/>
              <a:buAutoNum type="arabicPeriod"/>
            </a:pPr>
            <a:endParaRPr lang="en-US" dirty="0" smtClean="0"/>
          </a:p>
          <a:p>
            <a:pPr marL="514350" indent="-514350">
              <a:buFont typeface="+mj-lt"/>
              <a:buAutoNum type="arabicPeriod"/>
            </a:pPr>
            <a:endParaRPr lang="en-US" dirty="0" smtClean="0"/>
          </a:p>
          <a:p>
            <a:pPr marL="514350" indent="-514350">
              <a:buNone/>
            </a:pPr>
            <a:endParaRPr lang="en-US" dirty="0" smtClean="0"/>
          </a:p>
          <a:p>
            <a:pPr marL="514350" indent="-514350">
              <a:buFont typeface="+mj-lt"/>
              <a:buAutoNum type="arabicPeriod"/>
            </a:pPr>
            <a:endParaRPr lang="en-US" dirty="0" smtClean="0"/>
          </a:p>
          <a:p>
            <a:pPr marL="514350" indent="-514350">
              <a:buFont typeface="+mj-lt"/>
              <a:buAutoNum type="arabicPeriod"/>
            </a:pP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1006475"/>
          </a:xfrm>
        </p:spPr>
        <p:txBody>
          <a:bodyPr/>
          <a:lstStyle/>
          <a:p>
            <a:r>
              <a:rPr lang="en-US" dirty="0" smtClean="0"/>
              <a:t>Introduction</a:t>
            </a:r>
            <a:endParaRPr lang="en-US" dirty="0"/>
          </a:p>
        </p:txBody>
      </p:sp>
      <p:sp>
        <p:nvSpPr>
          <p:cNvPr id="3" name="Content Placeholder 2"/>
          <p:cNvSpPr>
            <a:spLocks noGrp="1"/>
          </p:cNvSpPr>
          <p:nvPr>
            <p:ph idx="1"/>
          </p:nvPr>
        </p:nvSpPr>
        <p:spPr>
          <a:xfrm>
            <a:off x="838200" y="1319349"/>
            <a:ext cx="10515600" cy="5277394"/>
          </a:xfrm>
        </p:spPr>
        <p:txBody>
          <a:bodyPr>
            <a:normAutofit/>
          </a:bodyPr>
          <a:lstStyle/>
          <a:p>
            <a:r>
              <a:rPr lang="en-US" dirty="0" smtClean="0"/>
              <a:t>Tesco as a leading multinational retailer, with have more than 345,000 colleagues, we aim to serve customers every day with affordable, healthy and sustainable food – to help them enjoy a better quality of life and an easier way of living.</a:t>
            </a:r>
          </a:p>
          <a:p>
            <a:pPr>
              <a:buNone/>
            </a:pPr>
            <a:endParaRPr lang="en-US" dirty="0" smtClean="0"/>
          </a:p>
          <a:p>
            <a:pPr>
              <a:buNone/>
            </a:pPr>
            <a:r>
              <a:rPr lang="en-US" dirty="0" smtClean="0"/>
              <a:t>Tesco have category :</a:t>
            </a:r>
          </a:p>
          <a:p>
            <a:r>
              <a:rPr lang="en-US" dirty="0" smtClean="0"/>
              <a:t> Tesco bank</a:t>
            </a:r>
          </a:p>
          <a:p>
            <a:r>
              <a:rPr lang="en-US" dirty="0" smtClean="0"/>
              <a:t>Tesco family </a:t>
            </a:r>
          </a:p>
          <a:p>
            <a:r>
              <a:rPr lang="en-US" dirty="0" smtClean="0"/>
              <a:t>Tesco food etc.</a:t>
            </a:r>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Moral cases store Tesco</a:t>
            </a:r>
            <a:endParaRPr lang="en-US" dirty="0"/>
          </a:p>
        </p:txBody>
      </p:sp>
      <p:sp>
        <p:nvSpPr>
          <p:cNvPr id="3" name="Content Placeholder 2"/>
          <p:cNvSpPr>
            <a:spLocks noGrp="1"/>
          </p:cNvSpPr>
          <p:nvPr>
            <p:ph idx="1"/>
          </p:nvPr>
        </p:nvSpPr>
        <p:spPr/>
        <p:txBody>
          <a:bodyPr/>
          <a:lstStyle/>
          <a:p>
            <a:r>
              <a:rPr lang="en-US" dirty="0" smtClean="0"/>
              <a:t>Pay is so low and expectations from us are higher than ever. I have a feeling there will be mass walkouts soon if it continues.</a:t>
            </a:r>
          </a:p>
          <a:p>
            <a:pPr>
              <a:buClr>
                <a:srgbClr val="007BA4"/>
              </a:buClr>
            </a:pPr>
            <a:r>
              <a:rPr lang="en-US" altLang="en-US" dirty="0" smtClean="0"/>
              <a:t>There are strong moral-case arguments for diversity and inclusion in the workplace. </a:t>
            </a:r>
          </a:p>
          <a:p>
            <a:pPr>
              <a:buClr>
                <a:srgbClr val="007BA4"/>
              </a:buClr>
            </a:pPr>
            <a:r>
              <a:rPr lang="en-US" altLang="en-US" dirty="0" smtClean="0"/>
              <a:t>Put simply, treating everyone fairly and equitably is the right thing to do. </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0758DD-88B6-FB78-E0B1-899AD38A7057}"/>
              </a:ext>
            </a:extLst>
          </p:cNvPr>
          <p:cNvSpPr>
            <a:spLocks noGrp="1"/>
          </p:cNvSpPr>
          <p:nvPr>
            <p:ph type="title"/>
          </p:nvPr>
        </p:nvSpPr>
        <p:spPr>
          <a:xfrm>
            <a:off x="219635" y="152400"/>
            <a:ext cx="11134165" cy="840828"/>
          </a:xfrm>
        </p:spPr>
        <p:txBody>
          <a:bodyPr>
            <a:normAutofit/>
          </a:bodyPr>
          <a:lstStyle/>
          <a:p>
            <a:r>
              <a:rPr lang="en-GB" sz="3600" dirty="0"/>
              <a:t> </a:t>
            </a:r>
            <a:r>
              <a:rPr lang="en-GB" sz="3600" dirty="0" smtClean="0"/>
              <a:t>Flexible working arrangement</a:t>
            </a:r>
            <a:endParaRPr lang="en-GB" dirty="0"/>
          </a:p>
        </p:txBody>
      </p:sp>
      <p:sp>
        <p:nvSpPr>
          <p:cNvPr id="3" name="Content Placeholder 2">
            <a:extLst>
              <a:ext uri="{FF2B5EF4-FFF2-40B4-BE49-F238E27FC236}">
                <a16:creationId xmlns:a16="http://schemas.microsoft.com/office/drawing/2014/main" xmlns="" id="{3D13D0F1-FEA7-5B75-1675-72D2398E4BB7}"/>
              </a:ext>
            </a:extLst>
          </p:cNvPr>
          <p:cNvSpPr>
            <a:spLocks noGrp="1"/>
          </p:cNvSpPr>
          <p:nvPr>
            <p:ph idx="1"/>
          </p:nvPr>
        </p:nvSpPr>
        <p:spPr>
          <a:xfrm>
            <a:off x="583325" y="1058092"/>
            <a:ext cx="10770475" cy="5799909"/>
          </a:xfrm>
        </p:spPr>
        <p:txBody>
          <a:bodyPr>
            <a:normAutofit fontScale="70000" lnSpcReduction="20000"/>
          </a:bodyPr>
          <a:lstStyle/>
          <a:p>
            <a:pPr algn="just"/>
            <a:r>
              <a:rPr lang="en-GB" sz="2900" b="0" i="0" dirty="0">
                <a:solidFill>
                  <a:schemeClr val="tx1">
                    <a:lumMod val="95000"/>
                    <a:lumOff val="5000"/>
                  </a:schemeClr>
                </a:solidFill>
                <a:effectLst/>
                <a:latin typeface="Arial" panose="020B0604020202020204" pitchFamily="34" charset="0"/>
                <a:cs typeface="Arial" panose="020B0604020202020204" pitchFamily="34" charset="0"/>
              </a:rPr>
              <a:t>Flexible working arrangements provide the opportunity for a healthy work-life balance.</a:t>
            </a:r>
          </a:p>
          <a:p>
            <a:pPr marL="0" indent="0" algn="just">
              <a:buNone/>
            </a:pPr>
            <a:r>
              <a:rPr lang="en-GB" sz="2900" b="0" i="0" dirty="0">
                <a:solidFill>
                  <a:schemeClr val="tx1">
                    <a:lumMod val="95000"/>
                    <a:lumOff val="5000"/>
                  </a:schemeClr>
                </a:solidFill>
                <a:effectLst/>
                <a:latin typeface="Arial" panose="020B0604020202020204" pitchFamily="34" charset="0"/>
                <a:cs typeface="Arial" panose="020B0604020202020204" pitchFamily="34" charset="0"/>
              </a:rPr>
              <a:t>1. Who’s this policy for?</a:t>
            </a:r>
          </a:p>
          <a:p>
            <a:pPr algn="just"/>
            <a:r>
              <a:rPr lang="en-GB" sz="2900" b="0" i="0" dirty="0">
                <a:solidFill>
                  <a:schemeClr val="tx1">
                    <a:lumMod val="95000"/>
                    <a:lumOff val="5000"/>
                  </a:schemeClr>
                </a:solidFill>
                <a:effectLst/>
                <a:latin typeface="Arial" panose="020B0604020202020204" pitchFamily="34" charset="0"/>
                <a:cs typeface="Arial" panose="020B0604020202020204" pitchFamily="34" charset="0"/>
              </a:rPr>
              <a:t>This policy applies to any permanent UK based Tesco and Tesco Maintenance colleague.</a:t>
            </a:r>
          </a:p>
          <a:p>
            <a:pPr algn="just"/>
            <a:endParaRPr lang="en-GB" sz="2900" b="0" i="0" dirty="0">
              <a:solidFill>
                <a:schemeClr val="tx1">
                  <a:lumMod val="95000"/>
                  <a:lumOff val="5000"/>
                </a:schemeClr>
              </a:solidFill>
              <a:effectLst/>
              <a:latin typeface="Arial" panose="020B0604020202020204" pitchFamily="34" charset="0"/>
              <a:cs typeface="Arial" panose="020B0604020202020204" pitchFamily="34" charset="0"/>
            </a:endParaRPr>
          </a:p>
          <a:p>
            <a:pPr marL="0" indent="0" algn="just">
              <a:buNone/>
            </a:pPr>
            <a:r>
              <a:rPr lang="en-GB" sz="2900" b="0" i="0" dirty="0">
                <a:solidFill>
                  <a:schemeClr val="tx1">
                    <a:lumMod val="95000"/>
                    <a:lumOff val="5000"/>
                  </a:schemeClr>
                </a:solidFill>
                <a:effectLst/>
                <a:latin typeface="Arial" panose="020B0604020202020204" pitchFamily="34" charset="0"/>
                <a:cs typeface="Arial" panose="020B0604020202020204" pitchFamily="34" charset="0"/>
              </a:rPr>
              <a:t>2. What is flexible working?</a:t>
            </a:r>
          </a:p>
          <a:p>
            <a:pPr marL="0" indent="0" algn="just">
              <a:buNone/>
            </a:pPr>
            <a:r>
              <a:rPr lang="en-GB" sz="2900" b="0" i="0" dirty="0">
                <a:solidFill>
                  <a:schemeClr val="tx1">
                    <a:lumMod val="95000"/>
                    <a:lumOff val="5000"/>
                  </a:schemeClr>
                </a:solidFill>
                <a:effectLst/>
                <a:latin typeface="Arial" panose="020B0604020202020204" pitchFamily="34" charset="0"/>
                <a:cs typeface="Arial" panose="020B0604020202020204" pitchFamily="34" charset="0"/>
              </a:rPr>
              <a:t>Flexible working is about finding a way of working that suits both a colleague’s and Tesco’s</a:t>
            </a:r>
          </a:p>
          <a:p>
            <a:pPr marL="0" indent="0" algn="just">
              <a:buNone/>
            </a:pPr>
            <a:r>
              <a:rPr lang="en-GB" sz="2900" b="0" i="0" dirty="0">
                <a:solidFill>
                  <a:schemeClr val="tx1">
                    <a:lumMod val="95000"/>
                    <a:lumOff val="5000"/>
                  </a:schemeClr>
                </a:solidFill>
                <a:effectLst/>
                <a:latin typeface="Arial" panose="020B0604020202020204" pitchFamily="34" charset="0"/>
                <a:cs typeface="Arial" panose="020B0604020202020204" pitchFamily="34" charset="0"/>
              </a:rPr>
              <a:t> needs.  Any colleague can request flexible working arrangements once they have worked for</a:t>
            </a:r>
          </a:p>
          <a:p>
            <a:pPr marL="0" indent="0" algn="just">
              <a:buNone/>
            </a:pPr>
            <a:r>
              <a:rPr lang="en-GB" sz="2900" b="0" i="0" dirty="0">
                <a:solidFill>
                  <a:schemeClr val="tx1">
                    <a:lumMod val="95000"/>
                    <a:lumOff val="5000"/>
                  </a:schemeClr>
                </a:solidFill>
                <a:effectLst/>
                <a:latin typeface="Arial" panose="020B0604020202020204" pitchFamily="34" charset="0"/>
                <a:cs typeface="Arial" panose="020B0604020202020204" pitchFamily="34" charset="0"/>
              </a:rPr>
              <a:t> Tesco for 26 weeks.</a:t>
            </a:r>
          </a:p>
          <a:p>
            <a:pPr marL="0" indent="0" algn="just">
              <a:buNone/>
            </a:pPr>
            <a:r>
              <a:rPr lang="en-GB" sz="2900" b="0" i="0" dirty="0">
                <a:solidFill>
                  <a:schemeClr val="tx1">
                    <a:lumMod val="95000"/>
                    <a:lumOff val="5000"/>
                  </a:schemeClr>
                </a:solidFill>
                <a:effectLst/>
                <a:latin typeface="Arial" panose="020B0604020202020204" pitchFamily="34" charset="0"/>
                <a:cs typeface="Arial" panose="020B0604020202020204" pitchFamily="34" charset="0"/>
              </a:rPr>
              <a:t>3. What flexible working options are available?</a:t>
            </a:r>
          </a:p>
          <a:p>
            <a:pPr algn="just">
              <a:buNone/>
            </a:pPr>
            <a:endParaRPr lang="en-GB" sz="2900" b="0" i="0" dirty="0" smtClean="0">
              <a:solidFill>
                <a:schemeClr val="tx1">
                  <a:lumMod val="95000"/>
                  <a:lumOff val="5000"/>
                </a:schemeClr>
              </a:solidFill>
              <a:effectLst/>
              <a:latin typeface="Arial" panose="020B0604020202020204" pitchFamily="34" charset="0"/>
              <a:cs typeface="Arial" panose="020B0604020202020204" pitchFamily="34" charset="0"/>
            </a:endParaRPr>
          </a:p>
          <a:p>
            <a:pPr algn="just">
              <a:buNone/>
            </a:pPr>
            <a:r>
              <a:rPr lang="en-GB" sz="2900" b="0" i="0" dirty="0" smtClean="0">
                <a:solidFill>
                  <a:schemeClr val="tx1">
                    <a:lumMod val="95000"/>
                    <a:lumOff val="5000"/>
                  </a:schemeClr>
                </a:solidFill>
                <a:effectLst/>
                <a:latin typeface="Arial" panose="020B0604020202020204" pitchFamily="34" charset="0"/>
                <a:cs typeface="Arial" panose="020B0604020202020204" pitchFamily="34" charset="0"/>
              </a:rPr>
              <a:t>There </a:t>
            </a:r>
            <a:r>
              <a:rPr lang="en-GB" sz="2900" b="0" i="0" dirty="0">
                <a:solidFill>
                  <a:schemeClr val="tx1">
                    <a:lumMod val="95000"/>
                    <a:lumOff val="5000"/>
                  </a:schemeClr>
                </a:solidFill>
                <a:effectLst/>
                <a:latin typeface="Arial" panose="020B0604020202020204" pitchFamily="34" charset="0"/>
                <a:cs typeface="Arial" panose="020B0604020202020204" pitchFamily="34" charset="0"/>
              </a:rPr>
              <a:t>are many forms of flexible working, including:</a:t>
            </a:r>
          </a:p>
          <a:p>
            <a:pPr algn="just"/>
            <a:r>
              <a:rPr lang="en-GB" sz="2900" b="0" i="0" dirty="0">
                <a:solidFill>
                  <a:schemeClr val="tx1">
                    <a:lumMod val="95000"/>
                    <a:lumOff val="5000"/>
                  </a:schemeClr>
                </a:solidFill>
                <a:effectLst/>
                <a:latin typeface="Arial" panose="020B0604020202020204" pitchFamily="34" charset="0"/>
                <a:cs typeface="Arial" panose="020B0604020202020204" pitchFamily="34" charset="0"/>
              </a:rPr>
              <a:t>Phased retirement</a:t>
            </a:r>
          </a:p>
          <a:p>
            <a:pPr algn="just"/>
            <a:r>
              <a:rPr lang="en-GB" sz="2900" b="0" i="0" dirty="0" smtClean="0">
                <a:solidFill>
                  <a:schemeClr val="tx1">
                    <a:lumMod val="95000"/>
                    <a:lumOff val="5000"/>
                  </a:schemeClr>
                </a:solidFill>
                <a:effectLst/>
                <a:latin typeface="Arial" panose="020B0604020202020204" pitchFamily="34" charset="0"/>
                <a:cs typeface="Arial" panose="020B0604020202020204" pitchFamily="34" charset="0"/>
              </a:rPr>
              <a:t>Lifestyle </a:t>
            </a:r>
            <a:r>
              <a:rPr lang="en-GB" sz="2900" b="0" i="0" dirty="0">
                <a:solidFill>
                  <a:schemeClr val="tx1">
                    <a:lumMod val="95000"/>
                    <a:lumOff val="5000"/>
                  </a:schemeClr>
                </a:solidFill>
                <a:effectLst/>
                <a:latin typeface="Arial" panose="020B0604020202020204" pitchFamily="34" charset="0"/>
                <a:cs typeface="Arial" panose="020B0604020202020204" pitchFamily="34" charset="0"/>
              </a:rPr>
              <a:t>Break</a:t>
            </a:r>
          </a:p>
          <a:p>
            <a:pPr algn="just"/>
            <a:r>
              <a:rPr lang="en-GB" sz="2900" b="0" i="0" dirty="0" smtClean="0">
                <a:solidFill>
                  <a:schemeClr val="tx1">
                    <a:lumMod val="95000"/>
                    <a:lumOff val="5000"/>
                  </a:schemeClr>
                </a:solidFill>
                <a:effectLst/>
                <a:latin typeface="Arial" panose="020B0604020202020204" pitchFamily="34" charset="0"/>
                <a:cs typeface="Arial" panose="020B0604020202020204" pitchFamily="34" charset="0"/>
              </a:rPr>
              <a:t>Blended </a:t>
            </a:r>
            <a:r>
              <a:rPr lang="en-GB" sz="2900" b="0" i="0" dirty="0">
                <a:solidFill>
                  <a:schemeClr val="tx1">
                    <a:lumMod val="95000"/>
                    <a:lumOff val="5000"/>
                  </a:schemeClr>
                </a:solidFill>
                <a:effectLst/>
                <a:latin typeface="Arial" panose="020B0604020202020204" pitchFamily="34" charset="0"/>
                <a:cs typeface="Arial" panose="020B0604020202020204" pitchFamily="34" charset="0"/>
              </a:rPr>
              <a:t>Working (Office Colleagues)</a:t>
            </a:r>
          </a:p>
          <a:p>
            <a:pPr algn="just"/>
            <a:r>
              <a:rPr lang="en-GB" sz="2900" b="0" i="0" dirty="0">
                <a:solidFill>
                  <a:schemeClr val="tx1">
                    <a:lumMod val="95000"/>
                    <a:lumOff val="5000"/>
                  </a:schemeClr>
                </a:solidFill>
                <a:effectLst/>
                <a:latin typeface="Arial" panose="020B0604020202020204" pitchFamily="34" charset="0"/>
                <a:cs typeface="Arial" panose="020B0604020202020204" pitchFamily="34" charset="0"/>
              </a:rPr>
              <a:t>Fixed shift patterns</a:t>
            </a:r>
          </a:p>
          <a:p>
            <a:pPr algn="just"/>
            <a:endParaRPr lang="en-GB" sz="2900" b="0" i="0" dirty="0">
              <a:solidFill>
                <a:schemeClr val="tx1">
                  <a:lumMod val="95000"/>
                  <a:lumOff val="5000"/>
                </a:schemeClr>
              </a:solidFill>
              <a:effectLst/>
              <a:latin typeface="tesco"/>
            </a:endParaRPr>
          </a:p>
          <a:p>
            <a:pPr marL="0" indent="0" algn="l">
              <a:buNone/>
            </a:pPr>
            <a:endParaRPr lang="en-GB" sz="2900" b="0" i="0" dirty="0">
              <a:solidFill>
                <a:schemeClr val="tx1">
                  <a:lumMod val="95000"/>
                  <a:lumOff val="5000"/>
                </a:schemeClr>
              </a:solidFill>
              <a:effectLst/>
              <a:latin typeface="tesco"/>
            </a:endParaRPr>
          </a:p>
          <a:p>
            <a:pPr algn="l"/>
            <a:endParaRPr lang="en-GB" sz="2900" b="0" i="0" dirty="0">
              <a:solidFill>
                <a:schemeClr val="tx1">
                  <a:lumMod val="95000"/>
                  <a:lumOff val="5000"/>
                </a:schemeClr>
              </a:solidFill>
              <a:effectLst/>
              <a:latin typeface="tesco"/>
            </a:endParaRPr>
          </a:p>
          <a:p>
            <a:pPr algn="l"/>
            <a:endParaRPr lang="en-GB" sz="2900" b="0" i="0" dirty="0">
              <a:solidFill>
                <a:schemeClr val="tx1">
                  <a:lumMod val="95000"/>
                  <a:lumOff val="5000"/>
                </a:schemeClr>
              </a:solidFill>
              <a:effectLst/>
              <a:latin typeface="tesco"/>
            </a:endParaRPr>
          </a:p>
          <a:p>
            <a:pPr marL="0" indent="0">
              <a:buNone/>
            </a:pPr>
            <a:endParaRPr lang="en-GB" sz="1800" dirty="0"/>
          </a:p>
        </p:txBody>
      </p:sp>
      <p:sp>
        <p:nvSpPr>
          <p:cNvPr id="5" name="TextBox 4">
            <a:extLst>
              <a:ext uri="{FF2B5EF4-FFF2-40B4-BE49-F238E27FC236}">
                <a16:creationId xmlns:a16="http://schemas.microsoft.com/office/drawing/2014/main" xmlns="" id="{073B6C77-D995-95EB-A3B2-495962887AF9}"/>
              </a:ext>
            </a:extLst>
          </p:cNvPr>
          <p:cNvSpPr txBox="1"/>
          <p:nvPr/>
        </p:nvSpPr>
        <p:spPr>
          <a:xfrm>
            <a:off x="416860" y="14764871"/>
            <a:ext cx="5903259" cy="923330"/>
          </a:xfrm>
          <a:prstGeom prst="rect">
            <a:avLst/>
          </a:prstGeom>
          <a:noFill/>
        </p:spPr>
        <p:txBody>
          <a:bodyPr wrap="square">
            <a:spAutoFit/>
          </a:bodyPr>
          <a:lstStyle/>
          <a:p>
            <a:pPr algn="l"/>
            <a:r>
              <a:rPr lang="en-GB" b="0" i="0" dirty="0">
                <a:solidFill>
                  <a:srgbClr val="333333"/>
                </a:solidFill>
                <a:effectLst/>
                <a:latin typeface="tesco-bold"/>
              </a:rPr>
              <a:t>If a colleague’s request is granted will this be a permanent change?</a:t>
            </a:r>
          </a:p>
          <a:p>
            <a:pPr algn="l"/>
            <a:endParaRPr lang="en-GB" b="0" i="0" dirty="0">
              <a:solidFill>
                <a:srgbClr val="333333"/>
              </a:solidFill>
              <a:effectLst/>
              <a:latin typeface="tesco-bold"/>
            </a:endParaRPr>
          </a:p>
        </p:txBody>
      </p:sp>
    </p:spTree>
    <p:extLst>
      <p:ext uri="{BB962C8B-B14F-4D97-AF65-F5344CB8AC3E}">
        <p14:creationId xmlns:p14="http://schemas.microsoft.com/office/powerpoint/2010/main" xmlns="" val="2095184425"/>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2A5AB0-CE27-0E7E-4EC9-E55AF38A5133}"/>
              </a:ext>
            </a:extLst>
          </p:cNvPr>
          <p:cNvSpPr>
            <a:spLocks noGrp="1"/>
          </p:cNvSpPr>
          <p:nvPr>
            <p:ph type="title"/>
          </p:nvPr>
        </p:nvSpPr>
        <p:spPr>
          <a:xfrm>
            <a:off x="263236" y="406602"/>
            <a:ext cx="10515600" cy="1533034"/>
          </a:xfrm>
        </p:spPr>
        <p:txBody>
          <a:bodyPr>
            <a:normAutofit/>
          </a:bodyPr>
          <a:lstStyle/>
          <a:p>
            <a:r>
              <a:rPr lang="en-GB" b="0" i="0" dirty="0" smtClean="0">
                <a:solidFill>
                  <a:srgbClr val="333333"/>
                </a:solidFill>
                <a:effectLst/>
                <a:latin typeface="tesco-bold"/>
              </a:rPr>
              <a:t> </a:t>
            </a:r>
            <a:r>
              <a:rPr lang="en-GB" sz="4000" dirty="0" smtClean="0">
                <a:solidFill>
                  <a:srgbClr val="333333"/>
                </a:solidFill>
                <a:latin typeface="tesco-bold"/>
              </a:rPr>
              <a:t>The outcome on a flexible request at Tesco</a:t>
            </a:r>
            <a:r>
              <a:rPr lang="en-GB" sz="4000" b="0" i="0" dirty="0" smtClean="0">
                <a:solidFill>
                  <a:srgbClr val="333333"/>
                </a:solidFill>
                <a:effectLst/>
                <a:latin typeface="tesco-bold"/>
              </a:rPr>
              <a:t>?</a:t>
            </a:r>
            <a:r>
              <a:rPr lang="en-GB" sz="4000" b="0" i="0" dirty="0">
                <a:solidFill>
                  <a:srgbClr val="333333"/>
                </a:solidFill>
                <a:effectLst/>
                <a:latin typeface="tesco-bold"/>
              </a:rPr>
              <a:t/>
            </a:r>
            <a:br>
              <a:rPr lang="en-GB" sz="4000" b="0" i="0" dirty="0">
                <a:solidFill>
                  <a:srgbClr val="333333"/>
                </a:solidFill>
                <a:effectLst/>
                <a:latin typeface="tesco-bold"/>
              </a:rPr>
            </a:br>
            <a:endParaRPr lang="en-GB" sz="4000" dirty="0"/>
          </a:p>
        </p:txBody>
      </p:sp>
      <p:sp>
        <p:nvSpPr>
          <p:cNvPr id="3" name="Content Placeholder 2">
            <a:extLst>
              <a:ext uri="{FF2B5EF4-FFF2-40B4-BE49-F238E27FC236}">
                <a16:creationId xmlns:a16="http://schemas.microsoft.com/office/drawing/2014/main" xmlns="" id="{0F1BB8BA-7F45-8FAE-B5DB-BFE32912D21A}"/>
              </a:ext>
            </a:extLst>
          </p:cNvPr>
          <p:cNvSpPr>
            <a:spLocks noGrp="1"/>
          </p:cNvSpPr>
          <p:nvPr>
            <p:ph idx="1"/>
          </p:nvPr>
        </p:nvSpPr>
        <p:spPr>
          <a:xfrm>
            <a:off x="263237" y="1939636"/>
            <a:ext cx="10619511" cy="4114800"/>
          </a:xfrm>
        </p:spPr>
        <p:txBody>
          <a:bodyPr>
            <a:normAutofit/>
          </a:bodyPr>
          <a:lstStyle/>
          <a:p>
            <a:pPr marL="0" indent="0" algn="just">
              <a:buNone/>
            </a:pPr>
            <a:r>
              <a:rPr lang="en-GB" sz="2400" b="0" i="0" dirty="0">
                <a:solidFill>
                  <a:schemeClr val="tx1">
                    <a:lumMod val="95000"/>
                    <a:lumOff val="5000"/>
                  </a:schemeClr>
                </a:solidFill>
                <a:effectLst/>
                <a:latin typeface="tesco"/>
              </a:rPr>
              <a:t>Managers will assess a request as quickly as they can, usually in a few weeks , he manager will then communicate their decision to the colleague both verbally and in writing</a:t>
            </a:r>
            <a:r>
              <a:rPr lang="en-GB" sz="2400" b="0" i="0" dirty="0">
                <a:solidFill>
                  <a:srgbClr val="666666"/>
                </a:solidFill>
                <a:effectLst/>
                <a:latin typeface="tesco"/>
              </a:rPr>
              <a:t>.</a:t>
            </a:r>
          </a:p>
          <a:p>
            <a:pPr algn="l"/>
            <a:r>
              <a:rPr lang="en-GB" sz="2400" b="0" i="0" dirty="0">
                <a:solidFill>
                  <a:srgbClr val="333333"/>
                </a:solidFill>
                <a:effectLst/>
                <a:latin typeface="tesco-bold"/>
              </a:rPr>
              <a:t>9. Can a colleague appeal the outcome of their flexible working request?</a:t>
            </a:r>
          </a:p>
          <a:p>
            <a:pPr marL="0" indent="0" algn="l">
              <a:buNone/>
            </a:pPr>
            <a:r>
              <a:rPr lang="en-GB" sz="2400" b="0" i="0" dirty="0">
                <a:solidFill>
                  <a:schemeClr val="tx1">
                    <a:lumMod val="95000"/>
                    <a:lumOff val="5000"/>
                  </a:schemeClr>
                </a:solidFill>
                <a:effectLst/>
                <a:latin typeface="tesco"/>
              </a:rPr>
              <a:t>If a colleague does not agree with the outcome, they can make an appeal in writing within 14 days of their manager informing them of their decision.</a:t>
            </a:r>
          </a:p>
          <a:p>
            <a:pPr algn="just"/>
            <a:endParaRPr lang="en-GB" sz="1600" dirty="0"/>
          </a:p>
        </p:txBody>
      </p:sp>
    </p:spTree>
    <p:extLst>
      <p:ext uri="{BB962C8B-B14F-4D97-AF65-F5344CB8AC3E}">
        <p14:creationId xmlns:p14="http://schemas.microsoft.com/office/powerpoint/2010/main" xmlns="" val="1498438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EDADDA-C4F6-1A65-7BB6-A6B7D1A80421}"/>
              </a:ext>
            </a:extLst>
          </p:cNvPr>
          <p:cNvSpPr>
            <a:spLocks noGrp="1"/>
          </p:cNvSpPr>
          <p:nvPr>
            <p:ph type="title"/>
          </p:nvPr>
        </p:nvSpPr>
        <p:spPr>
          <a:xfrm>
            <a:off x="409905" y="365127"/>
            <a:ext cx="10943897" cy="1325563"/>
          </a:xfrm>
        </p:spPr>
        <p:txBody>
          <a:bodyPr>
            <a:normAutofit fontScale="90000"/>
          </a:bodyPr>
          <a:lstStyle/>
          <a:p>
            <a:r>
              <a:rPr lang="en-GB" b="0" i="0" dirty="0">
                <a:solidFill>
                  <a:srgbClr val="666666"/>
                </a:solidFill>
                <a:effectLst/>
                <a:latin typeface="tesco"/>
              </a:rPr>
              <a:t>.</a:t>
            </a:r>
            <a:br>
              <a:rPr lang="en-GB" b="0" i="0" dirty="0">
                <a:solidFill>
                  <a:srgbClr val="666666"/>
                </a:solidFill>
                <a:effectLst/>
                <a:latin typeface="tesco"/>
              </a:rPr>
            </a:br>
            <a:r>
              <a:rPr lang="en-GB" dirty="0" smtClean="0">
                <a:solidFill>
                  <a:srgbClr val="333333"/>
                </a:solidFill>
                <a:latin typeface="tesco-bold"/>
              </a:rPr>
              <a:t> </a:t>
            </a:r>
            <a:r>
              <a:rPr lang="en-GB" dirty="0">
                <a:solidFill>
                  <a:srgbClr val="333333"/>
                </a:solidFill>
                <a:latin typeface="tesco-bold"/>
              </a:rPr>
              <a:t>Who can request to work flexibly?</a:t>
            </a:r>
            <a:br>
              <a:rPr lang="en-GB" dirty="0">
                <a:solidFill>
                  <a:srgbClr val="333333"/>
                </a:solidFill>
                <a:latin typeface="tesco-bold"/>
              </a:rPr>
            </a:br>
            <a:endParaRPr lang="en-GB" dirty="0"/>
          </a:p>
        </p:txBody>
      </p:sp>
      <p:sp>
        <p:nvSpPr>
          <p:cNvPr id="3" name="Content Placeholder 2">
            <a:extLst>
              <a:ext uri="{FF2B5EF4-FFF2-40B4-BE49-F238E27FC236}">
                <a16:creationId xmlns:a16="http://schemas.microsoft.com/office/drawing/2014/main" xmlns="" id="{EE80E265-ED3D-42B0-71BB-274CFF34AA16}"/>
              </a:ext>
            </a:extLst>
          </p:cNvPr>
          <p:cNvSpPr>
            <a:spLocks noGrp="1"/>
          </p:cNvSpPr>
          <p:nvPr>
            <p:ph idx="1"/>
          </p:nvPr>
        </p:nvSpPr>
        <p:spPr>
          <a:xfrm>
            <a:off x="216895" y="1528354"/>
            <a:ext cx="10582484" cy="4650774"/>
          </a:xfrm>
        </p:spPr>
        <p:txBody>
          <a:bodyPr/>
          <a:lstStyle/>
          <a:p>
            <a:pPr marL="0" indent="0" algn="l">
              <a:buNone/>
            </a:pPr>
            <a:r>
              <a:rPr lang="en-GB" b="0" i="0" dirty="0">
                <a:solidFill>
                  <a:schemeClr val="tx1">
                    <a:lumMod val="95000"/>
                    <a:lumOff val="5000"/>
                  </a:schemeClr>
                </a:solidFill>
                <a:effectLst/>
                <a:latin typeface="tesco"/>
              </a:rPr>
              <a:t>All employees have a statutory right by law to request flexible working after 26 weeks’ service.</a:t>
            </a:r>
          </a:p>
          <a:p>
            <a:r>
              <a:rPr lang="en-GB" b="0" i="0" dirty="0">
                <a:solidFill>
                  <a:schemeClr val="tx1">
                    <a:lumMod val="95000"/>
                    <a:lumOff val="5000"/>
                  </a:schemeClr>
                </a:solidFill>
                <a:effectLst/>
                <a:latin typeface="tesco-bold"/>
              </a:rPr>
              <a:t>5. How can a colleague request to work flexibly?</a:t>
            </a:r>
          </a:p>
          <a:p>
            <a:pPr marL="0" indent="0" algn="l">
              <a:buNone/>
            </a:pPr>
            <a:r>
              <a:rPr lang="en-GB" b="0" i="0" dirty="0">
                <a:solidFill>
                  <a:schemeClr val="tx1">
                    <a:lumMod val="95000"/>
                    <a:lumOff val="5000"/>
                  </a:schemeClr>
                </a:solidFill>
                <a:effectLst/>
                <a:latin typeface="tesco"/>
              </a:rPr>
              <a:t>Colleagues must speak to their manager for any informal changes to their working arrangements.</a:t>
            </a:r>
          </a:p>
          <a:p>
            <a:pPr algn="just"/>
            <a:r>
              <a:rPr lang="en-GB" b="0" i="0" dirty="0">
                <a:solidFill>
                  <a:schemeClr val="tx1">
                    <a:lumMod val="95000"/>
                    <a:lumOff val="5000"/>
                  </a:schemeClr>
                </a:solidFill>
                <a:effectLst/>
                <a:latin typeface="tesco-bold"/>
              </a:rPr>
              <a:t>7. How will a formal request be handled?</a:t>
            </a:r>
          </a:p>
          <a:p>
            <a:pPr marL="0" indent="0">
              <a:buNone/>
            </a:pPr>
            <a:r>
              <a:rPr lang="en-GB" dirty="0">
                <a:solidFill>
                  <a:schemeClr val="tx1">
                    <a:lumMod val="95000"/>
                    <a:lumOff val="5000"/>
                  </a:schemeClr>
                </a:solidFill>
                <a:latin typeface="tesco"/>
              </a:rPr>
              <a:t>A colleague has the right to be accompanied at this meeting by a colleague or trade union representative.</a:t>
            </a:r>
            <a:endParaRPr lang="en-GB" b="0" i="0" dirty="0">
              <a:solidFill>
                <a:schemeClr val="tx1">
                  <a:lumMod val="95000"/>
                  <a:lumOff val="5000"/>
                </a:schemeClr>
              </a:solidFill>
              <a:effectLst/>
              <a:latin typeface="tesco-bold"/>
            </a:endParaRPr>
          </a:p>
          <a:p>
            <a:endParaRPr lang="en-GB" dirty="0"/>
          </a:p>
        </p:txBody>
      </p:sp>
    </p:spTree>
    <p:extLst>
      <p:ext uri="{BB962C8B-B14F-4D97-AF65-F5344CB8AC3E}">
        <p14:creationId xmlns:p14="http://schemas.microsoft.com/office/powerpoint/2010/main" xmlns="" val="2136123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522514"/>
            <a:ext cx="10972800" cy="1058092"/>
          </a:xfrm>
        </p:spPr>
        <p:txBody>
          <a:bodyPr>
            <a:normAutofit fontScale="90000"/>
          </a:bodyPr>
          <a:lstStyle/>
          <a:p>
            <a:r>
              <a:rPr lang="en-US" dirty="0" smtClean="0"/>
              <a:t>HR. promote diversity in organization Tesco</a:t>
            </a:r>
            <a:endParaRPr lang="en-US" dirty="0"/>
          </a:p>
        </p:txBody>
      </p:sp>
      <p:sp>
        <p:nvSpPr>
          <p:cNvPr id="3" name="Content Placeholder 2"/>
          <p:cNvSpPr>
            <a:spLocks noGrp="1"/>
          </p:cNvSpPr>
          <p:nvPr>
            <p:ph idx="1"/>
          </p:nvPr>
        </p:nvSpPr>
        <p:spPr>
          <a:xfrm>
            <a:off x="609600" y="2050868"/>
            <a:ext cx="10972800" cy="4273731"/>
          </a:xfrm>
        </p:spPr>
        <p:txBody>
          <a:bodyPr/>
          <a:lstStyle/>
          <a:p>
            <a:r>
              <a:rPr lang="en-US" dirty="0" smtClean="0"/>
              <a:t>Tesco plc is one of the most well known company in the UK formed in 1919 at London. It has started as grocery retailer but later it expanded their business into different markets such as health, electronics, merchandise, furniture, toys, telecommunication, petrol and financial services.</a:t>
            </a:r>
          </a:p>
          <a:p>
            <a:r>
              <a:rPr lang="en-US" dirty="0" smtClean="0"/>
              <a:t>Tesco focuses on the mission, vision and goals of the company effectively to develop growth in their revenue.</a:t>
            </a:r>
          </a:p>
          <a:p>
            <a:r>
              <a:rPr lang="en-US" dirty="0" smtClean="0"/>
              <a:t>They encourage students, mother and experience people.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ACFD6C-C916-FF54-9CAA-20591E5C6B73}"/>
              </a:ext>
            </a:extLst>
          </p:cNvPr>
          <p:cNvSpPr>
            <a:spLocks noGrp="1"/>
          </p:cNvSpPr>
          <p:nvPr>
            <p:ph type="title"/>
          </p:nvPr>
        </p:nvSpPr>
        <p:spPr/>
        <p:txBody>
          <a:bodyPr/>
          <a:lstStyle/>
          <a:p>
            <a:r>
              <a:rPr lang="en-GB" dirty="0"/>
              <a:t>Diversity and equality Tesco</a:t>
            </a:r>
          </a:p>
        </p:txBody>
      </p:sp>
      <p:sp>
        <p:nvSpPr>
          <p:cNvPr id="3" name="Content Placeholder 2">
            <a:extLst>
              <a:ext uri="{FF2B5EF4-FFF2-40B4-BE49-F238E27FC236}">
                <a16:creationId xmlns:a16="http://schemas.microsoft.com/office/drawing/2014/main" xmlns="" id="{88840E40-8CAA-FF86-417F-BB39DA9743D2}"/>
              </a:ext>
            </a:extLst>
          </p:cNvPr>
          <p:cNvSpPr>
            <a:spLocks noGrp="1"/>
          </p:cNvSpPr>
          <p:nvPr>
            <p:ph idx="1"/>
          </p:nvPr>
        </p:nvSpPr>
        <p:spPr/>
        <p:txBody>
          <a:bodyPr/>
          <a:lstStyle/>
          <a:p>
            <a:pPr marL="352425" indent="-352425">
              <a:buClr>
                <a:srgbClr val="007BA4"/>
              </a:buClr>
            </a:pPr>
            <a:r>
              <a:rPr lang="en-US" altLang="en-US" dirty="0" smtClean="0"/>
              <a:t>Each one of us is unique</a:t>
            </a:r>
          </a:p>
          <a:p>
            <a:pPr marL="352425" indent="-352425">
              <a:buClr>
                <a:srgbClr val="007BA4"/>
              </a:buClr>
            </a:pPr>
            <a:r>
              <a:rPr lang="en-US" altLang="en-US" dirty="0" smtClean="0"/>
              <a:t>We are different in visible and non-visible ways</a:t>
            </a:r>
          </a:p>
          <a:p>
            <a:pPr marL="352425" indent="-352425">
              <a:buClr>
                <a:srgbClr val="007BA4"/>
              </a:buClr>
            </a:pPr>
            <a:r>
              <a:rPr lang="en-US" altLang="en-US" dirty="0" smtClean="0"/>
              <a:t>Different characteristics include personality, background, language, age, ethnicity, disability, gender, sexual orientation and marriage </a:t>
            </a:r>
          </a:p>
          <a:p>
            <a:pPr marL="352425" indent="-352425">
              <a:buClr>
                <a:srgbClr val="007BA4"/>
              </a:buClr>
            </a:pPr>
            <a:r>
              <a:rPr lang="en-US" altLang="en-US" dirty="0" smtClean="0"/>
              <a:t>Some of these are covered by law on discrimination in the workplace and represent ‘protected characteristics’.</a:t>
            </a:r>
          </a:p>
          <a:p>
            <a:endParaRPr lang="en-GB" dirty="0"/>
          </a:p>
        </p:txBody>
      </p:sp>
    </p:spTree>
    <p:extLst>
      <p:ext uri="{BB962C8B-B14F-4D97-AF65-F5344CB8AC3E}">
        <p14:creationId xmlns:p14="http://schemas.microsoft.com/office/powerpoint/2010/main" xmlns="" val="1261648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E32CAB-0AD7-CB7A-F0DE-8E75A5F4E118}"/>
              </a:ext>
            </a:extLst>
          </p:cNvPr>
          <p:cNvSpPr>
            <a:spLocks noGrp="1"/>
          </p:cNvSpPr>
          <p:nvPr>
            <p:ph type="title"/>
          </p:nvPr>
        </p:nvSpPr>
        <p:spPr>
          <a:xfrm>
            <a:off x="443347" y="115310"/>
            <a:ext cx="9836728" cy="1325563"/>
          </a:xfrm>
        </p:spPr>
        <p:txBody>
          <a:bodyPr>
            <a:normAutofit/>
          </a:bodyPr>
          <a:lstStyle/>
          <a:p>
            <a:r>
              <a:rPr lang="en-GB" dirty="0"/>
              <a:t>Types of part time work arrangement</a:t>
            </a:r>
          </a:p>
        </p:txBody>
      </p:sp>
      <p:sp>
        <p:nvSpPr>
          <p:cNvPr id="3" name="Content Placeholder 2">
            <a:extLst>
              <a:ext uri="{FF2B5EF4-FFF2-40B4-BE49-F238E27FC236}">
                <a16:creationId xmlns:a16="http://schemas.microsoft.com/office/drawing/2014/main" xmlns="" id="{9EAC62E6-3AA4-641E-370A-6456395B6A8A}"/>
              </a:ext>
            </a:extLst>
          </p:cNvPr>
          <p:cNvSpPr>
            <a:spLocks noGrp="1"/>
          </p:cNvSpPr>
          <p:nvPr>
            <p:ph idx="1"/>
          </p:nvPr>
        </p:nvSpPr>
        <p:spPr>
          <a:xfrm>
            <a:off x="443346" y="1698171"/>
            <a:ext cx="10252364" cy="4591795"/>
          </a:xfrm>
        </p:spPr>
        <p:txBody>
          <a:bodyPr>
            <a:normAutofit/>
          </a:bodyPr>
          <a:lstStyle/>
          <a:p>
            <a:pPr algn="just"/>
            <a:r>
              <a:rPr lang="en-GB" b="1" i="0" dirty="0">
                <a:solidFill>
                  <a:srgbClr val="222222"/>
                </a:solidFill>
                <a:effectLst/>
                <a:latin typeface="Arial" panose="020B0604020202020204" pitchFamily="34" charset="0"/>
              </a:rPr>
              <a:t>Part-Time Jobs</a:t>
            </a:r>
          </a:p>
          <a:p>
            <a:pPr marL="0" indent="0" algn="just">
              <a:buNone/>
            </a:pPr>
            <a:r>
              <a:rPr lang="en-GB" b="0" i="0" dirty="0">
                <a:solidFill>
                  <a:srgbClr val="222222"/>
                </a:solidFill>
                <a:effectLst/>
                <a:latin typeface="Roboto" panose="02000000000000000000" pitchFamily="2" charset="0"/>
              </a:rPr>
              <a:t>Part-timers work on a schedule set by the employer and are paid an hourly wage. Typically part-time positions have opportunities for advancement, including raises or the possibility to move to full-time.</a:t>
            </a:r>
          </a:p>
          <a:p>
            <a:pPr algn="just"/>
            <a:r>
              <a:rPr lang="en-GB" b="1" i="0" dirty="0">
                <a:solidFill>
                  <a:srgbClr val="222222"/>
                </a:solidFill>
                <a:effectLst/>
                <a:latin typeface="Arial" panose="020B0604020202020204" pitchFamily="34" charset="0"/>
              </a:rPr>
              <a:t>Fractional Employment</a:t>
            </a:r>
          </a:p>
          <a:p>
            <a:pPr marL="0" indent="0" algn="l">
              <a:buNone/>
            </a:pPr>
            <a:r>
              <a:rPr lang="en-GB" b="0" i="0" dirty="0">
                <a:solidFill>
                  <a:srgbClr val="222222"/>
                </a:solidFill>
                <a:effectLst/>
                <a:latin typeface="Roboto" panose="02000000000000000000" pitchFamily="2" charset="0"/>
              </a:rPr>
              <a:t>Fractional employment is similar to freelance or contract work</a:t>
            </a:r>
          </a:p>
          <a:p>
            <a:pPr algn="l"/>
            <a:r>
              <a:rPr lang="en-GB" b="1" i="0" dirty="0">
                <a:solidFill>
                  <a:srgbClr val="222222"/>
                </a:solidFill>
                <a:effectLst/>
                <a:latin typeface="Arial" panose="020B0604020202020204" pitchFamily="34" charset="0"/>
              </a:rPr>
              <a:t>Characteristics of Job Types</a:t>
            </a:r>
          </a:p>
          <a:p>
            <a:pPr marL="0" indent="0" algn="l">
              <a:buNone/>
            </a:pPr>
            <a:r>
              <a:rPr lang="en-GB" b="0" i="0" dirty="0">
                <a:solidFill>
                  <a:srgbClr val="222222"/>
                </a:solidFill>
                <a:effectLst/>
                <a:latin typeface="Roboto" panose="02000000000000000000" pitchFamily="2" charset="0"/>
              </a:rPr>
              <a:t>Both part-time and fractional work offer employees more flexibility than working full time.</a:t>
            </a:r>
            <a:endParaRPr lang="en-GB" b="1" i="0" dirty="0">
              <a:solidFill>
                <a:srgbClr val="222222"/>
              </a:solidFill>
              <a:effectLst/>
              <a:latin typeface="Arial" panose="020B0604020202020204" pitchFamily="34" charset="0"/>
            </a:endParaRPr>
          </a:p>
          <a:p>
            <a:pPr marL="0" indent="0" algn="just">
              <a:buNone/>
            </a:pPr>
            <a:endParaRPr lang="en-GB" b="0" i="0" dirty="0">
              <a:solidFill>
                <a:srgbClr val="222222"/>
              </a:solidFill>
              <a:effectLst/>
              <a:latin typeface="Roboto" panose="02000000000000000000" pitchFamily="2" charset="0"/>
            </a:endParaRPr>
          </a:p>
          <a:p>
            <a:pPr marL="0" indent="0" algn="just">
              <a:buNone/>
            </a:pPr>
            <a:endParaRPr lang="en-GB" b="1" i="0" dirty="0">
              <a:solidFill>
                <a:srgbClr val="222222"/>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xmlns="" val="4291432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1851" y="873905"/>
            <a:ext cx="10972800" cy="1143000"/>
          </a:xfrm>
        </p:spPr>
        <p:txBody>
          <a:bodyPr>
            <a:normAutofit fontScale="90000"/>
          </a:bodyPr>
          <a:lstStyle/>
          <a:p>
            <a:r>
              <a:rPr lang="en-US" dirty="0" smtClean="0"/>
              <a:t>Shift works</a:t>
            </a:r>
            <a:br>
              <a:rPr lang="en-US" dirty="0" smtClean="0"/>
            </a:br>
            <a:endParaRPr lang="en-US" dirty="0"/>
          </a:p>
        </p:txBody>
      </p:sp>
      <p:sp>
        <p:nvSpPr>
          <p:cNvPr id="3" name="Content Placeholder 2"/>
          <p:cNvSpPr>
            <a:spLocks noGrp="1"/>
          </p:cNvSpPr>
          <p:nvPr>
            <p:ph idx="1"/>
          </p:nvPr>
        </p:nvSpPr>
        <p:spPr/>
        <p:txBody>
          <a:bodyPr/>
          <a:lstStyle/>
          <a:p>
            <a:r>
              <a:rPr lang="en-US" dirty="0" smtClean="0"/>
              <a:t>Although most employees work during the day, there are employees who work all or part of the night.</a:t>
            </a:r>
          </a:p>
          <a:p>
            <a:r>
              <a:rPr lang="en-US" dirty="0" smtClean="0"/>
              <a:t>According to  Labor Code, work performed between 22:00 and 06:00 is considered night work.</a:t>
            </a:r>
          </a:p>
          <a:p>
            <a:r>
              <a:rPr lang="en-US" dirty="0" smtClean="0"/>
              <a:t>working at night must not exceed an average of eight hours</a:t>
            </a:r>
            <a:endParaRPr lang="en-US" dirty="0"/>
          </a:p>
        </p:txBody>
      </p:sp>
      <p:pic>
        <p:nvPicPr>
          <p:cNvPr id="2050" name="Picture 2" descr="C:\Users\ASUS\Desktop\download.jpg"/>
          <p:cNvPicPr>
            <a:picLocks noChangeAspect="1" noChangeArrowheads="1"/>
          </p:cNvPicPr>
          <p:nvPr/>
        </p:nvPicPr>
        <p:blipFill>
          <a:blip r:embed="rId2"/>
          <a:srcRect/>
          <a:stretch>
            <a:fillRect/>
          </a:stretch>
        </p:blipFill>
        <p:spPr bwMode="auto">
          <a:xfrm>
            <a:off x="3644537" y="4239170"/>
            <a:ext cx="4180115" cy="243595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13509"/>
            <a:ext cx="10972800" cy="1358537"/>
          </a:xfrm>
        </p:spPr>
        <p:txBody>
          <a:bodyPr/>
          <a:lstStyle/>
          <a:p>
            <a:r>
              <a:rPr lang="en-US" dirty="0" smtClean="0"/>
              <a:t>BUSINESS SKILLS</a:t>
            </a:r>
            <a:endParaRPr lang="en-US" dirty="0"/>
          </a:p>
        </p:txBody>
      </p:sp>
      <p:sp>
        <p:nvSpPr>
          <p:cNvPr id="3" name="Content Placeholder 2"/>
          <p:cNvSpPr>
            <a:spLocks noGrp="1"/>
          </p:cNvSpPr>
          <p:nvPr>
            <p:ph idx="1"/>
          </p:nvPr>
        </p:nvSpPr>
        <p:spPr>
          <a:xfrm>
            <a:off x="561705" y="1907178"/>
            <a:ext cx="11260183" cy="4794068"/>
          </a:xfrm>
        </p:spPr>
        <p:txBody>
          <a:bodyPr>
            <a:normAutofit/>
          </a:bodyPr>
          <a:lstStyle/>
          <a:p>
            <a:r>
              <a:rPr lang="en-US" dirty="0" smtClean="0"/>
              <a:t> TESCO'S perfects and retrains workforce, to meet both current job demands </a:t>
            </a:r>
          </a:p>
          <a:p>
            <a:pPr>
              <a:buNone/>
            </a:pPr>
            <a:r>
              <a:rPr lang="en-US" dirty="0" smtClean="0"/>
              <a:t>   and emerging jobs in the future. At the same time, we're helping young   people to improve their employability skills and giving them valuable  experience to kick-start their careers.</a:t>
            </a:r>
          </a:p>
          <a:p>
            <a:endParaRPr lang="en-US" dirty="0" smtClean="0"/>
          </a:p>
          <a:p>
            <a:r>
              <a:rPr lang="en-US" dirty="0" smtClean="0"/>
              <a:t>Skills and Training</a:t>
            </a:r>
          </a:p>
          <a:p>
            <a:r>
              <a:rPr lang="en-US" dirty="0" smtClean="0"/>
              <a:t>Online Learning Platforms</a:t>
            </a:r>
          </a:p>
          <a:p>
            <a:r>
              <a:rPr lang="en-US" dirty="0" smtClean="0"/>
              <a:t>Line manager training</a:t>
            </a:r>
          </a:p>
          <a:p>
            <a:r>
              <a:rPr lang="en-US" dirty="0" smtClean="0"/>
              <a:t>Apprenticeships</a:t>
            </a:r>
          </a:p>
          <a:p>
            <a:endParaRPr lang="en-US" dirty="0" smtClean="0"/>
          </a:p>
          <a:p>
            <a:endParaRPr lang="en-US" dirty="0"/>
          </a:p>
        </p:txBody>
      </p:sp>
      <p:pic>
        <p:nvPicPr>
          <p:cNvPr id="3074" name="Picture 2" descr="C:\Users\ASUS\Desktop\sekkides-tesco-170518-3922.jpg"/>
          <p:cNvPicPr>
            <a:picLocks noChangeAspect="1" noChangeArrowheads="1"/>
          </p:cNvPicPr>
          <p:nvPr/>
        </p:nvPicPr>
        <p:blipFill>
          <a:blip r:embed="rId2"/>
          <a:srcRect/>
          <a:stretch>
            <a:fillRect/>
          </a:stretch>
        </p:blipFill>
        <p:spPr bwMode="auto">
          <a:xfrm>
            <a:off x="6348549" y="4088674"/>
            <a:ext cx="5447211" cy="2769326"/>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Diversity and inclusion </a:t>
            </a:r>
            <a:r>
              <a:rPr lang="en-US" dirty="0" err="1" smtClean="0"/>
              <a:t>worplace</a:t>
            </a:r>
            <a:r>
              <a:rPr lang="en-US" dirty="0" smtClean="0"/>
              <a:t> </a:t>
            </a:r>
            <a:endParaRPr lang="en-US" dirty="0"/>
          </a:p>
        </p:txBody>
      </p:sp>
      <p:sp>
        <p:nvSpPr>
          <p:cNvPr id="3" name="Content Placeholder 2"/>
          <p:cNvSpPr>
            <a:spLocks noGrp="1"/>
          </p:cNvSpPr>
          <p:nvPr>
            <p:ph idx="1"/>
          </p:nvPr>
        </p:nvSpPr>
        <p:spPr>
          <a:xfrm>
            <a:off x="838200" y="1881051"/>
            <a:ext cx="10515600" cy="4295912"/>
          </a:xfrm>
        </p:spPr>
        <p:txBody>
          <a:bodyPr/>
          <a:lstStyle/>
          <a:p>
            <a:pPr>
              <a:buClr>
                <a:srgbClr val="007BA4"/>
              </a:buClr>
            </a:pPr>
            <a:r>
              <a:rPr lang="en-US" altLang="en-US" dirty="0" smtClean="0"/>
              <a:t>diversity and inclusion focuses on the well-being of the people in the </a:t>
            </a:r>
            <a:r>
              <a:rPr lang="en-US" altLang="en-US" dirty="0" err="1" smtClean="0"/>
              <a:t>organisation</a:t>
            </a:r>
            <a:r>
              <a:rPr lang="en-US" altLang="en-US" dirty="0" smtClean="0"/>
              <a:t> rather than economic optimization (</a:t>
            </a:r>
            <a:r>
              <a:rPr lang="en-US" altLang="en-US" dirty="0" err="1" smtClean="0"/>
              <a:t>Dahanayake</a:t>
            </a:r>
            <a:r>
              <a:rPr lang="en-US" altLang="en-US" dirty="0" smtClean="0"/>
              <a:t> et al, 2018).  </a:t>
            </a:r>
          </a:p>
          <a:p>
            <a:pPr>
              <a:buClr>
                <a:srgbClr val="007BA4"/>
              </a:buClr>
            </a:pPr>
            <a:r>
              <a:rPr lang="en-US" altLang="en-US" dirty="0" smtClean="0"/>
              <a:t>If an </a:t>
            </a:r>
            <a:r>
              <a:rPr lang="en-US" altLang="en-US" dirty="0" err="1" smtClean="0"/>
              <a:t>organisation</a:t>
            </a:r>
            <a:r>
              <a:rPr lang="en-US" altLang="en-US" dirty="0" smtClean="0"/>
              <a:t> promotes employment practices that do not allow everyone equality of opportunity.</a:t>
            </a:r>
          </a:p>
          <a:p>
            <a:pPr>
              <a:buClr>
                <a:srgbClr val="007BA4"/>
              </a:buClr>
            </a:pPr>
            <a:r>
              <a:rPr lang="en-GB" altLang="en-US" dirty="0" smtClean="0"/>
              <a:t>Diversity is about recognising and valuing the differences that individuals bring to the workplace, enabling them to make a rich and full contribution to organisational success.</a:t>
            </a:r>
          </a:p>
          <a:p>
            <a:pPr>
              <a:buClr>
                <a:srgbClr val="007BA4"/>
              </a:buClr>
            </a:pP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Conclusion </a:t>
            </a:r>
            <a:br>
              <a:rPr lang="en-US" dirty="0" smtClean="0"/>
            </a:br>
            <a:endParaRPr lang="en-US" dirty="0"/>
          </a:p>
        </p:txBody>
      </p:sp>
      <p:sp>
        <p:nvSpPr>
          <p:cNvPr id="3" name="Content Placeholder 2"/>
          <p:cNvSpPr>
            <a:spLocks noGrp="1"/>
          </p:cNvSpPr>
          <p:nvPr>
            <p:ph idx="1"/>
          </p:nvPr>
        </p:nvSpPr>
        <p:spPr>
          <a:xfrm>
            <a:off x="718458" y="1267096"/>
            <a:ext cx="10635343" cy="5590905"/>
          </a:xfrm>
        </p:spPr>
        <p:txBody>
          <a:bodyPr>
            <a:normAutofit/>
          </a:bodyPr>
          <a:lstStyle/>
          <a:p>
            <a:r>
              <a:rPr lang="en-US" b="1" dirty="0" smtClean="0"/>
              <a:t>Tesco</a:t>
            </a:r>
            <a:r>
              <a:rPr lang="en-US" dirty="0" smtClean="0"/>
              <a:t> is the largest </a:t>
            </a:r>
            <a:r>
              <a:rPr lang="en-US" dirty="0" smtClean="0">
                <a:hlinkClick r:id="rId2" tooltip="English"/>
              </a:rPr>
              <a:t>retailer</a:t>
            </a:r>
            <a:r>
              <a:rPr lang="en-US" dirty="0" smtClean="0"/>
              <a:t> in </a:t>
            </a:r>
            <a:r>
              <a:rPr lang="en-US" dirty="0" smtClean="0">
                <a:hlinkClick r:id="rId3" tooltip="UK"/>
              </a:rPr>
              <a:t>the UK</a:t>
            </a:r>
            <a:r>
              <a:rPr lang="en-US" dirty="0" smtClean="0"/>
              <a:t> , where it dominates the consumer goods sector, and the third largest in terms of global sales  , with over 273,000 employees in </a:t>
            </a:r>
            <a:r>
              <a:rPr lang="en-US" u="sng" dirty="0" smtClean="0">
                <a:hlinkClick r:id="rId4"/>
              </a:rPr>
              <a:t>2007</a:t>
            </a:r>
            <a:r>
              <a:rPr lang="en-US" u="sng" dirty="0" smtClean="0"/>
              <a:t>.</a:t>
            </a:r>
          </a:p>
          <a:p>
            <a:r>
              <a:rPr lang="en-US" dirty="0" smtClean="0"/>
              <a:t> The company's main competitors are </a:t>
            </a:r>
            <a:r>
              <a:rPr lang="en-US" dirty="0" smtClean="0">
                <a:hlinkClick r:id="rId5" tooltip="Wal-Mart"/>
              </a:rPr>
              <a:t>Wal-Mart</a:t>
            </a:r>
            <a:r>
              <a:rPr lang="en-US" dirty="0" smtClean="0"/>
              <a:t> and </a:t>
            </a:r>
            <a:r>
              <a:rPr lang="en-US" dirty="0" smtClean="0">
                <a:hlinkClick r:id="rId6" tooltip="Carrefour"/>
              </a:rPr>
              <a:t>Carrefour</a:t>
            </a:r>
            <a:r>
              <a:rPr lang="en-US" dirty="0" smtClean="0"/>
              <a:t> . If at first it was specialized in food products, later the area of ​​coverage expanded to clothing, household appliances and electronics, financial products, DVD rental, insurances.</a:t>
            </a:r>
            <a:endParaRPr lang="en-US" baseline="30000" dirty="0" smtClean="0"/>
          </a:p>
          <a:p>
            <a:endParaRPr lang="en-US" baseline="30000" dirty="0" smtClean="0"/>
          </a:p>
          <a:p>
            <a:pPr fontAlgn="t"/>
            <a:endParaRPr lang="en-US" dirty="0" smtClean="0">
              <a:hlinkClick r:id="rId7"/>
            </a:endParaRPr>
          </a:p>
          <a:p>
            <a:pPr>
              <a:buNone/>
            </a:pPr>
            <a:r>
              <a:rPr lang="en-US" dirty="0" smtClean="0">
                <a:hlinkClick r:id="rId8"/>
              </a:rPr>
              <a:t/>
            </a:r>
            <a:br>
              <a:rPr lang="en-US" dirty="0" smtClean="0">
                <a:hlinkClick r:id="rId8"/>
              </a:rPr>
            </a:br>
            <a:endParaRPr lang="en-US" dirty="0" smtClean="0"/>
          </a:p>
          <a:p>
            <a:endParaRPr lang="en-US" dirty="0" smtClean="0"/>
          </a:p>
          <a:p>
            <a:pPr>
              <a:buNone/>
            </a:pPr>
            <a:endParaRPr lang="en-US" dirty="0" smtClean="0"/>
          </a:p>
        </p:txBody>
      </p:sp>
      <p:pic>
        <p:nvPicPr>
          <p:cNvPr id="1026" name="Picture 2" descr="C:\Users\ASUS\Desktop\download.jpg"/>
          <p:cNvPicPr>
            <a:picLocks noChangeAspect="1" noChangeArrowheads="1"/>
          </p:cNvPicPr>
          <p:nvPr/>
        </p:nvPicPr>
        <p:blipFill>
          <a:blip r:embed="rId9"/>
          <a:srcRect/>
          <a:stretch>
            <a:fillRect/>
          </a:stretch>
        </p:blipFill>
        <p:spPr bwMode="auto">
          <a:xfrm>
            <a:off x="6021977" y="4101737"/>
            <a:ext cx="4728754" cy="2573385"/>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5944"/>
            <a:ext cx="10515600" cy="927462"/>
          </a:xfrm>
        </p:spPr>
        <p:txBody>
          <a:bodyPr>
            <a:normAutofit/>
          </a:bodyPr>
          <a:lstStyle/>
          <a:p>
            <a:r>
              <a:rPr lang="en-US" dirty="0" smtClean="0"/>
              <a:t>References:</a:t>
            </a:r>
            <a:endParaRPr lang="en-US" dirty="0"/>
          </a:p>
        </p:txBody>
      </p:sp>
      <p:sp>
        <p:nvSpPr>
          <p:cNvPr id="3" name="Content Placeholder 2"/>
          <p:cNvSpPr>
            <a:spLocks noGrp="1"/>
          </p:cNvSpPr>
          <p:nvPr>
            <p:ph idx="1"/>
          </p:nvPr>
        </p:nvSpPr>
        <p:spPr>
          <a:xfrm>
            <a:off x="838200" y="1097280"/>
            <a:ext cx="10515600" cy="5760720"/>
          </a:xfrm>
        </p:spPr>
        <p:txBody>
          <a:bodyPr>
            <a:normAutofit/>
          </a:bodyPr>
          <a:lstStyle/>
          <a:p>
            <a:r>
              <a:rPr lang="en-US" dirty="0" smtClean="0"/>
              <a:t>ttps://www.tescoplc.com/about/</a:t>
            </a:r>
          </a:p>
          <a:p>
            <a:r>
              <a:rPr lang="en-US" dirty="0" smtClean="0"/>
              <a:t>ttps://www.tescoplc.com/sustainability/colleagues/jobs-skills/</a:t>
            </a:r>
          </a:p>
          <a:p>
            <a:r>
              <a:rPr lang="en-US" dirty="0" smtClean="0">
                <a:hlinkClick r:id="rId2"/>
              </a:rPr>
              <a:t>https://www.tescoplc.com/sustainability/documents/policies/flexible-working-at-tesco/#:~:text=Permanently%20agreed%20flexible%20working%20requests,trial%2C%20if%20that</a:t>
            </a:r>
            <a:endParaRPr lang="en-US" dirty="0" smtClean="0"/>
          </a:p>
          <a:p>
            <a:r>
              <a:rPr lang="en-US" dirty="0" smtClean="0">
                <a:hlinkClick r:id="rId3"/>
              </a:rPr>
              <a:t>https://www.theguardian.com/careers/2017/jun/22/shift-work-how-to-stay-healthy-while-working-round-the-clock</a:t>
            </a:r>
            <a:endParaRPr lang="en-US" dirty="0" smtClean="0"/>
          </a:p>
          <a:p>
            <a:r>
              <a:rPr lang="en-US" altLang="en-US" dirty="0" err="1" smtClean="0"/>
              <a:t>Syed</a:t>
            </a:r>
            <a:r>
              <a:rPr lang="en-US" altLang="en-US" dirty="0" smtClean="0"/>
              <a:t>, J., &amp; </a:t>
            </a:r>
            <a:r>
              <a:rPr lang="en-US" altLang="en-US" dirty="0" err="1" smtClean="0"/>
              <a:t>Özbilgin</a:t>
            </a:r>
            <a:r>
              <a:rPr lang="en-US" altLang="en-US" dirty="0" smtClean="0"/>
              <a:t>, M. (2015). Managing diversity and inclusion: An international perspective, Sage, London.</a:t>
            </a:r>
          </a:p>
          <a:p>
            <a:r>
              <a:rPr lang="en-IN" altLang="en-US" dirty="0" smtClean="0"/>
              <a:t>https://www.fairwork.gov.au/tools-and-resources/best-practice-guides/flexible-working-arrangements</a:t>
            </a:r>
          </a:p>
          <a:p>
            <a:endParaRPr lang="en-US" dirty="0" smtClean="0"/>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809895"/>
            <a:ext cx="10972800" cy="2599511"/>
          </a:xfrm>
        </p:spPr>
        <p:txBody>
          <a:bodyPr>
            <a:normAutofit/>
          </a:bodyPr>
          <a:lstStyle/>
          <a:p>
            <a:pPr>
              <a:buFont typeface="Arial" pitchFamily="34" charset="0"/>
              <a:buChar char="•"/>
            </a:pPr>
            <a:r>
              <a:rPr lang="en-US" sz="2800" dirty="0" smtClean="0"/>
              <a:t> https://www.alamy.com/stock-photo/tesco-supermarket.html?sortBy=relevant</a:t>
            </a:r>
            <a:endParaRPr lang="en-US" sz="2800" dirty="0"/>
          </a:p>
        </p:txBody>
      </p:sp>
      <p:sp>
        <p:nvSpPr>
          <p:cNvPr id="3" name="Content Placeholder 2"/>
          <p:cNvSpPr>
            <a:spLocks noGrp="1"/>
          </p:cNvSpPr>
          <p:nvPr>
            <p:ph idx="1"/>
          </p:nvPr>
        </p:nvSpPr>
        <p:spPr>
          <a:xfrm>
            <a:off x="496389" y="1031967"/>
            <a:ext cx="10857411" cy="5144996"/>
          </a:xfrm>
        </p:spPr>
        <p:txBody>
          <a:bodyPr/>
          <a:lstStyle/>
          <a:p>
            <a:pPr marL="360363" indent="-360363">
              <a:buClr>
                <a:srgbClr val="007BA4"/>
              </a:buClr>
            </a:pPr>
            <a:r>
              <a:rPr lang="en-IN" altLang="en-US" dirty="0" smtClean="0">
                <a:hlinkClick r:id="rId2"/>
              </a:rPr>
              <a:t>https://en.wikipedia.org/wiki/Tesco</a:t>
            </a:r>
            <a:endParaRPr lang="en-IN" altLang="en-US" dirty="0" smtClean="0"/>
          </a:p>
          <a:p>
            <a:pPr marL="360363" indent="-360363">
              <a:buClr>
                <a:srgbClr val="007BA4"/>
              </a:buClr>
            </a:pPr>
            <a:r>
              <a:rPr lang="en-IN" altLang="en-US" dirty="0" smtClean="0"/>
              <a:t>Chartered Institute of Personnel and Development (2018) </a:t>
            </a:r>
            <a:r>
              <a:rPr lang="en-IN" altLang="en-US" i="1" dirty="0" smtClean="0"/>
              <a:t>Diversity and inclusion in the Workplace </a:t>
            </a:r>
            <a:r>
              <a:rPr lang="en-IN" altLang="en-US" dirty="0" smtClean="0"/>
              <a:t>(factsheet available from </a:t>
            </a:r>
            <a:r>
              <a:rPr lang="en-IN" altLang="en-US" u="sng" dirty="0" smtClean="0">
                <a:hlinkClick r:id="rId3"/>
              </a:rPr>
              <a:t>www.cipd.co.uk</a:t>
            </a:r>
            <a:r>
              <a:rPr lang="en-IN" altLang="en-US" dirty="0" smtClean="0"/>
              <a:t>).</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990</TotalTime>
  <Words>798</Words>
  <Application>Microsoft Office PowerPoint</Application>
  <PresentationFormat>Custom</PresentationFormat>
  <Paragraphs>118</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Flow</vt:lpstr>
      <vt:lpstr>MANAGING PEOPLE LCBB5004 </vt:lpstr>
      <vt:lpstr>TESCO</vt:lpstr>
      <vt:lpstr>Introduction</vt:lpstr>
      <vt:lpstr>Moral cases store Tesco</vt:lpstr>
      <vt:lpstr> Flexible working arrangement</vt:lpstr>
      <vt:lpstr> The outcome on a flexible request at Tesco? </vt:lpstr>
      <vt:lpstr>.  Who can request to work flexibly? </vt:lpstr>
      <vt:lpstr>HR. promote diversity in organization Tesco</vt:lpstr>
      <vt:lpstr>Diversity and equality Tesco</vt:lpstr>
      <vt:lpstr>Types of part time work arrangement</vt:lpstr>
      <vt:lpstr>Shift works </vt:lpstr>
      <vt:lpstr>BUSINESS SKILLS</vt:lpstr>
      <vt:lpstr>Diversity and inclusion worplace </vt:lpstr>
      <vt:lpstr>Conclusion  </vt:lpstr>
      <vt:lpstr>References:</vt:lpstr>
      <vt:lpstr> https://www.alamy.com/stock-photo/tesco-supermarket.html?sortBy=relevant</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ASUS</cp:lastModifiedBy>
  <cp:revision>68</cp:revision>
  <dcterms:created xsi:type="dcterms:W3CDTF">2022-11-08T14:03:25Z</dcterms:created>
  <dcterms:modified xsi:type="dcterms:W3CDTF">2022-11-20T18:43:30Z</dcterms:modified>
</cp:coreProperties>
</file>