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6A17C7-2C75-06D1-5636-1E8F4765572E}" v="112" dt="2025-05-08T19:35:19.7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339715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82189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824969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98586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46946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24264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75422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3276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31283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09959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67622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212734"/>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7" name="Straight Connector 2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A building with palm trees and people&#10;&#10;AI-generated content may be incorrect.">
            <a:extLst>
              <a:ext uri="{FF2B5EF4-FFF2-40B4-BE49-F238E27FC236}">
                <a16:creationId xmlns:a16="http://schemas.microsoft.com/office/drawing/2014/main" id="{98CDB103-ACC4-77CD-F9AC-F10D5FA4B6B6}"/>
              </a:ext>
            </a:extLst>
          </p:cNvPr>
          <p:cNvPicPr>
            <a:picLocks noChangeAspect="1"/>
          </p:cNvPicPr>
          <p:nvPr/>
        </p:nvPicPr>
        <p:blipFill>
          <a:blip r:embed="rId2"/>
          <a:srcRect t="5462"/>
          <a:stretch/>
        </p:blipFill>
        <p:spPr>
          <a:xfrm>
            <a:off x="20" y="10"/>
            <a:ext cx="12191979" cy="6857990"/>
          </a:xfrm>
          <a:prstGeom prst="rect">
            <a:avLst/>
          </a:prstGeom>
        </p:spPr>
      </p:pic>
      <p:sp>
        <p:nvSpPr>
          <p:cNvPr id="29" name="Rectangle 28">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145736" y="908651"/>
            <a:ext cx="4754880" cy="4171779"/>
          </a:xfrm>
        </p:spPr>
        <p:txBody>
          <a:bodyPr anchor="t">
            <a:normAutofit/>
          </a:bodyPr>
          <a:lstStyle/>
          <a:p>
            <a:r>
              <a:rPr lang="en-US" sz="6000"/>
              <a:t>Azur-Mary hotel </a:t>
            </a:r>
          </a:p>
        </p:txBody>
      </p:sp>
      <p:sp>
        <p:nvSpPr>
          <p:cNvPr id="3" name="Subtitle 2"/>
          <p:cNvSpPr>
            <a:spLocks noGrp="1"/>
          </p:cNvSpPr>
          <p:nvPr>
            <p:ph type="subTitle" idx="1"/>
          </p:nvPr>
        </p:nvSpPr>
        <p:spPr>
          <a:xfrm>
            <a:off x="7145736" y="5216955"/>
            <a:ext cx="4754880" cy="1003638"/>
          </a:xfrm>
        </p:spPr>
        <p:txBody>
          <a:bodyPr anchor="b">
            <a:normAutofit/>
          </a:bodyPr>
          <a:lstStyle/>
          <a:p>
            <a:r>
              <a:rPr lang="en-US" sz="2200"/>
              <a:t>Spain Costa Blanca </a:t>
            </a:r>
          </a:p>
        </p:txBody>
      </p:sp>
      <p:cxnSp>
        <p:nvCxnSpPr>
          <p:cNvPr id="31" name="Straight Connector 30">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F5289A-4F20-F1F6-9E9A-119699B35A62}"/>
              </a:ext>
            </a:extLst>
          </p:cNvPr>
          <p:cNvSpPr>
            <a:spLocks noGrp="1"/>
          </p:cNvSpPr>
          <p:nvPr>
            <p:ph type="title"/>
          </p:nvPr>
        </p:nvSpPr>
        <p:spPr>
          <a:xfrm>
            <a:off x="6696186" y="909637"/>
            <a:ext cx="4800600" cy="1307592"/>
          </a:xfrm>
        </p:spPr>
        <p:txBody>
          <a:bodyPr>
            <a:normAutofit/>
          </a:bodyPr>
          <a:lstStyle/>
          <a:p>
            <a:r>
              <a:rPr lang="en-US" dirty="0"/>
              <a:t>Summary: </a:t>
            </a:r>
          </a:p>
        </p:txBody>
      </p:sp>
      <p:pic>
        <p:nvPicPr>
          <p:cNvPr id="5" name="Picture 4" descr="Dark blue swimming pool">
            <a:extLst>
              <a:ext uri="{FF2B5EF4-FFF2-40B4-BE49-F238E27FC236}">
                <a16:creationId xmlns:a16="http://schemas.microsoft.com/office/drawing/2014/main" id="{9E431BF9-9124-2607-B4AB-F242AFCAB8DC}"/>
              </a:ext>
            </a:extLst>
          </p:cNvPr>
          <p:cNvPicPr>
            <a:picLocks noChangeAspect="1"/>
          </p:cNvPicPr>
          <p:nvPr/>
        </p:nvPicPr>
        <p:blipFill>
          <a:blip r:embed="rId2"/>
          <a:srcRect r="41257" b="-3"/>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3CA661-0D68-4D6E-56C0-1ED612D9995F}"/>
              </a:ext>
            </a:extLst>
          </p:cNvPr>
          <p:cNvSpPr>
            <a:spLocks noGrp="1"/>
          </p:cNvSpPr>
          <p:nvPr>
            <p:ph idx="1"/>
          </p:nvPr>
        </p:nvSpPr>
        <p:spPr>
          <a:xfrm>
            <a:off x="6696186" y="2221992"/>
            <a:ext cx="4800600" cy="3739896"/>
          </a:xfrm>
        </p:spPr>
        <p:txBody>
          <a:bodyPr vert="horz" lIns="91440" tIns="45720" rIns="91440" bIns="45720" rtlCol="0" anchor="t">
            <a:normAutofit/>
          </a:bodyPr>
          <a:lstStyle/>
          <a:p>
            <a:pPr marL="0" indent="0">
              <a:lnSpc>
                <a:spcPct val="100000"/>
              </a:lnSpc>
              <a:buNone/>
            </a:pPr>
            <a:r>
              <a:rPr lang="en-US" sz="1700" dirty="0"/>
              <a:t>The 4*star hotel named Azur-Mary was newly opened in 2024. </a:t>
            </a:r>
          </a:p>
          <a:p>
            <a:pPr marL="0" indent="0">
              <a:lnSpc>
                <a:spcPct val="100000"/>
              </a:lnSpc>
              <a:buNone/>
            </a:pPr>
            <a:r>
              <a:rPr lang="en-US" sz="1700" dirty="0"/>
              <a:t>It is located on the coast with beautiful view of the sea. The hotel was opened in Spain on the Costa Blanca side. Azur-Mary hotel offer seven parks, with an indoor wellness and spa with use according to interest. We are inviting you to enjoy various activities, evening parties and also activities for children as it is a family hotel, for relaxing, rest or spending free time on the coast with families in the sun, but it can also be used as a business travel, or for leisure travelers.</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3187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36" name="Straight Connector 35">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7456835-C1EF-68C7-6E72-AA4E360180A1}"/>
              </a:ext>
            </a:extLst>
          </p:cNvPr>
          <p:cNvSpPr>
            <a:spLocks noGrp="1"/>
          </p:cNvSpPr>
          <p:nvPr>
            <p:ph type="title"/>
          </p:nvPr>
        </p:nvSpPr>
        <p:spPr>
          <a:xfrm>
            <a:off x="702129" y="914760"/>
            <a:ext cx="2806615" cy="3543764"/>
          </a:xfrm>
        </p:spPr>
        <p:txBody>
          <a:bodyPr>
            <a:normAutofit/>
          </a:bodyPr>
          <a:lstStyle/>
          <a:p>
            <a:r>
              <a:rPr lang="en-US" sz="3600"/>
              <a:t>Target audience: </a:t>
            </a:r>
          </a:p>
        </p:txBody>
      </p:sp>
      <p:sp>
        <p:nvSpPr>
          <p:cNvPr id="24" name="Content Placeholder 23">
            <a:extLst>
              <a:ext uri="{FF2B5EF4-FFF2-40B4-BE49-F238E27FC236}">
                <a16:creationId xmlns:a16="http://schemas.microsoft.com/office/drawing/2014/main" id="{C80D81F4-5908-E4BC-B983-F6D3E7277CDD}"/>
              </a:ext>
            </a:extLst>
          </p:cNvPr>
          <p:cNvSpPr>
            <a:spLocks noGrp="1"/>
          </p:cNvSpPr>
          <p:nvPr>
            <p:ph idx="1"/>
          </p:nvPr>
        </p:nvSpPr>
        <p:spPr>
          <a:xfrm>
            <a:off x="3902149" y="978558"/>
            <a:ext cx="7591859" cy="5091495"/>
          </a:xfrm>
        </p:spPr>
        <p:txBody>
          <a:bodyPr vert="horz" lIns="91440" tIns="45720" rIns="91440" bIns="45720" rtlCol="0">
            <a:normAutofit/>
          </a:bodyPr>
          <a:lstStyle/>
          <a:p>
            <a:r>
              <a:rPr lang="en-US">
                <a:latin typeface="Aptos"/>
                <a:cs typeface="Segoe UI"/>
              </a:rPr>
              <a:t> This hotel is designed for guests' profiles as experienced travelers or family vacations.  We Are implementing sustainability and environmental impact and have prepared for our guest’s smaller programs in which there is a short video on how to avoid land degradation and polluting the environment. For each guest, we have been preparing brochures with information that show and explain to the resident how important it is for us to choose the right path to prevent environmental impact. Amenities and services eco-friendly products, sustainable toiletries, reusable water bottles, and other eco-friendly amenities like shows guests, that our hotel cares for their comfort and environment. Family sustainable due to growing demand for eco-friendly travel. Country of Spain is committed to environmental protection, and the implementation of sustainability initiatives by themselves. </a:t>
            </a:r>
          </a:p>
          <a:p>
            <a:endParaRPr lang="en-US">
              <a:latin typeface="Aptos"/>
              <a:cs typeface="Segoe UI"/>
            </a:endParaRPr>
          </a:p>
        </p:txBody>
      </p:sp>
    </p:spTree>
    <p:extLst>
      <p:ext uri="{BB962C8B-B14F-4D97-AF65-F5344CB8AC3E}">
        <p14:creationId xmlns:p14="http://schemas.microsoft.com/office/powerpoint/2010/main" val="1006725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3DAE4-0E0D-0E49-943F-9349906F73FF}"/>
              </a:ext>
            </a:extLst>
          </p:cNvPr>
          <p:cNvSpPr>
            <a:spLocks noGrp="1"/>
          </p:cNvSpPr>
          <p:nvPr>
            <p:ph type="title"/>
          </p:nvPr>
        </p:nvSpPr>
        <p:spPr>
          <a:xfrm>
            <a:off x="704088" y="914400"/>
            <a:ext cx="9488466" cy="4404064"/>
          </a:xfrm>
        </p:spPr>
        <p:txBody>
          <a:bodyPr>
            <a:normAutofit/>
          </a:bodyPr>
          <a:lstStyle/>
          <a:p>
            <a:r>
              <a:rPr lang="en-US" dirty="0"/>
              <a:t>Sustainable features </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292CC185-25F3-2331-DEA7-16E7C32D500F}"/>
              </a:ext>
            </a:extLst>
          </p:cNvPr>
          <p:cNvSpPr>
            <a:spLocks noGrp="1"/>
          </p:cNvSpPr>
          <p:nvPr>
            <p:ph idx="1"/>
          </p:nvPr>
        </p:nvSpPr>
        <p:spPr>
          <a:xfrm>
            <a:off x="700635" y="2221992"/>
            <a:ext cx="10697209" cy="4616319"/>
          </a:xfrm>
        </p:spPr>
        <p:txBody>
          <a:bodyPr vert="horz" lIns="91440" tIns="45720" rIns="91440" bIns="45720" rtlCol="0" anchor="t">
            <a:noAutofit/>
          </a:bodyPr>
          <a:lstStyle/>
          <a:p>
            <a:r>
              <a:rPr lang="en-US" dirty="0">
                <a:latin typeface="Aptos"/>
              </a:rPr>
              <a:t>Sustainable features: </a:t>
            </a:r>
          </a:p>
          <a:p>
            <a:r>
              <a:rPr lang="en-US" dirty="0">
                <a:latin typeface="Aptos"/>
              </a:rPr>
              <a:t>Our hotel, utilizing solar panels and other renewable energy sources, to power facilities and reducing fossil fuels. </a:t>
            </a:r>
          </a:p>
          <a:p>
            <a:r>
              <a:rPr lang="en-US" dirty="0">
                <a:latin typeface="Aptos"/>
              </a:rPr>
              <a:t>Smart system: Is optimizing energy use to our hotel including automatic lighting and room control. </a:t>
            </a:r>
          </a:p>
          <a:p>
            <a:r>
              <a:rPr lang="en-US" dirty="0">
                <a:latin typeface="Aptos"/>
              </a:rPr>
              <a:t>Led lighting: Installed, a led lighting which is more efficient than traditional lighting.</a:t>
            </a:r>
          </a:p>
          <a:p>
            <a:r>
              <a:rPr lang="en-US" dirty="0">
                <a:latin typeface="Aptos"/>
              </a:rPr>
              <a:t>Digital thermostat: Providing our guests with a digital thermostat in their room to control their temperature.</a:t>
            </a:r>
          </a:p>
          <a:p>
            <a:r>
              <a:rPr lang="en-US" dirty="0">
                <a:latin typeface="Aptos"/>
              </a:rPr>
              <a:t>Waste reduction: Providing and replacing water bottles and small toiletries.</a:t>
            </a:r>
          </a:p>
          <a:p>
            <a:endParaRPr lang="en-US" dirty="0">
              <a:latin typeface="Aptos"/>
            </a:endParaRPr>
          </a:p>
          <a:p>
            <a:endParaRPr lang="en-US" dirty="0"/>
          </a:p>
        </p:txBody>
      </p:sp>
    </p:spTree>
    <p:extLst>
      <p:ext uri="{BB962C8B-B14F-4D97-AF65-F5344CB8AC3E}">
        <p14:creationId xmlns:p14="http://schemas.microsoft.com/office/powerpoint/2010/main" val="1691979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84B99-1154-EA05-86AB-E4E52A24A752}"/>
              </a:ext>
            </a:extLst>
          </p:cNvPr>
          <p:cNvSpPr>
            <a:spLocks noGrp="1"/>
          </p:cNvSpPr>
          <p:nvPr>
            <p:ph type="title"/>
          </p:nvPr>
        </p:nvSpPr>
        <p:spPr/>
        <p:txBody>
          <a:bodyPr/>
          <a:lstStyle/>
          <a:p>
            <a:r>
              <a:rPr lang="en-US" dirty="0"/>
              <a:t>Continuing features:</a:t>
            </a:r>
          </a:p>
        </p:txBody>
      </p:sp>
      <p:sp>
        <p:nvSpPr>
          <p:cNvPr id="31" name="Content Placeholder 30">
            <a:extLst>
              <a:ext uri="{FF2B5EF4-FFF2-40B4-BE49-F238E27FC236}">
                <a16:creationId xmlns:a16="http://schemas.microsoft.com/office/drawing/2014/main" id="{34D257AB-ACA9-3F38-FF88-D139D8F1BE34}"/>
              </a:ext>
            </a:extLst>
          </p:cNvPr>
          <p:cNvSpPr>
            <a:spLocks noGrp="1"/>
          </p:cNvSpPr>
          <p:nvPr>
            <p:ph idx="1"/>
          </p:nvPr>
        </p:nvSpPr>
        <p:spPr>
          <a:xfrm>
            <a:off x="700635" y="1996612"/>
            <a:ext cx="10691265" cy="3965276"/>
          </a:xfrm>
        </p:spPr>
        <p:txBody>
          <a:bodyPr vert="horz" lIns="91440" tIns="45720" rIns="91440" bIns="45720" rtlCol="0" anchor="t">
            <a:normAutofit/>
          </a:bodyPr>
          <a:lstStyle/>
          <a:p>
            <a:r>
              <a:rPr lang="en-US" dirty="0">
                <a:latin typeface="Aptos"/>
              </a:rPr>
              <a:t>Reusable materials: Reusing table cutlery for food, service, encouraging guests to reuse towels and bedding.</a:t>
            </a:r>
          </a:p>
          <a:p>
            <a:r>
              <a:rPr lang="en-US" dirty="0">
                <a:latin typeface="Aptos"/>
              </a:rPr>
              <a:t>Water conservation: Installed low-flow showers to reduce consumption. Implementing water recycling system to irrigating purpose. Water systems from shower or sink are irrigated to gardens.  Efficient irrigation system to minimize water waste. </a:t>
            </a:r>
          </a:p>
          <a:p>
            <a:r>
              <a:rPr lang="en-US" dirty="0">
                <a:latin typeface="Aptos"/>
              </a:rPr>
              <a:t>Food: Locally sourced organic food option in the restaurant.  </a:t>
            </a:r>
          </a:p>
          <a:p>
            <a:r>
              <a:rPr lang="en-US" dirty="0">
                <a:latin typeface="Aptos"/>
              </a:rPr>
              <a:t>Reducing plastic to use: On our room is reliant plastic (example: Shampoo-body wash packages) etc.</a:t>
            </a:r>
          </a:p>
          <a:p>
            <a:r>
              <a:rPr lang="en-US" dirty="0">
                <a:latin typeface="Aptos"/>
              </a:rPr>
              <a:t>Recycling: Implementing programs on how to use recycling and reduce contributions. With the information's about hotel’s sustainability efforts to participate in green initiatives.. </a:t>
            </a:r>
          </a:p>
        </p:txBody>
      </p:sp>
    </p:spTree>
    <p:extLst>
      <p:ext uri="{BB962C8B-B14F-4D97-AF65-F5344CB8AC3E}">
        <p14:creationId xmlns:p14="http://schemas.microsoft.com/office/powerpoint/2010/main" val="126052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9C26E-153C-4415-B915-9CF2E235E70F}"/>
              </a:ext>
            </a:extLst>
          </p:cNvPr>
          <p:cNvSpPr>
            <a:spLocks noGrp="1"/>
          </p:cNvSpPr>
          <p:nvPr>
            <p:ph type="title"/>
          </p:nvPr>
        </p:nvSpPr>
        <p:spPr>
          <a:xfrm>
            <a:off x="704088" y="914400"/>
            <a:ext cx="10687812" cy="798194"/>
          </a:xfrm>
        </p:spPr>
        <p:txBody>
          <a:bodyPr>
            <a:normAutofit/>
          </a:bodyPr>
          <a:lstStyle/>
          <a:p>
            <a:r>
              <a:rPr lang="en-US" dirty="0"/>
              <a:t>Conclusion of features </a:t>
            </a:r>
          </a:p>
        </p:txBody>
      </p:sp>
      <p:cxnSp>
        <p:nvCxnSpPr>
          <p:cNvPr id="30" name="Straight Connector 29">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Diagram of a diagram of a green building&#10;&#10;AI-generated content may be incorrect.">
            <a:extLst>
              <a:ext uri="{FF2B5EF4-FFF2-40B4-BE49-F238E27FC236}">
                <a16:creationId xmlns:a16="http://schemas.microsoft.com/office/drawing/2014/main" id="{6245FF81-9B11-E556-B4C3-33461AFE1F5E}"/>
              </a:ext>
            </a:extLst>
          </p:cNvPr>
          <p:cNvPicPr>
            <a:picLocks noChangeAspect="1"/>
          </p:cNvPicPr>
          <p:nvPr/>
        </p:nvPicPr>
        <p:blipFill>
          <a:blip r:embed="rId2"/>
          <a:stretch>
            <a:fillRect/>
          </a:stretch>
        </p:blipFill>
        <p:spPr>
          <a:xfrm>
            <a:off x="342900" y="2613769"/>
            <a:ext cx="6529388" cy="3442187"/>
          </a:xfrm>
          <a:prstGeom prst="rect">
            <a:avLst/>
          </a:prstGeom>
        </p:spPr>
      </p:pic>
      <p:sp>
        <p:nvSpPr>
          <p:cNvPr id="3" name="Content Placeholder 2">
            <a:extLst>
              <a:ext uri="{FF2B5EF4-FFF2-40B4-BE49-F238E27FC236}">
                <a16:creationId xmlns:a16="http://schemas.microsoft.com/office/drawing/2014/main" id="{33553BE1-BE63-B125-77C8-719A08183B8A}"/>
              </a:ext>
            </a:extLst>
          </p:cNvPr>
          <p:cNvSpPr>
            <a:spLocks noGrp="1"/>
          </p:cNvSpPr>
          <p:nvPr>
            <p:ph idx="1"/>
          </p:nvPr>
        </p:nvSpPr>
        <p:spPr>
          <a:xfrm>
            <a:off x="7200900" y="1849121"/>
            <a:ext cx="4191001" cy="4139626"/>
          </a:xfrm>
        </p:spPr>
        <p:txBody>
          <a:bodyPr vert="horz" lIns="91440" tIns="45720" rIns="91440" bIns="45720" rtlCol="0" anchor="b">
            <a:normAutofit/>
          </a:bodyPr>
          <a:lstStyle/>
          <a:p>
            <a:r>
              <a:rPr lang="en-US" dirty="0"/>
              <a:t>Features and amenities are not just extras for us. This is essential component of successful satisfaction, reputation on overall businesses. </a:t>
            </a:r>
          </a:p>
          <a:p>
            <a:pPr marL="0" indent="0">
              <a:buNone/>
            </a:pPr>
            <a:endParaRPr lang="en-US" dirty="0"/>
          </a:p>
        </p:txBody>
      </p:sp>
      <p:cxnSp>
        <p:nvCxnSpPr>
          <p:cNvPr id="32" name="Straight Connector 31">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92469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6031E0-5F66-7DFD-86F7-F7CB184F9012}"/>
              </a:ext>
            </a:extLst>
          </p:cNvPr>
          <p:cNvSpPr>
            <a:spLocks noGrp="1"/>
          </p:cNvSpPr>
          <p:nvPr>
            <p:ph type="title"/>
          </p:nvPr>
        </p:nvSpPr>
        <p:spPr>
          <a:xfrm>
            <a:off x="4866968" y="914400"/>
            <a:ext cx="6627924" cy="1307592"/>
          </a:xfrm>
        </p:spPr>
        <p:txBody>
          <a:bodyPr>
            <a:normAutofit/>
          </a:bodyPr>
          <a:lstStyle/>
          <a:p>
            <a:pPr>
              <a:lnSpc>
                <a:spcPct val="90000"/>
              </a:lnSpc>
            </a:pPr>
            <a:r>
              <a:rPr lang="en-US" sz="2800" dirty="0"/>
              <a:t>Key </a:t>
            </a:r>
            <a:r>
              <a:rPr lang="en-US" sz="2800"/>
              <a:t>components</a:t>
            </a:r>
            <a:r>
              <a:rPr lang="en-US" sz="2800" dirty="0"/>
              <a:t> and hotel concept:</a:t>
            </a:r>
            <a:br>
              <a:rPr lang="en-US" sz="2800" dirty="0"/>
            </a:br>
            <a:endParaRPr lang="en-US" sz="2800"/>
          </a:p>
        </p:txBody>
      </p:sp>
      <p:pic>
        <p:nvPicPr>
          <p:cNvPr id="5" name="Picture 4" descr="Key on a blueprint for a house">
            <a:extLst>
              <a:ext uri="{FF2B5EF4-FFF2-40B4-BE49-F238E27FC236}">
                <a16:creationId xmlns:a16="http://schemas.microsoft.com/office/drawing/2014/main" id="{C018880A-2E3D-0902-ADF1-7772ADF6DBB4}"/>
              </a:ext>
            </a:extLst>
          </p:cNvPr>
          <p:cNvPicPr>
            <a:picLocks noChangeAspect="1"/>
          </p:cNvPicPr>
          <p:nvPr/>
        </p:nvPicPr>
        <p:blipFill>
          <a:blip r:embed="rId2"/>
          <a:srcRect l="34321" r="19804" b="11"/>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675733-56EB-6145-1CA6-057F7D908CB4}"/>
              </a:ext>
            </a:extLst>
          </p:cNvPr>
          <p:cNvSpPr>
            <a:spLocks noGrp="1"/>
          </p:cNvSpPr>
          <p:nvPr>
            <p:ph idx="1"/>
          </p:nvPr>
        </p:nvSpPr>
        <p:spPr>
          <a:xfrm>
            <a:off x="4866968" y="2221992"/>
            <a:ext cx="6627924" cy="3739896"/>
          </a:xfrm>
        </p:spPr>
        <p:txBody>
          <a:bodyPr vert="horz" lIns="91440" tIns="45720" rIns="91440" bIns="45720" rtlCol="0">
            <a:normAutofit/>
          </a:bodyPr>
          <a:lstStyle/>
          <a:p>
            <a:pPr marL="0" indent="0">
              <a:lnSpc>
                <a:spcPct val="100000"/>
              </a:lnSpc>
              <a:buNone/>
            </a:pPr>
            <a:r>
              <a:rPr lang="en-US" sz="1700"/>
              <a:t>Key elements for hotel focusing on understanding  customer behaviour  culture and designing roadmap that focuses on service excellence. Brand of our hotel make it unique and memorable, that include name of our hotel and visual style. Attract target audience allow as to understand market in needs. To have an excellent customer need involve everything in check in process. we attracting our guests, by offering a unique food option and wellness facilities etc. Employers training equip our staff to deliver  exceptional service. </a:t>
            </a:r>
          </a:p>
          <a:p>
            <a:pPr marL="0" indent="0">
              <a:lnSpc>
                <a:spcPct val="100000"/>
              </a:lnSpc>
              <a:buNone/>
            </a:pPr>
            <a:r>
              <a:rPr lang="en-US" sz="1700"/>
              <a:t>Key components examples;  </a:t>
            </a:r>
          </a:p>
          <a:p>
            <a:pPr marL="0" indent="0">
              <a:lnSpc>
                <a:spcPct val="100000"/>
              </a:lnSpc>
              <a:buNone/>
            </a:pPr>
            <a:r>
              <a:rPr lang="en-US" sz="1700"/>
              <a:t>Brand identity          Target audience       customer experience        </a:t>
            </a:r>
          </a:p>
          <a:p>
            <a:pPr marL="0" indent="0">
              <a:lnSpc>
                <a:spcPct val="100000"/>
              </a:lnSpc>
              <a:buNone/>
            </a:pPr>
            <a:r>
              <a:rPr lang="en-US" sz="1700"/>
              <a:t>Service and amenities        Brand management      And Analysis </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20319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233FFF-7A76-3359-B4C9-2E440378E72E}"/>
              </a:ext>
            </a:extLst>
          </p:cNvPr>
          <p:cNvSpPr>
            <a:spLocks noGrp="1"/>
          </p:cNvSpPr>
          <p:nvPr>
            <p:ph type="title"/>
          </p:nvPr>
        </p:nvSpPr>
        <p:spPr>
          <a:xfrm>
            <a:off x="5248656" y="914400"/>
            <a:ext cx="6236208" cy="1307592"/>
          </a:xfrm>
        </p:spPr>
        <p:txBody>
          <a:bodyPr>
            <a:normAutofit/>
          </a:bodyPr>
          <a:lstStyle/>
          <a:p>
            <a:pPr>
              <a:lnSpc>
                <a:spcPct val="90000"/>
              </a:lnSpc>
            </a:pPr>
            <a:r>
              <a:rPr lang="en-US" dirty="0"/>
              <a:t>Negative impact in Hospitality industry: </a:t>
            </a:r>
            <a:endParaRPr lang="en-US"/>
          </a:p>
        </p:txBody>
      </p:sp>
      <p:pic>
        <p:nvPicPr>
          <p:cNvPr id="5" name="Picture 4" descr="Low angle view of modern financial skyscrapers into the sky">
            <a:extLst>
              <a:ext uri="{FF2B5EF4-FFF2-40B4-BE49-F238E27FC236}">
                <a16:creationId xmlns:a16="http://schemas.microsoft.com/office/drawing/2014/main" id="{C0901D99-802B-A8CE-3F2F-6E4BE1F57C30}"/>
              </a:ext>
            </a:extLst>
          </p:cNvPr>
          <p:cNvPicPr>
            <a:picLocks noChangeAspect="1"/>
          </p:cNvPicPr>
          <p:nvPr/>
        </p:nvPicPr>
        <p:blipFill>
          <a:blip r:embed="rId2"/>
          <a:srcRect l="31265" r="23411" b="-4"/>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931242-B60C-B4F5-2897-133C9C970996}"/>
              </a:ext>
            </a:extLst>
          </p:cNvPr>
          <p:cNvSpPr>
            <a:spLocks noGrp="1"/>
          </p:cNvSpPr>
          <p:nvPr>
            <p:ph idx="1"/>
          </p:nvPr>
        </p:nvSpPr>
        <p:spPr>
          <a:xfrm>
            <a:off x="5248656" y="2221992"/>
            <a:ext cx="6236208" cy="3941064"/>
          </a:xfrm>
        </p:spPr>
        <p:txBody>
          <a:bodyPr vert="horz" lIns="91440" tIns="45720" rIns="91440" bIns="45720" rtlCol="0">
            <a:normAutofit/>
          </a:bodyPr>
          <a:lstStyle/>
          <a:p>
            <a:pPr marL="0" indent="0">
              <a:lnSpc>
                <a:spcPct val="100000"/>
              </a:lnSpc>
              <a:buNone/>
            </a:pPr>
            <a:r>
              <a:rPr lang="en-US" sz="1700"/>
              <a:t>Negative impact for hotel, in hospitality industry  rising operational cost increased competition, and environmental concern. Environmental impacts, related to a waste generation, can be leaded to a negative environmental consequences. Negative reviews and poor service can damage our reputation and decrease financial losses. </a:t>
            </a:r>
          </a:p>
          <a:p>
            <a:pPr marL="0" indent="0">
              <a:lnSpc>
                <a:spcPct val="100000"/>
              </a:lnSpc>
              <a:buNone/>
            </a:pPr>
            <a:r>
              <a:rPr lang="en-US" sz="1700"/>
              <a:t>Negative impacts: Include shortage of qualified workers, leading recruitment cost are difficulty in meeting demand. Increased expencess for suppliers, can strain hotel financial performance. </a:t>
            </a:r>
          </a:p>
          <a:p>
            <a:pPr marL="0" indent="0">
              <a:lnSpc>
                <a:spcPct val="100000"/>
              </a:lnSpc>
              <a:buNone/>
            </a:pPr>
            <a:r>
              <a:rPr lang="en-US" sz="1700"/>
              <a:t>Environmental impacts; Consume substantial energy, water, waste to environmental degradation. Global carbon emissions, contributes impacting climate change. </a:t>
            </a:r>
          </a:p>
        </p:txBody>
      </p:sp>
    </p:spTree>
    <p:extLst>
      <p:ext uri="{BB962C8B-B14F-4D97-AF65-F5344CB8AC3E}">
        <p14:creationId xmlns:p14="http://schemas.microsoft.com/office/powerpoint/2010/main" val="2856468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building with palm trees and people&#10;&#10;AI-generated content may be incorrect.">
            <a:extLst>
              <a:ext uri="{FF2B5EF4-FFF2-40B4-BE49-F238E27FC236}">
                <a16:creationId xmlns:a16="http://schemas.microsoft.com/office/drawing/2014/main" id="{43E12E69-192F-D6F9-C703-00CE2EA35CE1}"/>
              </a:ext>
            </a:extLst>
          </p:cNvPr>
          <p:cNvPicPr>
            <a:picLocks noGrp="1" noChangeAspect="1"/>
          </p:cNvPicPr>
          <p:nvPr>
            <p:ph idx="1"/>
          </p:nvPr>
        </p:nvPicPr>
        <p:blipFill>
          <a:blip r:embed="rId2"/>
          <a:srcRect t="5462"/>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09D79D-B825-65DF-471D-6CA1292E9987}"/>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Our  building Azur-mary hotel </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688031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swimming pool inside a building&#10;&#10;AI-generated content may be incorrect.">
            <a:extLst>
              <a:ext uri="{FF2B5EF4-FFF2-40B4-BE49-F238E27FC236}">
                <a16:creationId xmlns:a16="http://schemas.microsoft.com/office/drawing/2014/main" id="{CD2A40D8-E694-C88E-A0B1-4BF86F58CD4C}"/>
              </a:ext>
            </a:extLst>
          </p:cNvPr>
          <p:cNvPicPr>
            <a:picLocks noGrp="1" noChangeAspect="1"/>
          </p:cNvPicPr>
          <p:nvPr>
            <p:ph idx="1"/>
          </p:nvPr>
        </p:nvPicPr>
        <p:blipFill>
          <a:blip r:embed="rId2"/>
          <a:srcRect t="7340" r="1" b="16588"/>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50B6D7-07B5-B1D5-B1D8-2039293D114C}"/>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Wellness and spa </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608591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ren&amp;#39;s playroom with a boat and a ship&#10;&#10;AI-generated content may be incorrect.">
            <a:extLst>
              <a:ext uri="{FF2B5EF4-FFF2-40B4-BE49-F238E27FC236}">
                <a16:creationId xmlns:a16="http://schemas.microsoft.com/office/drawing/2014/main" id="{77E0B1B3-F934-4CCE-D561-27F47557422A}"/>
              </a:ext>
            </a:extLst>
          </p:cNvPr>
          <p:cNvPicPr>
            <a:picLocks noChangeAspect="1"/>
          </p:cNvPicPr>
          <p:nvPr/>
        </p:nvPicPr>
        <p:blipFill>
          <a:blip r:embed="rId2"/>
          <a:srcRect r="4890" b="1"/>
          <a:stretch/>
        </p:blipFill>
        <p:spPr>
          <a:xfrm>
            <a:off x="20" y="10"/>
            <a:ext cx="12191980" cy="6857990"/>
          </a:xfrm>
          <a:prstGeom prst="rect">
            <a:avLst/>
          </a:prstGeom>
        </p:spPr>
      </p:pic>
      <p:sp>
        <p:nvSpPr>
          <p:cNvPr id="24" name="Rectangle 23">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8B732B-1922-9BA6-2324-530412E3A847}"/>
              </a:ext>
            </a:extLst>
          </p:cNvPr>
          <p:cNvSpPr>
            <a:spLocks noGrp="1"/>
          </p:cNvSpPr>
          <p:nvPr>
            <p:ph type="title"/>
          </p:nvPr>
        </p:nvSpPr>
        <p:spPr>
          <a:xfrm>
            <a:off x="704088" y="871759"/>
            <a:ext cx="5067300" cy="3497042"/>
          </a:xfrm>
        </p:spPr>
        <p:txBody>
          <a:bodyPr vert="horz" lIns="91440" tIns="45720" rIns="91440" bIns="45720" rtlCol="0" anchor="t">
            <a:normAutofit/>
          </a:bodyPr>
          <a:lstStyle/>
          <a:p>
            <a:r>
              <a:rPr lang="en-US" sz="5400">
                <a:solidFill>
                  <a:srgbClr val="FFFFFF"/>
                </a:solidFill>
              </a:rPr>
              <a:t>Family facilities </a:t>
            </a:r>
          </a:p>
        </p:txBody>
      </p:sp>
      <p:sp>
        <p:nvSpPr>
          <p:cNvPr id="8" name="Content Placeholder 7">
            <a:extLst>
              <a:ext uri="{FF2B5EF4-FFF2-40B4-BE49-F238E27FC236}">
                <a16:creationId xmlns:a16="http://schemas.microsoft.com/office/drawing/2014/main" id="{340C635C-5397-FD66-5661-47BF725F2C30}"/>
              </a:ext>
            </a:extLst>
          </p:cNvPr>
          <p:cNvSpPr>
            <a:spLocks noGrp="1"/>
          </p:cNvSpPr>
          <p:nvPr>
            <p:ph idx="1"/>
          </p:nvPr>
        </p:nvSpPr>
        <p:spPr>
          <a:xfrm>
            <a:off x="704088" y="5157694"/>
            <a:ext cx="5019676" cy="976406"/>
          </a:xfrm>
        </p:spPr>
        <p:txBody>
          <a:bodyPr vert="horz" lIns="91440" tIns="45720" rIns="91440" bIns="45720" rtlCol="0" anchor="t">
            <a:normAutofit/>
          </a:bodyPr>
          <a:lstStyle/>
          <a:p>
            <a:pPr marL="0" indent="0">
              <a:buNone/>
            </a:pPr>
            <a:r>
              <a:rPr lang="en-US">
                <a:solidFill>
                  <a:srgbClr val="FFFFFF"/>
                </a:solidFill>
              </a:rPr>
              <a:t>How was I mined the facilities and outdoors activities for children area. </a:t>
            </a:r>
          </a:p>
        </p:txBody>
      </p:sp>
      <p:cxnSp>
        <p:nvCxnSpPr>
          <p:cNvPr id="26"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41C062E-4C60-CF5F-3B1A-D772E3817871}"/>
              </a:ext>
            </a:extLst>
          </p:cNvPr>
          <p:cNvSpPr txBox="1"/>
          <p:nvPr/>
        </p:nvSpPr>
        <p:spPr>
          <a:xfrm>
            <a:off x="6126015" y="230279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38901672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30BEE-99A4-5449-D4B3-65005E2CBC52}"/>
              </a:ext>
            </a:extLst>
          </p:cNvPr>
          <p:cNvSpPr>
            <a:spLocks noGrp="1"/>
          </p:cNvSpPr>
          <p:nvPr>
            <p:ph type="title"/>
          </p:nvPr>
        </p:nvSpPr>
        <p:spPr/>
        <p:txBody>
          <a:bodyPr>
            <a:normAutofit fontScale="90000"/>
          </a:bodyPr>
          <a:lstStyle/>
          <a:p>
            <a:r>
              <a:rPr lang="en-US" dirty="0"/>
              <a:t>Our story telling: </a:t>
            </a:r>
            <a:br>
              <a:rPr lang="en-US" dirty="0"/>
            </a:br>
            <a:endParaRPr lang="en-US" dirty="0"/>
          </a:p>
        </p:txBody>
      </p:sp>
      <p:sp>
        <p:nvSpPr>
          <p:cNvPr id="3" name="Content Placeholder 2">
            <a:extLst>
              <a:ext uri="{FF2B5EF4-FFF2-40B4-BE49-F238E27FC236}">
                <a16:creationId xmlns:a16="http://schemas.microsoft.com/office/drawing/2014/main" id="{19AE79D3-2C47-A12B-8D74-F865277FF9CD}"/>
              </a:ext>
            </a:extLst>
          </p:cNvPr>
          <p:cNvSpPr>
            <a:spLocks noGrp="1"/>
          </p:cNvSpPr>
          <p:nvPr>
            <p:ph idx="1"/>
          </p:nvPr>
        </p:nvSpPr>
        <p:spPr/>
        <p:txBody>
          <a:bodyPr vert="horz" lIns="91440" tIns="45720" rIns="91440" bIns="45720" rtlCol="0" anchor="t">
            <a:normAutofit fontScale="92500" lnSpcReduction="10000"/>
          </a:bodyPr>
          <a:lstStyle/>
          <a:p>
            <a:pPr marL="0" indent="0">
              <a:buNone/>
            </a:pPr>
            <a:r>
              <a:rPr lang="en-US" dirty="0"/>
              <a:t>The hotel's residential building, once upon a time it was used as bank. Of course, we kept some elements to design the Hotel according to the history that was known on the reception side. Behind the reception where drawings of little boy who had a dreamed of his own hotel since he was a child. Every day he walked past the bank, and through to himself that, this would be a great place to fulfill his dream. When he grew up and stopped walking past the place where the bank was located, he read a newspaper where it happened that the bank branch was closed due to poor environmental conditions and the impact on the hospitality industry. When he did  become an architect one day, he had a feeling that the place he had dreamed of was still waiting for him. When he started to be interested in the place, he knew what his plan was to, contact the person who owned the place to present his plan to him. Suddenly one day he received a letter that was, delivered especially for him. </a:t>
            </a:r>
          </a:p>
          <a:p>
            <a:pPr marL="0" indent="0">
              <a:buNone/>
            </a:pPr>
            <a:r>
              <a:rPr lang="en-US" dirty="0"/>
              <a:t>The letter said: Dear reader, as a little boy I saw you walking past my bank. One day I stood around the corner without you seeing me. I listened to you tell and imagine your dream. </a:t>
            </a:r>
          </a:p>
        </p:txBody>
      </p:sp>
    </p:spTree>
    <p:extLst>
      <p:ext uri="{BB962C8B-B14F-4D97-AF65-F5344CB8AC3E}">
        <p14:creationId xmlns:p14="http://schemas.microsoft.com/office/powerpoint/2010/main" val="2685380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1FAE9-3E6A-D651-F85F-8A35557AC400}"/>
              </a:ext>
            </a:extLst>
          </p:cNvPr>
          <p:cNvSpPr>
            <a:spLocks noGrp="1"/>
          </p:cNvSpPr>
          <p:nvPr>
            <p:ph type="title"/>
          </p:nvPr>
        </p:nvSpPr>
        <p:spPr/>
        <p:txBody>
          <a:bodyPr/>
          <a:lstStyle/>
          <a:p>
            <a:r>
              <a:rPr lang="en-US" dirty="0"/>
              <a:t>Continuing story telling: </a:t>
            </a:r>
          </a:p>
        </p:txBody>
      </p:sp>
      <p:sp>
        <p:nvSpPr>
          <p:cNvPr id="3" name="Content Placeholder 2">
            <a:extLst>
              <a:ext uri="{FF2B5EF4-FFF2-40B4-BE49-F238E27FC236}">
                <a16:creationId xmlns:a16="http://schemas.microsoft.com/office/drawing/2014/main" id="{A0EB24B2-282C-23E6-948D-F6011EFB99BF}"/>
              </a:ext>
            </a:extLst>
          </p:cNvPr>
          <p:cNvSpPr>
            <a:spLocks noGrp="1"/>
          </p:cNvSpPr>
          <p:nvPr>
            <p:ph idx="1"/>
          </p:nvPr>
        </p:nvSpPr>
        <p:spPr/>
        <p:txBody>
          <a:bodyPr vert="horz" lIns="91440" tIns="45720" rIns="91440" bIns="45720" rtlCol="0" anchor="t">
            <a:normAutofit/>
          </a:bodyPr>
          <a:lstStyle/>
          <a:p>
            <a:pPr marL="0" indent="0">
              <a:buNone/>
            </a:pPr>
            <a:r>
              <a:rPr lang="en-US" dirty="0"/>
              <a:t>That's why I decided to write to you and tell you that the place you dreamed of as a little boy is now yours. I waited and knew that one day you would decide to contact me, that's why I would like to give you just a little advice, don't forget to create your dream, so that it agrees with environmental conditions and has a great impact on hospitality. Best regards Mr Azur. From that </a:t>
            </a:r>
            <a:r>
              <a:rPr lang="en-US"/>
              <a:t>day on I knew the name of the Azur-Mary Hotel , I knew that this moment would be unforgettable for both of us. </a:t>
            </a:r>
            <a:endParaRPr lang="en-US" dirty="0"/>
          </a:p>
        </p:txBody>
      </p:sp>
    </p:spTree>
    <p:extLst>
      <p:ext uri="{BB962C8B-B14F-4D97-AF65-F5344CB8AC3E}">
        <p14:creationId xmlns:p14="http://schemas.microsoft.com/office/powerpoint/2010/main" val="293239303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ChronicleVTI</vt:lpstr>
      <vt:lpstr>Azur-Mary hotel </vt:lpstr>
      <vt:lpstr>Summary: </vt:lpstr>
      <vt:lpstr>Target audience: </vt:lpstr>
      <vt:lpstr>Sustainable features </vt:lpstr>
      <vt:lpstr>Continuing features:</vt:lpstr>
      <vt:lpstr>Conclusion of features </vt:lpstr>
      <vt:lpstr>Key components and hotel concept: </vt:lpstr>
      <vt:lpstr>Negative impact in Hospitality industry: </vt:lpstr>
      <vt:lpstr>Our  building Azur-mary hotel </vt:lpstr>
      <vt:lpstr>Wellness and spa </vt:lpstr>
      <vt:lpstr>Family facilities </vt:lpstr>
      <vt:lpstr>Our story telling:  </vt:lpstr>
      <vt:lpstr>Continuing story telling: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721</cp:revision>
  <dcterms:created xsi:type="dcterms:W3CDTF">2025-05-04T22:06:07Z</dcterms:created>
  <dcterms:modified xsi:type="dcterms:W3CDTF">2025-05-08T19:35:56Z</dcterms:modified>
</cp:coreProperties>
</file>