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71" r:id="rId3"/>
    <p:sldId id="257" r:id="rId4"/>
    <p:sldId id="258" r:id="rId5"/>
    <p:sldId id="259" r:id="rId6"/>
    <p:sldId id="264" r:id="rId7"/>
    <p:sldId id="260" r:id="rId8"/>
    <p:sldId id="261" r:id="rId9"/>
    <p:sldId id="263" r:id="rId10"/>
    <p:sldId id="262" r:id="rId11"/>
    <p:sldId id="265" r:id="rId12"/>
    <p:sldId id="266" r:id="rId13"/>
    <p:sldId id="269" r:id="rId14"/>
    <p:sldId id="270" r:id="rId15"/>
    <p:sldId id="267" r:id="rId16"/>
    <p:sldId id="268"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52F941-D829-441D-B152-52CA84A9BC4C}" type="datetimeFigureOut">
              <a:rPr lang="en-US" smtClean="0"/>
              <a:t>10/21/2023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1E3CD0-A48F-4F46-AC8E-B604209F1514}" type="slidenum">
              <a:rPr lang="en-US" smtClean="0"/>
              <a:t>‹#›</a:t>
            </a:fld>
            <a:endParaRPr lang="en-US"/>
          </a:p>
        </p:txBody>
      </p:sp>
    </p:spTree>
    <p:extLst>
      <p:ext uri="{BB962C8B-B14F-4D97-AF65-F5344CB8AC3E}">
        <p14:creationId xmlns:p14="http://schemas.microsoft.com/office/powerpoint/2010/main" val="2744392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1200" b="1" dirty="0"/>
          </a:p>
          <a:p>
            <a:pPr lvl="0"/>
            <a:r>
              <a:rPr lang="en-US" sz="1200" dirty="0"/>
              <a:t>The name Sofitel is synonymous with five-star accommodations that blend traditional French style with regional flavor.</a:t>
            </a:r>
          </a:p>
          <a:p>
            <a:pPr lvl="0"/>
            <a:r>
              <a:rPr lang="en-US" sz="1200" dirty="0"/>
              <a:t>It is renowned worldwide for its luxurious accommodations, succulent cuisine, and attention to art and design.</a:t>
            </a:r>
          </a:p>
          <a:p>
            <a:pPr lvl="0"/>
            <a:r>
              <a:rPr lang="en-US" sz="1200" dirty="0"/>
              <a:t>By fusing French art de vivre with the spirit of a destination, Sofitel has established itself as a premier lodging option for discerning guests seeking cultural enrichment, high-end amenities, and customized service (Acharya, Sengupta, &amp; Mishra, 2011). </a:t>
            </a:r>
          </a:p>
        </p:txBody>
      </p:sp>
      <p:sp>
        <p:nvSpPr>
          <p:cNvPr id="4" name="Slide Number Placeholder 3"/>
          <p:cNvSpPr>
            <a:spLocks noGrp="1"/>
          </p:cNvSpPr>
          <p:nvPr>
            <p:ph type="sldNum" sz="quarter" idx="5"/>
          </p:nvPr>
        </p:nvSpPr>
        <p:spPr/>
        <p:txBody>
          <a:bodyPr/>
          <a:lstStyle/>
          <a:p>
            <a:fld id="{451E3CD0-A48F-4F46-AC8E-B604209F1514}" type="slidenum">
              <a:rPr lang="en-US" smtClean="0"/>
              <a:t>3</a:t>
            </a:fld>
            <a:endParaRPr lang="en-US"/>
          </a:p>
        </p:txBody>
      </p:sp>
    </p:spTree>
    <p:extLst>
      <p:ext uri="{BB962C8B-B14F-4D97-AF65-F5344CB8AC3E}">
        <p14:creationId xmlns:p14="http://schemas.microsoft.com/office/powerpoint/2010/main" val="1014307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1" dirty="0"/>
              <a:t>Nature of Other Hotels:</a:t>
            </a:r>
            <a:endParaRPr lang="en-US" sz="1200" dirty="0"/>
          </a:p>
          <a:p>
            <a:pPr lvl="0"/>
            <a:r>
              <a:rPr lang="en-US" sz="1200" dirty="0"/>
              <a:t>Some hotels are known for their boutique design, eco-friendliness, family-friendliness, or cultural theme (Barsky &amp; Nash, 2002).</a:t>
            </a:r>
          </a:p>
          <a:p>
            <a:pPr lvl="0"/>
            <a:r>
              <a:rPr lang="en-US" sz="1200" dirty="0"/>
              <a:t>Other hotels are in the city center, on the beach, in a mountain resort, or a historic district.</a:t>
            </a:r>
          </a:p>
          <a:p>
            <a:pPr lvl="0"/>
            <a:r>
              <a:rPr lang="en-US" sz="1200" dirty="0"/>
              <a:t>Hotels usually offer pools, fitness centers, restaurants, bars, conference facilities, and event spaces.</a:t>
            </a:r>
          </a:p>
          <a:p>
            <a:endParaRPr lang="en-US" dirty="0"/>
          </a:p>
        </p:txBody>
      </p:sp>
      <p:sp>
        <p:nvSpPr>
          <p:cNvPr id="4" name="Slide Number Placeholder 3"/>
          <p:cNvSpPr>
            <a:spLocks noGrp="1"/>
          </p:cNvSpPr>
          <p:nvPr>
            <p:ph type="sldNum" sz="quarter" idx="5"/>
          </p:nvPr>
        </p:nvSpPr>
        <p:spPr/>
        <p:txBody>
          <a:bodyPr/>
          <a:lstStyle/>
          <a:p>
            <a:fld id="{451E3CD0-A48F-4F46-AC8E-B604209F1514}" type="slidenum">
              <a:rPr lang="en-US" smtClean="0"/>
              <a:t>5</a:t>
            </a:fld>
            <a:endParaRPr lang="en-US"/>
          </a:p>
        </p:txBody>
      </p:sp>
    </p:spTree>
    <p:extLst>
      <p:ext uri="{BB962C8B-B14F-4D97-AF65-F5344CB8AC3E}">
        <p14:creationId xmlns:p14="http://schemas.microsoft.com/office/powerpoint/2010/main" val="431193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dirty="0"/>
              <a:t>Numerous hotels provide a variety of dining options, spanning from cafes to fine dining establishments with a wide variety of cuisines and menu items.</a:t>
            </a:r>
          </a:p>
          <a:p>
            <a:pPr lvl="0"/>
            <a:r>
              <a:rPr lang="en-US" sz="1200" dirty="0"/>
              <a:t>Several hotels offer spa and wellness centers for the health and relaxation of their visitors.</a:t>
            </a:r>
          </a:p>
          <a:p>
            <a:pPr lvl="0"/>
            <a:r>
              <a:rPr lang="en-US" sz="1200" dirty="0"/>
              <a:t>Some hotels encourage customer participation in the local culture by hosting art exhibitions, performances, and other cultural activities (Gentry &amp; </a:t>
            </a:r>
            <a:r>
              <a:rPr lang="en-US" sz="1200" dirty="0" err="1"/>
              <a:t>Kalliny</a:t>
            </a:r>
            <a:r>
              <a:rPr lang="en-US" sz="1200" dirty="0"/>
              <a:t>, 2008).</a:t>
            </a:r>
          </a:p>
        </p:txBody>
      </p:sp>
      <p:sp>
        <p:nvSpPr>
          <p:cNvPr id="4" name="Slide Number Placeholder 3"/>
          <p:cNvSpPr>
            <a:spLocks noGrp="1"/>
          </p:cNvSpPr>
          <p:nvPr>
            <p:ph type="sldNum" sz="quarter" idx="5"/>
          </p:nvPr>
        </p:nvSpPr>
        <p:spPr/>
        <p:txBody>
          <a:bodyPr/>
          <a:lstStyle/>
          <a:p>
            <a:fld id="{451E3CD0-A48F-4F46-AC8E-B604209F1514}" type="slidenum">
              <a:rPr lang="en-US" smtClean="0"/>
              <a:t>6</a:t>
            </a:fld>
            <a:endParaRPr lang="en-US"/>
          </a:p>
        </p:txBody>
      </p:sp>
    </p:spTree>
    <p:extLst>
      <p:ext uri="{BB962C8B-B14F-4D97-AF65-F5344CB8AC3E}">
        <p14:creationId xmlns:p14="http://schemas.microsoft.com/office/powerpoint/2010/main" val="2185970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dirty="0"/>
              <a:t>Personal assistance is a standard component of hotel visitor services. It is possible to accommodate unique requests such as dietary restrictions and event capacities.</a:t>
            </a:r>
          </a:p>
          <a:p>
            <a:pPr lvl="0"/>
            <a:r>
              <a:rPr lang="en-US" sz="1200" dirty="0"/>
              <a:t>Numerous hotels offer concierge services, with knowledgeable personnel available to assist guests with anything they may need during their stay.</a:t>
            </a:r>
          </a:p>
          <a:p>
            <a:pPr lvl="0"/>
            <a:r>
              <a:rPr lang="en-US" sz="1200" dirty="0"/>
              <a:t>Many hotels now offer room service for their visitors' enjoyment and convenience, delivering a variety of meals, snacks, and beverages directly to their rooms (</a:t>
            </a:r>
            <a:r>
              <a:rPr lang="en-US" sz="1200" dirty="0" err="1"/>
              <a:t>Guzzo</a:t>
            </a:r>
            <a:r>
              <a:rPr lang="en-US" sz="1200" dirty="0"/>
              <a:t>, 2010). </a:t>
            </a:r>
          </a:p>
        </p:txBody>
      </p:sp>
      <p:sp>
        <p:nvSpPr>
          <p:cNvPr id="4" name="Slide Number Placeholder 3"/>
          <p:cNvSpPr>
            <a:spLocks noGrp="1"/>
          </p:cNvSpPr>
          <p:nvPr>
            <p:ph type="sldNum" sz="quarter" idx="5"/>
          </p:nvPr>
        </p:nvSpPr>
        <p:spPr/>
        <p:txBody>
          <a:bodyPr/>
          <a:lstStyle/>
          <a:p>
            <a:fld id="{451E3CD0-A48F-4F46-AC8E-B604209F1514}" type="slidenum">
              <a:rPr lang="en-US" smtClean="0"/>
              <a:t>7</a:t>
            </a:fld>
            <a:endParaRPr lang="en-US"/>
          </a:p>
        </p:txBody>
      </p:sp>
    </p:spTree>
    <p:extLst>
      <p:ext uri="{BB962C8B-B14F-4D97-AF65-F5344CB8AC3E}">
        <p14:creationId xmlns:p14="http://schemas.microsoft.com/office/powerpoint/2010/main" val="1955078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1" dirty="0"/>
              <a:t>Nature of Sofitel:</a:t>
            </a:r>
            <a:endParaRPr lang="en-US" sz="1200" dirty="0"/>
          </a:p>
          <a:p>
            <a:pPr lvl="0"/>
            <a:r>
              <a:rPr lang="en-US" sz="1200" dirty="0"/>
              <a:t>Sofitel hotels combine French elegance with local culture. These hotels are a refined combination of local culture and modern French architecture. </a:t>
            </a:r>
          </a:p>
          <a:p>
            <a:pPr lvl="0"/>
            <a:r>
              <a:rPr lang="en-US" sz="1200" dirty="0"/>
              <a:t>Sofitel operates hotels in the world's most important business and leisure destinations. </a:t>
            </a:r>
          </a:p>
          <a:p>
            <a:pPr lvl="0"/>
            <a:r>
              <a:rPr lang="en-US" sz="1200" dirty="0"/>
              <a:t>Sofitel is a global chain of five-star hotels that provides visitors with distinctive cultural experiences. Art and design have a significant impact on the visual appeal of their spaces. </a:t>
            </a:r>
          </a:p>
        </p:txBody>
      </p:sp>
      <p:sp>
        <p:nvSpPr>
          <p:cNvPr id="4" name="Slide Number Placeholder 3"/>
          <p:cNvSpPr>
            <a:spLocks noGrp="1"/>
          </p:cNvSpPr>
          <p:nvPr>
            <p:ph type="sldNum" sz="quarter" idx="5"/>
          </p:nvPr>
        </p:nvSpPr>
        <p:spPr/>
        <p:txBody>
          <a:bodyPr/>
          <a:lstStyle/>
          <a:p>
            <a:fld id="{451E3CD0-A48F-4F46-AC8E-B604209F1514}" type="slidenum">
              <a:rPr lang="en-US" smtClean="0"/>
              <a:t>8</a:t>
            </a:fld>
            <a:endParaRPr lang="en-US"/>
          </a:p>
        </p:txBody>
      </p:sp>
    </p:spTree>
    <p:extLst>
      <p:ext uri="{BB962C8B-B14F-4D97-AF65-F5344CB8AC3E}">
        <p14:creationId xmlns:p14="http://schemas.microsoft.com/office/powerpoint/2010/main" val="973145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dirty="0"/>
              <a:t>The Sofitel focuses on cuisine and drink, providing both upscale and casual dining options (Hallowell, 1996). </a:t>
            </a:r>
          </a:p>
          <a:p>
            <a:pPr lvl="0"/>
            <a:r>
              <a:rPr lang="en-US" sz="1200" dirty="0"/>
              <a:t>The restaurants at the Sofitel offer both international and regional cuisine. </a:t>
            </a:r>
          </a:p>
          <a:p>
            <a:pPr lvl="0"/>
            <a:r>
              <a:rPr lang="en-US" sz="1200" dirty="0"/>
              <a:t>Additionally, the hotel provides amenities and services to pamper visitors like swimming pools, fitness centers, restaurants, bars, event spaces, and recreational activities. </a:t>
            </a:r>
          </a:p>
        </p:txBody>
      </p:sp>
      <p:sp>
        <p:nvSpPr>
          <p:cNvPr id="4" name="Slide Number Placeholder 3"/>
          <p:cNvSpPr>
            <a:spLocks noGrp="1"/>
          </p:cNvSpPr>
          <p:nvPr>
            <p:ph type="sldNum" sz="quarter" idx="5"/>
          </p:nvPr>
        </p:nvSpPr>
        <p:spPr/>
        <p:txBody>
          <a:bodyPr/>
          <a:lstStyle/>
          <a:p>
            <a:fld id="{451E3CD0-A48F-4F46-AC8E-B604209F1514}" type="slidenum">
              <a:rPr lang="en-US" smtClean="0"/>
              <a:t>9</a:t>
            </a:fld>
            <a:endParaRPr lang="en-US"/>
          </a:p>
        </p:txBody>
      </p:sp>
    </p:spTree>
    <p:extLst>
      <p:ext uri="{BB962C8B-B14F-4D97-AF65-F5344CB8AC3E}">
        <p14:creationId xmlns:p14="http://schemas.microsoft.com/office/powerpoint/2010/main" val="23343222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dirty="0"/>
              <a:t>Sofitel is renowned for its exceptional hospitality and individualized attention to each visitor.</a:t>
            </a:r>
          </a:p>
          <a:p>
            <a:pPr lvl="0"/>
            <a:r>
              <a:rPr lang="en-US" sz="1200" dirty="0"/>
              <a:t>Free concierge services are available at all Sofitel accommodations. A professional concierge available to make reservations, and activity arrangements can significantly enhance a guest's stay.</a:t>
            </a:r>
          </a:p>
          <a:p>
            <a:pPr lvl="0"/>
            <a:r>
              <a:rPr lang="en-US" sz="1200" dirty="0"/>
              <a:t>Several Sofitel hotels feature among the world's finest leisure and wellness facilities (</a:t>
            </a:r>
            <a:r>
              <a:rPr lang="en-US" sz="1200" dirty="0" err="1"/>
              <a:t>Karatepe</a:t>
            </a:r>
            <a:r>
              <a:rPr lang="en-US" sz="1200" dirty="0"/>
              <a:t> &amp; </a:t>
            </a:r>
            <a:r>
              <a:rPr lang="en-US" sz="1200" dirty="0" err="1"/>
              <a:t>Ekiz</a:t>
            </a:r>
            <a:r>
              <a:rPr lang="en-US" sz="1200" dirty="0"/>
              <a:t>, 2004). </a:t>
            </a:r>
          </a:p>
        </p:txBody>
      </p:sp>
      <p:sp>
        <p:nvSpPr>
          <p:cNvPr id="4" name="Slide Number Placeholder 3"/>
          <p:cNvSpPr>
            <a:spLocks noGrp="1"/>
          </p:cNvSpPr>
          <p:nvPr>
            <p:ph type="sldNum" sz="quarter" idx="5"/>
          </p:nvPr>
        </p:nvSpPr>
        <p:spPr/>
        <p:txBody>
          <a:bodyPr/>
          <a:lstStyle/>
          <a:p>
            <a:fld id="{451E3CD0-A48F-4F46-AC8E-B604209F1514}" type="slidenum">
              <a:rPr lang="en-US" smtClean="0"/>
              <a:t>10</a:t>
            </a:fld>
            <a:endParaRPr lang="en-US"/>
          </a:p>
        </p:txBody>
      </p:sp>
    </p:spTree>
    <p:extLst>
      <p:ext uri="{BB962C8B-B14F-4D97-AF65-F5344CB8AC3E}">
        <p14:creationId xmlns:p14="http://schemas.microsoft.com/office/powerpoint/2010/main" val="2796156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1" dirty="0"/>
              <a:t>Sofitel:</a:t>
            </a:r>
            <a:endParaRPr lang="en-US" dirty="0"/>
          </a:p>
          <a:p>
            <a:pPr lvl="0"/>
            <a:r>
              <a:rPr lang="en-US" dirty="0"/>
              <a:t>Sofitel is a luxury hotel chain that incorporates French style with local flavor. French elegance is frequently paired with a more contemporary appearance.</a:t>
            </a:r>
          </a:p>
          <a:p>
            <a:pPr lvl="0"/>
            <a:r>
              <a:rPr lang="en-US" dirty="0"/>
              <a:t>Typically, Sofitel hotels feature a design or art motif to attract guests who value the finest things in life. </a:t>
            </a:r>
          </a:p>
          <a:p>
            <a:pPr lvl="0"/>
            <a:r>
              <a:rPr lang="en-US" dirty="0"/>
              <a:t>Focusing on regional and international cuisines, the name incorporates all types of restaurants, from fine dining to casual cafes. </a:t>
            </a:r>
          </a:p>
          <a:p>
            <a:pPr lvl="0"/>
            <a:r>
              <a:rPr lang="en-US" dirty="0"/>
              <a:t>Sofitel is a worldwide hotel chain with locations in the majority of main cities and vacation spots.</a:t>
            </a:r>
          </a:p>
          <a:p>
            <a:pPr lvl="0"/>
            <a:r>
              <a:rPr lang="en-US" dirty="0"/>
              <a:t>Signature Sofitel guest services include concierge, leisure, wellness, assistance for business travelers, and event planning (Salazar, Costa, &amp; Rita, 2004). </a:t>
            </a:r>
          </a:p>
        </p:txBody>
      </p:sp>
      <p:sp>
        <p:nvSpPr>
          <p:cNvPr id="4" name="Slide Number Placeholder 3"/>
          <p:cNvSpPr>
            <a:spLocks noGrp="1"/>
          </p:cNvSpPr>
          <p:nvPr>
            <p:ph type="sldNum" sz="quarter" idx="5"/>
          </p:nvPr>
        </p:nvSpPr>
        <p:spPr/>
        <p:txBody>
          <a:bodyPr/>
          <a:lstStyle/>
          <a:p>
            <a:fld id="{451E3CD0-A48F-4F46-AC8E-B604209F1514}" type="slidenum">
              <a:rPr lang="en-US" smtClean="0"/>
              <a:t>11</a:t>
            </a:fld>
            <a:endParaRPr lang="en-US"/>
          </a:p>
        </p:txBody>
      </p:sp>
    </p:spTree>
    <p:extLst>
      <p:ext uri="{BB962C8B-B14F-4D97-AF65-F5344CB8AC3E}">
        <p14:creationId xmlns:p14="http://schemas.microsoft.com/office/powerpoint/2010/main" val="2337900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1" dirty="0"/>
              <a:t>LXR Hotels:</a:t>
            </a:r>
            <a:endParaRPr lang="en-US" sz="1200" dirty="0"/>
          </a:p>
          <a:p>
            <a:pPr lvl="0"/>
            <a:r>
              <a:rPr lang="en-US" sz="1200" dirty="0"/>
              <a:t>The LXR Hotels by Hilton brand features upscale lodgings with a regional flavor. </a:t>
            </a:r>
          </a:p>
          <a:p>
            <a:pPr lvl="0"/>
            <a:r>
              <a:rPr lang="en-US" sz="1200" dirty="0"/>
              <a:t>At LXR Hotels, you can expect authentic, all-encompassing adventures that highlight the best of the region's culture and ecology.</a:t>
            </a:r>
          </a:p>
          <a:p>
            <a:pPr lvl="0"/>
            <a:r>
              <a:rPr lang="en-US" sz="1200" dirty="0"/>
              <a:t>LXR accommodations are distinctive and authentic to their environments and cultures.</a:t>
            </a:r>
          </a:p>
          <a:p>
            <a:pPr lvl="0"/>
            <a:r>
              <a:rPr lang="en-US" sz="1200" dirty="0"/>
              <a:t>A member of the Hilton family, LXR Hotels offers 5-star accommodations in unusual locations.</a:t>
            </a:r>
          </a:p>
          <a:p>
            <a:pPr lvl="0"/>
            <a:r>
              <a:rPr lang="en-US" sz="1200" dirty="0"/>
              <a:t>Guests of LXR Hotels can immerse themselves in the local culture thanks to personalized experiences, delectable cuisine, and an incredible selection of local activities (</a:t>
            </a:r>
            <a:r>
              <a:rPr lang="en-US" sz="1200" dirty="0" err="1"/>
              <a:t>Tideswell</a:t>
            </a:r>
            <a:r>
              <a:rPr lang="en-US" sz="1200" dirty="0"/>
              <a:t> &amp; </a:t>
            </a:r>
            <a:r>
              <a:rPr lang="en-US" sz="1200" dirty="0" err="1"/>
              <a:t>Fredline</a:t>
            </a:r>
            <a:r>
              <a:rPr lang="en-US" sz="1200" dirty="0"/>
              <a:t>, 2004).</a:t>
            </a:r>
          </a:p>
        </p:txBody>
      </p:sp>
      <p:sp>
        <p:nvSpPr>
          <p:cNvPr id="4" name="Slide Number Placeholder 3"/>
          <p:cNvSpPr>
            <a:spLocks noGrp="1"/>
          </p:cNvSpPr>
          <p:nvPr>
            <p:ph type="sldNum" sz="quarter" idx="5"/>
          </p:nvPr>
        </p:nvSpPr>
        <p:spPr/>
        <p:txBody>
          <a:bodyPr/>
          <a:lstStyle/>
          <a:p>
            <a:fld id="{451E3CD0-A48F-4F46-AC8E-B604209F1514}" type="slidenum">
              <a:rPr lang="en-US" smtClean="0"/>
              <a:t>12</a:t>
            </a:fld>
            <a:endParaRPr lang="en-US"/>
          </a:p>
        </p:txBody>
      </p:sp>
    </p:spTree>
    <p:extLst>
      <p:ext uri="{BB962C8B-B14F-4D97-AF65-F5344CB8AC3E}">
        <p14:creationId xmlns:p14="http://schemas.microsoft.com/office/powerpoint/2010/main" val="33144600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Ensure Quality:</a:t>
            </a:r>
            <a:r>
              <a:rPr lang="en-US" sz="1200" b="0" i="0" kern="1200" dirty="0">
                <a:solidFill>
                  <a:schemeClr val="tx1"/>
                </a:solidFill>
                <a:effectLst/>
                <a:latin typeface="+mn-lt"/>
                <a:ea typeface="+mn-ea"/>
                <a:cs typeface="+mn-cs"/>
              </a:rPr>
              <a:t> Maintain high standards of quality in all aspects of your service, from cleanliness and comfort to the quality of food and amenities.</a:t>
            </a:r>
          </a:p>
          <a:p>
            <a:r>
              <a:rPr lang="en-US" sz="1200" b="1" i="0" kern="1200" dirty="0">
                <a:solidFill>
                  <a:schemeClr val="tx1"/>
                </a:solidFill>
                <a:effectLst/>
                <a:latin typeface="+mn-lt"/>
                <a:ea typeface="+mn-ea"/>
                <a:cs typeface="+mn-cs"/>
              </a:rPr>
              <a:t>Timely Responses:</a:t>
            </a:r>
            <a:r>
              <a:rPr lang="en-US" sz="1200" b="0" i="0" kern="1200" dirty="0">
                <a:solidFill>
                  <a:schemeClr val="tx1"/>
                </a:solidFill>
                <a:effectLst/>
                <a:latin typeface="+mn-lt"/>
                <a:ea typeface="+mn-ea"/>
                <a:cs typeface="+mn-cs"/>
              </a:rPr>
              <a:t> Respond to client inquiries and requests promptly. Whether it's answering a question or addressing a concern, timeliness is key.</a:t>
            </a:r>
          </a:p>
          <a:p>
            <a:r>
              <a:rPr lang="en-US" sz="1200" b="1" i="0" kern="1200" dirty="0">
                <a:solidFill>
                  <a:schemeClr val="tx1"/>
                </a:solidFill>
                <a:effectLst/>
                <a:latin typeface="+mn-lt"/>
                <a:ea typeface="+mn-ea"/>
                <a:cs typeface="+mn-cs"/>
              </a:rPr>
              <a:t>Solicit Feedback:</a:t>
            </a:r>
            <a:r>
              <a:rPr lang="en-US" sz="1200" b="0" i="0" kern="1200" dirty="0">
                <a:solidFill>
                  <a:schemeClr val="tx1"/>
                </a:solidFill>
                <a:effectLst/>
                <a:latin typeface="+mn-lt"/>
                <a:ea typeface="+mn-ea"/>
                <a:cs typeface="+mn-cs"/>
              </a:rPr>
              <a:t> Encourage clients to provide feedback on their experience. Use this feedback to make improvements and address any issues promptly.</a:t>
            </a:r>
          </a:p>
          <a:p>
            <a:r>
              <a:rPr lang="en-US" sz="1200" b="1" i="0" kern="1200" dirty="0">
                <a:solidFill>
                  <a:schemeClr val="tx1"/>
                </a:solidFill>
                <a:effectLst/>
                <a:latin typeface="+mn-lt"/>
                <a:ea typeface="+mn-ea"/>
                <a:cs typeface="+mn-cs"/>
              </a:rPr>
              <a:t>Create Memorable Experiences:</a:t>
            </a:r>
            <a:r>
              <a:rPr lang="en-US" sz="1200" b="0" i="0" kern="1200" dirty="0">
                <a:solidFill>
                  <a:schemeClr val="tx1"/>
                </a:solidFill>
                <a:effectLst/>
                <a:latin typeface="+mn-lt"/>
                <a:ea typeface="+mn-ea"/>
                <a:cs typeface="+mn-cs"/>
              </a:rPr>
              <a:t> Aim to create memorable experiences that go beyond meeting basic needs. Offer unique touches or surprises to make their stay or visit unforgettable.</a:t>
            </a:r>
          </a:p>
          <a:p>
            <a:r>
              <a:rPr lang="en-US" sz="1200" b="1" i="0" kern="1200" dirty="0">
                <a:solidFill>
                  <a:schemeClr val="tx1"/>
                </a:solidFill>
                <a:effectLst/>
                <a:latin typeface="+mn-lt"/>
                <a:ea typeface="+mn-ea"/>
                <a:cs typeface="+mn-cs"/>
              </a:rPr>
              <a:t>Resolve Issues Gracefully:</a:t>
            </a:r>
            <a:r>
              <a:rPr lang="en-US" sz="1200" b="0" i="0" kern="1200" dirty="0">
                <a:solidFill>
                  <a:schemeClr val="tx1"/>
                </a:solidFill>
                <a:effectLst/>
                <a:latin typeface="+mn-lt"/>
                <a:ea typeface="+mn-ea"/>
                <a:cs typeface="+mn-cs"/>
              </a:rPr>
              <a:t> Mistakes and issues can happen. The key is in how you handle them. Resolve any problems gracefully and make amends when necessary.</a:t>
            </a:r>
          </a:p>
        </p:txBody>
      </p:sp>
      <p:sp>
        <p:nvSpPr>
          <p:cNvPr id="4" name="Slide Number Placeholder 3"/>
          <p:cNvSpPr>
            <a:spLocks noGrp="1"/>
          </p:cNvSpPr>
          <p:nvPr>
            <p:ph type="sldNum" sz="quarter" idx="5"/>
          </p:nvPr>
        </p:nvSpPr>
        <p:spPr/>
        <p:txBody>
          <a:bodyPr/>
          <a:lstStyle/>
          <a:p>
            <a:fld id="{451E3CD0-A48F-4F46-AC8E-B604209F1514}" type="slidenum">
              <a:rPr lang="en-US" smtClean="0"/>
              <a:t>13</a:t>
            </a:fld>
            <a:endParaRPr lang="en-US"/>
          </a:p>
        </p:txBody>
      </p:sp>
    </p:spTree>
    <p:extLst>
      <p:ext uri="{BB962C8B-B14F-4D97-AF65-F5344CB8AC3E}">
        <p14:creationId xmlns:p14="http://schemas.microsoft.com/office/powerpoint/2010/main" val="29142363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Concierge Services:</a:t>
            </a:r>
            <a:r>
              <a:rPr lang="en-US" sz="1200" b="0" i="0" kern="1200" dirty="0">
                <a:solidFill>
                  <a:schemeClr val="tx1"/>
                </a:solidFill>
                <a:effectLst/>
                <a:latin typeface="+mn-lt"/>
                <a:ea typeface="+mn-ea"/>
                <a:cs typeface="+mn-cs"/>
              </a:rPr>
              <a:t> Offer concierge services, including assistance with restaurant reservations, transportation, and local recommendations.</a:t>
            </a:r>
          </a:p>
          <a:p>
            <a:r>
              <a:rPr lang="en-US" sz="1200" b="1" i="0" kern="1200" dirty="0">
                <a:solidFill>
                  <a:schemeClr val="tx1"/>
                </a:solidFill>
                <a:effectLst/>
                <a:latin typeface="+mn-lt"/>
                <a:ea typeface="+mn-ea"/>
                <a:cs typeface="+mn-cs"/>
              </a:rPr>
              <a:t>Problem Resolution:</a:t>
            </a:r>
            <a:r>
              <a:rPr lang="en-US" sz="1200" b="0" i="0" kern="1200" dirty="0">
                <a:solidFill>
                  <a:schemeClr val="tx1"/>
                </a:solidFill>
                <a:effectLst/>
                <a:latin typeface="+mn-lt"/>
                <a:ea typeface="+mn-ea"/>
                <a:cs typeface="+mn-cs"/>
              </a:rPr>
              <a:t> Proactively address and resolve guest concerns and issues to their satisfaction.</a:t>
            </a:r>
          </a:p>
          <a:p>
            <a:r>
              <a:rPr lang="en-US" sz="1200" b="1" i="0" kern="1200" dirty="0">
                <a:solidFill>
                  <a:schemeClr val="tx1"/>
                </a:solidFill>
                <a:effectLst/>
                <a:latin typeface="+mn-lt"/>
                <a:ea typeface="+mn-ea"/>
                <a:cs typeface="+mn-cs"/>
              </a:rPr>
              <a:t>Billing and Payments:</a:t>
            </a:r>
            <a:r>
              <a:rPr lang="en-US" sz="1200" b="0" i="0" kern="1200" dirty="0">
                <a:solidFill>
                  <a:schemeClr val="tx1"/>
                </a:solidFill>
                <a:effectLst/>
                <a:latin typeface="+mn-lt"/>
                <a:ea typeface="+mn-ea"/>
                <a:cs typeface="+mn-cs"/>
              </a:rPr>
              <a:t> Handle billing and payment processes accurately and efficiently.</a:t>
            </a:r>
          </a:p>
          <a:p>
            <a:r>
              <a:rPr lang="en-US" sz="1200" b="1" i="0" kern="1200" dirty="0">
                <a:solidFill>
                  <a:schemeClr val="tx1"/>
                </a:solidFill>
                <a:effectLst/>
                <a:latin typeface="+mn-lt"/>
                <a:ea typeface="+mn-ea"/>
                <a:cs typeface="+mn-cs"/>
              </a:rPr>
              <a:t>Guest Information:</a:t>
            </a:r>
            <a:r>
              <a:rPr lang="en-US" sz="1200" b="0" i="0" kern="1200" dirty="0">
                <a:solidFill>
                  <a:schemeClr val="tx1"/>
                </a:solidFill>
                <a:effectLst/>
                <a:latin typeface="+mn-lt"/>
                <a:ea typeface="+mn-ea"/>
                <a:cs typeface="+mn-cs"/>
              </a:rPr>
              <a:t> Maintain guest information and records confidential and secure.</a:t>
            </a:r>
          </a:p>
          <a:p>
            <a:r>
              <a:rPr lang="en-US" sz="1200" b="1" i="0" kern="1200" dirty="0">
                <a:solidFill>
                  <a:schemeClr val="tx1"/>
                </a:solidFill>
                <a:effectLst/>
                <a:latin typeface="+mn-lt"/>
                <a:ea typeface="+mn-ea"/>
                <a:cs typeface="+mn-cs"/>
              </a:rPr>
              <a:t>Local Knowledge:</a:t>
            </a:r>
            <a:r>
              <a:rPr lang="en-US" sz="1200" b="0" i="0" kern="1200" dirty="0">
                <a:solidFill>
                  <a:schemeClr val="tx1"/>
                </a:solidFill>
                <a:effectLst/>
                <a:latin typeface="+mn-lt"/>
                <a:ea typeface="+mn-ea"/>
                <a:cs typeface="+mn-cs"/>
              </a:rPr>
              <a:t> Possess knowledge of the local area, attractions, and services to assist guests effectively.</a:t>
            </a:r>
          </a:p>
          <a:p>
            <a:r>
              <a:rPr lang="en-US" sz="1200" b="1" i="0" kern="1200" dirty="0">
                <a:solidFill>
                  <a:schemeClr val="tx1"/>
                </a:solidFill>
                <a:effectLst/>
                <a:latin typeface="+mn-lt"/>
                <a:ea typeface="+mn-ea"/>
                <a:cs typeface="+mn-cs"/>
              </a:rPr>
              <a:t>Loyalty Programs:</a:t>
            </a:r>
            <a:r>
              <a:rPr lang="en-US" sz="1200" b="0" i="0" kern="1200" dirty="0">
                <a:solidFill>
                  <a:schemeClr val="tx1"/>
                </a:solidFill>
                <a:effectLst/>
                <a:latin typeface="+mn-lt"/>
                <a:ea typeface="+mn-ea"/>
                <a:cs typeface="+mn-cs"/>
              </a:rPr>
              <a:t> Promote and explain loyalty programs or rewards for returning guests.</a:t>
            </a:r>
          </a:p>
          <a:p>
            <a:r>
              <a:rPr lang="en-US" sz="1200" b="1" i="0" kern="1200" dirty="0">
                <a:solidFill>
                  <a:schemeClr val="tx1"/>
                </a:solidFill>
                <a:effectLst/>
                <a:latin typeface="+mn-lt"/>
                <a:ea typeface="+mn-ea"/>
                <a:cs typeface="+mn-cs"/>
              </a:rPr>
              <a:t>Communication:</a:t>
            </a:r>
            <a:r>
              <a:rPr lang="en-US" sz="1200" b="0" i="0" kern="1200" dirty="0">
                <a:solidFill>
                  <a:schemeClr val="tx1"/>
                </a:solidFill>
                <a:effectLst/>
                <a:latin typeface="+mn-lt"/>
                <a:ea typeface="+mn-ea"/>
                <a:cs typeface="+mn-cs"/>
              </a:rPr>
              <a:t> Communicate effectively with other hotel staff to ensure a seamless guest experience.</a:t>
            </a:r>
          </a:p>
          <a:p>
            <a:r>
              <a:rPr lang="en-US" sz="1200" b="1" i="0" kern="1200" dirty="0">
                <a:solidFill>
                  <a:schemeClr val="tx1"/>
                </a:solidFill>
                <a:effectLst/>
                <a:latin typeface="+mn-lt"/>
                <a:ea typeface="+mn-ea"/>
                <a:cs typeface="+mn-cs"/>
              </a:rPr>
              <a:t>Adaptability:</a:t>
            </a:r>
            <a:r>
              <a:rPr lang="en-US" sz="1200" b="0" i="0" kern="1200" dirty="0">
                <a:solidFill>
                  <a:schemeClr val="tx1"/>
                </a:solidFill>
                <a:effectLst/>
                <a:latin typeface="+mn-lt"/>
                <a:ea typeface="+mn-ea"/>
                <a:cs typeface="+mn-cs"/>
              </a:rPr>
              <a:t> Be adaptable and responsive to changing guest needs and situations.</a:t>
            </a:r>
          </a:p>
          <a:p>
            <a:r>
              <a:rPr lang="en-US" sz="1200" b="1" i="0" kern="1200" dirty="0">
                <a:solidFill>
                  <a:schemeClr val="tx1"/>
                </a:solidFill>
                <a:effectLst/>
                <a:latin typeface="+mn-lt"/>
                <a:ea typeface="+mn-ea"/>
                <a:cs typeface="+mn-cs"/>
              </a:rPr>
              <a:t>Positive Attitude:</a:t>
            </a:r>
            <a:r>
              <a:rPr lang="en-US" sz="1200" b="0" i="0" kern="1200" dirty="0">
                <a:solidFill>
                  <a:schemeClr val="tx1"/>
                </a:solidFill>
                <a:effectLst/>
                <a:latin typeface="+mn-lt"/>
                <a:ea typeface="+mn-ea"/>
                <a:cs typeface="+mn-cs"/>
              </a:rPr>
              <a:t> Maintain a positive and professional attitude in all interactions with guests.</a:t>
            </a:r>
          </a:p>
        </p:txBody>
      </p:sp>
      <p:sp>
        <p:nvSpPr>
          <p:cNvPr id="4" name="Slide Number Placeholder 3"/>
          <p:cNvSpPr>
            <a:spLocks noGrp="1"/>
          </p:cNvSpPr>
          <p:nvPr>
            <p:ph type="sldNum" sz="quarter" idx="5"/>
          </p:nvPr>
        </p:nvSpPr>
        <p:spPr/>
        <p:txBody>
          <a:bodyPr/>
          <a:lstStyle/>
          <a:p>
            <a:fld id="{451E3CD0-A48F-4F46-AC8E-B604209F1514}" type="slidenum">
              <a:rPr lang="en-US" smtClean="0"/>
              <a:t>14</a:t>
            </a:fld>
            <a:endParaRPr lang="en-US"/>
          </a:p>
        </p:txBody>
      </p:sp>
    </p:spTree>
    <p:extLst>
      <p:ext uri="{BB962C8B-B14F-4D97-AF65-F5344CB8AC3E}">
        <p14:creationId xmlns:p14="http://schemas.microsoft.com/office/powerpoint/2010/main" val="196701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1200" b="1" dirty="0"/>
          </a:p>
          <a:p>
            <a:r>
              <a:rPr lang="en-US" sz="1200" dirty="0"/>
              <a:t>Sofitel is renowned for its exceptional French cuisine, art, and interior design. Visitors interested in French elegance will enjoy it. Character, values, and guest services exemplify Sofitel's dedication to luxury, culture, and art, attracting wealthy guests in search of an authentic taste of France. They are known for their hospitality and guest service which enhances the preferences of the tourists resulting in permanent clientage.</a:t>
            </a:r>
          </a:p>
        </p:txBody>
      </p:sp>
      <p:sp>
        <p:nvSpPr>
          <p:cNvPr id="4" name="Slide Number Placeholder 3"/>
          <p:cNvSpPr>
            <a:spLocks noGrp="1"/>
          </p:cNvSpPr>
          <p:nvPr>
            <p:ph type="sldNum" sz="quarter" idx="5"/>
          </p:nvPr>
        </p:nvSpPr>
        <p:spPr/>
        <p:txBody>
          <a:bodyPr/>
          <a:lstStyle/>
          <a:p>
            <a:fld id="{451E3CD0-A48F-4F46-AC8E-B604209F1514}" type="slidenum">
              <a:rPr lang="en-US" smtClean="0"/>
              <a:t>15</a:t>
            </a:fld>
            <a:endParaRPr lang="en-US"/>
          </a:p>
        </p:txBody>
      </p:sp>
    </p:spTree>
    <p:extLst>
      <p:ext uri="{BB962C8B-B14F-4D97-AF65-F5344CB8AC3E}">
        <p14:creationId xmlns:p14="http://schemas.microsoft.com/office/powerpoint/2010/main" val="2404196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10/21/2023</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10/21/2023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EB349-B981-46D8-9958-A989EA931B6D}"/>
              </a:ext>
            </a:extLst>
          </p:cNvPr>
          <p:cNvSpPr>
            <a:spLocks noGrp="1"/>
          </p:cNvSpPr>
          <p:nvPr>
            <p:ph type="ctrTitle"/>
          </p:nvPr>
        </p:nvSpPr>
        <p:spPr>
          <a:xfrm>
            <a:off x="691539" y="1901992"/>
            <a:ext cx="9397993" cy="2651386"/>
          </a:xfrm>
        </p:spPr>
        <p:txBody>
          <a:bodyPr/>
          <a:lstStyle/>
          <a:p>
            <a:pPr algn="ctr">
              <a:lnSpc>
                <a:spcPct val="150000"/>
              </a:lnSpc>
            </a:pPr>
            <a:r>
              <a:rPr lang="en-US" sz="4800" dirty="0"/>
              <a:t>Hospitality and guest services</a:t>
            </a:r>
            <a:br>
              <a:rPr lang="en-US" sz="4800" dirty="0"/>
            </a:br>
            <a:r>
              <a:rPr lang="en-US" sz="3200" i="1" dirty="0"/>
              <a:t>Module code: BMIH4003</a:t>
            </a:r>
            <a:br>
              <a:rPr lang="en-US" sz="3200" dirty="0"/>
            </a:br>
            <a:r>
              <a:rPr lang="en-US" sz="3200" i="1" dirty="0"/>
              <a:t>Module tutor: Deborah Ann Lloyd</a:t>
            </a:r>
            <a:endParaRPr lang="en-US" sz="3200" dirty="0"/>
          </a:p>
        </p:txBody>
      </p:sp>
      <p:sp>
        <p:nvSpPr>
          <p:cNvPr id="3" name="Subtitle 2">
            <a:extLst>
              <a:ext uri="{FF2B5EF4-FFF2-40B4-BE49-F238E27FC236}">
                <a16:creationId xmlns:a16="http://schemas.microsoft.com/office/drawing/2014/main" id="{DCC3E280-869E-40AA-9975-977A2420E298}"/>
              </a:ext>
            </a:extLst>
          </p:cNvPr>
          <p:cNvSpPr>
            <a:spLocks noGrp="1"/>
          </p:cNvSpPr>
          <p:nvPr>
            <p:ph type="subTitle" idx="1"/>
          </p:nvPr>
        </p:nvSpPr>
        <p:spPr>
          <a:xfrm>
            <a:off x="1027677" y="4978112"/>
            <a:ext cx="7061471" cy="1096899"/>
          </a:xfrm>
        </p:spPr>
        <p:txBody>
          <a:bodyPr>
            <a:normAutofit/>
          </a:bodyPr>
          <a:lstStyle/>
          <a:p>
            <a:pPr algn="ctr"/>
            <a:r>
              <a:rPr lang="en-US" sz="2800" dirty="0" err="1"/>
              <a:t>BY:Marian</a:t>
            </a:r>
            <a:r>
              <a:rPr lang="en-US" sz="2800" dirty="0"/>
              <a:t> Cristian Avram</a:t>
            </a:r>
          </a:p>
          <a:p>
            <a:pPr algn="ctr"/>
            <a:r>
              <a:rPr lang="en-US" sz="2800" dirty="0"/>
              <a:t>ID: 2235127</a:t>
            </a:r>
          </a:p>
        </p:txBody>
      </p:sp>
    </p:spTree>
    <p:extLst>
      <p:ext uri="{BB962C8B-B14F-4D97-AF65-F5344CB8AC3E}">
        <p14:creationId xmlns:p14="http://schemas.microsoft.com/office/powerpoint/2010/main" val="380460531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EA922-DED6-49B0-9FA0-CB2184B9CD49}"/>
              </a:ext>
            </a:extLst>
          </p:cNvPr>
          <p:cNvSpPr>
            <a:spLocks noGrp="1"/>
          </p:cNvSpPr>
          <p:nvPr>
            <p:ph type="ctrTitle"/>
          </p:nvPr>
        </p:nvSpPr>
        <p:spPr>
          <a:xfrm>
            <a:off x="6281287" y="2665462"/>
            <a:ext cx="2722264" cy="1124446"/>
          </a:xfrm>
        </p:spPr>
        <p:txBody>
          <a:bodyPr/>
          <a:lstStyle/>
          <a:p>
            <a:r>
              <a:rPr lang="en-US" dirty="0"/>
              <a:t>Sofitel</a:t>
            </a:r>
          </a:p>
        </p:txBody>
      </p:sp>
      <p:pic>
        <p:nvPicPr>
          <p:cNvPr id="4" name="Picture 3">
            <a:extLst>
              <a:ext uri="{FF2B5EF4-FFF2-40B4-BE49-F238E27FC236}">
                <a16:creationId xmlns:a16="http://schemas.microsoft.com/office/drawing/2014/main" id="{5A739495-8763-4A56-BF2B-04FCCE66FA17}"/>
              </a:ext>
            </a:extLst>
          </p:cNvPr>
          <p:cNvPicPr>
            <a:picLocks noChangeAspect="1"/>
          </p:cNvPicPr>
          <p:nvPr/>
        </p:nvPicPr>
        <p:blipFill>
          <a:blip r:embed="rId2"/>
          <a:stretch>
            <a:fillRect/>
          </a:stretch>
        </p:blipFill>
        <p:spPr>
          <a:xfrm>
            <a:off x="1620850" y="350293"/>
            <a:ext cx="3909869" cy="5638800"/>
          </a:xfrm>
          <a:prstGeom prst="rect">
            <a:avLst/>
          </a:prstGeom>
        </p:spPr>
      </p:pic>
      <p:sp>
        <p:nvSpPr>
          <p:cNvPr id="5" name="Rectangle 4">
            <a:extLst>
              <a:ext uri="{FF2B5EF4-FFF2-40B4-BE49-F238E27FC236}">
                <a16:creationId xmlns:a16="http://schemas.microsoft.com/office/drawing/2014/main" id="{6EC0F14B-5CA3-4CCD-9EE0-4DB179E657FE}"/>
              </a:ext>
            </a:extLst>
          </p:cNvPr>
          <p:cNvSpPr/>
          <p:nvPr/>
        </p:nvSpPr>
        <p:spPr>
          <a:xfrm>
            <a:off x="2938430" y="5989093"/>
            <a:ext cx="1274708" cy="339517"/>
          </a:xfrm>
          <a:prstGeom prst="rect">
            <a:avLst/>
          </a:prstGeom>
        </p:spPr>
        <p:txBody>
          <a:bodyPr wrap="none">
            <a:spAutoFit/>
          </a:bodyPr>
          <a:lstStyle/>
          <a:p>
            <a:pPr algn="just">
              <a:lnSpc>
                <a:spcPct val="150000"/>
              </a:lnSpc>
              <a:spcAft>
                <a:spcPts val="800"/>
              </a:spcAft>
            </a:pPr>
            <a:r>
              <a:rPr lang="en-US" sz="1200" dirty="0">
                <a:latin typeface="Arial" panose="020B0604020202020204" pitchFamily="34" charset="0"/>
                <a:ea typeface="Calibri" panose="020F0502020204030204" pitchFamily="34" charset="0"/>
                <a:cs typeface="Times New Roman" panose="02020603050405020304" pitchFamily="18" charset="0"/>
              </a:rPr>
              <a:t>(</a:t>
            </a:r>
            <a:r>
              <a:rPr lang="en-US" sz="1200" dirty="0" err="1">
                <a:latin typeface="Arial" panose="020B0604020202020204" pitchFamily="34" charset="0"/>
                <a:ea typeface="Calibri" panose="020F0502020204030204" pitchFamily="34" charset="0"/>
                <a:cs typeface="Times New Roman" panose="02020603050405020304" pitchFamily="18" charset="0"/>
              </a:rPr>
              <a:t>michelin</a:t>
            </a:r>
            <a:r>
              <a:rPr lang="en-US" sz="1200" dirty="0">
                <a:latin typeface="Arial" panose="020B0604020202020204" pitchFamily="34" charset="0"/>
                <a:ea typeface="Calibri" panose="020F0502020204030204" pitchFamily="34" charset="0"/>
                <a:cs typeface="Times New Roman" panose="02020603050405020304" pitchFamily="18" charset="0"/>
              </a:rPr>
              <a:t>, 2021)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35123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CB909-B75F-45E9-90AA-F307E0749D0C}"/>
              </a:ext>
            </a:extLst>
          </p:cNvPr>
          <p:cNvSpPr>
            <a:spLocks noGrp="1"/>
          </p:cNvSpPr>
          <p:nvPr>
            <p:ph type="title"/>
          </p:nvPr>
        </p:nvSpPr>
        <p:spPr>
          <a:xfrm>
            <a:off x="677334" y="609600"/>
            <a:ext cx="8596668" cy="908482"/>
          </a:xfrm>
        </p:spPr>
        <p:txBody>
          <a:bodyPr/>
          <a:lstStyle/>
          <a:p>
            <a:r>
              <a:rPr lang="en-US" b="1" dirty="0"/>
              <a:t>Introduction:</a:t>
            </a:r>
            <a:endParaRPr lang="en-US" dirty="0"/>
          </a:p>
        </p:txBody>
      </p:sp>
      <p:sp>
        <p:nvSpPr>
          <p:cNvPr id="3" name="Content Placeholder 2">
            <a:extLst>
              <a:ext uri="{FF2B5EF4-FFF2-40B4-BE49-F238E27FC236}">
                <a16:creationId xmlns:a16="http://schemas.microsoft.com/office/drawing/2014/main" id="{03ACD031-AD0B-4FB0-ADBB-DEB3013AFFF5}"/>
              </a:ext>
            </a:extLst>
          </p:cNvPr>
          <p:cNvSpPr>
            <a:spLocks noGrp="1"/>
          </p:cNvSpPr>
          <p:nvPr>
            <p:ph idx="1"/>
          </p:nvPr>
        </p:nvSpPr>
        <p:spPr>
          <a:xfrm>
            <a:off x="677334" y="1591575"/>
            <a:ext cx="6318270" cy="4408479"/>
          </a:xfrm>
        </p:spPr>
        <p:txBody>
          <a:bodyPr>
            <a:normAutofit/>
          </a:bodyPr>
          <a:lstStyle/>
          <a:p>
            <a:pPr lvl="0"/>
            <a:r>
              <a:rPr lang="en-US" sz="2200" dirty="0"/>
              <a:t>Synonymous with five-star accommodations blending French style and regional flavor.</a:t>
            </a:r>
          </a:p>
          <a:p>
            <a:pPr lvl="0"/>
            <a:r>
              <a:rPr lang="en-US" sz="2200" dirty="0"/>
              <a:t>Renowned for luxurious accommodations, succulent cuisine, and art and design.</a:t>
            </a:r>
          </a:p>
          <a:p>
            <a:pPr lvl="0"/>
            <a:r>
              <a:rPr lang="en-US" sz="2200" dirty="0"/>
              <a:t>Fuses French art de vivre with the spirit of a destination.</a:t>
            </a:r>
          </a:p>
          <a:p>
            <a:pPr lvl="0"/>
            <a:r>
              <a:rPr lang="en-US" sz="2200" dirty="0"/>
              <a:t>Premier lodging choice for discerning guests seeking cultural enrichment, high-end amenities, and customized service (Acharya, Sengupta, &amp; Mishra, 2011).</a:t>
            </a:r>
          </a:p>
        </p:txBody>
      </p:sp>
      <p:pic>
        <p:nvPicPr>
          <p:cNvPr id="4" name="Picture 3">
            <a:extLst>
              <a:ext uri="{FF2B5EF4-FFF2-40B4-BE49-F238E27FC236}">
                <a16:creationId xmlns:a16="http://schemas.microsoft.com/office/drawing/2014/main" id="{95EBF8CE-1E9C-4AEA-A32F-F9FC8B5A74D0}"/>
              </a:ext>
            </a:extLst>
          </p:cNvPr>
          <p:cNvPicPr>
            <a:picLocks noChangeAspect="1"/>
          </p:cNvPicPr>
          <p:nvPr/>
        </p:nvPicPr>
        <p:blipFill>
          <a:blip r:embed="rId3"/>
          <a:stretch>
            <a:fillRect/>
          </a:stretch>
        </p:blipFill>
        <p:spPr>
          <a:xfrm>
            <a:off x="7489387" y="609600"/>
            <a:ext cx="3909869" cy="5638800"/>
          </a:xfrm>
          <a:prstGeom prst="rect">
            <a:avLst/>
          </a:prstGeom>
        </p:spPr>
      </p:pic>
      <p:sp>
        <p:nvSpPr>
          <p:cNvPr id="5" name="Rectangle 4">
            <a:extLst>
              <a:ext uri="{FF2B5EF4-FFF2-40B4-BE49-F238E27FC236}">
                <a16:creationId xmlns:a16="http://schemas.microsoft.com/office/drawing/2014/main" id="{551E744C-04EE-49BA-8F71-77EA26285D94}"/>
              </a:ext>
            </a:extLst>
          </p:cNvPr>
          <p:cNvSpPr/>
          <p:nvPr/>
        </p:nvSpPr>
        <p:spPr>
          <a:xfrm>
            <a:off x="8806967" y="6248400"/>
            <a:ext cx="1274708" cy="339517"/>
          </a:xfrm>
          <a:prstGeom prst="rect">
            <a:avLst/>
          </a:prstGeom>
        </p:spPr>
        <p:txBody>
          <a:bodyPr wrap="none">
            <a:spAutoFit/>
          </a:bodyPr>
          <a:lstStyle/>
          <a:p>
            <a:pPr algn="just">
              <a:lnSpc>
                <a:spcPct val="150000"/>
              </a:lnSpc>
              <a:spcAft>
                <a:spcPts val="800"/>
              </a:spcAft>
            </a:pPr>
            <a:r>
              <a:rPr lang="en-US" sz="1200" dirty="0">
                <a:latin typeface="Arial" panose="020B0604020202020204" pitchFamily="34" charset="0"/>
                <a:ea typeface="Calibri" panose="020F0502020204030204" pitchFamily="34" charset="0"/>
                <a:cs typeface="Times New Roman" panose="02020603050405020304" pitchFamily="18" charset="0"/>
              </a:rPr>
              <a:t>(</a:t>
            </a:r>
            <a:r>
              <a:rPr lang="en-US" sz="1200" dirty="0" err="1">
                <a:latin typeface="Arial" panose="020B0604020202020204" pitchFamily="34" charset="0"/>
                <a:ea typeface="Calibri" panose="020F0502020204030204" pitchFamily="34" charset="0"/>
                <a:cs typeface="Times New Roman" panose="02020603050405020304" pitchFamily="18" charset="0"/>
              </a:rPr>
              <a:t>michelin</a:t>
            </a:r>
            <a:r>
              <a:rPr lang="en-US" sz="1200" dirty="0">
                <a:latin typeface="Arial" panose="020B0604020202020204" pitchFamily="34" charset="0"/>
                <a:ea typeface="Calibri" panose="020F0502020204030204" pitchFamily="34" charset="0"/>
                <a:cs typeface="Times New Roman" panose="02020603050405020304" pitchFamily="18" charset="0"/>
              </a:rPr>
              <a:t>, 2021)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167116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372F3-AC1A-40E3-87C7-24B493E5B1EF}"/>
              </a:ext>
            </a:extLst>
          </p:cNvPr>
          <p:cNvSpPr>
            <a:spLocks noGrp="1"/>
          </p:cNvSpPr>
          <p:nvPr>
            <p:ph type="title"/>
          </p:nvPr>
        </p:nvSpPr>
        <p:spPr/>
        <p:txBody>
          <a:bodyPr/>
          <a:lstStyle/>
          <a:p>
            <a:r>
              <a:rPr lang="en-US" b="1" dirty="0"/>
              <a:t>The guest list of Sofitel Hotel:</a:t>
            </a:r>
            <a:endParaRPr lang="en-US" dirty="0"/>
          </a:p>
        </p:txBody>
      </p:sp>
      <p:sp>
        <p:nvSpPr>
          <p:cNvPr id="3" name="Content Placeholder 2">
            <a:extLst>
              <a:ext uri="{FF2B5EF4-FFF2-40B4-BE49-F238E27FC236}">
                <a16:creationId xmlns:a16="http://schemas.microsoft.com/office/drawing/2014/main" id="{B7CA16CC-B267-4CC8-BDB2-F819949EDE5B}"/>
              </a:ext>
            </a:extLst>
          </p:cNvPr>
          <p:cNvSpPr>
            <a:spLocks noGrp="1"/>
          </p:cNvSpPr>
          <p:nvPr>
            <p:ph idx="1"/>
          </p:nvPr>
        </p:nvSpPr>
        <p:spPr>
          <a:xfrm>
            <a:off x="677334" y="1781577"/>
            <a:ext cx="6557967" cy="4370649"/>
          </a:xfrm>
        </p:spPr>
        <p:txBody>
          <a:bodyPr>
            <a:normAutofit/>
          </a:bodyPr>
          <a:lstStyle/>
          <a:p>
            <a:pPr marL="0" indent="0">
              <a:buNone/>
            </a:pPr>
            <a:r>
              <a:rPr lang="en-US" sz="2600" dirty="0"/>
              <a:t>Guests of the Sofitel consist of:</a:t>
            </a:r>
          </a:p>
          <a:p>
            <a:pPr lvl="0"/>
            <a:r>
              <a:rPr lang="en-US" sz="2600" dirty="0"/>
              <a:t>Spa and wellness Seekers.</a:t>
            </a:r>
          </a:p>
          <a:p>
            <a:pPr lvl="0"/>
            <a:r>
              <a:rPr lang="en-US" sz="2600" dirty="0"/>
              <a:t>Meeting and Event Attendees</a:t>
            </a:r>
          </a:p>
          <a:p>
            <a:pPr lvl="0"/>
            <a:r>
              <a:rPr lang="en-US" sz="2600" dirty="0"/>
              <a:t>Luxury Travelers</a:t>
            </a:r>
          </a:p>
          <a:p>
            <a:pPr lvl="0"/>
            <a:r>
              <a:rPr lang="en-US" sz="2600" dirty="0"/>
              <a:t>Royal families</a:t>
            </a:r>
          </a:p>
          <a:p>
            <a:pPr lvl="0"/>
            <a:r>
              <a:rPr lang="en-US" sz="2600" dirty="0"/>
              <a:t>Historic or architecture-significant tourists.</a:t>
            </a:r>
          </a:p>
        </p:txBody>
      </p:sp>
      <p:pic>
        <p:nvPicPr>
          <p:cNvPr id="4" name="Picture 3">
            <a:extLst>
              <a:ext uri="{FF2B5EF4-FFF2-40B4-BE49-F238E27FC236}">
                <a16:creationId xmlns:a16="http://schemas.microsoft.com/office/drawing/2014/main" id="{F0C5F850-58AC-4437-BADA-F765BC4AF9C6}"/>
              </a:ext>
            </a:extLst>
          </p:cNvPr>
          <p:cNvPicPr>
            <a:picLocks noChangeAspect="1"/>
          </p:cNvPicPr>
          <p:nvPr/>
        </p:nvPicPr>
        <p:blipFill>
          <a:blip r:embed="rId2"/>
          <a:stretch>
            <a:fillRect/>
          </a:stretch>
        </p:blipFill>
        <p:spPr>
          <a:xfrm>
            <a:off x="7775731" y="1337569"/>
            <a:ext cx="3738935" cy="5045476"/>
          </a:xfrm>
          <a:prstGeom prst="rect">
            <a:avLst/>
          </a:prstGeom>
        </p:spPr>
      </p:pic>
      <p:sp>
        <p:nvSpPr>
          <p:cNvPr id="5" name="Rectangle 4">
            <a:extLst>
              <a:ext uri="{FF2B5EF4-FFF2-40B4-BE49-F238E27FC236}">
                <a16:creationId xmlns:a16="http://schemas.microsoft.com/office/drawing/2014/main" id="{74DDA9E1-4D28-4FEB-95C9-0D1E2D8BE67A}"/>
              </a:ext>
            </a:extLst>
          </p:cNvPr>
          <p:cNvSpPr/>
          <p:nvPr/>
        </p:nvSpPr>
        <p:spPr>
          <a:xfrm>
            <a:off x="9075170" y="803826"/>
            <a:ext cx="1140056" cy="339517"/>
          </a:xfrm>
          <a:prstGeom prst="rect">
            <a:avLst/>
          </a:prstGeom>
        </p:spPr>
        <p:txBody>
          <a:bodyPr wrap="none">
            <a:spAutoFit/>
          </a:bodyPr>
          <a:lstStyle/>
          <a:p>
            <a:pPr algn="just">
              <a:lnSpc>
                <a:spcPct val="150000"/>
              </a:lnSpc>
              <a:spcAft>
                <a:spcPts val="800"/>
              </a:spcAft>
            </a:pPr>
            <a:r>
              <a:rPr lang="en-US" sz="1200" dirty="0">
                <a:latin typeface="Arial" panose="020B0604020202020204" pitchFamily="34" charset="0"/>
                <a:ea typeface="Calibri" panose="020F0502020204030204" pitchFamily="34" charset="0"/>
                <a:cs typeface="Times New Roman" panose="02020603050405020304" pitchFamily="18" charset="0"/>
              </a:rPr>
              <a:t>(Sofitel, 2022)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110391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5A74F-B3E1-4ECD-B68A-1B22FF7AAB0E}"/>
              </a:ext>
            </a:extLst>
          </p:cNvPr>
          <p:cNvSpPr>
            <a:spLocks noGrp="1"/>
          </p:cNvSpPr>
          <p:nvPr>
            <p:ph type="title"/>
          </p:nvPr>
        </p:nvSpPr>
        <p:spPr>
          <a:xfrm>
            <a:off x="792743" y="485312"/>
            <a:ext cx="8857284" cy="1320800"/>
          </a:xfrm>
        </p:spPr>
        <p:txBody>
          <a:bodyPr>
            <a:normAutofit fontScale="90000"/>
          </a:bodyPr>
          <a:lstStyle/>
          <a:p>
            <a:r>
              <a:rPr lang="en-US" b="1" dirty="0"/>
              <a:t>Nature, Scope, and Existing Tourism Infrastructure of Other Hotels:</a:t>
            </a:r>
            <a:br>
              <a:rPr lang="en-US" b="1" dirty="0"/>
            </a:br>
            <a:endParaRPr lang="en-US" dirty="0"/>
          </a:p>
        </p:txBody>
      </p:sp>
      <p:sp>
        <p:nvSpPr>
          <p:cNvPr id="3" name="Content Placeholder 2">
            <a:extLst>
              <a:ext uri="{FF2B5EF4-FFF2-40B4-BE49-F238E27FC236}">
                <a16:creationId xmlns:a16="http://schemas.microsoft.com/office/drawing/2014/main" id="{BFD50B12-64BE-4080-A88B-838B990710D6}"/>
              </a:ext>
            </a:extLst>
          </p:cNvPr>
          <p:cNvSpPr>
            <a:spLocks noGrp="1"/>
          </p:cNvSpPr>
          <p:nvPr>
            <p:ph idx="1"/>
          </p:nvPr>
        </p:nvSpPr>
        <p:spPr>
          <a:xfrm>
            <a:off x="4975666" y="1656783"/>
            <a:ext cx="4674359" cy="5165309"/>
          </a:xfrm>
        </p:spPr>
        <p:txBody>
          <a:bodyPr>
            <a:noAutofit/>
          </a:bodyPr>
          <a:lstStyle/>
          <a:p>
            <a:pPr marL="0" indent="0" algn="just">
              <a:lnSpc>
                <a:spcPct val="150000"/>
              </a:lnSpc>
              <a:buNone/>
            </a:pPr>
            <a:r>
              <a:rPr lang="en-US" b="1" dirty="0"/>
              <a:t>Nature of Other Hotels:</a:t>
            </a:r>
            <a:endParaRPr lang="en-US" dirty="0"/>
          </a:p>
          <a:p>
            <a:pPr lvl="0" algn="just">
              <a:lnSpc>
                <a:spcPct val="150000"/>
              </a:lnSpc>
            </a:pPr>
            <a:r>
              <a:rPr lang="en-US" dirty="0"/>
              <a:t>Hotels are known for boutique design, eco-friendliness, family-friendliness, or cultural themes.</a:t>
            </a:r>
          </a:p>
          <a:p>
            <a:pPr lvl="0" algn="just">
              <a:lnSpc>
                <a:spcPct val="150000"/>
              </a:lnSpc>
            </a:pPr>
            <a:r>
              <a:rPr lang="en-US" dirty="0"/>
              <a:t>Located in city centers, on beaches, in mountain resorts, or in historic districts.</a:t>
            </a:r>
          </a:p>
          <a:p>
            <a:pPr lvl="0" algn="just">
              <a:lnSpc>
                <a:spcPct val="150000"/>
              </a:lnSpc>
            </a:pPr>
            <a:r>
              <a:rPr lang="en-US" dirty="0"/>
              <a:t>Common amenities include pools, fitness centers, restaurants, bars, conference facilities, and event spaces (Barsky &amp; Nash, 2002).</a:t>
            </a:r>
          </a:p>
        </p:txBody>
      </p:sp>
      <p:pic>
        <p:nvPicPr>
          <p:cNvPr id="4" name="Picture 3">
            <a:extLst>
              <a:ext uri="{FF2B5EF4-FFF2-40B4-BE49-F238E27FC236}">
                <a16:creationId xmlns:a16="http://schemas.microsoft.com/office/drawing/2014/main" id="{6E089410-9E9D-4CA4-921C-03D832C4EA2E}"/>
              </a:ext>
            </a:extLst>
          </p:cNvPr>
          <p:cNvPicPr>
            <a:picLocks noChangeAspect="1"/>
          </p:cNvPicPr>
          <p:nvPr/>
        </p:nvPicPr>
        <p:blipFill>
          <a:blip r:embed="rId3"/>
          <a:stretch>
            <a:fillRect/>
          </a:stretch>
        </p:blipFill>
        <p:spPr>
          <a:xfrm>
            <a:off x="846708" y="1736093"/>
            <a:ext cx="3733800" cy="4512307"/>
          </a:xfrm>
          <a:prstGeom prst="rect">
            <a:avLst/>
          </a:prstGeom>
        </p:spPr>
      </p:pic>
      <p:sp>
        <p:nvSpPr>
          <p:cNvPr id="5" name="Rectangle 4">
            <a:extLst>
              <a:ext uri="{FF2B5EF4-FFF2-40B4-BE49-F238E27FC236}">
                <a16:creationId xmlns:a16="http://schemas.microsoft.com/office/drawing/2014/main" id="{3ACCCB16-B89E-4393-9C8C-81DB03D9F3E5}"/>
              </a:ext>
            </a:extLst>
          </p:cNvPr>
          <p:cNvSpPr/>
          <p:nvPr/>
        </p:nvSpPr>
        <p:spPr>
          <a:xfrm>
            <a:off x="2155602" y="6372688"/>
            <a:ext cx="1116011" cy="276999"/>
          </a:xfrm>
          <a:prstGeom prst="rect">
            <a:avLst/>
          </a:prstGeom>
        </p:spPr>
        <p:txBody>
          <a:bodyPr wrap="none">
            <a:spAutoFit/>
          </a:bodyPr>
          <a:lstStyle/>
          <a:p>
            <a:r>
              <a:rPr lang="en-US" sz="1200" dirty="0">
                <a:latin typeface="Arial" panose="020B0604020202020204" pitchFamily="34" charset="0"/>
                <a:ea typeface="Calibri" panose="020F0502020204030204" pitchFamily="34" charset="0"/>
              </a:rPr>
              <a:t> (</a:t>
            </a:r>
            <a:r>
              <a:rPr lang="en-US" sz="1200" dirty="0" err="1">
                <a:latin typeface="Arial" panose="020B0604020202020204" pitchFamily="34" charset="0"/>
                <a:ea typeface="Calibri" panose="020F0502020204030204" pitchFamily="34" charset="0"/>
              </a:rPr>
              <a:t>Gites</a:t>
            </a:r>
            <a:r>
              <a:rPr lang="en-US" sz="1200" dirty="0">
                <a:latin typeface="Arial" panose="020B0604020202020204" pitchFamily="34" charset="0"/>
                <a:ea typeface="Calibri" panose="020F0502020204030204" pitchFamily="34" charset="0"/>
              </a:rPr>
              <a:t>, 2018)</a:t>
            </a:r>
            <a:endParaRPr lang="en-US" sz="1200" dirty="0"/>
          </a:p>
        </p:txBody>
      </p:sp>
    </p:spTree>
    <p:extLst>
      <p:ext uri="{BB962C8B-B14F-4D97-AF65-F5344CB8AC3E}">
        <p14:creationId xmlns:p14="http://schemas.microsoft.com/office/powerpoint/2010/main" val="6948188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4925-61C1-42A0-8988-A01E5408C269}"/>
              </a:ext>
            </a:extLst>
          </p:cNvPr>
          <p:cNvSpPr>
            <a:spLocks noGrp="1"/>
          </p:cNvSpPr>
          <p:nvPr>
            <p:ph type="title"/>
          </p:nvPr>
        </p:nvSpPr>
        <p:spPr/>
        <p:txBody>
          <a:bodyPr/>
          <a:lstStyle/>
          <a:p>
            <a:r>
              <a:rPr lang="en-US" b="1" dirty="0"/>
              <a:t>Scope of Other Hotels:</a:t>
            </a:r>
            <a:endParaRPr lang="en-US" dirty="0"/>
          </a:p>
        </p:txBody>
      </p:sp>
      <p:sp>
        <p:nvSpPr>
          <p:cNvPr id="3" name="Content Placeholder 2">
            <a:extLst>
              <a:ext uri="{FF2B5EF4-FFF2-40B4-BE49-F238E27FC236}">
                <a16:creationId xmlns:a16="http://schemas.microsoft.com/office/drawing/2014/main" id="{FC5FAEA2-5803-4929-B8B6-14F8B5A946F1}"/>
              </a:ext>
            </a:extLst>
          </p:cNvPr>
          <p:cNvSpPr>
            <a:spLocks noGrp="1"/>
          </p:cNvSpPr>
          <p:nvPr>
            <p:ph idx="1"/>
          </p:nvPr>
        </p:nvSpPr>
        <p:spPr>
          <a:xfrm>
            <a:off x="606313" y="1658730"/>
            <a:ext cx="5607689" cy="4441670"/>
          </a:xfrm>
        </p:spPr>
        <p:txBody>
          <a:bodyPr>
            <a:normAutofit/>
          </a:bodyPr>
          <a:lstStyle/>
          <a:p>
            <a:pPr lvl="0">
              <a:lnSpc>
                <a:spcPct val="150000"/>
              </a:lnSpc>
            </a:pPr>
            <a:r>
              <a:rPr lang="en-US" sz="2200" dirty="0"/>
              <a:t>Hotels offer a range of dining options from cafes to fine dining.</a:t>
            </a:r>
          </a:p>
          <a:p>
            <a:pPr lvl="0">
              <a:lnSpc>
                <a:spcPct val="150000"/>
              </a:lnSpc>
            </a:pPr>
            <a:r>
              <a:rPr lang="en-US" sz="2200" dirty="0"/>
              <a:t>Spa and wellness centers for guest health and relaxation.</a:t>
            </a:r>
          </a:p>
          <a:p>
            <a:pPr lvl="0">
              <a:lnSpc>
                <a:spcPct val="150000"/>
              </a:lnSpc>
            </a:pPr>
            <a:r>
              <a:rPr lang="en-US" sz="2200" dirty="0"/>
              <a:t>Encouragement of guest participation in local culture through art exhibitions, performances, and cultural activities.</a:t>
            </a:r>
          </a:p>
        </p:txBody>
      </p:sp>
      <p:pic>
        <p:nvPicPr>
          <p:cNvPr id="7" name="Picture 6">
            <a:extLst>
              <a:ext uri="{FF2B5EF4-FFF2-40B4-BE49-F238E27FC236}">
                <a16:creationId xmlns:a16="http://schemas.microsoft.com/office/drawing/2014/main" id="{C08311B2-5B87-4612-9E4F-2B1E5C506296}"/>
              </a:ext>
            </a:extLst>
          </p:cNvPr>
          <p:cNvPicPr>
            <a:picLocks noChangeAspect="1"/>
          </p:cNvPicPr>
          <p:nvPr/>
        </p:nvPicPr>
        <p:blipFill>
          <a:blip r:embed="rId3"/>
          <a:stretch>
            <a:fillRect/>
          </a:stretch>
        </p:blipFill>
        <p:spPr>
          <a:xfrm>
            <a:off x="6495253" y="865727"/>
            <a:ext cx="4895126" cy="5126545"/>
          </a:xfrm>
          <a:prstGeom prst="rect">
            <a:avLst/>
          </a:prstGeom>
        </p:spPr>
      </p:pic>
      <p:sp>
        <p:nvSpPr>
          <p:cNvPr id="8" name="Rectangle 7">
            <a:extLst>
              <a:ext uri="{FF2B5EF4-FFF2-40B4-BE49-F238E27FC236}">
                <a16:creationId xmlns:a16="http://schemas.microsoft.com/office/drawing/2014/main" id="{DFC5A4B5-FC88-4275-B4F1-744B4C769CC7}"/>
              </a:ext>
            </a:extLst>
          </p:cNvPr>
          <p:cNvSpPr/>
          <p:nvPr/>
        </p:nvSpPr>
        <p:spPr>
          <a:xfrm>
            <a:off x="8433611" y="6086752"/>
            <a:ext cx="1179938" cy="276999"/>
          </a:xfrm>
          <a:prstGeom prst="rect">
            <a:avLst/>
          </a:prstGeom>
        </p:spPr>
        <p:txBody>
          <a:bodyPr wrap="none">
            <a:spAutoFit/>
          </a:bodyPr>
          <a:lstStyle/>
          <a:p>
            <a:r>
              <a:rPr lang="en-US" sz="1200" dirty="0">
                <a:latin typeface="Arial" panose="020B0604020202020204" pitchFamily="34" charset="0"/>
                <a:ea typeface="Calibri" panose="020F0502020204030204" pitchFamily="34" charset="0"/>
              </a:rPr>
              <a:t> (Nancy, 2013)</a:t>
            </a:r>
            <a:endParaRPr lang="en-US" sz="1200" dirty="0"/>
          </a:p>
        </p:txBody>
      </p:sp>
    </p:spTree>
    <p:extLst>
      <p:ext uri="{BB962C8B-B14F-4D97-AF65-F5344CB8AC3E}">
        <p14:creationId xmlns:p14="http://schemas.microsoft.com/office/powerpoint/2010/main" val="217188328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88024-1227-4EC2-A673-93429BDB9789}"/>
              </a:ext>
            </a:extLst>
          </p:cNvPr>
          <p:cNvSpPr>
            <a:spLocks noGrp="1"/>
          </p:cNvSpPr>
          <p:nvPr>
            <p:ph type="title"/>
          </p:nvPr>
        </p:nvSpPr>
        <p:spPr/>
        <p:txBody>
          <a:bodyPr/>
          <a:lstStyle/>
          <a:p>
            <a:r>
              <a:rPr lang="en-US" b="1" dirty="0"/>
              <a:t>Hospitality and Guest Service of Other Hotels:</a:t>
            </a:r>
            <a:endParaRPr lang="en-US" dirty="0"/>
          </a:p>
        </p:txBody>
      </p:sp>
      <p:sp>
        <p:nvSpPr>
          <p:cNvPr id="3" name="Content Placeholder 2">
            <a:extLst>
              <a:ext uri="{FF2B5EF4-FFF2-40B4-BE49-F238E27FC236}">
                <a16:creationId xmlns:a16="http://schemas.microsoft.com/office/drawing/2014/main" id="{0275F621-560E-4CC9-9641-01B41D919741}"/>
              </a:ext>
            </a:extLst>
          </p:cNvPr>
          <p:cNvSpPr>
            <a:spLocks noGrp="1"/>
          </p:cNvSpPr>
          <p:nvPr>
            <p:ph idx="1"/>
          </p:nvPr>
        </p:nvSpPr>
        <p:spPr>
          <a:xfrm>
            <a:off x="4192891" y="1930400"/>
            <a:ext cx="5758977" cy="3880773"/>
          </a:xfrm>
        </p:spPr>
        <p:txBody>
          <a:bodyPr>
            <a:noAutofit/>
          </a:bodyPr>
          <a:lstStyle/>
          <a:p>
            <a:pPr lvl="0">
              <a:lnSpc>
                <a:spcPct val="150000"/>
              </a:lnSpc>
            </a:pPr>
            <a:r>
              <a:rPr lang="en-US" sz="2000" dirty="0"/>
              <a:t>Personal assistance is a standard hotel service.</a:t>
            </a:r>
          </a:p>
          <a:p>
            <a:pPr lvl="0">
              <a:lnSpc>
                <a:spcPct val="150000"/>
              </a:lnSpc>
            </a:pPr>
            <a:r>
              <a:rPr lang="en-US" sz="2000" dirty="0"/>
              <a:t>Accommodation of unique requests like dietary restrictions.</a:t>
            </a:r>
          </a:p>
          <a:p>
            <a:pPr lvl="0">
              <a:lnSpc>
                <a:spcPct val="150000"/>
              </a:lnSpc>
            </a:pPr>
            <a:r>
              <a:rPr lang="en-US" sz="2000" dirty="0"/>
              <a:t>Concierge services for guest assistance.</a:t>
            </a:r>
          </a:p>
          <a:p>
            <a:pPr lvl="0">
              <a:lnSpc>
                <a:spcPct val="150000"/>
              </a:lnSpc>
            </a:pPr>
            <a:r>
              <a:rPr lang="en-US" sz="2000" dirty="0"/>
              <a:t>Room service offering meals, snacks, and beverages for convenience (</a:t>
            </a:r>
            <a:r>
              <a:rPr lang="en-US" sz="2000" dirty="0" err="1"/>
              <a:t>Guzzo</a:t>
            </a:r>
            <a:r>
              <a:rPr lang="en-US" sz="2000" dirty="0"/>
              <a:t>, 2010). </a:t>
            </a:r>
          </a:p>
        </p:txBody>
      </p:sp>
      <p:pic>
        <p:nvPicPr>
          <p:cNvPr id="4" name="Picture 3">
            <a:extLst>
              <a:ext uri="{FF2B5EF4-FFF2-40B4-BE49-F238E27FC236}">
                <a16:creationId xmlns:a16="http://schemas.microsoft.com/office/drawing/2014/main" id="{CAE3B6DB-F365-4C2B-9887-F22C09B4B7FE}"/>
              </a:ext>
            </a:extLst>
          </p:cNvPr>
          <p:cNvPicPr>
            <a:picLocks noChangeAspect="1"/>
          </p:cNvPicPr>
          <p:nvPr/>
        </p:nvPicPr>
        <p:blipFill>
          <a:blip r:embed="rId3"/>
          <a:stretch>
            <a:fillRect/>
          </a:stretch>
        </p:blipFill>
        <p:spPr>
          <a:xfrm>
            <a:off x="677334" y="1930400"/>
            <a:ext cx="3348552" cy="4186315"/>
          </a:xfrm>
          <a:prstGeom prst="rect">
            <a:avLst/>
          </a:prstGeom>
        </p:spPr>
      </p:pic>
      <p:sp>
        <p:nvSpPr>
          <p:cNvPr id="5" name="Rectangle 4">
            <a:extLst>
              <a:ext uri="{FF2B5EF4-FFF2-40B4-BE49-F238E27FC236}">
                <a16:creationId xmlns:a16="http://schemas.microsoft.com/office/drawing/2014/main" id="{8C370A69-FE6B-4E6F-AA05-A5E91E806612}"/>
              </a:ext>
            </a:extLst>
          </p:cNvPr>
          <p:cNvSpPr/>
          <p:nvPr/>
        </p:nvSpPr>
        <p:spPr>
          <a:xfrm>
            <a:off x="1432127" y="6248400"/>
            <a:ext cx="1838965" cy="276999"/>
          </a:xfrm>
          <a:prstGeom prst="rect">
            <a:avLst/>
          </a:prstGeom>
        </p:spPr>
        <p:txBody>
          <a:bodyPr wrap="none">
            <a:spAutoFit/>
          </a:bodyPr>
          <a:lstStyle/>
          <a:p>
            <a:r>
              <a:rPr lang="en-US" sz="1200" dirty="0">
                <a:latin typeface="Arial" panose="020B0604020202020204" pitchFamily="34" charset="0"/>
                <a:ea typeface="Calibri" panose="020F0502020204030204" pitchFamily="34" charset="0"/>
              </a:rPr>
              <a:t>(Isabel &amp; Richard, 2023)</a:t>
            </a:r>
            <a:endParaRPr lang="en-US" sz="1200" dirty="0"/>
          </a:p>
        </p:txBody>
      </p:sp>
    </p:spTree>
    <p:extLst>
      <p:ext uri="{BB962C8B-B14F-4D97-AF65-F5344CB8AC3E}">
        <p14:creationId xmlns:p14="http://schemas.microsoft.com/office/powerpoint/2010/main" val="26272045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E7D62-FC26-4DFC-AA21-501FB428DC72}"/>
              </a:ext>
            </a:extLst>
          </p:cNvPr>
          <p:cNvSpPr>
            <a:spLocks noGrp="1"/>
          </p:cNvSpPr>
          <p:nvPr>
            <p:ph type="title"/>
          </p:nvPr>
        </p:nvSpPr>
        <p:spPr/>
        <p:txBody>
          <a:bodyPr>
            <a:normAutofit/>
          </a:bodyPr>
          <a:lstStyle/>
          <a:p>
            <a:r>
              <a:rPr lang="en-US" b="1" dirty="0"/>
              <a:t>Nature, Scope, and Existing Hospitality and Guest Service of Sofitel:</a:t>
            </a:r>
            <a:endParaRPr lang="en-US" dirty="0"/>
          </a:p>
        </p:txBody>
      </p:sp>
      <p:sp>
        <p:nvSpPr>
          <p:cNvPr id="3" name="Content Placeholder 2">
            <a:extLst>
              <a:ext uri="{FF2B5EF4-FFF2-40B4-BE49-F238E27FC236}">
                <a16:creationId xmlns:a16="http://schemas.microsoft.com/office/drawing/2014/main" id="{8AF1768A-CDE2-4347-BA94-DA2B63470097}"/>
              </a:ext>
            </a:extLst>
          </p:cNvPr>
          <p:cNvSpPr>
            <a:spLocks noGrp="1"/>
          </p:cNvSpPr>
          <p:nvPr>
            <p:ph idx="1"/>
          </p:nvPr>
        </p:nvSpPr>
        <p:spPr>
          <a:xfrm>
            <a:off x="582504" y="1994434"/>
            <a:ext cx="9595945" cy="4695735"/>
          </a:xfrm>
        </p:spPr>
        <p:txBody>
          <a:bodyPr>
            <a:normAutofit/>
          </a:bodyPr>
          <a:lstStyle/>
          <a:p>
            <a:pPr marL="0" indent="0">
              <a:lnSpc>
                <a:spcPct val="150000"/>
              </a:lnSpc>
              <a:buNone/>
            </a:pPr>
            <a:r>
              <a:rPr lang="en-US" sz="2200" b="1" dirty="0"/>
              <a:t>Nature of Sofitel:</a:t>
            </a:r>
            <a:endParaRPr lang="en-US" sz="2200" dirty="0"/>
          </a:p>
          <a:p>
            <a:pPr lvl="0">
              <a:lnSpc>
                <a:spcPct val="150000"/>
              </a:lnSpc>
            </a:pPr>
            <a:r>
              <a:rPr lang="en-US" sz="2200" dirty="0"/>
              <a:t>Blend of French elegance and local culture.</a:t>
            </a:r>
          </a:p>
          <a:p>
            <a:pPr lvl="0">
              <a:lnSpc>
                <a:spcPct val="150000"/>
              </a:lnSpc>
            </a:pPr>
            <a:r>
              <a:rPr lang="en-US" sz="2200" dirty="0"/>
              <a:t>Mix of local culture and modern French architecture.</a:t>
            </a:r>
          </a:p>
          <a:p>
            <a:pPr lvl="0">
              <a:lnSpc>
                <a:spcPct val="150000"/>
              </a:lnSpc>
            </a:pPr>
            <a:r>
              <a:rPr lang="en-US" sz="2200" dirty="0"/>
              <a:t>Presence in key business and leisure destinations worldwide.</a:t>
            </a:r>
          </a:p>
          <a:p>
            <a:pPr lvl="0">
              <a:lnSpc>
                <a:spcPct val="150000"/>
              </a:lnSpc>
            </a:pPr>
            <a:r>
              <a:rPr lang="en-US" sz="2200" dirty="0"/>
              <a:t>A global chain of five-star hotels offering unique cultural experiences.</a:t>
            </a:r>
          </a:p>
          <a:p>
            <a:pPr lvl="0">
              <a:lnSpc>
                <a:spcPct val="150000"/>
              </a:lnSpc>
            </a:pPr>
            <a:r>
              <a:rPr lang="en-US" sz="2200" dirty="0"/>
              <a:t>Emphasis on art and design for visual appeal.</a:t>
            </a:r>
          </a:p>
        </p:txBody>
      </p:sp>
    </p:spTree>
    <p:extLst>
      <p:ext uri="{BB962C8B-B14F-4D97-AF65-F5344CB8AC3E}">
        <p14:creationId xmlns:p14="http://schemas.microsoft.com/office/powerpoint/2010/main" val="397666416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03E0A-7CFD-4A59-B26D-BC3409F0541E}"/>
              </a:ext>
            </a:extLst>
          </p:cNvPr>
          <p:cNvSpPr>
            <a:spLocks noGrp="1"/>
          </p:cNvSpPr>
          <p:nvPr>
            <p:ph type="title"/>
          </p:nvPr>
        </p:nvSpPr>
        <p:spPr/>
        <p:txBody>
          <a:bodyPr/>
          <a:lstStyle/>
          <a:p>
            <a:r>
              <a:rPr lang="en-US" b="1" dirty="0"/>
              <a:t>Scope of Sofitel :</a:t>
            </a:r>
            <a:endParaRPr lang="en-US" dirty="0"/>
          </a:p>
        </p:txBody>
      </p:sp>
      <p:sp>
        <p:nvSpPr>
          <p:cNvPr id="3" name="Content Placeholder 2">
            <a:extLst>
              <a:ext uri="{FF2B5EF4-FFF2-40B4-BE49-F238E27FC236}">
                <a16:creationId xmlns:a16="http://schemas.microsoft.com/office/drawing/2014/main" id="{6E729C3A-9703-465D-A66D-100436FB61DE}"/>
              </a:ext>
            </a:extLst>
          </p:cNvPr>
          <p:cNvSpPr>
            <a:spLocks noGrp="1"/>
          </p:cNvSpPr>
          <p:nvPr>
            <p:ph idx="1"/>
          </p:nvPr>
        </p:nvSpPr>
        <p:spPr>
          <a:xfrm>
            <a:off x="406401" y="1366490"/>
            <a:ext cx="5960533" cy="4897485"/>
          </a:xfrm>
        </p:spPr>
        <p:txBody>
          <a:bodyPr>
            <a:noAutofit/>
          </a:bodyPr>
          <a:lstStyle/>
          <a:p>
            <a:pPr lvl="0">
              <a:lnSpc>
                <a:spcPct val="150000"/>
              </a:lnSpc>
            </a:pPr>
            <a:r>
              <a:rPr lang="en-US" sz="2400" dirty="0"/>
              <a:t>Emphasis on cuisine and drink.</a:t>
            </a:r>
          </a:p>
          <a:p>
            <a:pPr lvl="0">
              <a:lnSpc>
                <a:spcPct val="150000"/>
              </a:lnSpc>
            </a:pPr>
            <a:r>
              <a:rPr lang="en-US" sz="2400" dirty="0"/>
              <a:t>Upscale and casual dining options.</a:t>
            </a:r>
          </a:p>
          <a:p>
            <a:pPr lvl="0">
              <a:lnSpc>
                <a:spcPct val="150000"/>
              </a:lnSpc>
            </a:pPr>
            <a:r>
              <a:rPr lang="en-US" sz="2400" dirty="0"/>
              <a:t>Offerings of international and regional cuisine.</a:t>
            </a:r>
          </a:p>
          <a:p>
            <a:pPr lvl="0">
              <a:lnSpc>
                <a:spcPct val="150000"/>
              </a:lnSpc>
            </a:pPr>
            <a:r>
              <a:rPr lang="en-US" sz="2400" dirty="0"/>
              <a:t>Amenities include swimming pools, fitness centers, restaurants, bars, event spaces, and recreational activities (Hallowell, 1996).</a:t>
            </a:r>
          </a:p>
        </p:txBody>
      </p:sp>
      <p:pic>
        <p:nvPicPr>
          <p:cNvPr id="4" name="Picture 3">
            <a:extLst>
              <a:ext uri="{FF2B5EF4-FFF2-40B4-BE49-F238E27FC236}">
                <a16:creationId xmlns:a16="http://schemas.microsoft.com/office/drawing/2014/main" id="{5CC5C16D-4786-4E55-AFB2-D42A9D65F03E}"/>
              </a:ext>
            </a:extLst>
          </p:cNvPr>
          <p:cNvPicPr>
            <a:picLocks noChangeAspect="1"/>
          </p:cNvPicPr>
          <p:nvPr/>
        </p:nvPicPr>
        <p:blipFill>
          <a:blip r:embed="rId3"/>
          <a:stretch>
            <a:fillRect/>
          </a:stretch>
        </p:blipFill>
        <p:spPr>
          <a:xfrm>
            <a:off x="6556759" y="763818"/>
            <a:ext cx="4350603" cy="5330363"/>
          </a:xfrm>
          <a:prstGeom prst="rect">
            <a:avLst/>
          </a:prstGeom>
        </p:spPr>
      </p:pic>
      <p:sp>
        <p:nvSpPr>
          <p:cNvPr id="5" name="Rectangle 4">
            <a:extLst>
              <a:ext uri="{FF2B5EF4-FFF2-40B4-BE49-F238E27FC236}">
                <a16:creationId xmlns:a16="http://schemas.microsoft.com/office/drawing/2014/main" id="{5623C8C4-0524-468A-97D7-A49C9143C826}"/>
              </a:ext>
            </a:extLst>
          </p:cNvPr>
          <p:cNvSpPr/>
          <p:nvPr/>
        </p:nvSpPr>
        <p:spPr>
          <a:xfrm>
            <a:off x="8140391" y="6248399"/>
            <a:ext cx="1183337" cy="276999"/>
          </a:xfrm>
          <a:prstGeom prst="rect">
            <a:avLst/>
          </a:prstGeom>
        </p:spPr>
        <p:txBody>
          <a:bodyPr wrap="none">
            <a:spAutoFit/>
          </a:bodyPr>
          <a:lstStyle/>
          <a:p>
            <a:r>
              <a:rPr lang="en-US" sz="1200" dirty="0">
                <a:latin typeface="Arial" panose="020B0604020202020204" pitchFamily="34" charset="0"/>
                <a:ea typeface="Calibri" panose="020F0502020204030204" pitchFamily="34" charset="0"/>
              </a:rPr>
              <a:t> (Sofitel, 2021)</a:t>
            </a:r>
            <a:endParaRPr lang="en-US" sz="1200" dirty="0"/>
          </a:p>
        </p:txBody>
      </p:sp>
    </p:spTree>
    <p:extLst>
      <p:ext uri="{BB962C8B-B14F-4D97-AF65-F5344CB8AC3E}">
        <p14:creationId xmlns:p14="http://schemas.microsoft.com/office/powerpoint/2010/main" val="393489261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890DD-A48D-433B-95F6-BE8C24770847}"/>
              </a:ext>
            </a:extLst>
          </p:cNvPr>
          <p:cNvSpPr>
            <a:spLocks noGrp="1"/>
          </p:cNvSpPr>
          <p:nvPr>
            <p:ph type="title"/>
          </p:nvPr>
        </p:nvSpPr>
        <p:spPr/>
        <p:txBody>
          <a:bodyPr/>
          <a:lstStyle/>
          <a:p>
            <a:r>
              <a:rPr lang="en-US" b="1" dirty="0"/>
              <a:t>Hospitality and Guest Services of Sofitel:</a:t>
            </a:r>
            <a:endParaRPr lang="en-US" dirty="0"/>
          </a:p>
        </p:txBody>
      </p:sp>
      <p:sp>
        <p:nvSpPr>
          <p:cNvPr id="3" name="Content Placeholder 2">
            <a:extLst>
              <a:ext uri="{FF2B5EF4-FFF2-40B4-BE49-F238E27FC236}">
                <a16:creationId xmlns:a16="http://schemas.microsoft.com/office/drawing/2014/main" id="{F6568C39-06CA-41DD-93EC-955F6B2C4FA4}"/>
              </a:ext>
            </a:extLst>
          </p:cNvPr>
          <p:cNvSpPr>
            <a:spLocks noGrp="1"/>
          </p:cNvSpPr>
          <p:nvPr>
            <p:ph idx="1"/>
          </p:nvPr>
        </p:nvSpPr>
        <p:spPr>
          <a:xfrm>
            <a:off x="4448487" y="2456719"/>
            <a:ext cx="6628989" cy="3527975"/>
          </a:xfrm>
        </p:spPr>
        <p:txBody>
          <a:bodyPr>
            <a:normAutofit/>
          </a:bodyPr>
          <a:lstStyle/>
          <a:p>
            <a:pPr lvl="0" algn="just"/>
            <a:r>
              <a:rPr lang="en-US" sz="2300" dirty="0"/>
              <a:t>Renowned for exceptional hospitality and individualized attention.</a:t>
            </a:r>
          </a:p>
          <a:p>
            <a:pPr lvl="0" algn="just"/>
            <a:r>
              <a:rPr lang="en-US" sz="2300" dirty="0"/>
              <a:t>Free concierge services at all Sofitel hotels.</a:t>
            </a:r>
          </a:p>
          <a:p>
            <a:pPr lvl="0" algn="just"/>
            <a:r>
              <a:rPr lang="en-US" sz="2300" dirty="0"/>
              <a:t>Professional concierge for reservations and activity arrangements.</a:t>
            </a:r>
          </a:p>
          <a:p>
            <a:pPr lvl="0" algn="just"/>
            <a:r>
              <a:rPr lang="en-US" sz="2300" dirty="0"/>
              <a:t>Some Sofitel hotels offer world-class leisure and wellness facilities (</a:t>
            </a:r>
            <a:r>
              <a:rPr lang="en-US" sz="2300" dirty="0" err="1"/>
              <a:t>Karatepe</a:t>
            </a:r>
            <a:r>
              <a:rPr lang="en-US" sz="2300" dirty="0"/>
              <a:t> &amp; </a:t>
            </a:r>
            <a:r>
              <a:rPr lang="en-US" sz="2300" dirty="0" err="1"/>
              <a:t>Ekiz</a:t>
            </a:r>
            <a:r>
              <a:rPr lang="en-US" sz="2300" dirty="0"/>
              <a:t>, 2004). </a:t>
            </a:r>
          </a:p>
          <a:p>
            <a:pPr algn="just"/>
            <a:endParaRPr lang="en-US" sz="2300" dirty="0"/>
          </a:p>
        </p:txBody>
      </p:sp>
      <p:pic>
        <p:nvPicPr>
          <p:cNvPr id="7" name="Picture 6">
            <a:extLst>
              <a:ext uri="{FF2B5EF4-FFF2-40B4-BE49-F238E27FC236}">
                <a16:creationId xmlns:a16="http://schemas.microsoft.com/office/drawing/2014/main" id="{B5C56270-088B-43DE-B4A5-1FBC880BC28B}"/>
              </a:ext>
            </a:extLst>
          </p:cNvPr>
          <p:cNvPicPr>
            <a:picLocks noChangeAspect="1"/>
          </p:cNvPicPr>
          <p:nvPr/>
        </p:nvPicPr>
        <p:blipFill>
          <a:blip r:embed="rId3"/>
          <a:stretch>
            <a:fillRect/>
          </a:stretch>
        </p:blipFill>
        <p:spPr>
          <a:xfrm>
            <a:off x="855215" y="1930400"/>
            <a:ext cx="3426399" cy="4335339"/>
          </a:xfrm>
          <a:prstGeom prst="rect">
            <a:avLst/>
          </a:prstGeom>
        </p:spPr>
      </p:pic>
      <p:sp>
        <p:nvSpPr>
          <p:cNvPr id="8" name="Rectangle 7">
            <a:extLst>
              <a:ext uri="{FF2B5EF4-FFF2-40B4-BE49-F238E27FC236}">
                <a16:creationId xmlns:a16="http://schemas.microsoft.com/office/drawing/2014/main" id="{3E92B86D-741A-4BB1-840F-0E24EFE07AC9}"/>
              </a:ext>
            </a:extLst>
          </p:cNvPr>
          <p:cNvSpPr/>
          <p:nvPr/>
        </p:nvSpPr>
        <p:spPr>
          <a:xfrm>
            <a:off x="1985562" y="6265739"/>
            <a:ext cx="1165704" cy="339517"/>
          </a:xfrm>
          <a:prstGeom prst="rect">
            <a:avLst/>
          </a:prstGeom>
        </p:spPr>
        <p:txBody>
          <a:bodyPr wrap="none">
            <a:spAutoFit/>
          </a:bodyPr>
          <a:lstStyle/>
          <a:p>
            <a:pPr algn="just">
              <a:lnSpc>
                <a:spcPct val="150000"/>
              </a:lnSpc>
              <a:spcAft>
                <a:spcPts val="800"/>
              </a:spcAft>
            </a:pPr>
            <a:r>
              <a:rPr lang="en-US" sz="1200" dirty="0">
                <a:latin typeface="Arial" panose="020B0604020202020204" pitchFamily="34" charset="0"/>
                <a:ea typeface="Calibri" panose="020F0502020204030204" pitchFamily="34" charset="0"/>
                <a:cs typeface="Times New Roman" panose="02020603050405020304" pitchFamily="18" charset="0"/>
              </a:rPr>
              <a:t>(Pacific, 2014)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7312375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A2FCC-06F6-4DC1-9479-B45D37CC8B4B}"/>
              </a:ext>
            </a:extLst>
          </p:cNvPr>
          <p:cNvSpPr>
            <a:spLocks noGrp="1"/>
          </p:cNvSpPr>
          <p:nvPr>
            <p:ph type="title"/>
          </p:nvPr>
        </p:nvSpPr>
        <p:spPr/>
        <p:txBody>
          <a:bodyPr>
            <a:normAutofit/>
          </a:bodyPr>
          <a:lstStyle/>
          <a:p>
            <a:r>
              <a:rPr lang="en-US" b="1" dirty="0"/>
              <a:t>Comparison between Sofitel Hotel and LXR Hotel:</a:t>
            </a:r>
            <a:endParaRPr lang="en-US" dirty="0"/>
          </a:p>
        </p:txBody>
      </p:sp>
      <p:sp>
        <p:nvSpPr>
          <p:cNvPr id="3" name="Content Placeholder 2">
            <a:extLst>
              <a:ext uri="{FF2B5EF4-FFF2-40B4-BE49-F238E27FC236}">
                <a16:creationId xmlns:a16="http://schemas.microsoft.com/office/drawing/2014/main" id="{CB9C1574-A07D-49A8-B60C-A3062BC4A74A}"/>
              </a:ext>
            </a:extLst>
          </p:cNvPr>
          <p:cNvSpPr>
            <a:spLocks noGrp="1"/>
          </p:cNvSpPr>
          <p:nvPr>
            <p:ph idx="1"/>
          </p:nvPr>
        </p:nvSpPr>
        <p:spPr>
          <a:xfrm>
            <a:off x="677334" y="2039712"/>
            <a:ext cx="8596668" cy="4695735"/>
          </a:xfrm>
        </p:spPr>
        <p:txBody>
          <a:bodyPr>
            <a:normAutofit/>
          </a:bodyPr>
          <a:lstStyle/>
          <a:p>
            <a:pPr marL="0" indent="0">
              <a:buNone/>
            </a:pPr>
            <a:r>
              <a:rPr lang="en-US" sz="2400" b="1" dirty="0"/>
              <a:t>Sofitel:</a:t>
            </a:r>
            <a:endParaRPr lang="en-US" sz="2400" dirty="0"/>
          </a:p>
          <a:p>
            <a:pPr lvl="0">
              <a:lnSpc>
                <a:spcPct val="150000"/>
              </a:lnSpc>
            </a:pPr>
            <a:r>
              <a:rPr lang="en-US" sz="2400" dirty="0"/>
              <a:t>Luxury hotel chain with French and local fusion.</a:t>
            </a:r>
          </a:p>
          <a:p>
            <a:pPr lvl="0"/>
            <a:r>
              <a:rPr lang="en-US" sz="2400" dirty="0"/>
              <a:t>Blend of French elegance and contemporary style.</a:t>
            </a:r>
          </a:p>
          <a:p>
            <a:pPr lvl="0"/>
            <a:r>
              <a:rPr lang="en-US" sz="2400" dirty="0"/>
              <a:t>Design or art motifs as an attraction.</a:t>
            </a:r>
          </a:p>
          <a:p>
            <a:pPr lvl="0"/>
            <a:r>
              <a:rPr lang="en-US" sz="2400" dirty="0"/>
              <a:t>Wide range of dining options.</a:t>
            </a:r>
          </a:p>
          <a:p>
            <a:pPr lvl="0"/>
            <a:r>
              <a:rPr lang="en-US" sz="2400" dirty="0"/>
              <a:t>Global presence in major cities and tourist destinations.</a:t>
            </a:r>
          </a:p>
          <a:p>
            <a:pPr lvl="0"/>
            <a:r>
              <a:rPr lang="en-US" sz="2400" dirty="0"/>
              <a:t>Signature guest services include concierge, leisure, wellness, business assistance, and event planning (Salazar, Costa, &amp; Rita, 2004). </a:t>
            </a:r>
          </a:p>
        </p:txBody>
      </p:sp>
    </p:spTree>
    <p:extLst>
      <p:ext uri="{BB962C8B-B14F-4D97-AF65-F5344CB8AC3E}">
        <p14:creationId xmlns:p14="http://schemas.microsoft.com/office/powerpoint/2010/main" val="299003015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D1463-DA6A-4B43-A593-498AB8B729B1}"/>
              </a:ext>
            </a:extLst>
          </p:cNvPr>
          <p:cNvSpPr>
            <a:spLocks noGrp="1"/>
          </p:cNvSpPr>
          <p:nvPr>
            <p:ph type="title"/>
          </p:nvPr>
        </p:nvSpPr>
        <p:spPr/>
        <p:txBody>
          <a:bodyPr/>
          <a:lstStyle/>
          <a:p>
            <a:r>
              <a:rPr lang="en-US" dirty="0"/>
              <a:t>Continued:</a:t>
            </a:r>
          </a:p>
        </p:txBody>
      </p:sp>
      <p:sp>
        <p:nvSpPr>
          <p:cNvPr id="3" name="Content Placeholder 2">
            <a:extLst>
              <a:ext uri="{FF2B5EF4-FFF2-40B4-BE49-F238E27FC236}">
                <a16:creationId xmlns:a16="http://schemas.microsoft.com/office/drawing/2014/main" id="{D3A8BD23-FFB8-46C2-866D-9BDAD32E3987}"/>
              </a:ext>
            </a:extLst>
          </p:cNvPr>
          <p:cNvSpPr>
            <a:spLocks noGrp="1"/>
          </p:cNvSpPr>
          <p:nvPr>
            <p:ph idx="1"/>
          </p:nvPr>
        </p:nvSpPr>
        <p:spPr>
          <a:xfrm>
            <a:off x="314812" y="1717140"/>
            <a:ext cx="7975468" cy="4570543"/>
          </a:xfrm>
        </p:spPr>
        <p:txBody>
          <a:bodyPr>
            <a:noAutofit/>
          </a:bodyPr>
          <a:lstStyle/>
          <a:p>
            <a:pPr>
              <a:lnSpc>
                <a:spcPct val="150000"/>
              </a:lnSpc>
            </a:pPr>
            <a:r>
              <a:rPr lang="en-US" sz="2400" dirty="0"/>
              <a:t>Upscale lodgings with regional flavor.</a:t>
            </a:r>
          </a:p>
          <a:p>
            <a:pPr>
              <a:lnSpc>
                <a:spcPct val="150000"/>
              </a:lnSpc>
            </a:pPr>
            <a:r>
              <a:rPr lang="en-US" sz="2400" dirty="0"/>
              <a:t>Authentic, all-encompassing adventures.</a:t>
            </a:r>
          </a:p>
          <a:p>
            <a:pPr>
              <a:lnSpc>
                <a:spcPct val="150000"/>
              </a:lnSpc>
            </a:pPr>
            <a:r>
              <a:rPr lang="en-US" sz="2400" dirty="0"/>
              <a:t>Distinctive accommodations.</a:t>
            </a:r>
          </a:p>
          <a:p>
            <a:pPr>
              <a:lnSpc>
                <a:spcPct val="150000"/>
              </a:lnSpc>
            </a:pPr>
            <a:r>
              <a:rPr lang="en-US" sz="2400" dirty="0"/>
              <a:t>Part of the Hilton family.</a:t>
            </a:r>
          </a:p>
          <a:p>
            <a:pPr>
              <a:lnSpc>
                <a:spcPct val="150000"/>
              </a:lnSpc>
            </a:pPr>
            <a:r>
              <a:rPr lang="en-US" sz="2400" dirty="0"/>
              <a:t>5-star accommodations in unique locations.</a:t>
            </a:r>
          </a:p>
          <a:p>
            <a:pPr>
              <a:lnSpc>
                <a:spcPct val="150000"/>
              </a:lnSpc>
            </a:pPr>
            <a:r>
              <a:rPr lang="en-US" sz="2400" dirty="0"/>
              <a:t>Personalized experiences, local cuisine, and activities.</a:t>
            </a:r>
          </a:p>
        </p:txBody>
      </p:sp>
      <p:pic>
        <p:nvPicPr>
          <p:cNvPr id="6" name="Picture 5">
            <a:extLst>
              <a:ext uri="{FF2B5EF4-FFF2-40B4-BE49-F238E27FC236}">
                <a16:creationId xmlns:a16="http://schemas.microsoft.com/office/drawing/2014/main" id="{B517F077-FE3D-46F0-89CD-1E7AFEE25082}"/>
              </a:ext>
            </a:extLst>
          </p:cNvPr>
          <p:cNvPicPr>
            <a:picLocks noChangeAspect="1"/>
          </p:cNvPicPr>
          <p:nvPr/>
        </p:nvPicPr>
        <p:blipFill>
          <a:blip r:embed="rId3"/>
          <a:stretch>
            <a:fillRect/>
          </a:stretch>
        </p:blipFill>
        <p:spPr>
          <a:xfrm>
            <a:off x="8133291" y="781050"/>
            <a:ext cx="3381375" cy="5295900"/>
          </a:xfrm>
          <a:prstGeom prst="rect">
            <a:avLst/>
          </a:prstGeom>
        </p:spPr>
      </p:pic>
      <p:sp>
        <p:nvSpPr>
          <p:cNvPr id="7" name="Rectangle 6">
            <a:extLst>
              <a:ext uri="{FF2B5EF4-FFF2-40B4-BE49-F238E27FC236}">
                <a16:creationId xmlns:a16="http://schemas.microsoft.com/office/drawing/2014/main" id="{0B8EBCBB-762B-4A99-96EC-6830ACB3762D}"/>
              </a:ext>
            </a:extLst>
          </p:cNvPr>
          <p:cNvSpPr/>
          <p:nvPr/>
        </p:nvSpPr>
        <p:spPr>
          <a:xfrm>
            <a:off x="9296429" y="6239211"/>
            <a:ext cx="1055097" cy="276999"/>
          </a:xfrm>
          <a:prstGeom prst="rect">
            <a:avLst/>
          </a:prstGeom>
        </p:spPr>
        <p:txBody>
          <a:bodyPr wrap="none">
            <a:spAutoFit/>
          </a:bodyPr>
          <a:lstStyle/>
          <a:p>
            <a:r>
              <a:rPr lang="en-US" sz="1200" dirty="0">
                <a:latin typeface="Arial" panose="020B0604020202020204" pitchFamily="34" charset="0"/>
                <a:ea typeface="Calibri" panose="020F0502020204030204" pitchFamily="34" charset="0"/>
              </a:rPr>
              <a:t> (LXR, 2018)</a:t>
            </a:r>
            <a:endParaRPr lang="en-US" sz="1200" dirty="0"/>
          </a:p>
        </p:txBody>
      </p:sp>
    </p:spTree>
    <p:extLst>
      <p:ext uri="{BB962C8B-B14F-4D97-AF65-F5344CB8AC3E}">
        <p14:creationId xmlns:p14="http://schemas.microsoft.com/office/powerpoint/2010/main" val="104944739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DE8D3-9557-41A0-88FB-DBFA16B8A527}"/>
              </a:ext>
            </a:extLst>
          </p:cNvPr>
          <p:cNvSpPr>
            <a:spLocks noGrp="1"/>
          </p:cNvSpPr>
          <p:nvPr>
            <p:ph type="title"/>
          </p:nvPr>
        </p:nvSpPr>
        <p:spPr>
          <a:xfrm>
            <a:off x="163125" y="818938"/>
            <a:ext cx="6458805" cy="902124"/>
          </a:xfrm>
        </p:spPr>
        <p:txBody>
          <a:bodyPr>
            <a:normAutofit/>
          </a:bodyPr>
          <a:lstStyle/>
          <a:p>
            <a:pPr algn="ctr"/>
            <a:r>
              <a:rPr lang="en-US" dirty="0"/>
              <a:t>Meeting client expectations.</a:t>
            </a:r>
          </a:p>
        </p:txBody>
      </p:sp>
      <p:sp>
        <p:nvSpPr>
          <p:cNvPr id="3" name="Content Placeholder 2">
            <a:extLst>
              <a:ext uri="{FF2B5EF4-FFF2-40B4-BE49-F238E27FC236}">
                <a16:creationId xmlns:a16="http://schemas.microsoft.com/office/drawing/2014/main" id="{12FF6DF3-E871-41A1-8F2A-CA70EA86B8C9}"/>
              </a:ext>
            </a:extLst>
          </p:cNvPr>
          <p:cNvSpPr>
            <a:spLocks noGrp="1"/>
          </p:cNvSpPr>
          <p:nvPr>
            <p:ph idx="1"/>
          </p:nvPr>
        </p:nvSpPr>
        <p:spPr>
          <a:xfrm>
            <a:off x="552240" y="1914925"/>
            <a:ext cx="5871641" cy="3880773"/>
          </a:xfrm>
        </p:spPr>
        <p:txBody>
          <a:bodyPr>
            <a:normAutofit/>
          </a:bodyPr>
          <a:lstStyle/>
          <a:p>
            <a:pPr>
              <a:lnSpc>
                <a:spcPct val="150000"/>
              </a:lnSpc>
            </a:pPr>
            <a:r>
              <a:rPr lang="en-US" sz="2800" dirty="0"/>
              <a:t>Ensure Quality</a:t>
            </a:r>
          </a:p>
          <a:p>
            <a:pPr>
              <a:lnSpc>
                <a:spcPct val="150000"/>
              </a:lnSpc>
            </a:pPr>
            <a:r>
              <a:rPr lang="en-US" sz="2800" dirty="0"/>
              <a:t>Timely Responses</a:t>
            </a:r>
          </a:p>
          <a:p>
            <a:pPr>
              <a:lnSpc>
                <a:spcPct val="150000"/>
              </a:lnSpc>
            </a:pPr>
            <a:r>
              <a:rPr lang="en-US" sz="2800" dirty="0"/>
              <a:t>Solicit Feedback</a:t>
            </a:r>
          </a:p>
          <a:p>
            <a:pPr>
              <a:lnSpc>
                <a:spcPct val="150000"/>
              </a:lnSpc>
            </a:pPr>
            <a:r>
              <a:rPr lang="en-US" sz="2800" dirty="0"/>
              <a:t>Create Memorable Experiences</a:t>
            </a:r>
          </a:p>
          <a:p>
            <a:pPr>
              <a:lnSpc>
                <a:spcPct val="150000"/>
              </a:lnSpc>
            </a:pPr>
            <a:r>
              <a:rPr lang="en-US" sz="2800" dirty="0"/>
              <a:t>Resolve Issues Gracefully</a:t>
            </a:r>
          </a:p>
        </p:txBody>
      </p:sp>
      <p:pic>
        <p:nvPicPr>
          <p:cNvPr id="4" name="Picture 3">
            <a:extLst>
              <a:ext uri="{FF2B5EF4-FFF2-40B4-BE49-F238E27FC236}">
                <a16:creationId xmlns:a16="http://schemas.microsoft.com/office/drawing/2014/main" id="{879EE09D-1C1E-4BD4-AB43-B67F7720C04E}"/>
              </a:ext>
            </a:extLst>
          </p:cNvPr>
          <p:cNvPicPr>
            <a:picLocks noChangeAspect="1"/>
          </p:cNvPicPr>
          <p:nvPr/>
        </p:nvPicPr>
        <p:blipFill>
          <a:blip r:embed="rId3"/>
          <a:stretch>
            <a:fillRect/>
          </a:stretch>
        </p:blipFill>
        <p:spPr>
          <a:xfrm>
            <a:off x="6556759" y="777466"/>
            <a:ext cx="4350603" cy="5330363"/>
          </a:xfrm>
          <a:prstGeom prst="rect">
            <a:avLst/>
          </a:prstGeom>
        </p:spPr>
      </p:pic>
      <p:sp>
        <p:nvSpPr>
          <p:cNvPr id="5" name="Rectangle 4">
            <a:extLst>
              <a:ext uri="{FF2B5EF4-FFF2-40B4-BE49-F238E27FC236}">
                <a16:creationId xmlns:a16="http://schemas.microsoft.com/office/drawing/2014/main" id="{CD5A1BAB-4395-4F29-9E99-FCC932139866}"/>
              </a:ext>
            </a:extLst>
          </p:cNvPr>
          <p:cNvSpPr/>
          <p:nvPr/>
        </p:nvSpPr>
        <p:spPr>
          <a:xfrm>
            <a:off x="8140391" y="6262047"/>
            <a:ext cx="1183337" cy="276999"/>
          </a:xfrm>
          <a:prstGeom prst="rect">
            <a:avLst/>
          </a:prstGeom>
        </p:spPr>
        <p:txBody>
          <a:bodyPr wrap="none">
            <a:spAutoFit/>
          </a:bodyPr>
          <a:lstStyle/>
          <a:p>
            <a:r>
              <a:rPr lang="en-US" sz="1200" dirty="0">
                <a:latin typeface="Arial" panose="020B0604020202020204" pitchFamily="34" charset="0"/>
                <a:ea typeface="Calibri" panose="020F0502020204030204" pitchFamily="34" charset="0"/>
              </a:rPr>
              <a:t> (Sofitel, 2021)</a:t>
            </a:r>
            <a:endParaRPr lang="en-US" sz="1200" dirty="0"/>
          </a:p>
        </p:txBody>
      </p:sp>
    </p:spTree>
    <p:extLst>
      <p:ext uri="{BB962C8B-B14F-4D97-AF65-F5344CB8AC3E}">
        <p14:creationId xmlns:p14="http://schemas.microsoft.com/office/powerpoint/2010/main" val="148574481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B6677-B21F-4396-9E2B-C93BFD562FD0}"/>
              </a:ext>
            </a:extLst>
          </p:cNvPr>
          <p:cNvSpPr>
            <a:spLocks noGrp="1"/>
          </p:cNvSpPr>
          <p:nvPr>
            <p:ph type="title"/>
          </p:nvPr>
        </p:nvSpPr>
        <p:spPr/>
        <p:txBody>
          <a:bodyPr/>
          <a:lstStyle/>
          <a:p>
            <a:r>
              <a:rPr lang="en-US" dirty="0"/>
              <a:t>My Job Role of Guest Services</a:t>
            </a:r>
          </a:p>
        </p:txBody>
      </p:sp>
      <p:sp>
        <p:nvSpPr>
          <p:cNvPr id="3" name="Content Placeholder 2">
            <a:extLst>
              <a:ext uri="{FF2B5EF4-FFF2-40B4-BE49-F238E27FC236}">
                <a16:creationId xmlns:a16="http://schemas.microsoft.com/office/drawing/2014/main" id="{5F4E7560-20FD-4336-9A08-C5EF4720905C}"/>
              </a:ext>
            </a:extLst>
          </p:cNvPr>
          <p:cNvSpPr>
            <a:spLocks noGrp="1"/>
          </p:cNvSpPr>
          <p:nvPr>
            <p:ph idx="1"/>
          </p:nvPr>
        </p:nvSpPr>
        <p:spPr>
          <a:xfrm>
            <a:off x="916463" y="1518321"/>
            <a:ext cx="3314387" cy="5165309"/>
          </a:xfrm>
        </p:spPr>
        <p:txBody>
          <a:bodyPr>
            <a:normAutofit/>
          </a:bodyPr>
          <a:lstStyle/>
          <a:p>
            <a:pPr>
              <a:lnSpc>
                <a:spcPct val="150000"/>
              </a:lnSpc>
            </a:pPr>
            <a:r>
              <a:rPr lang="en-US" dirty="0"/>
              <a:t>Concierge Services</a:t>
            </a:r>
          </a:p>
          <a:p>
            <a:pPr>
              <a:lnSpc>
                <a:spcPct val="150000"/>
              </a:lnSpc>
            </a:pPr>
            <a:r>
              <a:rPr lang="en-US" dirty="0"/>
              <a:t>Problem Resolution</a:t>
            </a:r>
          </a:p>
          <a:p>
            <a:pPr>
              <a:lnSpc>
                <a:spcPct val="150000"/>
              </a:lnSpc>
            </a:pPr>
            <a:r>
              <a:rPr lang="en-US" dirty="0"/>
              <a:t>Billing and Payments</a:t>
            </a:r>
          </a:p>
          <a:p>
            <a:pPr>
              <a:lnSpc>
                <a:spcPct val="150000"/>
              </a:lnSpc>
            </a:pPr>
            <a:r>
              <a:rPr lang="en-US" dirty="0"/>
              <a:t>Guest Information</a:t>
            </a:r>
          </a:p>
          <a:p>
            <a:pPr>
              <a:lnSpc>
                <a:spcPct val="150000"/>
              </a:lnSpc>
            </a:pPr>
            <a:r>
              <a:rPr lang="en-US" dirty="0"/>
              <a:t>Local Knowledge</a:t>
            </a:r>
          </a:p>
          <a:p>
            <a:pPr>
              <a:lnSpc>
                <a:spcPct val="150000"/>
              </a:lnSpc>
            </a:pPr>
            <a:r>
              <a:rPr lang="en-US" dirty="0"/>
              <a:t>Loyalty Programs</a:t>
            </a:r>
          </a:p>
          <a:p>
            <a:pPr>
              <a:lnSpc>
                <a:spcPct val="150000"/>
              </a:lnSpc>
            </a:pPr>
            <a:r>
              <a:rPr lang="en-US" dirty="0"/>
              <a:t>Communication</a:t>
            </a:r>
          </a:p>
          <a:p>
            <a:pPr>
              <a:lnSpc>
                <a:spcPct val="150000"/>
              </a:lnSpc>
            </a:pPr>
            <a:r>
              <a:rPr lang="en-US" dirty="0"/>
              <a:t>Adaptability</a:t>
            </a:r>
          </a:p>
          <a:p>
            <a:pPr>
              <a:lnSpc>
                <a:spcPct val="150000"/>
              </a:lnSpc>
            </a:pPr>
            <a:r>
              <a:rPr lang="en-US" dirty="0"/>
              <a:t>Positive Attitude</a:t>
            </a:r>
          </a:p>
        </p:txBody>
      </p:sp>
      <p:pic>
        <p:nvPicPr>
          <p:cNvPr id="4" name="Picture 3">
            <a:extLst>
              <a:ext uri="{FF2B5EF4-FFF2-40B4-BE49-F238E27FC236}">
                <a16:creationId xmlns:a16="http://schemas.microsoft.com/office/drawing/2014/main" id="{74FFEA73-84C0-45CE-9F68-7ED6D8BAB9DE}"/>
              </a:ext>
            </a:extLst>
          </p:cNvPr>
          <p:cNvPicPr>
            <a:picLocks noChangeAspect="1"/>
          </p:cNvPicPr>
          <p:nvPr/>
        </p:nvPicPr>
        <p:blipFill>
          <a:blip r:embed="rId3"/>
          <a:stretch>
            <a:fillRect/>
          </a:stretch>
        </p:blipFill>
        <p:spPr>
          <a:xfrm>
            <a:off x="4723642" y="1563505"/>
            <a:ext cx="3769039" cy="4768873"/>
          </a:xfrm>
          <a:prstGeom prst="rect">
            <a:avLst/>
          </a:prstGeom>
        </p:spPr>
      </p:pic>
      <p:sp>
        <p:nvSpPr>
          <p:cNvPr id="5" name="Rectangle 4">
            <a:extLst>
              <a:ext uri="{FF2B5EF4-FFF2-40B4-BE49-F238E27FC236}">
                <a16:creationId xmlns:a16="http://schemas.microsoft.com/office/drawing/2014/main" id="{7FCDFAF8-485A-4265-A37A-E09DCB4DF866}"/>
              </a:ext>
            </a:extLst>
          </p:cNvPr>
          <p:cNvSpPr/>
          <p:nvPr/>
        </p:nvSpPr>
        <p:spPr>
          <a:xfrm>
            <a:off x="6078296" y="6079961"/>
            <a:ext cx="1059731" cy="410816"/>
          </a:xfrm>
          <a:prstGeom prst="rect">
            <a:avLst/>
          </a:prstGeom>
        </p:spPr>
        <p:txBody>
          <a:bodyPr wrap="none">
            <a:spAutoFit/>
          </a:bodyPr>
          <a:lstStyle/>
          <a:p>
            <a:pPr algn="just">
              <a:lnSpc>
                <a:spcPct val="150000"/>
              </a:lnSpc>
              <a:spcAft>
                <a:spcPts val="800"/>
              </a:spcAft>
            </a:pPr>
            <a:r>
              <a:rPr lang="en-US" sz="1200" dirty="0">
                <a:latin typeface="Arial" panose="020B0604020202020204" pitchFamily="34" charset="0"/>
                <a:ea typeface="Calibri" panose="020F0502020204030204" pitchFamily="34" charset="0"/>
                <a:cs typeface="Times New Roman" panose="02020603050405020304" pitchFamily="18" charset="0"/>
              </a:rPr>
              <a:t>(Pacific, 2014)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079413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899F8-4925-4CAF-B742-35A3312ED4CB}"/>
              </a:ext>
            </a:extLst>
          </p:cNvPr>
          <p:cNvSpPr>
            <a:spLocks noGrp="1"/>
          </p:cNvSpPr>
          <p:nvPr>
            <p:ph type="title"/>
          </p:nvPr>
        </p:nvSpPr>
        <p:spPr/>
        <p:txBody>
          <a:bodyPr/>
          <a:lstStyle/>
          <a:p>
            <a:r>
              <a:rPr lang="en-US" b="1" dirty="0"/>
              <a:t>Conclusion:</a:t>
            </a:r>
            <a:endParaRPr lang="en-US" dirty="0"/>
          </a:p>
        </p:txBody>
      </p:sp>
      <p:sp>
        <p:nvSpPr>
          <p:cNvPr id="3" name="Content Placeholder 2">
            <a:extLst>
              <a:ext uri="{FF2B5EF4-FFF2-40B4-BE49-F238E27FC236}">
                <a16:creationId xmlns:a16="http://schemas.microsoft.com/office/drawing/2014/main" id="{9F8787CA-6E50-4A0B-949D-0B33E16DC4C6}"/>
              </a:ext>
            </a:extLst>
          </p:cNvPr>
          <p:cNvSpPr>
            <a:spLocks noGrp="1"/>
          </p:cNvSpPr>
          <p:nvPr>
            <p:ph idx="1"/>
          </p:nvPr>
        </p:nvSpPr>
        <p:spPr>
          <a:xfrm>
            <a:off x="677334" y="1987082"/>
            <a:ext cx="6318270" cy="3779356"/>
          </a:xfrm>
        </p:spPr>
        <p:txBody>
          <a:bodyPr>
            <a:noAutofit/>
          </a:bodyPr>
          <a:lstStyle/>
          <a:p>
            <a:pPr>
              <a:lnSpc>
                <a:spcPct val="150000"/>
              </a:lnSpc>
            </a:pPr>
            <a:r>
              <a:rPr lang="en-US" sz="2200" dirty="0"/>
              <a:t>Renowned for French cuisine, art, design.</a:t>
            </a:r>
          </a:p>
          <a:p>
            <a:pPr>
              <a:lnSpc>
                <a:spcPct val="150000"/>
              </a:lnSpc>
            </a:pPr>
            <a:r>
              <a:rPr lang="en-US" sz="2200" dirty="0"/>
              <a:t>Dedication to luxury, culture, art.</a:t>
            </a:r>
          </a:p>
          <a:p>
            <a:pPr>
              <a:lnSpc>
                <a:spcPct val="150000"/>
              </a:lnSpc>
            </a:pPr>
            <a:r>
              <a:rPr lang="en-US" sz="2200" dirty="0"/>
              <a:t>Attracts guests seeking French elegance.</a:t>
            </a:r>
          </a:p>
          <a:p>
            <a:pPr>
              <a:lnSpc>
                <a:spcPct val="150000"/>
              </a:lnSpc>
            </a:pPr>
            <a:r>
              <a:rPr lang="en-US" sz="2200" dirty="0"/>
              <a:t>Known for exceptional hospitality and guest service.</a:t>
            </a:r>
          </a:p>
          <a:p>
            <a:pPr>
              <a:lnSpc>
                <a:spcPct val="150000"/>
              </a:lnSpc>
            </a:pPr>
            <a:r>
              <a:rPr lang="en-US" sz="2200" dirty="0"/>
              <a:t>Builds a loyal client base.</a:t>
            </a:r>
          </a:p>
        </p:txBody>
      </p:sp>
      <p:pic>
        <p:nvPicPr>
          <p:cNvPr id="4" name="Picture 3">
            <a:extLst>
              <a:ext uri="{FF2B5EF4-FFF2-40B4-BE49-F238E27FC236}">
                <a16:creationId xmlns:a16="http://schemas.microsoft.com/office/drawing/2014/main" id="{47B6D244-2C08-43D3-B741-3BE5A01A271A}"/>
              </a:ext>
            </a:extLst>
          </p:cNvPr>
          <p:cNvPicPr>
            <a:picLocks noChangeAspect="1"/>
          </p:cNvPicPr>
          <p:nvPr/>
        </p:nvPicPr>
        <p:blipFill>
          <a:blip r:embed="rId3"/>
          <a:stretch>
            <a:fillRect/>
          </a:stretch>
        </p:blipFill>
        <p:spPr>
          <a:xfrm>
            <a:off x="7399999" y="817670"/>
            <a:ext cx="4102626" cy="5222660"/>
          </a:xfrm>
          <a:prstGeom prst="rect">
            <a:avLst/>
          </a:prstGeom>
        </p:spPr>
      </p:pic>
      <p:sp>
        <p:nvSpPr>
          <p:cNvPr id="5" name="Rectangle 4">
            <a:extLst>
              <a:ext uri="{FF2B5EF4-FFF2-40B4-BE49-F238E27FC236}">
                <a16:creationId xmlns:a16="http://schemas.microsoft.com/office/drawing/2014/main" id="{B200175A-0FE0-4005-B101-1553C3D167C3}"/>
              </a:ext>
            </a:extLst>
          </p:cNvPr>
          <p:cNvSpPr/>
          <p:nvPr/>
        </p:nvSpPr>
        <p:spPr>
          <a:xfrm>
            <a:off x="8781769" y="6182843"/>
            <a:ext cx="1339085" cy="276999"/>
          </a:xfrm>
          <a:prstGeom prst="rect">
            <a:avLst/>
          </a:prstGeom>
        </p:spPr>
        <p:txBody>
          <a:bodyPr wrap="none">
            <a:spAutoFit/>
          </a:bodyPr>
          <a:lstStyle/>
          <a:p>
            <a:r>
              <a:rPr lang="en-US" sz="1200" dirty="0">
                <a:latin typeface="Arial" panose="020B0604020202020204" pitchFamily="34" charset="0"/>
                <a:ea typeface="Calibri" panose="020F0502020204030204" pitchFamily="34" charset="0"/>
              </a:rPr>
              <a:t> (</a:t>
            </a:r>
            <a:r>
              <a:rPr lang="en-US" sz="1200" dirty="0" err="1">
                <a:latin typeface="Arial" panose="020B0604020202020204" pitchFamily="34" charset="0"/>
                <a:ea typeface="Calibri" panose="020F0502020204030204" pitchFamily="34" charset="0"/>
              </a:rPr>
              <a:t>Traveller</a:t>
            </a:r>
            <a:r>
              <a:rPr lang="en-US" sz="1200" dirty="0">
                <a:latin typeface="Arial" panose="020B0604020202020204" pitchFamily="34" charset="0"/>
                <a:ea typeface="Calibri" panose="020F0502020204030204" pitchFamily="34" charset="0"/>
              </a:rPr>
              <a:t>, 2018)</a:t>
            </a:r>
            <a:endParaRPr lang="en-US" sz="1200" dirty="0"/>
          </a:p>
        </p:txBody>
      </p:sp>
    </p:spTree>
    <p:extLst>
      <p:ext uri="{BB962C8B-B14F-4D97-AF65-F5344CB8AC3E}">
        <p14:creationId xmlns:p14="http://schemas.microsoft.com/office/powerpoint/2010/main" val="344397200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670F3-C4D6-43BE-920D-D1C2EBB7AB00}"/>
              </a:ext>
            </a:extLst>
          </p:cNvPr>
          <p:cNvSpPr>
            <a:spLocks noGrp="1"/>
          </p:cNvSpPr>
          <p:nvPr>
            <p:ph type="title"/>
          </p:nvPr>
        </p:nvSpPr>
        <p:spPr/>
        <p:txBody>
          <a:bodyPr/>
          <a:lstStyle/>
          <a:p>
            <a:r>
              <a:rPr lang="en-US" dirty="0"/>
              <a:t>References:</a:t>
            </a:r>
          </a:p>
        </p:txBody>
      </p:sp>
      <p:sp>
        <p:nvSpPr>
          <p:cNvPr id="4" name="Rectangle 1">
            <a:extLst>
              <a:ext uri="{FF2B5EF4-FFF2-40B4-BE49-F238E27FC236}">
                <a16:creationId xmlns:a16="http://schemas.microsoft.com/office/drawing/2014/main" id="{2231236E-FA46-470D-9C43-AA13C614AC42}"/>
              </a:ext>
            </a:extLst>
          </p:cNvPr>
          <p:cNvSpPr>
            <a:spLocks noGrp="1" noChangeArrowheads="1"/>
          </p:cNvSpPr>
          <p:nvPr>
            <p:ph idx="1"/>
          </p:nvPr>
        </p:nvSpPr>
        <p:spPr bwMode="auto">
          <a:xfrm>
            <a:off x="677334" y="933350"/>
            <a:ext cx="8686122" cy="592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2352"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1" i="0" u="none" strike="noStrike" cap="none" normalizeH="0" baseline="0" dirty="0">
              <a:ln>
                <a:noFill/>
              </a:ln>
              <a:solidFill>
                <a:srgbClr val="2F5496"/>
              </a:solidFill>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Acharya, S. B., Sengupta, P. P., &amp; Mishra, R. (2011). Exploring customer loyalty :A study on fast food outlines in the city of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chenna</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International Journal of Multidisciplinary Research.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175 183.</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Barsky, &amp; Nash, L. (2002). Evoking emotion: affective keys to hotel loyalty.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Cornell Hotel and Restaurant Administration Quarterly</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39-46.</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Gentry, L., &amp;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Kalliny</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 (2008). Consumer Loyalty – A Synthesis, Conceptual Framework, and Research Propositions.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Journal of American Academy of Business, Cambridge</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1-9.</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Gites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(2018). </a:t>
            </a:r>
            <a:r>
              <a:rPr kumimoji="0" lang="en-US" altLang="en-US" sz="110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Laur</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Hotels Experience &amp; Elegance</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Gites.fr: https://www.gites.fr/gites_laur-hotels-experience--elegance_didim_h1786469_en.htm</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Guzzo</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 (2010). Customer Satisfaction in the Hotel Industry: A Case Study from Sicily .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International Journal of Marketing Studies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1-12.</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Hallowell, R. (1996). The relationships of customer satisfaction, customer loyalty, and profitability: an empirical study.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International Journal of Service,</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27-42.</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Isabel, B., &amp; Richard, M. (2023).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Financial Times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Keys to Copenhagen: five standout hotels: https://www.ft.com/content/c5d572a2-dfd6-41b3-9463-a5222cf88679</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Karatepe</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 &amp;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Ekiz</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 (2004). The effects of organizational responses to complaints on satisfaction and loyalty: a study of hotel guests in Northern Cyprus. Journal of Managing Service Quality.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Managing Service Quality</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476-486.</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Kundampully</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 S. (2000). Customer loyalty in the hotel industry : the roll of customer satisfaction and image.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International Journal of </a:t>
            </a:r>
            <a:r>
              <a:rPr kumimoji="0" lang="en-US" altLang="en-US" sz="110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Contemporory</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Hospitality Management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346 351.</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LXR.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Dream destinations and immersive experiences are at the heart of LXR</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LXR hotels and Resorts: https://stories.hilton.com/brands/lxr-hotels</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michelin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(2021).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Sofitel Mumbai BKC</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michelin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https://guide.michelin.com/ca/en/hotels-stays/mumbai/sofitel-mumbai-bkc-6572?arr=2023-11-17&amp;dep=2023-11-18</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Nancy, T. (2013).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Best apps for booking last-minute hotel rooms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USA Today: https://www.usatoday.com/story/travel/hotels/2013/10/28/apps-booking-last-minute-hotels/3145765/</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Pacific, S. (2014).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Sofitel Fiji Resort and Spa</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South Pacific: https://southpacificbydesign.com/product/334/sofitel-fiji-resort-and-spa</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Salazar, A., Costa, J., &amp; Rita, P. (2004).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Relationship between Service Quality, Customer Satisfaction and </a:t>
            </a:r>
            <a:r>
              <a:rPr kumimoji="0" lang="en-US" altLang="en-US" sz="110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Behavioural</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Intentions: A Study on the Hospitality Sector.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Murcia :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EMACEuropean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Marketing Academy Conference.</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Sofitel. (2021).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ROOMS &amp; SUITES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Sofitel: https://www.sofitel-los-angeles.com/</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Sofitel. (2022).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 OUR GUEST</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Sofitel: https://www.sofitelbarcelona.com/</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Tideswell</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 &amp;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Fredline</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 (2004). Developing and Rewarding Loyalty to Hotels: The Guest's Perspective.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Hospitality &amp; Tourism Research.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28-186.</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Traveller</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n.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Sofitel Melbourne on Collins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CN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Traveller</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https://www.cntraveler.com/hotels/australia/melbourne/sofitel-melbourne-on-collins</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1832508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56</TotalTime>
  <Words>2383</Words>
  <Application>Microsoft Office PowerPoint</Application>
  <PresentationFormat>Widescreen</PresentationFormat>
  <Paragraphs>180</Paragraphs>
  <Slides>16</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Times New Roman</vt:lpstr>
      <vt:lpstr>Trebuchet MS</vt:lpstr>
      <vt:lpstr>Wingdings 3</vt:lpstr>
      <vt:lpstr>Facet</vt:lpstr>
      <vt:lpstr>Hospitality and guest services Module code: BMIH4003 Module tutor: Deborah Ann Lloyd</vt:lpstr>
      <vt:lpstr>Sofitel</vt:lpstr>
      <vt:lpstr>Introduction:</vt:lpstr>
      <vt:lpstr>The guest list of Sofitel Hotel:</vt:lpstr>
      <vt:lpstr>Nature, Scope, and Existing Tourism Infrastructure of Other Hotels: </vt:lpstr>
      <vt:lpstr>Scope of Other Hotels:</vt:lpstr>
      <vt:lpstr>Hospitality and Guest Service of Other Hotels:</vt:lpstr>
      <vt:lpstr>Nature, Scope, and Existing Hospitality and Guest Service of Sofitel:</vt:lpstr>
      <vt:lpstr>Scope of Sofitel :</vt:lpstr>
      <vt:lpstr>Hospitality and Guest Services of Sofitel:</vt:lpstr>
      <vt:lpstr>Comparison between Sofitel Hotel and LXR Hotel:</vt:lpstr>
      <vt:lpstr>Continued:</vt:lpstr>
      <vt:lpstr>Meeting client expectations.</vt:lpstr>
      <vt:lpstr>My Job Role of Guest Services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Hospitality &amp; Guest Service</dc:title>
  <dc:creator>Acme Gamers</dc:creator>
  <cp:lastModifiedBy>Anu</cp:lastModifiedBy>
  <cp:revision>36</cp:revision>
  <dcterms:created xsi:type="dcterms:W3CDTF">2023-10-20T07:22:42Z</dcterms:created>
  <dcterms:modified xsi:type="dcterms:W3CDTF">2023-10-21T22:41:42Z</dcterms:modified>
</cp:coreProperties>
</file>