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7" r:id="rId5"/>
    <p:sldId id="258" r:id="rId6"/>
    <p:sldId id="459" r:id="rId7"/>
    <p:sldId id="469" r:id="rId8"/>
    <p:sldId id="472" r:id="rId9"/>
    <p:sldId id="473" r:id="rId10"/>
    <p:sldId id="468" r:id="rId11"/>
    <p:sldId id="474" r:id="rId12"/>
    <p:sldId id="475" r:id="rId13"/>
    <p:sldId id="470" r:id="rId14"/>
    <p:sldId id="476" r:id="rId15"/>
    <p:sldId id="477" r:id="rId16"/>
    <p:sldId id="478" r:id="rId17"/>
    <p:sldId id="471" r:id="rId18"/>
    <p:sldId id="264" r:id="rId19"/>
    <p:sldId id="479" r:id="rId20"/>
    <p:sldId id="45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EC3B43-57F6-CE4C-8C31-7135F150F4BC}" v="44" dt="2020-11-27T17:07:30.571"/>
    <p1510:client id="{ED876E22-D1F6-FE17-F168-347AD5B263B6}" v="13" dt="2020-12-01T11:03:21.9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734" autoAdjust="0"/>
    <p:restoredTop sz="85595"/>
  </p:normalViewPr>
  <p:slideViewPr>
    <p:cSldViewPr snapToGrid="0">
      <p:cViewPr varScale="1">
        <p:scale>
          <a:sx n="59" d="100"/>
          <a:sy n="59" d="100"/>
        </p:scale>
        <p:origin x="208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ED389-8EE5-4057-B125-DDA3E649DE21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35ADC-F2BF-4929-B688-61399459F50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2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35ADC-F2BF-4929-B688-61399459F500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68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289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90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95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861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69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71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79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5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253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794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300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8048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mMcSBQvQLQ?feature=oembed" TargetMode="Externa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doras.dcu.ie/22810/" TargetMode="External"/><Relationship Id="rId2" Type="http://schemas.openxmlformats.org/officeDocument/2006/relationships/hyperlink" Target="https://doi.org/10.1108/0262171071073215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-oxfordreference-com.ezproxy.uwtsd.ac.uk/view/10.1093/acref/9780198841838.001.0001/acref-9780198841838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BMSK4007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Digital Skills and Personal Branding</a:t>
            </a:r>
          </a:p>
          <a:p>
            <a:endParaRPr lang="en-GB" dirty="0"/>
          </a:p>
          <a:p>
            <a:r>
              <a:rPr lang="en-GB" altLang="en-US" sz="2000" b="1" dirty="0"/>
              <a:t>Online </a:t>
            </a:r>
            <a:r>
              <a:rPr lang="en-GB" altLang="en-US" sz="2000" b="1"/>
              <a:t>Session 8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4D9E-C334-0B4C-9C0C-3A0A46CC8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7199-D3B6-AA41-9A05-D40C0DAB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070" y="1690689"/>
            <a:ext cx="10515600" cy="3464241"/>
          </a:xfrm>
        </p:spPr>
        <p:txBody>
          <a:bodyPr/>
          <a:lstStyle/>
          <a:p>
            <a:r>
              <a:rPr lang="en-US" dirty="0"/>
              <a:t>Review of last session;</a:t>
            </a:r>
          </a:p>
          <a:p>
            <a:r>
              <a:rPr lang="en-US" dirty="0"/>
              <a:t>How to be credible and professional;</a:t>
            </a:r>
          </a:p>
          <a:p>
            <a:r>
              <a:rPr lang="en-US" dirty="0"/>
              <a:t>Credibility in action;</a:t>
            </a:r>
          </a:p>
          <a:p>
            <a:r>
              <a:rPr lang="en-US" dirty="0"/>
              <a:t>How to become more credible and professional;</a:t>
            </a:r>
          </a:p>
          <a:p>
            <a:r>
              <a:rPr lang="en-US" dirty="0"/>
              <a:t>Benefits of being credible and professional;</a:t>
            </a:r>
          </a:p>
          <a:p>
            <a:r>
              <a:rPr lang="en-US"/>
              <a:t>Self-directed learning</a:t>
            </a:r>
            <a:r>
              <a:rPr lang="en-US" dirty="0"/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4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32298-F766-ED45-9C9A-464CED327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4541151" cy="622092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 dirty="0"/>
              <a:t>From the last session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BC45F45-251D-42F9-82D8-D29DA4AF2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1570220"/>
            <a:ext cx="4883774" cy="3717560"/>
          </a:xfrm>
        </p:spPr>
        <p:txBody>
          <a:bodyPr lIns="91440" tIns="45720" rIns="91440" bIns="45720" anchor="t"/>
          <a:lstStyle/>
          <a:p>
            <a:r>
              <a:rPr lang="en-US" sz="2200" dirty="0"/>
              <a:t>We were asked to:-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Produce your own LinkedIn profile to promote your brand.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Download a copy of this profile or take  screenshots and save it.</a:t>
            </a:r>
            <a:endParaRPr lang="en-US" sz="2200" dirty="0"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Use a complex password (of a least nine characters, which includes at least one random capital letter, lowercase letters and non-sequential numbers) to sign up. </a:t>
            </a:r>
          </a:p>
        </p:txBody>
      </p:sp>
      <p:pic>
        <p:nvPicPr>
          <p:cNvPr id="12" name="Picture 11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70AE8F9-33C5-DB4A-8AE4-B447BAF68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1115" y="119412"/>
            <a:ext cx="4883774" cy="53795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479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9884ED9-A46C-1A46-988E-E02F7D747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Being credible and professional</a:t>
            </a:r>
          </a:p>
        </p:txBody>
      </p:sp>
    </p:spTree>
    <p:extLst>
      <p:ext uri="{BB962C8B-B14F-4D97-AF65-F5344CB8AC3E}">
        <p14:creationId xmlns:p14="http://schemas.microsoft.com/office/powerpoint/2010/main" val="2124665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CB8D7-4102-EB43-8858-5D845517A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6" y="955963"/>
            <a:ext cx="3932767" cy="1600200"/>
          </a:xfrm>
        </p:spPr>
        <p:txBody>
          <a:bodyPr/>
          <a:lstStyle/>
          <a:p>
            <a:r>
              <a:rPr lang="en-GB" b="1" dirty="0"/>
              <a:t>The connection between credibility and professionalism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400F51-1B5D-4C42-B012-7EE6FF2EA7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7" y="2819400"/>
            <a:ext cx="3932767" cy="274320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are both connected closely to your reputation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Your reputation is how others perceive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Various traits and behaviours make you credible and professional</a:t>
            </a:r>
          </a:p>
          <a:p>
            <a:endParaRPr lang="en-GB" dirty="0"/>
          </a:p>
        </p:txBody>
      </p:sp>
      <p:pic>
        <p:nvPicPr>
          <p:cNvPr id="8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9D357FF4-9D48-B74B-9296-F39EC9D1B6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828"/>
          <a:stretch/>
        </p:blipFill>
        <p:spPr>
          <a:xfrm>
            <a:off x="5003608" y="457200"/>
            <a:ext cx="5054792" cy="53801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049707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5AC9F-9528-5941-8891-E3EBBC6ED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connection between credibility and professionalism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9C444-342C-704A-AEE7-CF670C2055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Credible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6B9C-6EBD-6C4B-B8F4-308251EC3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083" y="2697595"/>
            <a:ext cx="4567190" cy="2247034"/>
          </a:xfrm>
        </p:spPr>
        <p:txBody>
          <a:bodyPr/>
          <a:lstStyle/>
          <a:p>
            <a:r>
              <a:rPr lang="en-GB" dirty="0"/>
              <a:t>Easily Believable;</a:t>
            </a:r>
          </a:p>
          <a:p>
            <a:r>
              <a:rPr lang="en-GB" dirty="0"/>
              <a:t>Inspires trust;</a:t>
            </a:r>
          </a:p>
          <a:p>
            <a:r>
              <a:rPr lang="en-GB" dirty="0"/>
              <a:t>Inspires confidence;</a:t>
            </a:r>
          </a:p>
          <a:p>
            <a:r>
              <a:rPr lang="en-GB" dirty="0"/>
              <a:t>Able to convince;</a:t>
            </a:r>
          </a:p>
          <a:p>
            <a:r>
              <a:rPr lang="en-GB" dirty="0"/>
              <a:t>Uses evidence to build arguments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4F9F44B-2919-7F4C-BC57-88E466A48D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3492" y="1681163"/>
            <a:ext cx="5592426" cy="823912"/>
          </a:xfrm>
        </p:spPr>
        <p:txBody>
          <a:bodyPr/>
          <a:lstStyle/>
          <a:p>
            <a:r>
              <a:rPr lang="en-GB" sz="3600" dirty="0"/>
              <a:t>Professional person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F80D65-F442-3840-9E3F-D12915A579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3492" y="2697595"/>
            <a:ext cx="5465619" cy="2913496"/>
          </a:xfrm>
        </p:spPr>
        <p:txBody>
          <a:bodyPr/>
          <a:lstStyle/>
          <a:p>
            <a:r>
              <a:rPr lang="en-GB" dirty="0"/>
              <a:t>Shows a high degree of skill;</a:t>
            </a:r>
          </a:p>
          <a:p>
            <a:r>
              <a:rPr lang="en-GB" dirty="0"/>
              <a:t>Shows a high level of competence;</a:t>
            </a:r>
          </a:p>
          <a:p>
            <a:r>
              <a:rPr lang="en-GB" dirty="0"/>
              <a:t>Knowledgeable;</a:t>
            </a:r>
          </a:p>
          <a:p>
            <a:r>
              <a:rPr lang="en-GB" dirty="0"/>
              <a:t>Exhibits integrity;</a:t>
            </a:r>
          </a:p>
          <a:p>
            <a:r>
              <a:rPr lang="en-GB" dirty="0"/>
              <a:t>Ethical, abides by codes of practice</a:t>
            </a:r>
          </a:p>
        </p:txBody>
      </p:sp>
    </p:spTree>
    <p:extLst>
      <p:ext uri="{BB962C8B-B14F-4D97-AF65-F5344CB8AC3E}">
        <p14:creationId xmlns:p14="http://schemas.microsoft.com/office/powerpoint/2010/main" val="2503338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7F1FC1-4118-F14D-9841-857705E3C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Credibility in action</a:t>
            </a:r>
          </a:p>
        </p:txBody>
      </p:sp>
    </p:spTree>
    <p:extLst>
      <p:ext uri="{BB962C8B-B14F-4D97-AF65-F5344CB8AC3E}">
        <p14:creationId xmlns:p14="http://schemas.microsoft.com/office/powerpoint/2010/main" val="2674892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A68A65-F704-FA41-B276-4520FFD1C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Credible and professional person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6CFD10-A9AF-4D42-85E7-CE54DC7F5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6109"/>
            <a:ext cx="10515600" cy="3910157"/>
          </a:xfrm>
        </p:spPr>
        <p:txBody>
          <a:bodyPr/>
          <a:lstStyle/>
          <a:p>
            <a:r>
              <a:rPr lang="en-GB" sz="2400" dirty="0"/>
              <a:t>Is concerned to maintain their reputation;</a:t>
            </a:r>
          </a:p>
          <a:p>
            <a:r>
              <a:rPr lang="en-GB" sz="2400" dirty="0"/>
              <a:t>Understand the critical importance of –</a:t>
            </a:r>
          </a:p>
          <a:p>
            <a:pPr lvl="1"/>
            <a:r>
              <a:rPr lang="en-GB" dirty="0"/>
              <a:t>Being reliable;</a:t>
            </a:r>
          </a:p>
          <a:p>
            <a:pPr lvl="1"/>
            <a:r>
              <a:rPr lang="en-GB" dirty="0"/>
              <a:t>Effective;</a:t>
            </a:r>
          </a:p>
          <a:p>
            <a:pPr lvl="1"/>
            <a:r>
              <a:rPr lang="en-GB" dirty="0"/>
              <a:t>Honest;</a:t>
            </a:r>
          </a:p>
          <a:p>
            <a:pPr lvl="1"/>
            <a:r>
              <a:rPr lang="en-GB" dirty="0"/>
              <a:t>Trustworthy;</a:t>
            </a:r>
          </a:p>
          <a:p>
            <a:pPr lvl="1"/>
            <a:r>
              <a:rPr lang="en-GB" dirty="0"/>
              <a:t>Organised.</a:t>
            </a:r>
          </a:p>
          <a:p>
            <a:r>
              <a:rPr lang="en-GB" sz="2400" dirty="0"/>
              <a:t>Makes good decisions that take into account all relevant factors.</a:t>
            </a:r>
          </a:p>
          <a:p>
            <a:r>
              <a:rPr lang="en-GB" sz="2400" dirty="0"/>
              <a:t>Considers the team needs, individual needs, task needs, the whole organisation.</a:t>
            </a:r>
          </a:p>
          <a:p>
            <a:r>
              <a:rPr lang="en-GB" sz="2400" dirty="0"/>
              <a:t>Shoulders responsibility and supports the team.</a:t>
            </a:r>
          </a:p>
        </p:txBody>
      </p:sp>
    </p:spTree>
    <p:extLst>
      <p:ext uri="{BB962C8B-B14F-4D97-AF65-F5344CB8AC3E}">
        <p14:creationId xmlns:p14="http://schemas.microsoft.com/office/powerpoint/2010/main" val="3676069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6A0A3-41D4-A74A-8687-2879F7903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Non-Credible and unprofessional person</a:t>
            </a:r>
            <a:endParaRPr lang="en-GB" dirty="0"/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F3A95424-BFEC-4563-A52E-A73BE72543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9800" y="1253331"/>
            <a:ext cx="5156200" cy="4351338"/>
          </a:xfrm>
        </p:spPr>
        <p:txBody>
          <a:bodyPr/>
          <a:lstStyle/>
          <a:p>
            <a:r>
              <a:rPr lang="en-US" sz="2400" dirty="0"/>
              <a:t>Is unprepared, often late, satisfied with low quality work;</a:t>
            </a:r>
          </a:p>
          <a:p>
            <a:r>
              <a:rPr lang="en-US" sz="2400" dirty="0"/>
              <a:t>Spreads gossip;</a:t>
            </a:r>
          </a:p>
          <a:p>
            <a:r>
              <a:rPr lang="en-US" sz="2400" dirty="0"/>
              <a:t>Blames others, sometimes for their own faults;</a:t>
            </a:r>
          </a:p>
          <a:p>
            <a:r>
              <a:rPr lang="en-US" sz="2400" dirty="0"/>
              <a:t>Doesn’t consider the impact of the decision;</a:t>
            </a:r>
          </a:p>
          <a:p>
            <a:r>
              <a:rPr lang="en-US" sz="2400" dirty="0"/>
              <a:t>Fails to consult or to use the evidence;</a:t>
            </a:r>
          </a:p>
          <a:p>
            <a:r>
              <a:rPr lang="en-US" sz="2400" dirty="0"/>
              <a:t>Behaves inconsistently;</a:t>
            </a:r>
          </a:p>
          <a:p>
            <a:r>
              <a:rPr lang="en-US" sz="2400" dirty="0"/>
              <a:t>Difficult to work with.</a:t>
            </a:r>
          </a:p>
        </p:txBody>
      </p:sp>
      <p:pic>
        <p:nvPicPr>
          <p:cNvPr id="1026" name="Picture 2" descr="how to tell if someone is lying">
            <a:extLst>
              <a:ext uri="{FF2B5EF4-FFF2-40B4-BE49-F238E27FC236}">
                <a16:creationId xmlns:a16="http://schemas.microsoft.com/office/drawing/2014/main" id="{2B7E26B4-A91F-4849-8B85-BA03FA1266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9" r="16324" b="-1"/>
          <a:stretch/>
        </p:blipFill>
        <p:spPr bwMode="auto">
          <a:xfrm>
            <a:off x="6467423" y="1027907"/>
            <a:ext cx="5156200" cy="435133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16039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91F8E-2EEC-4F44-A15B-6F2E53CAC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do I become more credible and more professional?</a:t>
            </a:r>
          </a:p>
        </p:txBody>
      </p:sp>
    </p:spTree>
    <p:extLst>
      <p:ext uri="{BB962C8B-B14F-4D97-AF65-F5344CB8AC3E}">
        <p14:creationId xmlns:p14="http://schemas.microsoft.com/office/powerpoint/2010/main" val="1061537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F5608ED-F230-CA41-84BE-D993E1406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5224"/>
            <a:ext cx="10515600" cy="1325563"/>
          </a:xfrm>
        </p:spPr>
        <p:txBody>
          <a:bodyPr/>
          <a:lstStyle/>
          <a:p>
            <a:r>
              <a:rPr lang="en-GB" b="1" dirty="0"/>
              <a:t>How to become more credible and more professional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AB38C-6C7D-6748-94ED-CDC98C878D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7364" y="1540787"/>
            <a:ext cx="5156200" cy="3900618"/>
          </a:xfrm>
        </p:spPr>
        <p:txBody>
          <a:bodyPr/>
          <a:lstStyle/>
          <a:p>
            <a:r>
              <a:rPr lang="en-GB" sz="2600" dirty="0"/>
              <a:t>Treat people the way you like to be treated;</a:t>
            </a:r>
          </a:p>
          <a:p>
            <a:r>
              <a:rPr lang="en-GB" sz="2600" dirty="0"/>
              <a:t>Be honest, reliable and responsible;</a:t>
            </a:r>
          </a:p>
          <a:p>
            <a:r>
              <a:rPr lang="en-GB" sz="2600" dirty="0"/>
              <a:t>Operate as team member;</a:t>
            </a:r>
          </a:p>
          <a:p>
            <a:r>
              <a:rPr lang="en-GB" sz="2600" dirty="0"/>
              <a:t>Tell people what they need to know, when they need to know it;</a:t>
            </a:r>
          </a:p>
          <a:p>
            <a:r>
              <a:rPr lang="en-GB" sz="2600" dirty="0"/>
              <a:t>Talk things through before beginning;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5B0EA4B-399E-E54D-ADB3-AFB424C35E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40787"/>
            <a:ext cx="5156200" cy="4351338"/>
          </a:xfrm>
        </p:spPr>
        <p:txBody>
          <a:bodyPr lIns="91440" tIns="45720" rIns="91440" bIns="45720" anchor="t"/>
          <a:lstStyle/>
          <a:p>
            <a:r>
              <a:rPr lang="en-GB" sz="2600" dirty="0"/>
              <a:t>Prepare, plan, keep up to date;</a:t>
            </a:r>
          </a:p>
          <a:p>
            <a:r>
              <a:rPr lang="en-GB" sz="2600" dirty="0"/>
              <a:t>Maintain confidentiality;</a:t>
            </a:r>
          </a:p>
          <a:p>
            <a:r>
              <a:rPr lang="en-GB" sz="2600" dirty="0"/>
              <a:t>Make evidence-based decisions;</a:t>
            </a:r>
          </a:p>
          <a:p>
            <a:r>
              <a:rPr lang="en-GB" sz="2600" dirty="0"/>
              <a:t>Roll up your sleeves and work hard;</a:t>
            </a:r>
          </a:p>
          <a:p>
            <a:r>
              <a:rPr lang="en-GB" sz="2600" dirty="0"/>
              <a:t>Promote a culture of trust;</a:t>
            </a:r>
          </a:p>
          <a:p>
            <a:r>
              <a:rPr lang="en-GB" sz="2600" dirty="0"/>
              <a:t>Let people know how they are doing;</a:t>
            </a:r>
          </a:p>
          <a:p>
            <a:r>
              <a:rPr lang="en-GB" sz="2600" dirty="0"/>
              <a:t>Do your research/keep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828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C15848-6B41-434A-B6AF-9B22514AC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being credible and professional</a:t>
            </a:r>
          </a:p>
        </p:txBody>
      </p:sp>
    </p:spTree>
    <p:extLst>
      <p:ext uri="{BB962C8B-B14F-4D97-AF65-F5344CB8AC3E}">
        <p14:creationId xmlns:p14="http://schemas.microsoft.com/office/powerpoint/2010/main" val="1962406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93F2DA-FB20-5F4B-9539-CAAA9253E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being credible and professional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C524A9-FAD1-3A40-9169-A12F3E33D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1"/>
            <a:ext cx="5156200" cy="4351338"/>
          </a:xfrm>
        </p:spPr>
        <p:txBody>
          <a:bodyPr/>
          <a:lstStyle/>
          <a:p>
            <a:r>
              <a:rPr lang="en-GB" dirty="0"/>
              <a:t>Reputation will grow</a:t>
            </a:r>
          </a:p>
          <a:p>
            <a:r>
              <a:rPr lang="en-GB" dirty="0"/>
              <a:t>You’ll be perceived to be an achiever;</a:t>
            </a:r>
          </a:p>
          <a:p>
            <a:r>
              <a:rPr lang="en-GB" dirty="0"/>
              <a:t>You’ll achieve your objectives;</a:t>
            </a:r>
          </a:p>
          <a:p>
            <a:r>
              <a:rPr lang="en-GB" dirty="0"/>
              <a:t>You’ll achieve high quality outputs;</a:t>
            </a:r>
          </a:p>
          <a:p>
            <a:r>
              <a:rPr lang="en-GB" dirty="0"/>
              <a:t>You’ll find work more interesting, challenging, varied and satisfying;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Credibility | Stakeholder Management's Blog">
            <a:extLst>
              <a:ext uri="{FF2B5EF4-FFF2-40B4-BE49-F238E27FC236}">
                <a16:creationId xmlns:a16="http://schemas.microsoft.com/office/drawing/2014/main" id="{244E117D-2D67-3E45-B217-6D2C3C35E7D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1253330"/>
            <a:ext cx="580178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093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53E0E-9778-7A4F-994E-D2D0A67FF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Self-directed learning</a:t>
            </a:r>
          </a:p>
        </p:txBody>
      </p:sp>
    </p:spTree>
    <p:extLst>
      <p:ext uri="{BB962C8B-B14F-4D97-AF65-F5344CB8AC3E}">
        <p14:creationId xmlns:p14="http://schemas.microsoft.com/office/powerpoint/2010/main" val="821848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03A4-8837-0944-A3A1-E6A2260A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7308"/>
            <a:ext cx="10515600" cy="1325563"/>
          </a:xfrm>
        </p:spPr>
        <p:txBody>
          <a:bodyPr/>
          <a:lstStyle/>
          <a:p>
            <a:r>
              <a:rPr lang="en-GB" b="1" dirty="0"/>
              <a:t>Check out this video before the next session </a:t>
            </a:r>
          </a:p>
        </p:txBody>
      </p:sp>
      <p:pic>
        <p:nvPicPr>
          <p:cNvPr id="4" name="Online Media 3" descr="Why credibility is the foundation of leadership | Barry Posner | TEDxUniversityofNevada">
            <a:hlinkClick r:id="" action="ppaction://media"/>
            <a:extLst>
              <a:ext uri="{FF2B5EF4-FFF2-40B4-BE49-F238E27FC236}">
                <a16:creationId xmlns:a16="http://schemas.microsoft.com/office/drawing/2014/main" id="{80A1001F-7CA2-8A43-B670-4C6CBCE36C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98820" y="933562"/>
            <a:ext cx="8392682" cy="4721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3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7320-4440-C448-8128-BDC45C4A3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43436-07AE-B045-8999-6973D7DDD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2280"/>
            <a:ext cx="10515600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Caldwell, C. and Hayes, L.A. (2007), "Leadership, trustworthiness, and the mediating lens", </a:t>
            </a:r>
            <a:r>
              <a:rPr lang="en-GB" sz="2400" i="1" dirty="0"/>
              <a:t>Journal of Management Development</a:t>
            </a:r>
            <a:r>
              <a:rPr lang="en-GB" sz="2400" dirty="0"/>
              <a:t>, Vol. 26 No. 3, pp. 261-281. </a:t>
            </a:r>
            <a:r>
              <a:rPr lang="en-GB" sz="2400" dirty="0">
                <a:hlinkClick r:id="rId2" tooltip="DOI: https://doi.org/10.1108/02621710710732155"/>
              </a:rPr>
              <a:t>https://doi.org/10.1108/02621710710732155</a:t>
            </a:r>
            <a:r>
              <a:rPr lang="en-GB" sz="2400" dirty="0"/>
              <a:t>;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Gubbins, C., et al., (2018) </a:t>
            </a:r>
            <a:r>
              <a:rPr lang="en-GB" sz="2400" i="1" dirty="0"/>
              <a:t>Enhancing the trustworthiness and credibility of HRD: Evidence-based management to the rescue?</a:t>
            </a:r>
            <a:r>
              <a:rPr lang="en-GB" sz="2400" dirty="0"/>
              <a:t> Human Resource Development Quarterly, 29 (3). pp. 193-202. ISSN 1044-8004 </a:t>
            </a:r>
            <a:r>
              <a:rPr lang="en-GB" sz="2400" dirty="0">
                <a:hlinkClick r:id="rId3"/>
              </a:rPr>
              <a:t>http://doras.dcu.ie/22810/</a:t>
            </a:r>
            <a:r>
              <a:rPr lang="en-GB" sz="2400" dirty="0"/>
              <a:t> ;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Chandler, D.,  Munday, R., (2020), A dictionary of media and communication, 3</a:t>
            </a:r>
            <a:r>
              <a:rPr lang="en-GB" sz="2400" baseline="30000" dirty="0"/>
              <a:t>rd</a:t>
            </a:r>
            <a:r>
              <a:rPr lang="en-GB" sz="2400" dirty="0"/>
              <a:t> edition, Oxford university Press DOI:</a:t>
            </a:r>
            <a:r>
              <a:rPr lang="en-GB" dirty="0"/>
              <a:t> </a:t>
            </a:r>
            <a:r>
              <a:rPr lang="en-GB" sz="2400" dirty="0"/>
              <a:t>10.1093/</a:t>
            </a:r>
            <a:r>
              <a:rPr lang="en-GB" sz="2400" dirty="0" err="1"/>
              <a:t>acref</a:t>
            </a:r>
            <a:r>
              <a:rPr lang="en-GB" sz="2400" dirty="0"/>
              <a:t>/9780198841838.001.0001 </a:t>
            </a:r>
            <a:r>
              <a:rPr lang="en-GB" sz="2400" dirty="0">
                <a:hlinkClick r:id="rId4"/>
              </a:rPr>
              <a:t>https://www-oxfordreference-com.ezproxy.uwtsd.ac.uk/view/10.1093/acref/9780198841838.001.0001/acref-9780198841838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0323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3"/>
            <a:ext cx="12192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512" y="365126"/>
            <a:ext cx="8748783" cy="1325563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2100428"/>
            <a:ext cx="8964488" cy="290072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in this session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20597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MSK4005 Online SESSION 7" id="{D64830FF-3CB6-754F-9CDA-8E9430B1A869}" vid="{8198E2FE-2C92-2B4D-A992-7F16CC1674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3" ma:contentTypeDescription="Create a new document." ma:contentTypeScope="" ma:versionID="e4740ae64b083be1496ce12f50bc7e4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d541d57eb43a115be17f8c812b6ab38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0E519A2-7968-4DCF-AAC8-29172B967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E26017-664A-42E3-9D03-93FD65F9F1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8A8531-B181-4AFD-995C-50BE17257416}">
  <ds:schemaRefs>
    <ds:schemaRef ds:uri="f66716c4-314f-46c1-b01e-5a44c61897d8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a908d394-d138-480e-87a3-ff44c37f991a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697</Words>
  <Application>Microsoft Office PowerPoint</Application>
  <PresentationFormat>Widescreen</PresentationFormat>
  <Paragraphs>90</Paragraphs>
  <Slides>17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Custom Design</vt:lpstr>
      <vt:lpstr>CertHE Skills for the Workplace Module: BMSK4007</vt:lpstr>
      <vt:lpstr>Overview</vt:lpstr>
      <vt:lpstr>From the last session</vt:lpstr>
      <vt:lpstr>Being credible and professional</vt:lpstr>
      <vt:lpstr>The connection between credibility and professionalism</vt:lpstr>
      <vt:lpstr>The connection between credibility and professionalism</vt:lpstr>
      <vt:lpstr>Credibility in action</vt:lpstr>
      <vt:lpstr>Credible and professional person</vt:lpstr>
      <vt:lpstr>Non-Credible and unprofessional person</vt:lpstr>
      <vt:lpstr>How do I become more credible and more professional?</vt:lpstr>
      <vt:lpstr>How to become more credible and more professional</vt:lpstr>
      <vt:lpstr>Benefits of being credible and professional</vt:lpstr>
      <vt:lpstr>Benefits of being credible and professional</vt:lpstr>
      <vt:lpstr>Self-directed learning</vt:lpstr>
      <vt:lpstr>Check out this video before the next session </vt:lpstr>
      <vt:lpstr>References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BMSK4007</dc:title>
  <dc:creator>Stuart Morgan</dc:creator>
  <cp:lastModifiedBy>Stuart Morgan</cp:lastModifiedBy>
  <cp:revision>12</cp:revision>
  <dcterms:created xsi:type="dcterms:W3CDTF">2020-11-27T16:17:42Z</dcterms:created>
  <dcterms:modified xsi:type="dcterms:W3CDTF">2020-12-01T11:03:40Z</dcterms:modified>
</cp:coreProperties>
</file>