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1875B0-18B5-A64D-AA89-499665027D4B}" v="60" dt="2026-03-17T14:27:37.8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67"/>
    <p:restoredTop sz="89732"/>
  </p:normalViewPr>
  <p:slideViewPr>
    <p:cSldViewPr snapToGrid="0">
      <p:cViewPr varScale="1">
        <p:scale>
          <a:sx n="104" d="100"/>
          <a:sy n="104" d="100"/>
        </p:scale>
        <p:origin x="688" y="192"/>
      </p:cViewPr>
      <p:guideLst/>
    </p:cSldViewPr>
  </p:slideViewPr>
  <p:notesTextViewPr>
    <p:cViewPr>
      <p:scale>
        <a:sx n="1" d="1"/>
        <a:sy n="1" d="1"/>
      </p:scale>
      <p:origin x="0" y="0"/>
    </p:cViewPr>
  </p:notesTextViewPr>
  <p:notesViewPr>
    <p:cSldViewPr snapToGrid="0">
      <p:cViewPr varScale="1">
        <p:scale>
          <a:sx n="88" d="100"/>
          <a:sy n="88" d="100"/>
        </p:scale>
        <p:origin x="2664"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nai Woods (2501493)" userId="3fb1c233-f672-4de2-947e-44c6e1e896be" providerId="ADAL" clId="{3E504CD1-65C8-58D6-A44B-ED5262948F83}"/>
    <pc:docChg chg="custSel modSld">
      <pc:chgData name="Chenai Woods (2501493)" userId="3fb1c233-f672-4de2-947e-44c6e1e896be" providerId="ADAL" clId="{3E504CD1-65C8-58D6-A44B-ED5262948F83}" dt="2026-03-17T14:27:37.823" v="62"/>
      <pc:docMkLst>
        <pc:docMk/>
      </pc:docMkLst>
      <pc:sldChg chg="addSp delSp modSp modTransition modAnim">
        <pc:chgData name="Chenai Woods (2501493)" userId="3fb1c233-f672-4de2-947e-44c6e1e896be" providerId="ADAL" clId="{3E504CD1-65C8-58D6-A44B-ED5262948F83}" dt="2026-03-17T14:05:59.447" v="10"/>
        <pc:sldMkLst>
          <pc:docMk/>
          <pc:sldMk cId="959789010" sldId="257"/>
        </pc:sldMkLst>
        <pc:picChg chg="add del mod">
          <ac:chgData name="Chenai Woods (2501493)" userId="3fb1c233-f672-4de2-947e-44c6e1e896be" providerId="ADAL" clId="{3E504CD1-65C8-58D6-A44B-ED5262948F83}" dt="2026-03-17T14:05:32.176" v="9"/>
          <ac:picMkLst>
            <pc:docMk/>
            <pc:sldMk cId="959789010" sldId="257"/>
            <ac:picMk id="4" creationId="{1884BF5A-B8F4-9BCC-0624-5233342ABB84}"/>
          </ac:picMkLst>
        </pc:picChg>
        <pc:picChg chg="add mod">
          <ac:chgData name="Chenai Woods (2501493)" userId="3fb1c233-f672-4de2-947e-44c6e1e896be" providerId="ADAL" clId="{3E504CD1-65C8-58D6-A44B-ED5262948F83}" dt="2026-03-17T14:05:59.447" v="10"/>
          <ac:picMkLst>
            <pc:docMk/>
            <pc:sldMk cId="959789010" sldId="257"/>
            <ac:picMk id="9" creationId="{67009D26-2BD4-948C-FA80-04EB28EEBE1A}"/>
          </ac:picMkLst>
        </pc:picChg>
      </pc:sldChg>
      <pc:sldChg chg="addSp delSp modSp modTransition modAnim">
        <pc:chgData name="Chenai Woods (2501493)" userId="3fb1c233-f672-4de2-947e-44c6e1e896be" providerId="ADAL" clId="{3E504CD1-65C8-58D6-A44B-ED5262948F83}" dt="2026-03-17T14:11:21.782" v="31"/>
        <pc:sldMkLst>
          <pc:docMk/>
          <pc:sldMk cId="3454007104" sldId="258"/>
        </pc:sldMkLst>
        <pc:picChg chg="add del mod">
          <ac:chgData name="Chenai Woods (2501493)" userId="3fb1c233-f672-4de2-947e-44c6e1e896be" providerId="ADAL" clId="{3E504CD1-65C8-58D6-A44B-ED5262948F83}" dt="2026-03-17T14:07:02.308" v="12"/>
          <ac:picMkLst>
            <pc:docMk/>
            <pc:sldMk cId="3454007104" sldId="258"/>
            <ac:picMk id="8" creationId="{DC3763E9-9AE0-4389-BAB8-491429F92430}"/>
          </ac:picMkLst>
        </pc:picChg>
        <pc:picChg chg="add del mod">
          <ac:chgData name="Chenai Woods (2501493)" userId="3fb1c233-f672-4de2-947e-44c6e1e896be" providerId="ADAL" clId="{3E504CD1-65C8-58D6-A44B-ED5262948F83}" dt="2026-03-17T14:08:49.900" v="20"/>
          <ac:picMkLst>
            <pc:docMk/>
            <pc:sldMk cId="3454007104" sldId="258"/>
            <ac:picMk id="12" creationId="{0091DB51-1A71-026A-840C-BAE99C19FA5A}"/>
          </ac:picMkLst>
        </pc:picChg>
        <pc:picChg chg="add del mod">
          <ac:chgData name="Chenai Woods (2501493)" userId="3fb1c233-f672-4de2-947e-44c6e1e896be" providerId="ADAL" clId="{3E504CD1-65C8-58D6-A44B-ED5262948F83}" dt="2026-03-17T14:09:20.390" v="22"/>
          <ac:picMkLst>
            <pc:docMk/>
            <pc:sldMk cId="3454007104" sldId="258"/>
            <ac:picMk id="17" creationId="{2C523B12-01B1-C00A-16C0-58F7BEEE591E}"/>
          </ac:picMkLst>
        </pc:picChg>
        <pc:picChg chg="add del mod">
          <ac:chgData name="Chenai Woods (2501493)" userId="3fb1c233-f672-4de2-947e-44c6e1e896be" providerId="ADAL" clId="{3E504CD1-65C8-58D6-A44B-ED5262948F83}" dt="2026-03-17T14:09:35.733" v="24"/>
          <ac:picMkLst>
            <pc:docMk/>
            <pc:sldMk cId="3454007104" sldId="258"/>
            <ac:picMk id="21" creationId="{2EE307CB-4E05-F8A1-2289-165B779970F5}"/>
          </ac:picMkLst>
        </pc:picChg>
        <pc:picChg chg="add del mod">
          <ac:chgData name="Chenai Woods (2501493)" userId="3fb1c233-f672-4de2-947e-44c6e1e896be" providerId="ADAL" clId="{3E504CD1-65C8-58D6-A44B-ED5262948F83}" dt="2026-03-17T14:10:18.403" v="26"/>
          <ac:picMkLst>
            <pc:docMk/>
            <pc:sldMk cId="3454007104" sldId="258"/>
            <ac:picMk id="25" creationId="{3EBFC62D-FC03-0F73-AF9E-DC3A0E1C878D}"/>
          </ac:picMkLst>
        </pc:picChg>
        <pc:picChg chg="add del mod">
          <ac:chgData name="Chenai Woods (2501493)" userId="3fb1c233-f672-4de2-947e-44c6e1e896be" providerId="ADAL" clId="{3E504CD1-65C8-58D6-A44B-ED5262948F83}" dt="2026-03-17T14:10:31.511" v="28"/>
          <ac:picMkLst>
            <pc:docMk/>
            <pc:sldMk cId="3454007104" sldId="258"/>
            <ac:picMk id="29" creationId="{CF6437B4-FC85-1489-132D-F2C8BE98B36E}"/>
          </ac:picMkLst>
        </pc:picChg>
        <pc:picChg chg="add del mod">
          <ac:chgData name="Chenai Woods (2501493)" userId="3fb1c233-f672-4de2-947e-44c6e1e896be" providerId="ADAL" clId="{3E504CD1-65C8-58D6-A44B-ED5262948F83}" dt="2026-03-17T14:10:43.820" v="30"/>
          <ac:picMkLst>
            <pc:docMk/>
            <pc:sldMk cId="3454007104" sldId="258"/>
            <ac:picMk id="33" creationId="{CD5D8A37-06E3-C440-69D1-E9247A78B5E8}"/>
          </ac:picMkLst>
        </pc:picChg>
        <pc:picChg chg="add mod">
          <ac:chgData name="Chenai Woods (2501493)" userId="3fb1c233-f672-4de2-947e-44c6e1e896be" providerId="ADAL" clId="{3E504CD1-65C8-58D6-A44B-ED5262948F83}" dt="2026-03-17T14:11:21.782" v="31"/>
          <ac:picMkLst>
            <pc:docMk/>
            <pc:sldMk cId="3454007104" sldId="258"/>
            <ac:picMk id="37" creationId="{F88C65DC-CE0E-741F-4E21-4045F596C619}"/>
          </ac:picMkLst>
        </pc:picChg>
      </pc:sldChg>
      <pc:sldChg chg="addSp delSp modSp modTransition modAnim">
        <pc:chgData name="Chenai Woods (2501493)" userId="3fb1c233-f672-4de2-947e-44c6e1e896be" providerId="ADAL" clId="{3E504CD1-65C8-58D6-A44B-ED5262948F83}" dt="2026-03-17T14:13:51.346" v="38"/>
        <pc:sldMkLst>
          <pc:docMk/>
          <pc:sldMk cId="1618719433" sldId="259"/>
        </pc:sldMkLst>
        <pc:picChg chg="add del mod">
          <ac:chgData name="Chenai Woods (2501493)" userId="3fb1c233-f672-4de2-947e-44c6e1e896be" providerId="ADAL" clId="{3E504CD1-65C8-58D6-A44B-ED5262948F83}" dt="2026-03-17T14:07:48.408" v="15"/>
          <ac:picMkLst>
            <pc:docMk/>
            <pc:sldMk cId="1618719433" sldId="259"/>
            <ac:picMk id="6" creationId="{F6501C3F-2F9D-D8B4-FD81-80ACD2E24750}"/>
          </ac:picMkLst>
        </pc:picChg>
        <pc:picChg chg="add del mod">
          <ac:chgData name="Chenai Woods (2501493)" userId="3fb1c233-f672-4de2-947e-44c6e1e896be" providerId="ADAL" clId="{3E504CD1-65C8-58D6-A44B-ED5262948F83}" dt="2026-03-17T14:07:56.589" v="17"/>
          <ac:picMkLst>
            <pc:docMk/>
            <pc:sldMk cId="1618719433" sldId="259"/>
            <ac:picMk id="10" creationId="{71BB56E0-0E0A-73E5-4314-BD75717C72AA}"/>
          </ac:picMkLst>
        </pc:picChg>
        <pc:picChg chg="add del mod">
          <ac:chgData name="Chenai Woods (2501493)" userId="3fb1c233-f672-4de2-947e-44c6e1e896be" providerId="ADAL" clId="{3E504CD1-65C8-58D6-A44B-ED5262948F83}" dt="2026-03-17T14:08:18.308" v="19"/>
          <ac:picMkLst>
            <pc:docMk/>
            <pc:sldMk cId="1618719433" sldId="259"/>
            <ac:picMk id="14" creationId="{B83372B1-F9DF-34BF-A20D-1DD94C566DEB}"/>
          </ac:picMkLst>
        </pc:picChg>
        <pc:picChg chg="add del mod">
          <ac:chgData name="Chenai Woods (2501493)" userId="3fb1c233-f672-4de2-947e-44c6e1e896be" providerId="ADAL" clId="{3E504CD1-65C8-58D6-A44B-ED5262948F83}" dt="2026-03-17T14:11:37.144" v="33"/>
          <ac:picMkLst>
            <pc:docMk/>
            <pc:sldMk cId="1618719433" sldId="259"/>
            <ac:picMk id="20" creationId="{0B4BD572-C8D7-BF6D-3F3F-2AA168A44007}"/>
          </ac:picMkLst>
        </pc:picChg>
        <pc:picChg chg="add del mod">
          <ac:chgData name="Chenai Woods (2501493)" userId="3fb1c233-f672-4de2-947e-44c6e1e896be" providerId="ADAL" clId="{3E504CD1-65C8-58D6-A44B-ED5262948F83}" dt="2026-03-17T14:12:21.803" v="35"/>
          <ac:picMkLst>
            <pc:docMk/>
            <pc:sldMk cId="1618719433" sldId="259"/>
            <ac:picMk id="24" creationId="{B75655FC-E3E2-8D1B-2036-E334D56C073B}"/>
          </ac:picMkLst>
        </pc:picChg>
        <pc:picChg chg="add del mod">
          <ac:chgData name="Chenai Woods (2501493)" userId="3fb1c233-f672-4de2-947e-44c6e1e896be" providerId="ADAL" clId="{3E504CD1-65C8-58D6-A44B-ED5262948F83}" dt="2026-03-17T14:13:00.961" v="37"/>
          <ac:picMkLst>
            <pc:docMk/>
            <pc:sldMk cId="1618719433" sldId="259"/>
            <ac:picMk id="28" creationId="{AE9196E6-EF34-081E-B1A8-95F6AF3F3074}"/>
          </ac:picMkLst>
        </pc:picChg>
        <pc:picChg chg="add mod">
          <ac:chgData name="Chenai Woods (2501493)" userId="3fb1c233-f672-4de2-947e-44c6e1e896be" providerId="ADAL" clId="{3E504CD1-65C8-58D6-A44B-ED5262948F83}" dt="2026-03-17T14:13:51.346" v="38"/>
          <ac:picMkLst>
            <pc:docMk/>
            <pc:sldMk cId="1618719433" sldId="259"/>
            <ac:picMk id="32" creationId="{36526FB0-DBAD-4C46-B0C8-FA58747F2DBC}"/>
          </ac:picMkLst>
        </pc:picChg>
      </pc:sldChg>
      <pc:sldChg chg="addSp modSp mod setBg">
        <pc:chgData name="Chenai Woods (2501493)" userId="3fb1c233-f672-4de2-947e-44c6e1e896be" providerId="ADAL" clId="{3E504CD1-65C8-58D6-A44B-ED5262948F83}" dt="2026-03-17T14:15:12.869" v="39"/>
        <pc:sldMkLst>
          <pc:docMk/>
          <pc:sldMk cId="841354060" sldId="260"/>
        </pc:sldMkLst>
        <pc:spChg chg="mod">
          <ac:chgData name="Chenai Woods (2501493)" userId="3fb1c233-f672-4de2-947e-44c6e1e896be" providerId="ADAL" clId="{3E504CD1-65C8-58D6-A44B-ED5262948F83}" dt="2026-03-17T13:35:46.110" v="4" actId="26606"/>
          <ac:spMkLst>
            <pc:docMk/>
            <pc:sldMk cId="841354060" sldId="260"/>
            <ac:spMk id="2" creationId="{434D2D6F-2ED0-0685-A7C2-02899EEA6F55}"/>
          </ac:spMkLst>
        </pc:spChg>
        <pc:spChg chg="mod ord">
          <ac:chgData name="Chenai Woods (2501493)" userId="3fb1c233-f672-4de2-947e-44c6e1e896be" providerId="ADAL" clId="{3E504CD1-65C8-58D6-A44B-ED5262948F83}" dt="2026-03-17T13:35:46.110" v="4" actId="26606"/>
          <ac:spMkLst>
            <pc:docMk/>
            <pc:sldMk cId="841354060" sldId="260"/>
            <ac:spMk id="3" creationId="{2BE77930-1476-DEF1-05F5-0067C3860FC5}"/>
          </ac:spMkLst>
        </pc:spChg>
        <pc:picChg chg="add mod">
          <ac:chgData name="Chenai Woods (2501493)" userId="3fb1c233-f672-4de2-947e-44c6e1e896be" providerId="ADAL" clId="{3E504CD1-65C8-58D6-A44B-ED5262948F83}" dt="2026-03-17T14:15:12.869" v="39"/>
          <ac:picMkLst>
            <pc:docMk/>
            <pc:sldMk cId="841354060" sldId="260"/>
            <ac:picMk id="6" creationId="{30631475-8A55-2579-3ACB-EEF143EF0A7E}"/>
          </ac:picMkLst>
        </pc:picChg>
        <pc:picChg chg="add mod">
          <ac:chgData name="Chenai Woods (2501493)" userId="3fb1c233-f672-4de2-947e-44c6e1e896be" providerId="ADAL" clId="{3E504CD1-65C8-58D6-A44B-ED5262948F83}" dt="2026-03-17T13:35:46.110" v="4" actId="26606"/>
          <ac:picMkLst>
            <pc:docMk/>
            <pc:sldMk cId="841354060" sldId="260"/>
            <ac:picMk id="4099" creationId="{089C6D43-1ABC-196D-20A8-A076FB3A7E0C}"/>
          </ac:picMkLst>
        </pc:picChg>
      </pc:sldChg>
      <pc:sldChg chg="addSp delSp modSp modTransition modAnim">
        <pc:chgData name="Chenai Woods (2501493)" userId="3fb1c233-f672-4de2-947e-44c6e1e896be" providerId="ADAL" clId="{3E504CD1-65C8-58D6-A44B-ED5262948F83}" dt="2026-03-17T14:17:37.933" v="44"/>
        <pc:sldMkLst>
          <pc:docMk/>
          <pc:sldMk cId="3302007943" sldId="261"/>
        </pc:sldMkLst>
        <pc:picChg chg="add del mod">
          <ac:chgData name="Chenai Woods (2501493)" userId="3fb1c233-f672-4de2-947e-44c6e1e896be" providerId="ADAL" clId="{3E504CD1-65C8-58D6-A44B-ED5262948F83}" dt="2026-03-17T14:15:56.217" v="41"/>
          <ac:picMkLst>
            <pc:docMk/>
            <pc:sldMk cId="3302007943" sldId="261"/>
            <ac:picMk id="6" creationId="{07329D39-A63F-F4D9-CCBA-6769DC15F2B1}"/>
          </ac:picMkLst>
        </pc:picChg>
        <pc:picChg chg="add del mod">
          <ac:chgData name="Chenai Woods (2501493)" userId="3fb1c233-f672-4de2-947e-44c6e1e896be" providerId="ADAL" clId="{3E504CD1-65C8-58D6-A44B-ED5262948F83}" dt="2026-03-17T14:16:53.327" v="43"/>
          <ac:picMkLst>
            <pc:docMk/>
            <pc:sldMk cId="3302007943" sldId="261"/>
            <ac:picMk id="10" creationId="{A20E4794-D1BC-F818-9D97-6C918D0F13FD}"/>
          </ac:picMkLst>
        </pc:picChg>
        <pc:picChg chg="add mod">
          <ac:chgData name="Chenai Woods (2501493)" userId="3fb1c233-f672-4de2-947e-44c6e1e896be" providerId="ADAL" clId="{3E504CD1-65C8-58D6-A44B-ED5262948F83}" dt="2026-03-17T14:17:37.933" v="44"/>
          <ac:picMkLst>
            <pc:docMk/>
            <pc:sldMk cId="3302007943" sldId="261"/>
            <ac:picMk id="16" creationId="{D67A75FC-EA38-3046-16BD-04009C03CCB9}"/>
          </ac:picMkLst>
        </pc:picChg>
      </pc:sldChg>
      <pc:sldChg chg="addSp modSp">
        <pc:chgData name="Chenai Woods (2501493)" userId="3fb1c233-f672-4de2-947e-44c6e1e896be" providerId="ADAL" clId="{3E504CD1-65C8-58D6-A44B-ED5262948F83}" dt="2026-03-17T14:18:15.596" v="45"/>
        <pc:sldMkLst>
          <pc:docMk/>
          <pc:sldMk cId="1490692990" sldId="262"/>
        </pc:sldMkLst>
        <pc:picChg chg="add mod">
          <ac:chgData name="Chenai Woods (2501493)" userId="3fb1c233-f672-4de2-947e-44c6e1e896be" providerId="ADAL" clId="{3E504CD1-65C8-58D6-A44B-ED5262948F83}" dt="2026-03-17T14:18:15.596" v="45"/>
          <ac:picMkLst>
            <pc:docMk/>
            <pc:sldMk cId="1490692990" sldId="262"/>
            <ac:picMk id="7" creationId="{5179644B-08EC-A12F-15D4-3702A474D278}"/>
          </ac:picMkLst>
        </pc:picChg>
      </pc:sldChg>
      <pc:sldChg chg="addSp delSp modSp modTransition modAnim">
        <pc:chgData name="Chenai Woods (2501493)" userId="3fb1c233-f672-4de2-947e-44c6e1e896be" providerId="ADAL" clId="{3E504CD1-65C8-58D6-A44B-ED5262948F83}" dt="2026-03-17T14:20:00.769" v="48"/>
        <pc:sldMkLst>
          <pc:docMk/>
          <pc:sldMk cId="2598786058" sldId="263"/>
        </pc:sldMkLst>
        <pc:picChg chg="add del mod">
          <ac:chgData name="Chenai Woods (2501493)" userId="3fb1c233-f672-4de2-947e-44c6e1e896be" providerId="ADAL" clId="{3E504CD1-65C8-58D6-A44B-ED5262948F83}" dt="2026-03-17T14:19:35.280" v="47"/>
          <ac:picMkLst>
            <pc:docMk/>
            <pc:sldMk cId="2598786058" sldId="263"/>
            <ac:picMk id="8" creationId="{01F279D7-A480-DAE6-78E2-1B950E2B7182}"/>
          </ac:picMkLst>
        </pc:picChg>
        <pc:picChg chg="add mod">
          <ac:chgData name="Chenai Woods (2501493)" userId="3fb1c233-f672-4de2-947e-44c6e1e896be" providerId="ADAL" clId="{3E504CD1-65C8-58D6-A44B-ED5262948F83}" dt="2026-03-17T14:20:00.769" v="48"/>
          <ac:picMkLst>
            <pc:docMk/>
            <pc:sldMk cId="2598786058" sldId="263"/>
            <ac:picMk id="12" creationId="{6440E073-673D-A271-9E0C-D1B4677C0360}"/>
          </ac:picMkLst>
        </pc:picChg>
      </pc:sldChg>
      <pc:sldChg chg="addSp modSp">
        <pc:chgData name="Chenai Woods (2501493)" userId="3fb1c233-f672-4de2-947e-44c6e1e896be" providerId="ADAL" clId="{3E504CD1-65C8-58D6-A44B-ED5262948F83}" dt="2026-03-17T14:21:18.217" v="49"/>
        <pc:sldMkLst>
          <pc:docMk/>
          <pc:sldMk cId="1663130706" sldId="264"/>
        </pc:sldMkLst>
        <pc:picChg chg="add mod">
          <ac:chgData name="Chenai Woods (2501493)" userId="3fb1c233-f672-4de2-947e-44c6e1e896be" providerId="ADAL" clId="{3E504CD1-65C8-58D6-A44B-ED5262948F83}" dt="2026-03-17T14:21:18.217" v="49"/>
          <ac:picMkLst>
            <pc:docMk/>
            <pc:sldMk cId="1663130706" sldId="264"/>
            <ac:picMk id="7" creationId="{C9AB5C50-4532-B741-8CF2-1497B33FED7B}"/>
          </ac:picMkLst>
        </pc:picChg>
      </pc:sldChg>
      <pc:sldChg chg="addSp modSp modTransition modAnim">
        <pc:chgData name="Chenai Woods (2501493)" userId="3fb1c233-f672-4de2-947e-44c6e1e896be" providerId="ADAL" clId="{3E504CD1-65C8-58D6-A44B-ED5262948F83}" dt="2026-03-17T14:22:13.183" v="50"/>
        <pc:sldMkLst>
          <pc:docMk/>
          <pc:sldMk cId="3209052776" sldId="265"/>
        </pc:sldMkLst>
        <pc:picChg chg="add mod">
          <ac:chgData name="Chenai Woods (2501493)" userId="3fb1c233-f672-4de2-947e-44c6e1e896be" providerId="ADAL" clId="{3E504CD1-65C8-58D6-A44B-ED5262948F83}" dt="2026-03-17T14:22:13.183" v="50"/>
          <ac:picMkLst>
            <pc:docMk/>
            <pc:sldMk cId="3209052776" sldId="265"/>
            <ac:picMk id="4" creationId="{F9BD8C70-4EDB-061F-6ABF-028E5CB86982}"/>
          </ac:picMkLst>
        </pc:picChg>
        <pc:picChg chg="add mod">
          <ac:chgData name="Chenai Woods (2501493)" userId="3fb1c233-f672-4de2-947e-44c6e1e896be" providerId="ADAL" clId="{3E504CD1-65C8-58D6-A44B-ED5262948F83}" dt="2026-03-17T14:02:30.243" v="6"/>
          <ac:picMkLst>
            <pc:docMk/>
            <pc:sldMk cId="3209052776" sldId="265"/>
            <ac:picMk id="7" creationId="{BA2464F9-3480-052E-DF4F-805AA6AAD3A1}"/>
          </ac:picMkLst>
        </pc:picChg>
      </pc:sldChg>
      <pc:sldChg chg="addSp delSp modSp modTransition modAnim">
        <pc:chgData name="Chenai Woods (2501493)" userId="3fb1c233-f672-4de2-947e-44c6e1e896be" providerId="ADAL" clId="{3E504CD1-65C8-58D6-A44B-ED5262948F83}" dt="2026-03-17T14:23:39.315" v="53"/>
        <pc:sldMkLst>
          <pc:docMk/>
          <pc:sldMk cId="3659530542" sldId="266"/>
        </pc:sldMkLst>
        <pc:picChg chg="add del mod">
          <ac:chgData name="Chenai Woods (2501493)" userId="3fb1c233-f672-4de2-947e-44c6e1e896be" providerId="ADAL" clId="{3E504CD1-65C8-58D6-A44B-ED5262948F83}" dt="2026-03-17T14:23:07.352" v="52"/>
          <ac:picMkLst>
            <pc:docMk/>
            <pc:sldMk cId="3659530542" sldId="266"/>
            <ac:picMk id="6" creationId="{D0618559-AA58-C532-ECF2-CF1918E57217}"/>
          </ac:picMkLst>
        </pc:picChg>
        <pc:picChg chg="add mod">
          <ac:chgData name="Chenai Woods (2501493)" userId="3fb1c233-f672-4de2-947e-44c6e1e896be" providerId="ADAL" clId="{3E504CD1-65C8-58D6-A44B-ED5262948F83}" dt="2026-03-17T14:23:39.315" v="53"/>
          <ac:picMkLst>
            <pc:docMk/>
            <pc:sldMk cId="3659530542" sldId="266"/>
            <ac:picMk id="10" creationId="{1ABA660E-ADFD-FC1D-150F-419D5AC14CFD}"/>
          </ac:picMkLst>
        </pc:picChg>
      </pc:sldChg>
      <pc:sldChg chg="addSp modSp">
        <pc:chgData name="Chenai Woods (2501493)" userId="3fb1c233-f672-4de2-947e-44c6e1e896be" providerId="ADAL" clId="{3E504CD1-65C8-58D6-A44B-ED5262948F83}" dt="2026-03-17T14:24:32.166" v="54"/>
        <pc:sldMkLst>
          <pc:docMk/>
          <pc:sldMk cId="1087352773" sldId="267"/>
        </pc:sldMkLst>
        <pc:picChg chg="add mod">
          <ac:chgData name="Chenai Woods (2501493)" userId="3fb1c233-f672-4de2-947e-44c6e1e896be" providerId="ADAL" clId="{3E504CD1-65C8-58D6-A44B-ED5262948F83}" dt="2026-03-17T14:24:32.166" v="54"/>
          <ac:picMkLst>
            <pc:docMk/>
            <pc:sldMk cId="1087352773" sldId="267"/>
            <ac:picMk id="6" creationId="{263B5C95-4B07-B75A-B299-35ADFFD2B6CF}"/>
          </ac:picMkLst>
        </pc:picChg>
      </pc:sldChg>
      <pc:sldChg chg="addSp modSp">
        <pc:chgData name="Chenai Woods (2501493)" userId="3fb1c233-f672-4de2-947e-44c6e1e896be" providerId="ADAL" clId="{3E504CD1-65C8-58D6-A44B-ED5262948F83}" dt="2026-03-17T14:25:03.025" v="55"/>
        <pc:sldMkLst>
          <pc:docMk/>
          <pc:sldMk cId="604327881" sldId="268"/>
        </pc:sldMkLst>
        <pc:picChg chg="add mod">
          <ac:chgData name="Chenai Woods (2501493)" userId="3fb1c233-f672-4de2-947e-44c6e1e896be" providerId="ADAL" clId="{3E504CD1-65C8-58D6-A44B-ED5262948F83}" dt="2026-03-17T14:25:03.025" v="55"/>
          <ac:picMkLst>
            <pc:docMk/>
            <pc:sldMk cId="604327881" sldId="268"/>
            <ac:picMk id="6" creationId="{1B00AE08-1B63-BC34-7573-7640B814B68C}"/>
          </ac:picMkLst>
        </pc:picChg>
      </pc:sldChg>
      <pc:sldChg chg="addSp delSp modSp modTransition modAnim">
        <pc:chgData name="Chenai Woods (2501493)" userId="3fb1c233-f672-4de2-947e-44c6e1e896be" providerId="ADAL" clId="{3E504CD1-65C8-58D6-A44B-ED5262948F83}" dt="2026-03-17T14:26:07.377" v="58"/>
        <pc:sldMkLst>
          <pc:docMk/>
          <pc:sldMk cId="471769573" sldId="269"/>
        </pc:sldMkLst>
        <pc:picChg chg="add del mod">
          <ac:chgData name="Chenai Woods (2501493)" userId="3fb1c233-f672-4de2-947e-44c6e1e896be" providerId="ADAL" clId="{3E504CD1-65C8-58D6-A44B-ED5262948F83}" dt="2026-03-17T14:25:38.388" v="57"/>
          <ac:picMkLst>
            <pc:docMk/>
            <pc:sldMk cId="471769573" sldId="269"/>
            <ac:picMk id="6" creationId="{7527774E-5ADD-F1F7-4611-F0EA70127EE1}"/>
          </ac:picMkLst>
        </pc:picChg>
        <pc:picChg chg="add mod">
          <ac:chgData name="Chenai Woods (2501493)" userId="3fb1c233-f672-4de2-947e-44c6e1e896be" providerId="ADAL" clId="{3E504CD1-65C8-58D6-A44B-ED5262948F83}" dt="2026-03-17T14:26:07.377" v="58"/>
          <ac:picMkLst>
            <pc:docMk/>
            <pc:sldMk cId="471769573" sldId="269"/>
            <ac:picMk id="10" creationId="{705E5F1A-370B-87EF-1ED6-16E918A360CB}"/>
          </ac:picMkLst>
        </pc:picChg>
      </pc:sldChg>
      <pc:sldChg chg="addSp delSp modSp mod">
        <pc:chgData name="Chenai Woods (2501493)" userId="3fb1c233-f672-4de2-947e-44c6e1e896be" providerId="ADAL" clId="{3E504CD1-65C8-58D6-A44B-ED5262948F83}" dt="2026-03-17T14:26:38.147" v="59"/>
        <pc:sldMkLst>
          <pc:docMk/>
          <pc:sldMk cId="1269620971" sldId="270"/>
        </pc:sldMkLst>
        <pc:spChg chg="del">
          <ac:chgData name="Chenai Woods (2501493)" userId="3fb1c233-f672-4de2-947e-44c6e1e896be" providerId="ADAL" clId="{3E504CD1-65C8-58D6-A44B-ED5262948F83}" dt="2026-03-17T13:34:33.929" v="1"/>
          <ac:spMkLst>
            <pc:docMk/>
            <pc:sldMk cId="1269620971" sldId="270"/>
            <ac:spMk id="5" creationId="{5BA8E293-75C8-5F27-60DB-CF7E5CBC8AC1}"/>
          </ac:spMkLst>
        </pc:spChg>
        <pc:picChg chg="add mod">
          <ac:chgData name="Chenai Woods (2501493)" userId="3fb1c233-f672-4de2-947e-44c6e1e896be" providerId="ADAL" clId="{3E504CD1-65C8-58D6-A44B-ED5262948F83}" dt="2026-03-17T14:26:38.147" v="59"/>
          <ac:picMkLst>
            <pc:docMk/>
            <pc:sldMk cId="1269620971" sldId="270"/>
            <ac:picMk id="6" creationId="{421CA57B-3544-F6F3-D979-1611F0BE7EFE}"/>
          </ac:picMkLst>
        </pc:picChg>
      </pc:sldChg>
      <pc:sldChg chg="addSp delSp modSp modTransition modAnim">
        <pc:chgData name="Chenai Woods (2501493)" userId="3fb1c233-f672-4de2-947e-44c6e1e896be" providerId="ADAL" clId="{3E504CD1-65C8-58D6-A44B-ED5262948F83}" dt="2026-03-17T14:27:37.823" v="62"/>
        <pc:sldMkLst>
          <pc:docMk/>
          <pc:sldMk cId="418859800" sldId="271"/>
        </pc:sldMkLst>
        <pc:picChg chg="add del mod">
          <ac:chgData name="Chenai Woods (2501493)" userId="3fb1c233-f672-4de2-947e-44c6e1e896be" providerId="ADAL" clId="{3E504CD1-65C8-58D6-A44B-ED5262948F83}" dt="2026-03-17T14:26:58.886" v="61"/>
          <ac:picMkLst>
            <pc:docMk/>
            <pc:sldMk cId="418859800" sldId="271"/>
            <ac:picMk id="7" creationId="{C1C52CA5-B2CE-172F-18BB-3A80A766ED8C}"/>
          </ac:picMkLst>
        </pc:picChg>
        <pc:picChg chg="add mod">
          <ac:chgData name="Chenai Woods (2501493)" userId="3fb1c233-f672-4de2-947e-44c6e1e896be" providerId="ADAL" clId="{3E504CD1-65C8-58D6-A44B-ED5262948F83}" dt="2026-03-17T14:27:37.823" v="62"/>
          <ac:picMkLst>
            <pc:docMk/>
            <pc:sldMk cId="418859800" sldId="271"/>
            <ac:picMk id="11" creationId="{A1EC73BB-4D26-0966-35EF-8066EB61A87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1A8399-CB93-4056-A6C1-35F846C04B89}"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3700C6E-54F9-464C-B88A-A315666C1EB7}">
      <dgm:prSet/>
      <dgm:spPr/>
      <dgm:t>
        <a:bodyPr/>
        <a:lstStyle/>
        <a:p>
          <a:r>
            <a:rPr lang="en-US" b="1"/>
            <a:t>Week 1-2:  </a:t>
          </a:r>
          <a:r>
            <a:rPr lang="en-US"/>
            <a:t>Influencer onboarding &amp; teasers.</a:t>
          </a:r>
        </a:p>
      </dgm:t>
    </dgm:pt>
    <dgm:pt modelId="{35A916B1-EB87-484E-85E1-E74055AD75F8}" type="parTrans" cxnId="{6802FBEA-14D0-4DDC-9529-AB9769B31B96}">
      <dgm:prSet/>
      <dgm:spPr/>
      <dgm:t>
        <a:bodyPr/>
        <a:lstStyle/>
        <a:p>
          <a:endParaRPr lang="en-US"/>
        </a:p>
      </dgm:t>
    </dgm:pt>
    <dgm:pt modelId="{4013C4D6-30B5-4241-857C-482FC2201D57}" type="sibTrans" cxnId="{6802FBEA-14D0-4DDC-9529-AB9769B31B96}">
      <dgm:prSet/>
      <dgm:spPr/>
      <dgm:t>
        <a:bodyPr/>
        <a:lstStyle/>
        <a:p>
          <a:endParaRPr lang="en-US"/>
        </a:p>
      </dgm:t>
    </dgm:pt>
    <dgm:pt modelId="{D438C16C-B2A4-40F0-BB99-99351460F352}">
      <dgm:prSet/>
      <dgm:spPr/>
      <dgm:t>
        <a:bodyPr/>
        <a:lstStyle/>
        <a:p>
          <a:r>
            <a:rPr lang="en-US" b="1"/>
            <a:t>Week 3-4:  </a:t>
          </a:r>
          <a:r>
            <a:rPr lang="en-US"/>
            <a:t>Launch paid ads and contests. </a:t>
          </a:r>
        </a:p>
      </dgm:t>
    </dgm:pt>
    <dgm:pt modelId="{77FE475C-EDF0-40F8-849B-6F9E196157C4}" type="parTrans" cxnId="{C33729DD-DD31-4067-BC06-03F69754FB40}">
      <dgm:prSet/>
      <dgm:spPr/>
      <dgm:t>
        <a:bodyPr/>
        <a:lstStyle/>
        <a:p>
          <a:endParaRPr lang="en-US"/>
        </a:p>
      </dgm:t>
    </dgm:pt>
    <dgm:pt modelId="{B4D2A196-B1F3-4CA9-9B7C-40EDBD949E69}" type="sibTrans" cxnId="{C33729DD-DD31-4067-BC06-03F69754FB40}">
      <dgm:prSet/>
      <dgm:spPr/>
      <dgm:t>
        <a:bodyPr/>
        <a:lstStyle/>
        <a:p>
          <a:endParaRPr lang="en-US"/>
        </a:p>
      </dgm:t>
    </dgm:pt>
    <dgm:pt modelId="{96841B0A-50DF-4B6D-B06C-8418839066CE}">
      <dgm:prSet/>
      <dgm:spPr/>
      <dgm:t>
        <a:bodyPr/>
        <a:lstStyle/>
        <a:p>
          <a:r>
            <a:rPr lang="en-US" b="1"/>
            <a:t>Week 5-6:  </a:t>
          </a:r>
          <a:r>
            <a:rPr lang="en-GB"/>
            <a:t>Retargeting, group deals.</a:t>
          </a:r>
          <a:endParaRPr lang="en-US"/>
        </a:p>
      </dgm:t>
    </dgm:pt>
    <dgm:pt modelId="{FE47AAE7-9AA4-47E3-ADE7-7BFEE8F17916}" type="parTrans" cxnId="{7C4B44B2-4ECB-45CD-A041-0DC0106EF88E}">
      <dgm:prSet/>
      <dgm:spPr/>
      <dgm:t>
        <a:bodyPr/>
        <a:lstStyle/>
        <a:p>
          <a:endParaRPr lang="en-US"/>
        </a:p>
      </dgm:t>
    </dgm:pt>
    <dgm:pt modelId="{9B3BF52E-7505-44CA-AF0D-10709DEEAC88}" type="sibTrans" cxnId="{7C4B44B2-4ECB-45CD-A041-0DC0106EF88E}">
      <dgm:prSet/>
      <dgm:spPr/>
      <dgm:t>
        <a:bodyPr/>
        <a:lstStyle/>
        <a:p>
          <a:endParaRPr lang="en-US"/>
        </a:p>
      </dgm:t>
    </dgm:pt>
    <dgm:pt modelId="{D6644BF3-48CD-416D-8CE8-91395599C031}">
      <dgm:prSet/>
      <dgm:spPr/>
      <dgm:t>
        <a:bodyPr/>
        <a:lstStyle/>
        <a:p>
          <a:r>
            <a:rPr lang="en-GB" b="1"/>
            <a:t>Week 7-8:  </a:t>
          </a:r>
          <a:r>
            <a:rPr lang="en-GB"/>
            <a:t>Final push, countdown, campus flyers.</a:t>
          </a:r>
          <a:endParaRPr lang="en-US"/>
        </a:p>
      </dgm:t>
    </dgm:pt>
    <dgm:pt modelId="{3366D841-2E9A-43A0-B9A6-AE1FA2CF8712}" type="parTrans" cxnId="{DB4552E8-91B9-4620-A8FD-3E06CAD31A69}">
      <dgm:prSet/>
      <dgm:spPr/>
      <dgm:t>
        <a:bodyPr/>
        <a:lstStyle/>
        <a:p>
          <a:endParaRPr lang="en-US"/>
        </a:p>
      </dgm:t>
    </dgm:pt>
    <dgm:pt modelId="{2500E06E-FF37-4B91-BF12-5525E6C19BCB}" type="sibTrans" cxnId="{DB4552E8-91B9-4620-A8FD-3E06CAD31A69}">
      <dgm:prSet/>
      <dgm:spPr/>
      <dgm:t>
        <a:bodyPr/>
        <a:lstStyle/>
        <a:p>
          <a:endParaRPr lang="en-US"/>
        </a:p>
      </dgm:t>
    </dgm:pt>
    <dgm:pt modelId="{2FF01003-FE22-4E44-A68B-D0C303BEA3EA}">
      <dgm:prSet/>
      <dgm:spPr/>
      <dgm:t>
        <a:bodyPr/>
        <a:lstStyle/>
        <a:p>
          <a:r>
            <a:rPr lang="en-GB" b="1"/>
            <a:t>Post-event:</a:t>
          </a:r>
          <a:r>
            <a:rPr lang="en-GB"/>
            <a:t> Highlights, feedback, reviews</a:t>
          </a:r>
          <a:endParaRPr lang="en-US"/>
        </a:p>
      </dgm:t>
    </dgm:pt>
    <dgm:pt modelId="{AC0CBCAA-4403-4B86-893C-57D08BB04406}" type="parTrans" cxnId="{EE247B02-B842-4041-89AF-EA63081602A1}">
      <dgm:prSet/>
      <dgm:spPr/>
      <dgm:t>
        <a:bodyPr/>
        <a:lstStyle/>
        <a:p>
          <a:endParaRPr lang="en-US"/>
        </a:p>
      </dgm:t>
    </dgm:pt>
    <dgm:pt modelId="{BF89098D-E9F0-4B2B-A7C0-C6349BECAACF}" type="sibTrans" cxnId="{EE247B02-B842-4041-89AF-EA63081602A1}">
      <dgm:prSet/>
      <dgm:spPr/>
      <dgm:t>
        <a:bodyPr/>
        <a:lstStyle/>
        <a:p>
          <a:endParaRPr lang="en-US"/>
        </a:p>
      </dgm:t>
    </dgm:pt>
    <dgm:pt modelId="{06EB56C7-B599-454E-B280-ADC617775328}" type="pres">
      <dgm:prSet presAssocID="{FC1A8399-CB93-4056-A6C1-35F846C04B89}" presName="outerComposite" presStyleCnt="0">
        <dgm:presLayoutVars>
          <dgm:chMax val="5"/>
          <dgm:dir/>
          <dgm:resizeHandles val="exact"/>
        </dgm:presLayoutVars>
      </dgm:prSet>
      <dgm:spPr/>
    </dgm:pt>
    <dgm:pt modelId="{035BFF7C-DCC1-CD4E-BD22-26E5DF02CA8B}" type="pres">
      <dgm:prSet presAssocID="{FC1A8399-CB93-4056-A6C1-35F846C04B89}" presName="dummyMaxCanvas" presStyleCnt="0">
        <dgm:presLayoutVars/>
      </dgm:prSet>
      <dgm:spPr/>
    </dgm:pt>
    <dgm:pt modelId="{AC74EC7E-1D60-4642-AC28-B6E52BDC193F}" type="pres">
      <dgm:prSet presAssocID="{FC1A8399-CB93-4056-A6C1-35F846C04B89}" presName="FiveNodes_1" presStyleLbl="node1" presStyleIdx="0" presStyleCnt="5">
        <dgm:presLayoutVars>
          <dgm:bulletEnabled val="1"/>
        </dgm:presLayoutVars>
      </dgm:prSet>
      <dgm:spPr/>
    </dgm:pt>
    <dgm:pt modelId="{6385F5EB-0AE3-5E4D-8339-0B13D3709109}" type="pres">
      <dgm:prSet presAssocID="{FC1A8399-CB93-4056-A6C1-35F846C04B89}" presName="FiveNodes_2" presStyleLbl="node1" presStyleIdx="1" presStyleCnt="5">
        <dgm:presLayoutVars>
          <dgm:bulletEnabled val="1"/>
        </dgm:presLayoutVars>
      </dgm:prSet>
      <dgm:spPr/>
    </dgm:pt>
    <dgm:pt modelId="{4B6AA7C6-03FF-4341-A6B5-1E3A56FCC543}" type="pres">
      <dgm:prSet presAssocID="{FC1A8399-CB93-4056-A6C1-35F846C04B89}" presName="FiveNodes_3" presStyleLbl="node1" presStyleIdx="2" presStyleCnt="5">
        <dgm:presLayoutVars>
          <dgm:bulletEnabled val="1"/>
        </dgm:presLayoutVars>
      </dgm:prSet>
      <dgm:spPr/>
    </dgm:pt>
    <dgm:pt modelId="{CA30C6EB-12AA-E145-8270-0383833A13AA}" type="pres">
      <dgm:prSet presAssocID="{FC1A8399-CB93-4056-A6C1-35F846C04B89}" presName="FiveNodes_4" presStyleLbl="node1" presStyleIdx="3" presStyleCnt="5">
        <dgm:presLayoutVars>
          <dgm:bulletEnabled val="1"/>
        </dgm:presLayoutVars>
      </dgm:prSet>
      <dgm:spPr/>
    </dgm:pt>
    <dgm:pt modelId="{AF370F86-3814-7D4F-8678-978F0BEC7CE2}" type="pres">
      <dgm:prSet presAssocID="{FC1A8399-CB93-4056-A6C1-35F846C04B89}" presName="FiveNodes_5" presStyleLbl="node1" presStyleIdx="4" presStyleCnt="5">
        <dgm:presLayoutVars>
          <dgm:bulletEnabled val="1"/>
        </dgm:presLayoutVars>
      </dgm:prSet>
      <dgm:spPr/>
    </dgm:pt>
    <dgm:pt modelId="{ED224020-1FC7-1C45-9F2E-9A63117016EF}" type="pres">
      <dgm:prSet presAssocID="{FC1A8399-CB93-4056-A6C1-35F846C04B89}" presName="FiveConn_1-2" presStyleLbl="fgAccFollowNode1" presStyleIdx="0" presStyleCnt="4">
        <dgm:presLayoutVars>
          <dgm:bulletEnabled val="1"/>
        </dgm:presLayoutVars>
      </dgm:prSet>
      <dgm:spPr/>
    </dgm:pt>
    <dgm:pt modelId="{AAE243E1-50A8-7241-8FB4-AC37197C31A8}" type="pres">
      <dgm:prSet presAssocID="{FC1A8399-CB93-4056-A6C1-35F846C04B89}" presName="FiveConn_2-3" presStyleLbl="fgAccFollowNode1" presStyleIdx="1" presStyleCnt="4">
        <dgm:presLayoutVars>
          <dgm:bulletEnabled val="1"/>
        </dgm:presLayoutVars>
      </dgm:prSet>
      <dgm:spPr/>
    </dgm:pt>
    <dgm:pt modelId="{555A3E08-1523-E44B-BA98-D9849C3ED8F3}" type="pres">
      <dgm:prSet presAssocID="{FC1A8399-CB93-4056-A6C1-35F846C04B89}" presName="FiveConn_3-4" presStyleLbl="fgAccFollowNode1" presStyleIdx="2" presStyleCnt="4">
        <dgm:presLayoutVars>
          <dgm:bulletEnabled val="1"/>
        </dgm:presLayoutVars>
      </dgm:prSet>
      <dgm:spPr/>
    </dgm:pt>
    <dgm:pt modelId="{6FCB81ED-1592-A241-B0DB-2F35372C6965}" type="pres">
      <dgm:prSet presAssocID="{FC1A8399-CB93-4056-A6C1-35F846C04B89}" presName="FiveConn_4-5" presStyleLbl="fgAccFollowNode1" presStyleIdx="3" presStyleCnt="4">
        <dgm:presLayoutVars>
          <dgm:bulletEnabled val="1"/>
        </dgm:presLayoutVars>
      </dgm:prSet>
      <dgm:spPr/>
    </dgm:pt>
    <dgm:pt modelId="{DED0856B-ED1E-6649-9D73-9C70CF77B0D3}" type="pres">
      <dgm:prSet presAssocID="{FC1A8399-CB93-4056-A6C1-35F846C04B89}" presName="FiveNodes_1_text" presStyleLbl="node1" presStyleIdx="4" presStyleCnt="5">
        <dgm:presLayoutVars>
          <dgm:bulletEnabled val="1"/>
        </dgm:presLayoutVars>
      </dgm:prSet>
      <dgm:spPr/>
    </dgm:pt>
    <dgm:pt modelId="{8D72F7C9-1DFC-D549-A9EA-6DFFCF816E4F}" type="pres">
      <dgm:prSet presAssocID="{FC1A8399-CB93-4056-A6C1-35F846C04B89}" presName="FiveNodes_2_text" presStyleLbl="node1" presStyleIdx="4" presStyleCnt="5">
        <dgm:presLayoutVars>
          <dgm:bulletEnabled val="1"/>
        </dgm:presLayoutVars>
      </dgm:prSet>
      <dgm:spPr/>
    </dgm:pt>
    <dgm:pt modelId="{128BAF7C-2D11-EB46-8B62-D68D95425563}" type="pres">
      <dgm:prSet presAssocID="{FC1A8399-CB93-4056-A6C1-35F846C04B89}" presName="FiveNodes_3_text" presStyleLbl="node1" presStyleIdx="4" presStyleCnt="5">
        <dgm:presLayoutVars>
          <dgm:bulletEnabled val="1"/>
        </dgm:presLayoutVars>
      </dgm:prSet>
      <dgm:spPr/>
    </dgm:pt>
    <dgm:pt modelId="{7E3D5D16-FCE5-6347-8CBF-5CBA28B40FFC}" type="pres">
      <dgm:prSet presAssocID="{FC1A8399-CB93-4056-A6C1-35F846C04B89}" presName="FiveNodes_4_text" presStyleLbl="node1" presStyleIdx="4" presStyleCnt="5">
        <dgm:presLayoutVars>
          <dgm:bulletEnabled val="1"/>
        </dgm:presLayoutVars>
      </dgm:prSet>
      <dgm:spPr/>
    </dgm:pt>
    <dgm:pt modelId="{5C486712-18F1-DF49-9CE6-991A64694C4B}" type="pres">
      <dgm:prSet presAssocID="{FC1A8399-CB93-4056-A6C1-35F846C04B89}" presName="FiveNodes_5_text" presStyleLbl="node1" presStyleIdx="4" presStyleCnt="5">
        <dgm:presLayoutVars>
          <dgm:bulletEnabled val="1"/>
        </dgm:presLayoutVars>
      </dgm:prSet>
      <dgm:spPr/>
    </dgm:pt>
  </dgm:ptLst>
  <dgm:cxnLst>
    <dgm:cxn modelId="{EE247B02-B842-4041-89AF-EA63081602A1}" srcId="{FC1A8399-CB93-4056-A6C1-35F846C04B89}" destId="{2FF01003-FE22-4E44-A68B-D0C303BEA3EA}" srcOrd="4" destOrd="0" parTransId="{AC0CBCAA-4403-4B86-893C-57D08BB04406}" sibTransId="{BF89098D-E9F0-4B2B-A7C0-C6349BECAACF}"/>
    <dgm:cxn modelId="{4DC60B0E-661A-F642-8C1B-27BD56F7BDCE}" type="presOf" srcId="{63700C6E-54F9-464C-B88A-A315666C1EB7}" destId="{AC74EC7E-1D60-4642-AC28-B6E52BDC193F}" srcOrd="0" destOrd="0" presId="urn:microsoft.com/office/officeart/2005/8/layout/vProcess5"/>
    <dgm:cxn modelId="{2DCFD855-AFEB-584F-A491-05BAB81ED8BB}" type="presOf" srcId="{D438C16C-B2A4-40F0-BB99-99351460F352}" destId="{8D72F7C9-1DFC-D549-A9EA-6DFFCF816E4F}" srcOrd="1" destOrd="0" presId="urn:microsoft.com/office/officeart/2005/8/layout/vProcess5"/>
    <dgm:cxn modelId="{5198D661-7CE1-D940-87CA-1A75FAEA8F01}" type="presOf" srcId="{2500E06E-FF37-4B91-BF12-5525E6C19BCB}" destId="{6FCB81ED-1592-A241-B0DB-2F35372C6965}" srcOrd="0" destOrd="0" presId="urn:microsoft.com/office/officeart/2005/8/layout/vProcess5"/>
    <dgm:cxn modelId="{0758626E-E6AB-974C-A71B-97428992D9DF}" type="presOf" srcId="{D6644BF3-48CD-416D-8CE8-91395599C031}" destId="{CA30C6EB-12AA-E145-8270-0383833A13AA}" srcOrd="0" destOrd="0" presId="urn:microsoft.com/office/officeart/2005/8/layout/vProcess5"/>
    <dgm:cxn modelId="{EF1C246F-F525-3545-BCD5-8C0D13FE8941}" type="presOf" srcId="{2FF01003-FE22-4E44-A68B-D0C303BEA3EA}" destId="{5C486712-18F1-DF49-9CE6-991A64694C4B}" srcOrd="1" destOrd="0" presId="urn:microsoft.com/office/officeart/2005/8/layout/vProcess5"/>
    <dgm:cxn modelId="{C2F06B76-B34D-FD4A-A34F-0E775B218DCD}" type="presOf" srcId="{D6644BF3-48CD-416D-8CE8-91395599C031}" destId="{7E3D5D16-FCE5-6347-8CBF-5CBA28B40FFC}" srcOrd="1" destOrd="0" presId="urn:microsoft.com/office/officeart/2005/8/layout/vProcess5"/>
    <dgm:cxn modelId="{9CFBB079-C2E6-B34E-8E0D-B827299EFB19}" type="presOf" srcId="{4013C4D6-30B5-4241-857C-482FC2201D57}" destId="{ED224020-1FC7-1C45-9F2E-9A63117016EF}" srcOrd="0" destOrd="0" presId="urn:microsoft.com/office/officeart/2005/8/layout/vProcess5"/>
    <dgm:cxn modelId="{9122D8A6-E79A-C94C-978E-DC75BC49042C}" type="presOf" srcId="{B4D2A196-B1F3-4CA9-9B7C-40EDBD949E69}" destId="{AAE243E1-50A8-7241-8FB4-AC37197C31A8}" srcOrd="0" destOrd="0" presId="urn:microsoft.com/office/officeart/2005/8/layout/vProcess5"/>
    <dgm:cxn modelId="{7C4B44B2-4ECB-45CD-A041-0DC0106EF88E}" srcId="{FC1A8399-CB93-4056-A6C1-35F846C04B89}" destId="{96841B0A-50DF-4B6D-B06C-8418839066CE}" srcOrd="2" destOrd="0" parTransId="{FE47AAE7-9AA4-47E3-ADE7-7BFEE8F17916}" sibTransId="{9B3BF52E-7505-44CA-AF0D-10709DEEAC88}"/>
    <dgm:cxn modelId="{083092C4-20DA-0245-9446-90A978CAE063}" type="presOf" srcId="{D438C16C-B2A4-40F0-BB99-99351460F352}" destId="{6385F5EB-0AE3-5E4D-8339-0B13D3709109}" srcOrd="0" destOrd="0" presId="urn:microsoft.com/office/officeart/2005/8/layout/vProcess5"/>
    <dgm:cxn modelId="{FE80C0CB-9E13-D24E-8536-39EA3969A3AD}" type="presOf" srcId="{2FF01003-FE22-4E44-A68B-D0C303BEA3EA}" destId="{AF370F86-3814-7D4F-8678-978F0BEC7CE2}" srcOrd="0" destOrd="0" presId="urn:microsoft.com/office/officeart/2005/8/layout/vProcess5"/>
    <dgm:cxn modelId="{0B58D4D3-5E58-BD41-A3D2-65C1B9DBA4B9}" type="presOf" srcId="{96841B0A-50DF-4B6D-B06C-8418839066CE}" destId="{4B6AA7C6-03FF-4341-A6B5-1E3A56FCC543}" srcOrd="0" destOrd="0" presId="urn:microsoft.com/office/officeart/2005/8/layout/vProcess5"/>
    <dgm:cxn modelId="{3832AEDA-7C03-0F4C-9ABC-A2343D469301}" type="presOf" srcId="{FC1A8399-CB93-4056-A6C1-35F846C04B89}" destId="{06EB56C7-B599-454E-B280-ADC617775328}" srcOrd="0" destOrd="0" presId="urn:microsoft.com/office/officeart/2005/8/layout/vProcess5"/>
    <dgm:cxn modelId="{C33729DD-DD31-4067-BC06-03F69754FB40}" srcId="{FC1A8399-CB93-4056-A6C1-35F846C04B89}" destId="{D438C16C-B2A4-40F0-BB99-99351460F352}" srcOrd="1" destOrd="0" parTransId="{77FE475C-EDF0-40F8-849B-6F9E196157C4}" sibTransId="{B4D2A196-B1F3-4CA9-9B7C-40EDBD949E69}"/>
    <dgm:cxn modelId="{DB4552E8-91B9-4620-A8FD-3E06CAD31A69}" srcId="{FC1A8399-CB93-4056-A6C1-35F846C04B89}" destId="{D6644BF3-48CD-416D-8CE8-91395599C031}" srcOrd="3" destOrd="0" parTransId="{3366D841-2E9A-43A0-B9A6-AE1FA2CF8712}" sibTransId="{2500E06E-FF37-4B91-BF12-5525E6C19BCB}"/>
    <dgm:cxn modelId="{6802FBEA-14D0-4DDC-9529-AB9769B31B96}" srcId="{FC1A8399-CB93-4056-A6C1-35F846C04B89}" destId="{63700C6E-54F9-464C-B88A-A315666C1EB7}" srcOrd="0" destOrd="0" parTransId="{35A916B1-EB87-484E-85E1-E74055AD75F8}" sibTransId="{4013C4D6-30B5-4241-857C-482FC2201D57}"/>
    <dgm:cxn modelId="{A324CBF5-CD0E-4F44-BF79-01045F98D48C}" type="presOf" srcId="{63700C6E-54F9-464C-B88A-A315666C1EB7}" destId="{DED0856B-ED1E-6649-9D73-9C70CF77B0D3}" srcOrd="1" destOrd="0" presId="urn:microsoft.com/office/officeart/2005/8/layout/vProcess5"/>
    <dgm:cxn modelId="{250635FC-F2CB-8F4C-8134-553B2E7C99B1}" type="presOf" srcId="{96841B0A-50DF-4B6D-B06C-8418839066CE}" destId="{128BAF7C-2D11-EB46-8B62-D68D95425563}" srcOrd="1" destOrd="0" presId="urn:microsoft.com/office/officeart/2005/8/layout/vProcess5"/>
    <dgm:cxn modelId="{7CC54BFF-A5CA-2845-A718-BA60E65B8C5E}" type="presOf" srcId="{9B3BF52E-7505-44CA-AF0D-10709DEEAC88}" destId="{555A3E08-1523-E44B-BA98-D9849C3ED8F3}" srcOrd="0" destOrd="0" presId="urn:microsoft.com/office/officeart/2005/8/layout/vProcess5"/>
    <dgm:cxn modelId="{7FEB149E-133F-B04D-BCD9-B378C354A29F}" type="presParOf" srcId="{06EB56C7-B599-454E-B280-ADC617775328}" destId="{035BFF7C-DCC1-CD4E-BD22-26E5DF02CA8B}" srcOrd="0" destOrd="0" presId="urn:microsoft.com/office/officeart/2005/8/layout/vProcess5"/>
    <dgm:cxn modelId="{FBE1D452-0B56-E54C-A1CF-635185AB37FF}" type="presParOf" srcId="{06EB56C7-B599-454E-B280-ADC617775328}" destId="{AC74EC7E-1D60-4642-AC28-B6E52BDC193F}" srcOrd="1" destOrd="0" presId="urn:microsoft.com/office/officeart/2005/8/layout/vProcess5"/>
    <dgm:cxn modelId="{090F5F44-96ED-6A4F-9E80-69786F53484C}" type="presParOf" srcId="{06EB56C7-B599-454E-B280-ADC617775328}" destId="{6385F5EB-0AE3-5E4D-8339-0B13D3709109}" srcOrd="2" destOrd="0" presId="urn:microsoft.com/office/officeart/2005/8/layout/vProcess5"/>
    <dgm:cxn modelId="{93D4DA1F-D093-0E4F-8610-FA6CAEEF0E34}" type="presParOf" srcId="{06EB56C7-B599-454E-B280-ADC617775328}" destId="{4B6AA7C6-03FF-4341-A6B5-1E3A56FCC543}" srcOrd="3" destOrd="0" presId="urn:microsoft.com/office/officeart/2005/8/layout/vProcess5"/>
    <dgm:cxn modelId="{707D1236-6A94-C44E-9115-26CEAF221239}" type="presParOf" srcId="{06EB56C7-B599-454E-B280-ADC617775328}" destId="{CA30C6EB-12AA-E145-8270-0383833A13AA}" srcOrd="4" destOrd="0" presId="urn:microsoft.com/office/officeart/2005/8/layout/vProcess5"/>
    <dgm:cxn modelId="{F5764889-40D3-E446-BDF7-8D2B48B84935}" type="presParOf" srcId="{06EB56C7-B599-454E-B280-ADC617775328}" destId="{AF370F86-3814-7D4F-8678-978F0BEC7CE2}" srcOrd="5" destOrd="0" presId="urn:microsoft.com/office/officeart/2005/8/layout/vProcess5"/>
    <dgm:cxn modelId="{9B82D0BC-D6A6-2E4B-987E-CA3FF0D2721C}" type="presParOf" srcId="{06EB56C7-B599-454E-B280-ADC617775328}" destId="{ED224020-1FC7-1C45-9F2E-9A63117016EF}" srcOrd="6" destOrd="0" presId="urn:microsoft.com/office/officeart/2005/8/layout/vProcess5"/>
    <dgm:cxn modelId="{D009F5F0-AA23-4E4C-8404-2748BBB05EAB}" type="presParOf" srcId="{06EB56C7-B599-454E-B280-ADC617775328}" destId="{AAE243E1-50A8-7241-8FB4-AC37197C31A8}" srcOrd="7" destOrd="0" presId="urn:microsoft.com/office/officeart/2005/8/layout/vProcess5"/>
    <dgm:cxn modelId="{A1FA10C0-FFF7-FB42-B988-ABC9CD249D6C}" type="presParOf" srcId="{06EB56C7-B599-454E-B280-ADC617775328}" destId="{555A3E08-1523-E44B-BA98-D9849C3ED8F3}" srcOrd="8" destOrd="0" presId="urn:microsoft.com/office/officeart/2005/8/layout/vProcess5"/>
    <dgm:cxn modelId="{BDA3825E-2506-004E-9A3B-6AADFE0DDDF9}" type="presParOf" srcId="{06EB56C7-B599-454E-B280-ADC617775328}" destId="{6FCB81ED-1592-A241-B0DB-2F35372C6965}" srcOrd="9" destOrd="0" presId="urn:microsoft.com/office/officeart/2005/8/layout/vProcess5"/>
    <dgm:cxn modelId="{DE88C4A6-447C-534C-8DE1-87C1087BFA16}" type="presParOf" srcId="{06EB56C7-B599-454E-B280-ADC617775328}" destId="{DED0856B-ED1E-6649-9D73-9C70CF77B0D3}" srcOrd="10" destOrd="0" presId="urn:microsoft.com/office/officeart/2005/8/layout/vProcess5"/>
    <dgm:cxn modelId="{4AE6234E-FAF2-BD44-8CD3-8D1692249473}" type="presParOf" srcId="{06EB56C7-B599-454E-B280-ADC617775328}" destId="{8D72F7C9-1DFC-D549-A9EA-6DFFCF816E4F}" srcOrd="11" destOrd="0" presId="urn:microsoft.com/office/officeart/2005/8/layout/vProcess5"/>
    <dgm:cxn modelId="{A00CA480-8AE5-9247-8EE6-80208639761E}" type="presParOf" srcId="{06EB56C7-B599-454E-B280-ADC617775328}" destId="{128BAF7C-2D11-EB46-8B62-D68D95425563}" srcOrd="12" destOrd="0" presId="urn:microsoft.com/office/officeart/2005/8/layout/vProcess5"/>
    <dgm:cxn modelId="{67736256-5576-D84A-8212-17757A4E3ED0}" type="presParOf" srcId="{06EB56C7-B599-454E-B280-ADC617775328}" destId="{7E3D5D16-FCE5-6347-8CBF-5CBA28B40FFC}" srcOrd="13" destOrd="0" presId="urn:microsoft.com/office/officeart/2005/8/layout/vProcess5"/>
    <dgm:cxn modelId="{D478BA71-4007-6A4B-AE18-52DEA3C349CD}" type="presParOf" srcId="{06EB56C7-B599-454E-B280-ADC617775328}" destId="{5C486712-18F1-DF49-9CE6-991A64694C4B}"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4EC7E-1D60-4642-AC28-B6E52BDC193F}">
      <dsp:nvSpPr>
        <dsp:cNvPr id="0" name=""/>
        <dsp:cNvSpPr/>
      </dsp:nvSpPr>
      <dsp:spPr>
        <a:xfrm>
          <a:off x="0" y="0"/>
          <a:ext cx="7901431" cy="5593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Week 1-2:  </a:t>
          </a:r>
          <a:r>
            <a:rPr lang="en-US" sz="2500" kern="1200"/>
            <a:t>Influencer onboarding &amp; teasers.</a:t>
          </a:r>
        </a:p>
      </dsp:txBody>
      <dsp:txXfrm>
        <a:off x="16384" y="16384"/>
        <a:ext cx="7232352" cy="526626"/>
      </dsp:txXfrm>
    </dsp:sp>
    <dsp:sp modelId="{6385F5EB-0AE3-5E4D-8339-0B13D3709109}">
      <dsp:nvSpPr>
        <dsp:cNvPr id="0" name=""/>
        <dsp:cNvSpPr/>
      </dsp:nvSpPr>
      <dsp:spPr>
        <a:xfrm>
          <a:off x="590042" y="637088"/>
          <a:ext cx="7901431" cy="55939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Week 3-4:  </a:t>
          </a:r>
          <a:r>
            <a:rPr lang="en-US" sz="2500" kern="1200"/>
            <a:t>Launch paid ads and contests. </a:t>
          </a:r>
        </a:p>
      </dsp:txBody>
      <dsp:txXfrm>
        <a:off x="606426" y="653472"/>
        <a:ext cx="6915015" cy="526626"/>
      </dsp:txXfrm>
    </dsp:sp>
    <dsp:sp modelId="{4B6AA7C6-03FF-4341-A6B5-1E3A56FCC543}">
      <dsp:nvSpPr>
        <dsp:cNvPr id="0" name=""/>
        <dsp:cNvSpPr/>
      </dsp:nvSpPr>
      <dsp:spPr>
        <a:xfrm>
          <a:off x="1180084" y="1274176"/>
          <a:ext cx="7901431" cy="55939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Week 5-6:  </a:t>
          </a:r>
          <a:r>
            <a:rPr lang="en-GB" sz="2500" kern="1200"/>
            <a:t>Retargeting, group deals.</a:t>
          </a:r>
          <a:endParaRPr lang="en-US" sz="2500" kern="1200"/>
        </a:p>
      </dsp:txBody>
      <dsp:txXfrm>
        <a:off x="1196468" y="1290560"/>
        <a:ext cx="6915015" cy="526626"/>
      </dsp:txXfrm>
    </dsp:sp>
    <dsp:sp modelId="{CA30C6EB-12AA-E145-8270-0383833A13AA}">
      <dsp:nvSpPr>
        <dsp:cNvPr id="0" name=""/>
        <dsp:cNvSpPr/>
      </dsp:nvSpPr>
      <dsp:spPr>
        <a:xfrm>
          <a:off x="1770126" y="1911265"/>
          <a:ext cx="7901431" cy="55939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Week 7-8:  </a:t>
          </a:r>
          <a:r>
            <a:rPr lang="en-GB" sz="2500" kern="1200"/>
            <a:t>Final push, countdown, campus flyers.</a:t>
          </a:r>
          <a:endParaRPr lang="en-US" sz="2500" kern="1200"/>
        </a:p>
      </dsp:txBody>
      <dsp:txXfrm>
        <a:off x="1786510" y="1927649"/>
        <a:ext cx="6915015" cy="526626"/>
      </dsp:txXfrm>
    </dsp:sp>
    <dsp:sp modelId="{AF370F86-3814-7D4F-8678-978F0BEC7CE2}">
      <dsp:nvSpPr>
        <dsp:cNvPr id="0" name=""/>
        <dsp:cNvSpPr/>
      </dsp:nvSpPr>
      <dsp:spPr>
        <a:xfrm>
          <a:off x="2360168" y="2548353"/>
          <a:ext cx="7901431" cy="559394"/>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Post-event:</a:t>
          </a:r>
          <a:r>
            <a:rPr lang="en-GB" sz="2500" kern="1200"/>
            <a:t> Highlights, feedback, reviews</a:t>
          </a:r>
          <a:endParaRPr lang="en-US" sz="2500" kern="1200"/>
        </a:p>
      </dsp:txBody>
      <dsp:txXfrm>
        <a:off x="2376552" y="2564737"/>
        <a:ext cx="6915015" cy="526626"/>
      </dsp:txXfrm>
    </dsp:sp>
    <dsp:sp modelId="{ED224020-1FC7-1C45-9F2E-9A63117016EF}">
      <dsp:nvSpPr>
        <dsp:cNvPr id="0" name=""/>
        <dsp:cNvSpPr/>
      </dsp:nvSpPr>
      <dsp:spPr>
        <a:xfrm>
          <a:off x="7537825" y="408668"/>
          <a:ext cx="363606" cy="3636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619636" y="408668"/>
        <a:ext cx="199984" cy="273614"/>
      </dsp:txXfrm>
    </dsp:sp>
    <dsp:sp modelId="{AAE243E1-50A8-7241-8FB4-AC37197C31A8}">
      <dsp:nvSpPr>
        <dsp:cNvPr id="0" name=""/>
        <dsp:cNvSpPr/>
      </dsp:nvSpPr>
      <dsp:spPr>
        <a:xfrm>
          <a:off x="8127867" y="1045757"/>
          <a:ext cx="363606" cy="36360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209678" y="1045757"/>
        <a:ext cx="199984" cy="273614"/>
      </dsp:txXfrm>
    </dsp:sp>
    <dsp:sp modelId="{555A3E08-1523-E44B-BA98-D9849C3ED8F3}">
      <dsp:nvSpPr>
        <dsp:cNvPr id="0" name=""/>
        <dsp:cNvSpPr/>
      </dsp:nvSpPr>
      <dsp:spPr>
        <a:xfrm>
          <a:off x="8717909" y="1673522"/>
          <a:ext cx="363606" cy="36360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799720" y="1673522"/>
        <a:ext cx="199984" cy="273614"/>
      </dsp:txXfrm>
    </dsp:sp>
    <dsp:sp modelId="{6FCB81ED-1592-A241-B0DB-2F35372C6965}">
      <dsp:nvSpPr>
        <dsp:cNvPr id="0" name=""/>
        <dsp:cNvSpPr/>
      </dsp:nvSpPr>
      <dsp:spPr>
        <a:xfrm>
          <a:off x="9307951" y="2316826"/>
          <a:ext cx="363606" cy="36360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389762" y="2316826"/>
        <a:ext cx="199984" cy="27361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2DDFB9-7320-E54B-8CDB-E29AC38064EF}" type="datetimeFigureOut">
              <a:rPr lang="en-US" smtClean="0"/>
              <a:t>3/17/26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EA84F8-185F-CF46-A392-5106B267609D}" type="slidenum">
              <a:rPr lang="en-US" smtClean="0"/>
              <a:t>‹#›</a:t>
            </a:fld>
            <a:endParaRPr lang="en-US"/>
          </a:p>
        </p:txBody>
      </p:sp>
    </p:spTree>
    <p:extLst>
      <p:ext uri="{BB962C8B-B14F-4D97-AF65-F5344CB8AC3E}">
        <p14:creationId xmlns:p14="http://schemas.microsoft.com/office/powerpoint/2010/main" val="4050278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1</a:t>
            </a:fld>
            <a:endParaRPr lang="en-US"/>
          </a:p>
        </p:txBody>
      </p:sp>
    </p:spTree>
    <p:extLst>
      <p:ext uri="{BB962C8B-B14F-4D97-AF65-F5344CB8AC3E}">
        <p14:creationId xmlns:p14="http://schemas.microsoft.com/office/powerpoint/2010/main" val="1967996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Welcome, my name is Chenai Woods and today I’ll be presenting my Swansea Arena House Party 2026 social media campaign — a niche, youth-focused event strategy designed to reignite nightlife engagement among students and young adults across South Wales.</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2</a:t>
            </a:fld>
            <a:endParaRPr lang="en-US"/>
          </a:p>
        </p:txBody>
      </p:sp>
    </p:spTree>
    <p:extLst>
      <p:ext uri="{BB962C8B-B14F-4D97-AF65-F5344CB8AC3E}">
        <p14:creationId xmlns:p14="http://schemas.microsoft.com/office/powerpoint/2010/main" val="27442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campaign targets students and young adults, positioning the House Party as Swansea’s most inclusive, affordable, and exciting nightlife event. Using the RACE model and persuasive communication, the strategy draws upon storytelling, influencer content, and emotional resonance to create a strong connection with our audiences.</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3</a:t>
            </a:fld>
            <a:endParaRPr lang="en-US"/>
          </a:p>
        </p:txBody>
      </p:sp>
    </p:spTree>
    <p:extLst>
      <p:ext uri="{BB962C8B-B14F-4D97-AF65-F5344CB8AC3E}">
        <p14:creationId xmlns:p14="http://schemas.microsoft.com/office/powerpoint/2010/main" val="666787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These smart objectives are data-driven — directly addressing declining student nightlife attendance by providing an affordable, safe, yet high-energy event that resonates with new audience behaviour trends.</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4</a:t>
            </a:fld>
            <a:endParaRPr lang="en-US"/>
          </a:p>
        </p:txBody>
      </p:sp>
    </p:spTree>
    <p:extLst>
      <p:ext uri="{BB962C8B-B14F-4D97-AF65-F5344CB8AC3E}">
        <p14:creationId xmlns:p14="http://schemas.microsoft.com/office/powerpoint/2010/main" val="3811650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Research confirms the opportunity: young consumers still desire social experiences, but prefer planned, affordable, and meaningful nights out. These statistics justify a value-focused, content-led strategy through high-reach channels like TikTok and Instagram.</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5</a:t>
            </a:fld>
            <a:endParaRPr lang="en-US"/>
          </a:p>
        </p:txBody>
      </p:sp>
    </p:spTree>
    <p:extLst>
      <p:ext uri="{BB962C8B-B14F-4D97-AF65-F5344CB8AC3E}">
        <p14:creationId xmlns:p14="http://schemas.microsoft.com/office/powerpoint/2010/main" val="3228760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group values affordability and authenticity. They engage best through relatable, influencer-driven, short-form video content.</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6</a:t>
            </a:fld>
            <a:endParaRPr lang="en-US"/>
          </a:p>
        </p:txBody>
      </p:sp>
    </p:spTree>
    <p:extLst>
      <p:ext uri="{BB962C8B-B14F-4D97-AF65-F5344CB8AC3E}">
        <p14:creationId xmlns:p14="http://schemas.microsoft.com/office/powerpoint/2010/main" val="25828374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group helps create crossover appeal, bridging student communities with music lovers.</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7</a:t>
            </a:fld>
            <a:endParaRPr lang="en-US"/>
          </a:p>
        </p:txBody>
      </p:sp>
    </p:spTree>
    <p:extLst>
      <p:ext uri="{BB962C8B-B14F-4D97-AF65-F5344CB8AC3E}">
        <p14:creationId xmlns:p14="http://schemas.microsoft.com/office/powerpoint/2010/main" val="1823726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campaign humanises the Swansea Arena brand — an energetic yet safe space that aligns with youth values of inclusivity, quality, and creativity.</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8</a:t>
            </a:fld>
            <a:endParaRPr lang="en-US"/>
          </a:p>
        </p:txBody>
      </p:sp>
    </p:spTree>
    <p:extLst>
      <p:ext uri="{BB962C8B-B14F-4D97-AF65-F5344CB8AC3E}">
        <p14:creationId xmlns:p14="http://schemas.microsoft.com/office/powerpoint/2010/main" val="2870637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plan blends logical offers, emotional imagery, and credible voices to attract and retain audiences — following Aristotle’s timeless persuasion principles.</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9</a:t>
            </a:fld>
            <a:endParaRPr lang="en-US"/>
          </a:p>
        </p:txBody>
      </p:sp>
    </p:spTree>
    <p:extLst>
      <p:ext uri="{BB962C8B-B14F-4D97-AF65-F5344CB8AC3E}">
        <p14:creationId xmlns:p14="http://schemas.microsoft.com/office/powerpoint/2010/main" val="16673273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micro-story leverages narrative engagement, demonstrated as vital for emotional resonance and authenticity in destination storytelling. The narrative also encourages user-generated spinoffs — fans replicate the same story trend for organic growth.</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10</a:t>
            </a:fld>
            <a:endParaRPr lang="en-US"/>
          </a:p>
        </p:txBody>
      </p:sp>
    </p:spTree>
    <p:extLst>
      <p:ext uri="{BB962C8B-B14F-4D97-AF65-F5344CB8AC3E}">
        <p14:creationId xmlns:p14="http://schemas.microsoft.com/office/powerpoint/2010/main" val="3607390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UGC fosters authenticity and peer influence — 92% of Gen Z trust real-user content over brand ads. This strategy strengthens reach and credibility.</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11</a:t>
            </a:fld>
            <a:endParaRPr lang="en-US"/>
          </a:p>
        </p:txBody>
      </p:sp>
    </p:spTree>
    <p:extLst>
      <p:ext uri="{BB962C8B-B14F-4D97-AF65-F5344CB8AC3E}">
        <p14:creationId xmlns:p14="http://schemas.microsoft.com/office/powerpoint/2010/main" val="16745545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timeline maintains continuous digital momentum, ensuring consistent audience touchpoints leading up to the event.</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13</a:t>
            </a:fld>
            <a:endParaRPr lang="en-US"/>
          </a:p>
        </p:txBody>
      </p:sp>
    </p:spTree>
    <p:extLst>
      <p:ext uri="{BB962C8B-B14F-4D97-AF65-F5344CB8AC3E}">
        <p14:creationId xmlns:p14="http://schemas.microsoft.com/office/powerpoint/2010/main" val="1250764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cost-effective budget prioritises high-ROI digital outreach, reducing overheads compared to traditional advertising while ensuring measurable conversions.</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14</a:t>
            </a:fld>
            <a:endParaRPr lang="en-US"/>
          </a:p>
        </p:txBody>
      </p:sp>
    </p:spTree>
    <p:extLst>
      <p:ext uri="{BB962C8B-B14F-4D97-AF65-F5344CB8AC3E}">
        <p14:creationId xmlns:p14="http://schemas.microsoft.com/office/powerpoint/2010/main" val="8167251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Weekly reports and analytics dashboards will guide real-time optimisations, ensuring every pound spent drives tangible engagement and ticket sales.</a:t>
            </a:r>
          </a:p>
          <a:p>
            <a:br>
              <a:rPr lang="en-GB" dirty="0"/>
            </a:b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15</a:t>
            </a:fld>
            <a:endParaRPr lang="en-US"/>
          </a:p>
        </p:txBody>
      </p:sp>
    </p:spTree>
    <p:extLst>
      <p:ext uri="{BB962C8B-B14F-4D97-AF65-F5344CB8AC3E}">
        <p14:creationId xmlns:p14="http://schemas.microsoft.com/office/powerpoint/2010/main" val="1381835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By blending data-driven marketing, storytelling, influencer authenticity, and youth culture, this campaign redefines nightlife in Swansea — putting community, creativity, and connection at the heart of the experience.</a:t>
            </a:r>
            <a:endParaRPr lang="en-US" dirty="0"/>
          </a:p>
        </p:txBody>
      </p:sp>
      <p:sp>
        <p:nvSpPr>
          <p:cNvPr id="4" name="Slide Number Placeholder 3"/>
          <p:cNvSpPr>
            <a:spLocks noGrp="1"/>
          </p:cNvSpPr>
          <p:nvPr>
            <p:ph type="sldNum" sz="quarter" idx="5"/>
          </p:nvPr>
        </p:nvSpPr>
        <p:spPr/>
        <p:txBody>
          <a:bodyPr/>
          <a:lstStyle/>
          <a:p>
            <a:fld id="{6FEA84F8-185F-CF46-A392-5106B267609D}" type="slidenum">
              <a:rPr lang="en-US" smtClean="0"/>
              <a:t>16</a:t>
            </a:fld>
            <a:endParaRPr lang="en-US"/>
          </a:p>
        </p:txBody>
      </p:sp>
    </p:spTree>
    <p:extLst>
      <p:ext uri="{BB962C8B-B14F-4D97-AF65-F5344CB8AC3E}">
        <p14:creationId xmlns:p14="http://schemas.microsoft.com/office/powerpoint/2010/main" val="1139458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3/17/26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3/17/26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3/17/26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3/17/26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3/17/26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3/17/26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3/17/26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3/17/26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3/17/26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3/17/26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3/17/26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3/17/26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0.sv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2.xml"/><Relationship Id="rId9" Type="http://schemas.microsoft.com/office/2007/relationships/diagramDrawing" Target="../diagrams/drawing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7632F-FC61-A5C3-B760-8E996A4BDB69}"/>
              </a:ext>
            </a:extLst>
          </p:cNvPr>
          <p:cNvSpPr>
            <a:spLocks noGrp="1"/>
          </p:cNvSpPr>
          <p:nvPr>
            <p:ph type="ctrTitle"/>
          </p:nvPr>
        </p:nvSpPr>
        <p:spPr/>
        <p:txBody>
          <a:bodyPr>
            <a:normAutofit fontScale="90000"/>
          </a:bodyPr>
          <a:lstStyle/>
          <a:p>
            <a:r>
              <a:rPr lang="en-US" dirty="0"/>
              <a:t>Swansea arena house party 2026- social media campaign pitch</a:t>
            </a:r>
          </a:p>
        </p:txBody>
      </p:sp>
      <p:sp>
        <p:nvSpPr>
          <p:cNvPr id="3" name="Subtitle 2">
            <a:extLst>
              <a:ext uri="{FF2B5EF4-FFF2-40B4-BE49-F238E27FC236}">
                <a16:creationId xmlns:a16="http://schemas.microsoft.com/office/drawing/2014/main" id="{9EE9B0E8-25A4-BADA-3027-7DEEA228DF7E}"/>
              </a:ext>
            </a:extLst>
          </p:cNvPr>
          <p:cNvSpPr>
            <a:spLocks noGrp="1"/>
          </p:cNvSpPr>
          <p:nvPr>
            <p:ph type="subTitle" idx="1"/>
          </p:nvPr>
        </p:nvSpPr>
        <p:spPr/>
        <p:txBody>
          <a:bodyPr/>
          <a:lstStyle/>
          <a:p>
            <a:r>
              <a:rPr lang="en-US" dirty="0"/>
              <a:t>Chenai Woods</a:t>
            </a:r>
          </a:p>
        </p:txBody>
      </p:sp>
    </p:spTree>
    <p:extLst>
      <p:ext uri="{BB962C8B-B14F-4D97-AF65-F5344CB8AC3E}">
        <p14:creationId xmlns:p14="http://schemas.microsoft.com/office/powerpoint/2010/main" val="897299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Swansea Building Society Arena's House Party is Back!">
            <a:extLst>
              <a:ext uri="{FF2B5EF4-FFF2-40B4-BE49-F238E27FC236}">
                <a16:creationId xmlns:a16="http://schemas.microsoft.com/office/drawing/2014/main" id="{A3610B27-3AB9-9EE7-B2E3-FE58A8654303}"/>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9218A843-FD5E-4895-DA21-C296B548C59A}"/>
              </a:ext>
            </a:extLst>
          </p:cNvPr>
          <p:cNvSpPr/>
          <p:nvPr/>
        </p:nvSpPr>
        <p:spPr>
          <a:xfrm>
            <a:off x="1600200" y="3562402"/>
            <a:ext cx="8991600" cy="1645920"/>
          </a:xfrm>
          <a:prstGeom prst="rect">
            <a:avLst/>
          </a:prstGeo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pPr algn="ctr" defTabSz="914400">
              <a:lnSpc>
                <a:spcPct val="90000"/>
              </a:lnSpc>
              <a:spcBef>
                <a:spcPct val="0"/>
              </a:spcBef>
              <a:spcAft>
                <a:spcPts val="600"/>
              </a:spcAft>
            </a:pPr>
            <a:r>
              <a:rPr lang="en-US" sz="2900" b="1" i="1" cap="all" spc="200">
                <a:latin typeface="+mj-lt"/>
                <a:ea typeface="+mj-ea"/>
                <a:cs typeface="+mj-cs"/>
              </a:rPr>
              <a:t>Swansea Arena House Party 2026 – The Ultimate Student Night Experience</a:t>
            </a:r>
            <a:endParaRPr lang="en-US" sz="2900" b="1" cap="all" spc="200">
              <a:ln w="0"/>
              <a:effectLst>
                <a:outerShdw blurRad="38100" dist="19050" dir="2700000" algn="tl" rotWithShape="0">
                  <a:schemeClr val="dk1">
                    <a:alpha val="40000"/>
                  </a:schemeClr>
                </a:outerShdw>
              </a:effectLst>
              <a:latin typeface="+mj-lt"/>
              <a:ea typeface="+mj-ea"/>
              <a:cs typeface="+mj-cs"/>
            </a:endParaRPr>
          </a:p>
        </p:txBody>
      </p:sp>
      <p:pic>
        <p:nvPicPr>
          <p:cNvPr id="9" name="Audio 8">
            <a:extLst>
              <a:ext uri="{FF2B5EF4-FFF2-40B4-BE49-F238E27FC236}">
                <a16:creationId xmlns:a16="http://schemas.microsoft.com/office/drawing/2014/main" id="{67009D26-2BD4-948C-FA80-04EB28EEBE1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59789010"/>
      </p:ext>
    </p:extLst>
  </p:cSld>
  <p:clrMapOvr>
    <a:masterClrMapping/>
  </p:clrMapOvr>
  <mc:AlternateContent xmlns:mc="http://schemas.openxmlformats.org/markup-compatibility/2006">
    <mc:Choice xmlns:p14="http://schemas.microsoft.com/office/powerpoint/2010/main" Requires="p14">
      <p:transition spd="slow" p14:dur="2000" advTm="23029"/>
    </mc:Choice>
    <mc:Fallback>
      <p:transition spd="slow" advTm="23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7BD65-73A5-7110-9070-1BFFD6133031}"/>
              </a:ext>
            </a:extLst>
          </p:cNvPr>
          <p:cNvSpPr>
            <a:spLocks noGrp="1"/>
          </p:cNvSpPr>
          <p:nvPr>
            <p:ph type="title"/>
          </p:nvPr>
        </p:nvSpPr>
        <p:spPr>
          <a:xfrm>
            <a:off x="6900672" y="978776"/>
            <a:ext cx="4486656" cy="1174991"/>
          </a:xfrm>
        </p:spPr>
        <p:txBody>
          <a:bodyPr>
            <a:normAutofit/>
          </a:bodyPr>
          <a:lstStyle/>
          <a:p>
            <a:r>
              <a:rPr lang="en-US" sz="2400"/>
              <a:t>Campaign overview </a:t>
            </a:r>
          </a:p>
        </p:txBody>
      </p:sp>
      <p:pic>
        <p:nvPicPr>
          <p:cNvPr id="2050" name="Picture 2" descr="The Swansea Arena House Party shares line-up for grassroots music  fundraising event - Mixmag.net">
            <a:extLst>
              <a:ext uri="{FF2B5EF4-FFF2-40B4-BE49-F238E27FC236}">
                <a16:creationId xmlns:a16="http://schemas.microsoft.com/office/drawing/2014/main" id="{3E140DC0-C464-F583-7B19-DEC359E0BF9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0945" r="29812" b="-1"/>
          <a:stretch>
            <a:fillRect/>
          </a:stretch>
        </p:blipFill>
        <p:spPr bwMode="auto">
          <a:xfrm>
            <a:off x="20" y="10"/>
            <a:ext cx="6086621"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7A6204B-9365-11D1-C4D1-7CE3FD670A47}"/>
              </a:ext>
            </a:extLst>
          </p:cNvPr>
          <p:cNvSpPr>
            <a:spLocks noGrp="1"/>
          </p:cNvSpPr>
          <p:nvPr>
            <p:ph idx="1"/>
          </p:nvPr>
        </p:nvSpPr>
        <p:spPr>
          <a:xfrm>
            <a:off x="6900672" y="2640692"/>
            <a:ext cx="4486656" cy="3255252"/>
          </a:xfrm>
        </p:spPr>
        <p:txBody>
          <a:bodyPr>
            <a:normAutofit/>
          </a:bodyPr>
          <a:lstStyle/>
          <a:p>
            <a:r>
              <a:rPr lang="en-US" sz="1700" b="1" dirty="0"/>
              <a:t>Product: </a:t>
            </a:r>
            <a:r>
              <a:rPr lang="en-US" sz="1700" dirty="0"/>
              <a:t>Swansea Arena House Party event which is immersive, music driven nightlife experience. </a:t>
            </a:r>
          </a:p>
          <a:p>
            <a:r>
              <a:rPr lang="en-US" sz="1700" b="1" dirty="0"/>
              <a:t>Aim: </a:t>
            </a:r>
            <a:r>
              <a:rPr lang="en-US" sz="1700" dirty="0"/>
              <a:t>Increase ticket sales by 30% in 8 weeks. </a:t>
            </a:r>
          </a:p>
          <a:p>
            <a:r>
              <a:rPr lang="en-US" sz="1700" b="1" dirty="0"/>
              <a:t>Focus: </a:t>
            </a:r>
            <a:r>
              <a:rPr lang="en-US" sz="1700" dirty="0"/>
              <a:t>Student and youth market, aged 18-24.</a:t>
            </a:r>
          </a:p>
          <a:p>
            <a:r>
              <a:rPr lang="en-US" sz="1700" b="1" dirty="0"/>
              <a:t>Channels: </a:t>
            </a:r>
            <a:r>
              <a:rPr lang="en-US" sz="1700" dirty="0"/>
              <a:t>Tik Tok, Instagram, YouTube.</a:t>
            </a:r>
          </a:p>
          <a:p>
            <a:r>
              <a:rPr lang="en-US" sz="1700" b="1" dirty="0"/>
              <a:t>Frameworks: </a:t>
            </a:r>
            <a:r>
              <a:rPr lang="en-GB" sz="1700" dirty="0"/>
              <a:t>SOSTAC + RACE + Aristotle’s Modes of Persuasion + Aaker’s Brand Personality.</a:t>
            </a:r>
            <a:endParaRPr lang="en-US" sz="1700" dirty="0"/>
          </a:p>
          <a:p>
            <a:endParaRPr lang="en-US" sz="1700" b="1" dirty="0"/>
          </a:p>
          <a:p>
            <a:endParaRPr lang="en-US" sz="1700" b="1" dirty="0"/>
          </a:p>
        </p:txBody>
      </p:sp>
      <p:sp>
        <p:nvSpPr>
          <p:cNvPr id="4" name="TextBox 3">
            <a:extLst>
              <a:ext uri="{FF2B5EF4-FFF2-40B4-BE49-F238E27FC236}">
                <a16:creationId xmlns:a16="http://schemas.microsoft.com/office/drawing/2014/main" id="{C158E714-13AB-6CBB-2DEE-4B6A38DF8D7A}"/>
              </a:ext>
            </a:extLst>
          </p:cNvPr>
          <p:cNvSpPr txBox="1"/>
          <p:nvPr/>
        </p:nvSpPr>
        <p:spPr>
          <a:xfrm>
            <a:off x="20" y="6172201"/>
            <a:ext cx="6086621" cy="685799"/>
          </a:xfrm>
          <a:prstGeom prst="rect">
            <a:avLst/>
          </a:prstGeom>
          <a:solidFill>
            <a:srgbClr val="000000">
              <a:alpha val="50000"/>
            </a:srgbClr>
          </a:solidFill>
          <a:ln>
            <a:noFill/>
          </a:ln>
        </p:spPr>
        <p:txBody>
          <a:bodyPr wrap="square" rtlCol="0">
            <a:noAutofit/>
          </a:bodyPr>
          <a:lstStyle/>
          <a:p>
            <a:pPr algn="ctr">
              <a:spcAft>
                <a:spcPts val="600"/>
              </a:spcAft>
            </a:pPr>
            <a:r>
              <a:rPr lang="en-GB" sz="1300" i="1" dirty="0">
                <a:solidFill>
                  <a:srgbClr val="FFFFFF"/>
                </a:solidFill>
              </a:rPr>
              <a:t>“Your Night, Your Vibe, Your Arena.”</a:t>
            </a:r>
            <a:endParaRPr lang="en-US" sz="1300" dirty="0">
              <a:solidFill>
                <a:srgbClr val="FFFFFF"/>
              </a:solidFill>
            </a:endParaRPr>
          </a:p>
        </p:txBody>
      </p:sp>
      <p:pic>
        <p:nvPicPr>
          <p:cNvPr id="37" name="Audio 36">
            <a:extLst>
              <a:ext uri="{FF2B5EF4-FFF2-40B4-BE49-F238E27FC236}">
                <a16:creationId xmlns:a16="http://schemas.microsoft.com/office/drawing/2014/main" id="{F88C65DC-CE0E-741F-4E21-4045F596C61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54007104"/>
      </p:ext>
    </p:extLst>
  </p:cSld>
  <p:clrMapOvr>
    <a:masterClrMapping/>
  </p:clrMapOvr>
  <mc:AlternateContent xmlns:mc="http://schemas.openxmlformats.org/markup-compatibility/2006">
    <mc:Choice xmlns:p14="http://schemas.microsoft.com/office/powerpoint/2010/main" Requires="p14">
      <p:transition spd="slow" p14:dur="2000" advTm="34084"/>
    </mc:Choice>
    <mc:Fallback>
      <p:transition spd="slow" advTm="340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FF47E-89FA-00E9-75B7-0F09B85C186C}"/>
              </a:ext>
            </a:extLst>
          </p:cNvPr>
          <p:cNvSpPr>
            <a:spLocks noGrp="1"/>
          </p:cNvSpPr>
          <p:nvPr>
            <p:ph type="title"/>
          </p:nvPr>
        </p:nvSpPr>
        <p:spPr>
          <a:xfrm>
            <a:off x="6900672" y="978776"/>
            <a:ext cx="4486656" cy="1174991"/>
          </a:xfrm>
        </p:spPr>
        <p:txBody>
          <a:bodyPr>
            <a:normAutofit/>
          </a:bodyPr>
          <a:lstStyle/>
          <a:p>
            <a:r>
              <a:rPr lang="en-US" sz="2400"/>
              <a:t>Smart Objectives </a:t>
            </a:r>
          </a:p>
        </p:txBody>
      </p:sp>
      <p:pic>
        <p:nvPicPr>
          <p:cNvPr id="3075" name="Picture 3" descr="Swansea Arena House Party 2025 Tickets | Swansea Building Society Arena in  Swansea | ATG Tickets">
            <a:extLst>
              <a:ext uri="{FF2B5EF4-FFF2-40B4-BE49-F238E27FC236}">
                <a16:creationId xmlns:a16="http://schemas.microsoft.com/office/drawing/2014/main" id="{F3C7A312-4A9C-FCEC-B52D-56E18081DE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4594" r="25483"/>
          <a:stretch>
            <a:fillRect/>
          </a:stretch>
        </p:blipFill>
        <p:spPr bwMode="auto">
          <a:xfrm>
            <a:off x="20" y="10"/>
            <a:ext cx="6086621"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ADE370B-9A42-6035-3AAA-B6546B88BA12}"/>
              </a:ext>
            </a:extLst>
          </p:cNvPr>
          <p:cNvSpPr>
            <a:spLocks noGrp="1"/>
          </p:cNvSpPr>
          <p:nvPr>
            <p:ph idx="1"/>
          </p:nvPr>
        </p:nvSpPr>
        <p:spPr>
          <a:xfrm>
            <a:off x="6900672" y="2640692"/>
            <a:ext cx="4486656" cy="3255252"/>
          </a:xfrm>
        </p:spPr>
        <p:txBody>
          <a:bodyPr>
            <a:normAutofit/>
          </a:bodyPr>
          <a:lstStyle/>
          <a:p>
            <a:r>
              <a:rPr lang="en-US" b="1" dirty="0"/>
              <a:t>Specific: </a:t>
            </a:r>
            <a:r>
              <a:rPr lang="en-GB" dirty="0"/>
              <a:t>Increase ticket sales 30% in 8 weeks</a:t>
            </a:r>
          </a:p>
          <a:p>
            <a:r>
              <a:rPr lang="en-GB" b="1" dirty="0"/>
              <a:t>Measurable:</a:t>
            </a:r>
            <a:r>
              <a:rPr lang="en-GB" dirty="0"/>
              <a:t> Boost social engagement 40%</a:t>
            </a:r>
          </a:p>
          <a:p>
            <a:r>
              <a:rPr lang="en-GB" b="1" dirty="0"/>
              <a:t>Achievable:</a:t>
            </a:r>
            <a:r>
              <a:rPr lang="en-GB" dirty="0"/>
              <a:t> Leverage high student population and arena appeal</a:t>
            </a:r>
          </a:p>
          <a:p>
            <a:r>
              <a:rPr lang="en-GB" b="1" dirty="0"/>
              <a:t>Relevant:</a:t>
            </a:r>
            <a:r>
              <a:rPr lang="en-GB" dirty="0"/>
              <a:t> Supports arena’s goal of reaching younger demographics</a:t>
            </a:r>
          </a:p>
          <a:p>
            <a:r>
              <a:rPr lang="en-GB" b="1" dirty="0"/>
              <a:t>Time:</a:t>
            </a:r>
            <a:r>
              <a:rPr lang="en-GB" dirty="0"/>
              <a:t> Campaign period – 8 weeks before event</a:t>
            </a:r>
          </a:p>
          <a:p>
            <a:endParaRPr lang="en-US" b="1" dirty="0"/>
          </a:p>
        </p:txBody>
      </p:sp>
      <p:pic>
        <p:nvPicPr>
          <p:cNvPr id="32" name="Audio 31">
            <a:extLst>
              <a:ext uri="{FF2B5EF4-FFF2-40B4-BE49-F238E27FC236}">
                <a16:creationId xmlns:a16="http://schemas.microsoft.com/office/drawing/2014/main" id="{36526FB0-DBAD-4C46-B0C8-FA58747F2D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18719433"/>
      </p:ext>
    </p:extLst>
  </p:cSld>
  <p:clrMapOvr>
    <a:masterClrMapping/>
  </p:clrMapOvr>
  <mc:AlternateContent xmlns:mc="http://schemas.openxmlformats.org/markup-compatibility/2006">
    <mc:Choice xmlns:p14="http://schemas.microsoft.com/office/powerpoint/2010/main" Requires="p14">
      <p:transition spd="slow" p14:dur="2000" advTm="34506"/>
    </mc:Choice>
    <mc:Fallback>
      <p:transition spd="slow" advTm="34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D2D6F-2ED0-0685-A7C2-02899EEA6F55}"/>
              </a:ext>
            </a:extLst>
          </p:cNvPr>
          <p:cNvSpPr>
            <a:spLocks noGrp="1"/>
          </p:cNvSpPr>
          <p:nvPr>
            <p:ph type="title"/>
          </p:nvPr>
        </p:nvSpPr>
        <p:spPr>
          <a:xfrm>
            <a:off x="6900672" y="978776"/>
            <a:ext cx="4486656" cy="1174991"/>
          </a:xfrm>
        </p:spPr>
        <p:txBody>
          <a:bodyPr>
            <a:normAutofit/>
          </a:bodyPr>
          <a:lstStyle/>
          <a:p>
            <a:r>
              <a:rPr lang="en-US" sz="2400"/>
              <a:t>Market insight and opportunity </a:t>
            </a:r>
          </a:p>
        </p:txBody>
      </p:sp>
      <p:pic>
        <p:nvPicPr>
          <p:cNvPr id="4099" name="Picture 3" descr="GIG ANNOUNCEMENT 📢📢 We're thrilled to announce that on the 21st of  February 2026, we will be joining an amazing lineup of bands at the Swansea  Arena House Party!! We are so">
            <a:extLst>
              <a:ext uri="{FF2B5EF4-FFF2-40B4-BE49-F238E27FC236}">
                <a16:creationId xmlns:a16="http://schemas.microsoft.com/office/drawing/2014/main" id="{089C6D43-1ABC-196D-20A8-A076FB3A7E0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r="1" b="9773"/>
          <a:stretch>
            <a:fillRect/>
          </a:stretch>
        </p:blipFill>
        <p:spPr bwMode="auto">
          <a:xfrm>
            <a:off x="20" y="10"/>
            <a:ext cx="6086621"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BE77930-1476-DEF1-05F5-0067C3860FC5}"/>
              </a:ext>
            </a:extLst>
          </p:cNvPr>
          <p:cNvSpPr>
            <a:spLocks noGrp="1"/>
          </p:cNvSpPr>
          <p:nvPr>
            <p:ph idx="1"/>
          </p:nvPr>
        </p:nvSpPr>
        <p:spPr>
          <a:xfrm>
            <a:off x="6900672" y="2640692"/>
            <a:ext cx="4486656" cy="3255252"/>
          </a:xfrm>
        </p:spPr>
        <p:txBody>
          <a:bodyPr>
            <a:normAutofit/>
          </a:bodyPr>
          <a:lstStyle/>
          <a:p>
            <a:r>
              <a:rPr lang="en-GB" dirty="0"/>
              <a:t>61% of 18–30s go out less often (NTIA, 2025)</a:t>
            </a:r>
          </a:p>
          <a:p>
            <a:r>
              <a:rPr lang="en-GB" dirty="0"/>
              <a:t>68% cut back due to cost-of-living pressures</a:t>
            </a:r>
          </a:p>
          <a:p>
            <a:r>
              <a:rPr lang="en-GB" dirty="0"/>
              <a:t>54% of students now attend alcohol-free events</a:t>
            </a:r>
          </a:p>
          <a:p>
            <a:r>
              <a:rPr lang="en-GB" dirty="0"/>
              <a:t>5.2M UK TikTok users aged 15–24 spend ~58 min daily (Ofcom, 2023)</a:t>
            </a:r>
          </a:p>
          <a:p>
            <a:pPr marL="0" indent="0">
              <a:buNone/>
            </a:pPr>
            <a:endParaRPr lang="en-US" dirty="0"/>
          </a:p>
          <a:p>
            <a:pPr marL="0" indent="0">
              <a:buNone/>
            </a:pPr>
            <a:endParaRPr lang="en-US" dirty="0"/>
          </a:p>
        </p:txBody>
      </p:sp>
      <p:pic>
        <p:nvPicPr>
          <p:cNvPr id="6" name="Audio 5">
            <a:extLst>
              <a:ext uri="{FF2B5EF4-FFF2-40B4-BE49-F238E27FC236}">
                <a16:creationId xmlns:a16="http://schemas.microsoft.com/office/drawing/2014/main" id="{30631475-8A55-2579-3ACB-EEF143EF0A7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41354060"/>
      </p:ext>
    </p:extLst>
  </p:cSld>
  <p:clrMapOvr>
    <a:masterClrMapping/>
  </p:clrMapOvr>
  <mc:AlternateContent xmlns:mc="http://schemas.openxmlformats.org/markup-compatibility/2006">
    <mc:Choice xmlns:p14="http://schemas.microsoft.com/office/powerpoint/2010/main" Requires="p14">
      <p:transition spd="slow" p14:dur="2000" advTm="38671"/>
    </mc:Choice>
    <mc:Fallback>
      <p:transition spd="slow" advTm="38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3D04F-FBF9-68A6-6CAA-2E66CF400C5D}"/>
              </a:ext>
            </a:extLst>
          </p:cNvPr>
          <p:cNvSpPr>
            <a:spLocks noGrp="1"/>
          </p:cNvSpPr>
          <p:nvPr>
            <p:ph type="title"/>
          </p:nvPr>
        </p:nvSpPr>
        <p:spPr>
          <a:xfrm>
            <a:off x="6900672" y="978776"/>
            <a:ext cx="4486656" cy="1174991"/>
          </a:xfrm>
        </p:spPr>
        <p:txBody>
          <a:bodyPr>
            <a:normAutofit/>
          </a:bodyPr>
          <a:lstStyle/>
          <a:p>
            <a:r>
              <a:rPr lang="en-US" sz="2400"/>
              <a:t>Target market – students </a:t>
            </a:r>
          </a:p>
        </p:txBody>
      </p:sp>
      <p:pic>
        <p:nvPicPr>
          <p:cNvPr id="5122" name="Picture 2" descr="Swansea Arena House Party 2026 at Swansea Building Society Arena">
            <a:extLst>
              <a:ext uri="{FF2B5EF4-FFF2-40B4-BE49-F238E27FC236}">
                <a16:creationId xmlns:a16="http://schemas.microsoft.com/office/drawing/2014/main" id="{3B41AF50-8071-38AE-2CDB-94EE955BD4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4712" r="25364"/>
          <a:stretch>
            <a:fillRect/>
          </a:stretch>
        </p:blipFill>
        <p:spPr bwMode="auto">
          <a:xfrm>
            <a:off x="20" y="10"/>
            <a:ext cx="6086621"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51076EC-E802-13D0-891A-2750E3553285}"/>
              </a:ext>
            </a:extLst>
          </p:cNvPr>
          <p:cNvSpPr>
            <a:spLocks noGrp="1"/>
          </p:cNvSpPr>
          <p:nvPr>
            <p:ph idx="1"/>
          </p:nvPr>
        </p:nvSpPr>
        <p:spPr>
          <a:xfrm>
            <a:off x="6900672" y="2640692"/>
            <a:ext cx="4486656" cy="3255252"/>
          </a:xfrm>
        </p:spPr>
        <p:txBody>
          <a:bodyPr>
            <a:normAutofit/>
          </a:bodyPr>
          <a:lstStyle/>
          <a:p>
            <a:pPr marL="0" indent="0">
              <a:lnSpc>
                <a:spcPct val="90000"/>
              </a:lnSpc>
              <a:buNone/>
            </a:pPr>
            <a:r>
              <a:rPr lang="en-US" sz="1300" b="1"/>
              <a:t>Demographics:</a:t>
            </a:r>
          </a:p>
          <a:p>
            <a:pPr>
              <a:lnSpc>
                <a:spcPct val="90000"/>
              </a:lnSpc>
            </a:pPr>
            <a:r>
              <a:rPr lang="en-US" sz="1300"/>
              <a:t>18-24, students at universities in Swansea and local colleges. </a:t>
            </a:r>
          </a:p>
          <a:p>
            <a:pPr>
              <a:lnSpc>
                <a:spcPct val="90000"/>
              </a:lnSpc>
            </a:pPr>
            <a:r>
              <a:rPr lang="en-US" sz="1300"/>
              <a:t>Price sensitive and frequent social media users. </a:t>
            </a:r>
          </a:p>
          <a:p>
            <a:pPr marL="0" indent="0">
              <a:lnSpc>
                <a:spcPct val="90000"/>
              </a:lnSpc>
              <a:buNone/>
            </a:pPr>
            <a:r>
              <a:rPr lang="en-US" sz="1300" b="1"/>
              <a:t>Psychographics:</a:t>
            </a:r>
          </a:p>
          <a:p>
            <a:pPr>
              <a:lnSpc>
                <a:spcPct val="90000"/>
              </a:lnSpc>
            </a:pPr>
            <a:r>
              <a:rPr lang="en-US" sz="1300"/>
              <a:t>Seek connection, affordability and shared experiences.</a:t>
            </a:r>
          </a:p>
          <a:p>
            <a:pPr>
              <a:lnSpc>
                <a:spcPct val="90000"/>
              </a:lnSpc>
            </a:pPr>
            <a:r>
              <a:rPr lang="en-US" sz="1300"/>
              <a:t>Prefer sober or low alcohol nights out </a:t>
            </a:r>
          </a:p>
          <a:p>
            <a:pPr>
              <a:lnSpc>
                <a:spcPct val="90000"/>
              </a:lnSpc>
            </a:pPr>
            <a:r>
              <a:rPr lang="en-US" sz="1300"/>
              <a:t>Influenced by peers or small local influencers </a:t>
            </a:r>
          </a:p>
          <a:p>
            <a:pPr marL="0" indent="0">
              <a:lnSpc>
                <a:spcPct val="90000"/>
              </a:lnSpc>
              <a:buNone/>
            </a:pPr>
            <a:r>
              <a:rPr lang="en-GB" sz="1300" b="1"/>
              <a:t>Behavioural: </a:t>
            </a:r>
          </a:p>
          <a:p>
            <a:pPr>
              <a:lnSpc>
                <a:spcPct val="90000"/>
              </a:lnSpc>
            </a:pPr>
            <a:r>
              <a:rPr lang="en-US" sz="1300"/>
              <a:t>Pre-booking experiences through digital ads. </a:t>
            </a:r>
          </a:p>
          <a:p>
            <a:pPr>
              <a:lnSpc>
                <a:spcPct val="90000"/>
              </a:lnSpc>
            </a:pPr>
            <a:r>
              <a:rPr lang="en-GB" sz="1300"/>
              <a:t>Use TikTok, Instagram, Snapchat daily to promote the event. </a:t>
            </a:r>
          </a:p>
          <a:p>
            <a:pPr>
              <a:lnSpc>
                <a:spcPct val="90000"/>
              </a:lnSpc>
            </a:pPr>
            <a:endParaRPr lang="en-US" sz="1300"/>
          </a:p>
          <a:p>
            <a:pPr>
              <a:lnSpc>
                <a:spcPct val="90000"/>
              </a:lnSpc>
            </a:pPr>
            <a:endParaRPr lang="en-US" sz="1300"/>
          </a:p>
          <a:p>
            <a:pPr>
              <a:lnSpc>
                <a:spcPct val="90000"/>
              </a:lnSpc>
            </a:pPr>
            <a:endParaRPr lang="en-US" sz="1300"/>
          </a:p>
          <a:p>
            <a:pPr marL="0" indent="0">
              <a:lnSpc>
                <a:spcPct val="90000"/>
              </a:lnSpc>
              <a:buNone/>
            </a:pPr>
            <a:endParaRPr lang="en-US" sz="1300" b="1"/>
          </a:p>
        </p:txBody>
      </p:sp>
      <p:pic>
        <p:nvPicPr>
          <p:cNvPr id="16" name="Audio 15">
            <a:extLst>
              <a:ext uri="{FF2B5EF4-FFF2-40B4-BE49-F238E27FC236}">
                <a16:creationId xmlns:a16="http://schemas.microsoft.com/office/drawing/2014/main" id="{D67A75FC-EA38-3046-16BD-04009C03CC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02007943"/>
      </p:ext>
    </p:extLst>
  </p:cSld>
  <p:clrMapOvr>
    <a:masterClrMapping/>
  </p:clrMapOvr>
  <mc:AlternateContent xmlns:mc="http://schemas.openxmlformats.org/markup-compatibility/2006">
    <mc:Choice xmlns:p14="http://schemas.microsoft.com/office/powerpoint/2010/main" Requires="p14">
      <p:transition spd="slow" p14:dur="2000" advTm="22307"/>
    </mc:Choice>
    <mc:Fallback>
      <p:transition spd="slow" advTm="22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pic>
        <p:nvPicPr>
          <p:cNvPr id="6146" name="Picture 2" descr="Swansea Arena House Party 2025 Tickets | Swansea Building Society Arena in  Swansea | ATG Tickets">
            <a:extLst>
              <a:ext uri="{FF2B5EF4-FFF2-40B4-BE49-F238E27FC236}">
                <a16:creationId xmlns:a16="http://schemas.microsoft.com/office/drawing/2014/main" id="{BF6794ED-ED11-2BBF-740E-DFE70D5F06C1}"/>
              </a:ext>
            </a:extLst>
          </p:cNvPr>
          <p:cNvPicPr>
            <a:picLocks noChangeAspect="1" noChangeArrowheads="1"/>
          </p:cNvPicPr>
          <p:nvPr/>
        </p:nvPicPr>
        <p:blipFill>
          <a:blip r:embed="rId5">
            <a:alphaModFix amt="25000"/>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1D42C5F-A5C4-8375-B366-7548883A7AEA}"/>
              </a:ext>
            </a:extLst>
          </p:cNvPr>
          <p:cNvSpPr>
            <a:spLocks noGrp="1"/>
          </p:cNvSpPr>
          <p:nvPr>
            <p:ph type="title"/>
          </p:nvPr>
        </p:nvSpPr>
        <p:spPr>
          <a:xfrm>
            <a:off x="2231136" y="964692"/>
            <a:ext cx="7729728" cy="1188720"/>
          </a:xfrm>
          <a:solidFill>
            <a:schemeClr val="bg1">
              <a:alpha val="30000"/>
            </a:schemeClr>
          </a:solidFill>
          <a:ln>
            <a:solidFill>
              <a:srgbClr val="FFFFFF"/>
            </a:solidFill>
          </a:ln>
        </p:spPr>
        <p:txBody>
          <a:bodyPr>
            <a:normAutofit/>
          </a:bodyPr>
          <a:lstStyle/>
          <a:p>
            <a:r>
              <a:rPr lang="en-US">
                <a:solidFill>
                  <a:schemeClr val="tx1"/>
                </a:solidFill>
              </a:rPr>
              <a:t>Target market – music enthusiasts </a:t>
            </a:r>
          </a:p>
        </p:txBody>
      </p:sp>
      <p:sp>
        <p:nvSpPr>
          <p:cNvPr id="3" name="Content Placeholder 2">
            <a:extLst>
              <a:ext uri="{FF2B5EF4-FFF2-40B4-BE49-F238E27FC236}">
                <a16:creationId xmlns:a16="http://schemas.microsoft.com/office/drawing/2014/main" id="{DFAAFE75-388A-0BB3-1E32-2DC5595C4690}"/>
              </a:ext>
            </a:extLst>
          </p:cNvPr>
          <p:cNvSpPr>
            <a:spLocks noGrp="1"/>
          </p:cNvSpPr>
          <p:nvPr>
            <p:ph idx="1"/>
          </p:nvPr>
        </p:nvSpPr>
        <p:spPr>
          <a:xfrm>
            <a:off x="2231136" y="2638044"/>
            <a:ext cx="7729728" cy="3101983"/>
          </a:xfrm>
        </p:spPr>
        <p:txBody>
          <a:bodyPr>
            <a:normAutofit/>
          </a:bodyPr>
          <a:lstStyle/>
          <a:p>
            <a:pPr marL="0" indent="0">
              <a:buNone/>
            </a:pPr>
            <a:r>
              <a:rPr lang="en-US" b="1"/>
              <a:t>Demographics:</a:t>
            </a:r>
          </a:p>
          <a:p>
            <a:r>
              <a:rPr lang="en-GB"/>
              <a:t>20–35, young professionals or local DJs.</a:t>
            </a:r>
          </a:p>
          <a:p>
            <a:pPr marL="0" indent="0">
              <a:buNone/>
            </a:pPr>
            <a:r>
              <a:rPr lang="en-GB" b="1"/>
              <a:t>Psychographics:</a:t>
            </a:r>
            <a:r>
              <a:rPr lang="en-GB"/>
              <a:t> </a:t>
            </a:r>
          </a:p>
          <a:p>
            <a:r>
              <a:rPr lang="en-GB"/>
              <a:t>Value atmosphere, creative aesthetics, and live music.</a:t>
            </a:r>
          </a:p>
          <a:p>
            <a:pPr marL="0" indent="0">
              <a:buNone/>
            </a:pPr>
            <a:r>
              <a:rPr lang="en-GB" b="1"/>
              <a:t>Behavioural:</a:t>
            </a:r>
          </a:p>
          <a:p>
            <a:r>
              <a:rPr lang="en-GB"/>
              <a:t>Engage via music influencers and event reels.</a:t>
            </a:r>
          </a:p>
          <a:p>
            <a:endParaRPr lang="en-US" dirty="0"/>
          </a:p>
        </p:txBody>
      </p:sp>
      <p:pic>
        <p:nvPicPr>
          <p:cNvPr id="7" name="Audio 6">
            <a:extLst>
              <a:ext uri="{FF2B5EF4-FFF2-40B4-BE49-F238E27FC236}">
                <a16:creationId xmlns:a16="http://schemas.microsoft.com/office/drawing/2014/main" id="{5179644B-08EC-A12F-15D4-3702A474D2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906929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3868"/>
    </mc:Choice>
    <mc:Fallback>
      <p:transition spd="slow" advTm="23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BC120-8419-40D0-80E9-2F2A1DA9121F}"/>
              </a:ext>
            </a:extLst>
          </p:cNvPr>
          <p:cNvSpPr>
            <a:spLocks noGrp="1"/>
          </p:cNvSpPr>
          <p:nvPr>
            <p:ph type="title"/>
          </p:nvPr>
        </p:nvSpPr>
        <p:spPr/>
        <p:txBody>
          <a:bodyPr/>
          <a:lstStyle/>
          <a:p>
            <a:r>
              <a:rPr lang="en-US" dirty="0"/>
              <a:t>Brand personality and positioning </a:t>
            </a:r>
          </a:p>
        </p:txBody>
      </p:sp>
      <p:sp>
        <p:nvSpPr>
          <p:cNvPr id="3" name="Content Placeholder 2">
            <a:extLst>
              <a:ext uri="{FF2B5EF4-FFF2-40B4-BE49-F238E27FC236}">
                <a16:creationId xmlns:a16="http://schemas.microsoft.com/office/drawing/2014/main" id="{7AB11415-8817-3B53-7A28-9AB742B4E949}"/>
              </a:ext>
            </a:extLst>
          </p:cNvPr>
          <p:cNvSpPr>
            <a:spLocks noGrp="1"/>
          </p:cNvSpPr>
          <p:nvPr>
            <p:ph idx="1"/>
          </p:nvPr>
        </p:nvSpPr>
        <p:spPr/>
        <p:txBody>
          <a:bodyPr/>
          <a:lstStyle/>
          <a:p>
            <a:pPr marL="0" indent="0">
              <a:buNone/>
            </a:pPr>
            <a:r>
              <a:rPr lang="en-US" b="1" dirty="0"/>
              <a:t>Aaker’s Brand Personality Application </a:t>
            </a:r>
          </a:p>
        </p:txBody>
      </p:sp>
      <p:graphicFrame>
        <p:nvGraphicFramePr>
          <p:cNvPr id="4" name="Table 3">
            <a:extLst>
              <a:ext uri="{FF2B5EF4-FFF2-40B4-BE49-F238E27FC236}">
                <a16:creationId xmlns:a16="http://schemas.microsoft.com/office/drawing/2014/main" id="{2F0DEBD8-AF0A-6C93-8B91-49F35CA6E7C3}"/>
              </a:ext>
            </a:extLst>
          </p:cNvPr>
          <p:cNvGraphicFramePr>
            <a:graphicFrameLocks noGrp="1"/>
          </p:cNvGraphicFramePr>
          <p:nvPr>
            <p:extLst>
              <p:ext uri="{D42A27DB-BD31-4B8C-83A1-F6EECF244321}">
                <p14:modId xmlns:p14="http://schemas.microsoft.com/office/powerpoint/2010/main" val="3426506100"/>
              </p:ext>
            </p:extLst>
          </p:nvPr>
        </p:nvGraphicFramePr>
        <p:xfrm>
          <a:off x="769258" y="3361701"/>
          <a:ext cx="11074398" cy="2816796"/>
        </p:xfrm>
        <a:graphic>
          <a:graphicData uri="http://schemas.openxmlformats.org/drawingml/2006/table">
            <a:tbl>
              <a:tblPr firstRow="1" bandRow="1">
                <a:tableStyleId>{85BE263C-DBD7-4A20-BB59-AAB30ACAA65A}</a:tableStyleId>
              </a:tblPr>
              <a:tblGrid>
                <a:gridCol w="1988456">
                  <a:extLst>
                    <a:ext uri="{9D8B030D-6E8A-4147-A177-3AD203B41FA5}">
                      <a16:colId xmlns:a16="http://schemas.microsoft.com/office/drawing/2014/main" val="1463852252"/>
                    </a:ext>
                  </a:extLst>
                </a:gridCol>
                <a:gridCol w="3947886">
                  <a:extLst>
                    <a:ext uri="{9D8B030D-6E8A-4147-A177-3AD203B41FA5}">
                      <a16:colId xmlns:a16="http://schemas.microsoft.com/office/drawing/2014/main" val="2186640926"/>
                    </a:ext>
                  </a:extLst>
                </a:gridCol>
                <a:gridCol w="5138056">
                  <a:extLst>
                    <a:ext uri="{9D8B030D-6E8A-4147-A177-3AD203B41FA5}">
                      <a16:colId xmlns:a16="http://schemas.microsoft.com/office/drawing/2014/main" val="357598776"/>
                    </a:ext>
                  </a:extLst>
                </a:gridCol>
              </a:tblGrid>
              <a:tr h="469466">
                <a:tc>
                  <a:txBody>
                    <a:bodyPr/>
                    <a:lstStyle/>
                    <a:p>
                      <a:r>
                        <a:rPr lang="en-US" dirty="0"/>
                        <a:t>Trait </a:t>
                      </a:r>
                    </a:p>
                  </a:txBody>
                  <a:tcPr/>
                </a:tc>
                <a:tc>
                  <a:txBody>
                    <a:bodyPr/>
                    <a:lstStyle/>
                    <a:p>
                      <a:r>
                        <a:rPr lang="en-US" dirty="0"/>
                        <a:t>Description </a:t>
                      </a:r>
                    </a:p>
                  </a:txBody>
                  <a:tcPr/>
                </a:tc>
                <a:tc>
                  <a:txBody>
                    <a:bodyPr/>
                    <a:lstStyle/>
                    <a:p>
                      <a:r>
                        <a:rPr lang="en-US" dirty="0"/>
                        <a:t>Campaign example </a:t>
                      </a:r>
                    </a:p>
                  </a:txBody>
                  <a:tcPr/>
                </a:tc>
                <a:extLst>
                  <a:ext uri="{0D108BD9-81ED-4DB2-BD59-A6C34878D82A}">
                    <a16:rowId xmlns:a16="http://schemas.microsoft.com/office/drawing/2014/main" val="193294947"/>
                  </a:ext>
                </a:extLst>
              </a:tr>
              <a:tr h="469466">
                <a:tc>
                  <a:txBody>
                    <a:bodyPr/>
                    <a:lstStyle/>
                    <a:p>
                      <a:r>
                        <a:rPr lang="en-US" dirty="0"/>
                        <a:t>Excitement </a:t>
                      </a:r>
                    </a:p>
                  </a:txBody>
                  <a:tcPr/>
                </a:tc>
                <a:tc>
                  <a:txBody>
                    <a:bodyPr/>
                    <a:lstStyle/>
                    <a:p>
                      <a:r>
                        <a:rPr lang="en-US" dirty="0"/>
                        <a:t>Energetic, Youthful, Daring </a:t>
                      </a:r>
                    </a:p>
                  </a:txBody>
                  <a:tcPr/>
                </a:tc>
                <a:tc>
                  <a:txBody>
                    <a:bodyPr/>
                    <a:lstStyle/>
                    <a:p>
                      <a:r>
                        <a:rPr lang="en-GB" sz="1800" b="0" u="none" strike="noStrike" kern="1200" dirty="0">
                          <a:solidFill>
                            <a:schemeClr val="dk1"/>
                          </a:solidFill>
                          <a:effectLst/>
                        </a:rPr>
                        <a:t>TikTok reels showcasing vibrant crowd scenes</a:t>
                      </a:r>
                      <a:endParaRPr lang="en-US" dirty="0"/>
                    </a:p>
                  </a:txBody>
                  <a:tcPr/>
                </a:tc>
                <a:extLst>
                  <a:ext uri="{0D108BD9-81ED-4DB2-BD59-A6C34878D82A}">
                    <a16:rowId xmlns:a16="http://schemas.microsoft.com/office/drawing/2014/main" val="3504088440"/>
                  </a:ext>
                </a:extLst>
              </a:tr>
              <a:tr h="469466">
                <a:tc>
                  <a:txBody>
                    <a:bodyPr/>
                    <a:lstStyle/>
                    <a:p>
                      <a:r>
                        <a:rPr lang="en-US" dirty="0"/>
                        <a:t>Sincerity </a:t>
                      </a:r>
                    </a:p>
                  </a:txBody>
                  <a:tcPr/>
                </a:tc>
                <a:tc>
                  <a:txBody>
                    <a:bodyPr/>
                    <a:lstStyle/>
                    <a:p>
                      <a:r>
                        <a:rPr lang="en-GB" sz="1800" b="0" u="none" strike="noStrike" kern="1200" dirty="0">
                          <a:solidFill>
                            <a:schemeClr val="dk1"/>
                          </a:solidFill>
                          <a:effectLst/>
                        </a:rPr>
                        <a:t>Honest, friendly, inclusive</a:t>
                      </a:r>
                      <a:endParaRPr lang="en-US" dirty="0"/>
                    </a:p>
                  </a:txBody>
                  <a:tcPr/>
                </a:tc>
                <a:tc>
                  <a:txBody>
                    <a:bodyPr/>
                    <a:lstStyle/>
                    <a:p>
                      <a:r>
                        <a:rPr lang="en-GB" sz="1800" b="0" u="none" strike="noStrike" kern="1200" dirty="0">
                          <a:solidFill>
                            <a:schemeClr val="dk1"/>
                          </a:solidFill>
                          <a:effectLst/>
                        </a:rPr>
                        <a:t>Message of safety and community</a:t>
                      </a:r>
                      <a:endParaRPr lang="en-US" dirty="0"/>
                    </a:p>
                  </a:txBody>
                  <a:tcPr/>
                </a:tc>
                <a:extLst>
                  <a:ext uri="{0D108BD9-81ED-4DB2-BD59-A6C34878D82A}">
                    <a16:rowId xmlns:a16="http://schemas.microsoft.com/office/drawing/2014/main" val="741799961"/>
                  </a:ext>
                </a:extLst>
              </a:tr>
              <a:tr h="469466">
                <a:tc>
                  <a:txBody>
                    <a:bodyPr/>
                    <a:lstStyle/>
                    <a:p>
                      <a:r>
                        <a:rPr lang="en-GB" sz="1800" b="0" u="none" strike="noStrike" kern="1200" dirty="0">
                          <a:solidFill>
                            <a:schemeClr val="dk1"/>
                          </a:solidFill>
                          <a:effectLst/>
                        </a:rPr>
                        <a:t>Competence</a:t>
                      </a:r>
                      <a:endParaRPr lang="en-US" b="0" dirty="0"/>
                    </a:p>
                  </a:txBody>
                  <a:tcPr/>
                </a:tc>
                <a:tc>
                  <a:txBody>
                    <a:bodyPr/>
                    <a:lstStyle/>
                    <a:p>
                      <a:r>
                        <a:rPr lang="en-GB" sz="1800" b="0" u="none" strike="noStrike" kern="1200" dirty="0">
                          <a:solidFill>
                            <a:schemeClr val="dk1"/>
                          </a:solidFill>
                          <a:effectLst/>
                        </a:rPr>
                        <a:t>Reliable, well-run</a:t>
                      </a:r>
                      <a:endParaRPr lang="en-US" dirty="0"/>
                    </a:p>
                  </a:txBody>
                  <a:tcPr/>
                </a:tc>
                <a:tc>
                  <a:txBody>
                    <a:bodyPr/>
                    <a:lstStyle/>
                    <a:p>
                      <a:r>
                        <a:rPr lang="en-GB" sz="1800" b="0" u="none" strike="noStrike" kern="1200" dirty="0">
                          <a:solidFill>
                            <a:schemeClr val="dk1"/>
                          </a:solidFill>
                          <a:effectLst/>
                        </a:rPr>
                        <a:t>Professional arena management and lighting</a:t>
                      </a:r>
                      <a:endParaRPr lang="en-US" dirty="0"/>
                    </a:p>
                  </a:txBody>
                  <a:tcPr/>
                </a:tc>
                <a:extLst>
                  <a:ext uri="{0D108BD9-81ED-4DB2-BD59-A6C34878D82A}">
                    <a16:rowId xmlns:a16="http://schemas.microsoft.com/office/drawing/2014/main" val="3544542017"/>
                  </a:ext>
                </a:extLst>
              </a:tr>
              <a:tr h="469466">
                <a:tc>
                  <a:txBody>
                    <a:bodyPr/>
                    <a:lstStyle/>
                    <a:p>
                      <a:r>
                        <a:rPr lang="en-GB" sz="1800" b="0" u="none" strike="noStrike" kern="1200" dirty="0">
                          <a:solidFill>
                            <a:schemeClr val="dk1"/>
                          </a:solidFill>
                          <a:effectLst/>
                        </a:rPr>
                        <a:t>Ruggedness</a:t>
                      </a:r>
                      <a:endParaRPr lang="en-US" b="0" dirty="0"/>
                    </a:p>
                  </a:txBody>
                  <a:tcPr/>
                </a:tc>
                <a:tc>
                  <a:txBody>
                    <a:bodyPr/>
                    <a:lstStyle/>
                    <a:p>
                      <a:r>
                        <a:rPr lang="en-GB" sz="1800" b="0" u="none" strike="noStrike" kern="1200" dirty="0">
                          <a:solidFill>
                            <a:schemeClr val="dk1"/>
                          </a:solidFill>
                          <a:effectLst/>
                        </a:rPr>
                        <a:t>Bold nightlife identity</a:t>
                      </a:r>
                      <a:endParaRPr lang="en-US" dirty="0"/>
                    </a:p>
                  </a:txBody>
                  <a:tcPr/>
                </a:tc>
                <a:tc>
                  <a:txBody>
                    <a:bodyPr/>
                    <a:lstStyle/>
                    <a:p>
                      <a:r>
                        <a:rPr lang="en-GB" sz="1800" b="0" u="none" strike="noStrike" kern="1200" dirty="0">
                          <a:solidFill>
                            <a:schemeClr val="dk1"/>
                          </a:solidFill>
                          <a:effectLst/>
                        </a:rPr>
                        <a:t>“Own the Night” visual theme</a:t>
                      </a:r>
                      <a:endParaRPr lang="en-US" dirty="0"/>
                    </a:p>
                  </a:txBody>
                  <a:tcPr/>
                </a:tc>
                <a:extLst>
                  <a:ext uri="{0D108BD9-81ED-4DB2-BD59-A6C34878D82A}">
                    <a16:rowId xmlns:a16="http://schemas.microsoft.com/office/drawing/2014/main" val="646238763"/>
                  </a:ext>
                </a:extLst>
              </a:tr>
              <a:tr h="469466">
                <a:tc>
                  <a:txBody>
                    <a:bodyPr/>
                    <a:lstStyle/>
                    <a:p>
                      <a:r>
                        <a:rPr lang="en-GB" sz="1800" b="0" u="none" strike="noStrike" kern="1200" dirty="0">
                          <a:solidFill>
                            <a:schemeClr val="dk1"/>
                          </a:solidFill>
                          <a:effectLst/>
                        </a:rPr>
                        <a:t>Sophistication</a:t>
                      </a:r>
                      <a:endParaRPr lang="en-US" b="0" dirty="0"/>
                    </a:p>
                  </a:txBody>
                  <a:tcPr/>
                </a:tc>
                <a:tc>
                  <a:txBody>
                    <a:bodyPr/>
                    <a:lstStyle/>
                    <a:p>
                      <a:r>
                        <a:rPr lang="en-GB" sz="1800" b="0" u="none" strike="noStrike" kern="1200" dirty="0">
                          <a:solidFill>
                            <a:schemeClr val="dk1"/>
                          </a:solidFill>
                          <a:effectLst/>
                        </a:rPr>
                        <a:t>Modern and stylish</a:t>
                      </a:r>
                      <a:endParaRPr lang="en-US" dirty="0"/>
                    </a:p>
                  </a:txBody>
                  <a:tcPr/>
                </a:tc>
                <a:tc>
                  <a:txBody>
                    <a:bodyPr/>
                    <a:lstStyle/>
                    <a:p>
                      <a:r>
                        <a:rPr lang="en-GB" sz="1800" b="0" u="none" strike="noStrike" kern="1200" dirty="0">
                          <a:solidFill>
                            <a:schemeClr val="dk1"/>
                          </a:solidFill>
                          <a:effectLst/>
                        </a:rPr>
                        <a:t>High-quality production aesthetic</a:t>
                      </a:r>
                      <a:endParaRPr lang="en-US" dirty="0"/>
                    </a:p>
                  </a:txBody>
                  <a:tcPr/>
                </a:tc>
                <a:extLst>
                  <a:ext uri="{0D108BD9-81ED-4DB2-BD59-A6C34878D82A}">
                    <a16:rowId xmlns:a16="http://schemas.microsoft.com/office/drawing/2014/main" val="4094212822"/>
                  </a:ext>
                </a:extLst>
              </a:tr>
            </a:tbl>
          </a:graphicData>
        </a:graphic>
      </p:graphicFrame>
      <p:pic>
        <p:nvPicPr>
          <p:cNvPr id="12" name="Audio 11">
            <a:extLst>
              <a:ext uri="{FF2B5EF4-FFF2-40B4-BE49-F238E27FC236}">
                <a16:creationId xmlns:a16="http://schemas.microsoft.com/office/drawing/2014/main" id="{6440E073-673D-A271-9E0C-D1B4677C03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98786058"/>
      </p:ext>
    </p:extLst>
  </p:cSld>
  <p:clrMapOvr>
    <a:masterClrMapping/>
  </p:clrMapOvr>
  <mc:AlternateContent xmlns:mc="http://schemas.openxmlformats.org/markup-compatibility/2006">
    <mc:Choice xmlns:p14="http://schemas.microsoft.com/office/powerpoint/2010/main" Requires="p14">
      <p:transition spd="slow" p14:dur="2000" advTm="20128"/>
    </mc:Choice>
    <mc:Fallback>
      <p:transition spd="slow" advTm="20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2B754-E7E3-CB1C-2081-33EA5586A97B}"/>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a:t>Strategic framework (RACE &amp; Aristotle)</a:t>
            </a:r>
          </a:p>
        </p:txBody>
      </p:sp>
      <p:graphicFrame>
        <p:nvGraphicFramePr>
          <p:cNvPr id="4" name="Content Placeholder 3">
            <a:extLst>
              <a:ext uri="{FF2B5EF4-FFF2-40B4-BE49-F238E27FC236}">
                <a16:creationId xmlns:a16="http://schemas.microsoft.com/office/drawing/2014/main" id="{21341A62-7662-7A8B-B992-D1EFC4A74EFC}"/>
              </a:ext>
            </a:extLst>
          </p:cNvPr>
          <p:cNvGraphicFramePr>
            <a:graphicFrameLocks noGrp="1"/>
          </p:cNvGraphicFramePr>
          <p:nvPr>
            <p:ph idx="1"/>
            <p:extLst>
              <p:ext uri="{D42A27DB-BD31-4B8C-83A1-F6EECF244321}">
                <p14:modId xmlns:p14="http://schemas.microsoft.com/office/powerpoint/2010/main" val="4221250796"/>
              </p:ext>
            </p:extLst>
          </p:nvPr>
        </p:nvGraphicFramePr>
        <p:xfrm>
          <a:off x="635267" y="846981"/>
          <a:ext cx="10921467" cy="2887505"/>
        </p:xfrm>
        <a:graphic>
          <a:graphicData uri="http://schemas.openxmlformats.org/drawingml/2006/table">
            <a:tbl>
              <a:tblPr firstRow="1" bandRow="1">
                <a:tableStyleId>{21E4AEA4-8DFA-4A89-87EB-49C32662AFE0}</a:tableStyleId>
              </a:tblPr>
              <a:tblGrid>
                <a:gridCol w="2372551">
                  <a:extLst>
                    <a:ext uri="{9D8B030D-6E8A-4147-A177-3AD203B41FA5}">
                      <a16:colId xmlns:a16="http://schemas.microsoft.com/office/drawing/2014/main" val="2321527508"/>
                    </a:ext>
                  </a:extLst>
                </a:gridCol>
                <a:gridCol w="3921010">
                  <a:extLst>
                    <a:ext uri="{9D8B030D-6E8A-4147-A177-3AD203B41FA5}">
                      <a16:colId xmlns:a16="http://schemas.microsoft.com/office/drawing/2014/main" val="4130927087"/>
                    </a:ext>
                  </a:extLst>
                </a:gridCol>
                <a:gridCol w="4627906">
                  <a:extLst>
                    <a:ext uri="{9D8B030D-6E8A-4147-A177-3AD203B41FA5}">
                      <a16:colId xmlns:a16="http://schemas.microsoft.com/office/drawing/2014/main" val="2364212847"/>
                    </a:ext>
                  </a:extLst>
                </a:gridCol>
              </a:tblGrid>
              <a:tr h="373677">
                <a:tc>
                  <a:txBody>
                    <a:bodyPr/>
                    <a:lstStyle/>
                    <a:p>
                      <a:r>
                        <a:rPr lang="en-US" sz="1700"/>
                        <a:t>RACE stage </a:t>
                      </a:r>
                    </a:p>
                  </a:txBody>
                  <a:tcPr marL="84927" marR="84927" marT="42463" marB="42463"/>
                </a:tc>
                <a:tc>
                  <a:txBody>
                    <a:bodyPr/>
                    <a:lstStyle/>
                    <a:p>
                      <a:r>
                        <a:rPr lang="en-US" sz="1700"/>
                        <a:t>Actions </a:t>
                      </a:r>
                    </a:p>
                  </a:txBody>
                  <a:tcPr marL="84927" marR="84927" marT="42463" marB="42463"/>
                </a:tc>
                <a:tc>
                  <a:txBody>
                    <a:bodyPr/>
                    <a:lstStyle/>
                    <a:p>
                      <a:r>
                        <a:rPr lang="en-GB" sz="1700" b="1" u="none" strike="noStrike" kern="1200">
                          <a:solidFill>
                            <a:schemeClr val="lt1"/>
                          </a:solidFill>
                          <a:effectLst/>
                        </a:rPr>
                        <a:t>Aristotle’s Persuasion</a:t>
                      </a:r>
                      <a:endParaRPr lang="en-US" sz="1700"/>
                    </a:p>
                  </a:txBody>
                  <a:tcPr marL="84927" marR="84927" marT="42463" marB="42463"/>
                </a:tc>
                <a:extLst>
                  <a:ext uri="{0D108BD9-81ED-4DB2-BD59-A6C34878D82A}">
                    <a16:rowId xmlns:a16="http://schemas.microsoft.com/office/drawing/2014/main" val="1043842702"/>
                  </a:ext>
                </a:extLst>
              </a:tr>
              <a:tr h="628457">
                <a:tc>
                  <a:txBody>
                    <a:bodyPr/>
                    <a:lstStyle/>
                    <a:p>
                      <a:r>
                        <a:rPr lang="en-US" sz="1700"/>
                        <a:t>Reach </a:t>
                      </a:r>
                    </a:p>
                  </a:txBody>
                  <a:tcPr marL="84927" marR="84927" marT="42463" marB="42463"/>
                </a:tc>
                <a:tc>
                  <a:txBody>
                    <a:bodyPr/>
                    <a:lstStyle/>
                    <a:p>
                      <a:r>
                        <a:rPr lang="en-GB" sz="1700" b="0" u="none" strike="noStrike" kern="1200">
                          <a:solidFill>
                            <a:schemeClr val="dk1"/>
                          </a:solidFill>
                          <a:effectLst/>
                        </a:rPr>
                        <a:t>Influencer collaborations, TikTok teasers</a:t>
                      </a:r>
                      <a:endParaRPr lang="en-US" sz="1700"/>
                    </a:p>
                  </a:txBody>
                  <a:tcPr marL="84927" marR="84927" marT="42463" marB="42463"/>
                </a:tc>
                <a:tc>
                  <a:txBody>
                    <a:bodyPr/>
                    <a:lstStyle/>
                    <a:p>
                      <a:r>
                        <a:rPr lang="en-GB" sz="1700" b="0" u="none" strike="noStrike" kern="1200">
                          <a:solidFill>
                            <a:schemeClr val="dk1"/>
                          </a:solidFill>
                          <a:effectLst/>
                        </a:rPr>
                        <a:t>Ethos- Build trust through credible local voices</a:t>
                      </a:r>
                      <a:endParaRPr lang="en-US" sz="1700"/>
                    </a:p>
                  </a:txBody>
                  <a:tcPr marL="84927" marR="84927" marT="42463" marB="42463"/>
                </a:tc>
                <a:extLst>
                  <a:ext uri="{0D108BD9-81ED-4DB2-BD59-A6C34878D82A}">
                    <a16:rowId xmlns:a16="http://schemas.microsoft.com/office/drawing/2014/main" val="61590146"/>
                  </a:ext>
                </a:extLst>
              </a:tr>
              <a:tr h="628457">
                <a:tc>
                  <a:txBody>
                    <a:bodyPr/>
                    <a:lstStyle/>
                    <a:p>
                      <a:r>
                        <a:rPr lang="en-US" sz="1700"/>
                        <a:t>Act </a:t>
                      </a:r>
                    </a:p>
                  </a:txBody>
                  <a:tcPr marL="84927" marR="84927" marT="42463" marB="42463"/>
                </a:tc>
                <a:tc>
                  <a:txBody>
                    <a:bodyPr/>
                    <a:lstStyle/>
                    <a:p>
                      <a:r>
                        <a:rPr lang="en-GB" sz="1700" b="0" u="none" strike="noStrike" kern="1200">
                          <a:solidFill>
                            <a:schemeClr val="dk1"/>
                          </a:solidFill>
                          <a:effectLst/>
                        </a:rPr>
                        <a:t>Polls, contests, countdowns</a:t>
                      </a:r>
                      <a:endParaRPr lang="en-US" sz="1700"/>
                    </a:p>
                  </a:txBody>
                  <a:tcPr marL="84927" marR="84927" marT="42463" marB="42463"/>
                </a:tc>
                <a:tc>
                  <a:txBody>
                    <a:bodyPr/>
                    <a:lstStyle/>
                    <a:p>
                      <a:r>
                        <a:rPr lang="en-GB" sz="1700" b="0" u="none" strike="noStrike" kern="1200">
                          <a:solidFill>
                            <a:schemeClr val="dk1"/>
                          </a:solidFill>
                          <a:effectLst/>
                        </a:rPr>
                        <a:t>Pathos- Emotional connection through excitement</a:t>
                      </a:r>
                      <a:endParaRPr lang="en-US" sz="1700"/>
                    </a:p>
                  </a:txBody>
                  <a:tcPr marL="84927" marR="84927" marT="42463" marB="42463"/>
                </a:tc>
                <a:extLst>
                  <a:ext uri="{0D108BD9-81ED-4DB2-BD59-A6C34878D82A}">
                    <a16:rowId xmlns:a16="http://schemas.microsoft.com/office/drawing/2014/main" val="2413350805"/>
                  </a:ext>
                </a:extLst>
              </a:tr>
              <a:tr h="628457">
                <a:tc>
                  <a:txBody>
                    <a:bodyPr/>
                    <a:lstStyle/>
                    <a:p>
                      <a:r>
                        <a:rPr lang="en-US" sz="1700"/>
                        <a:t>Covert</a:t>
                      </a:r>
                    </a:p>
                  </a:txBody>
                  <a:tcPr marL="84927" marR="84927" marT="42463" marB="42463"/>
                </a:tc>
                <a:tc>
                  <a:txBody>
                    <a:bodyPr/>
                    <a:lstStyle/>
                    <a:p>
                      <a:r>
                        <a:rPr lang="en-GB" sz="1700" b="0" u="none" strike="noStrike" kern="1200">
                          <a:solidFill>
                            <a:schemeClr val="dk1"/>
                          </a:solidFill>
                          <a:effectLst/>
                        </a:rPr>
                        <a:t>Early-bird &amp; student-exclusive promotions</a:t>
                      </a:r>
                      <a:endParaRPr lang="en-US" sz="1700"/>
                    </a:p>
                  </a:txBody>
                  <a:tcPr marL="84927" marR="84927" marT="42463" marB="42463"/>
                </a:tc>
                <a:tc>
                  <a:txBody>
                    <a:bodyPr/>
                    <a:lstStyle/>
                    <a:p>
                      <a:r>
                        <a:rPr lang="en-US" sz="1700"/>
                        <a:t>Logos- value-led pricing offers</a:t>
                      </a:r>
                    </a:p>
                  </a:txBody>
                  <a:tcPr marL="84927" marR="84927" marT="42463" marB="42463"/>
                </a:tc>
                <a:extLst>
                  <a:ext uri="{0D108BD9-81ED-4DB2-BD59-A6C34878D82A}">
                    <a16:rowId xmlns:a16="http://schemas.microsoft.com/office/drawing/2014/main" val="1593172845"/>
                  </a:ext>
                </a:extLst>
              </a:tr>
              <a:tr h="628457">
                <a:tc>
                  <a:txBody>
                    <a:bodyPr/>
                    <a:lstStyle/>
                    <a:p>
                      <a:r>
                        <a:rPr lang="en-US" sz="1700"/>
                        <a:t>Engage</a:t>
                      </a:r>
                    </a:p>
                  </a:txBody>
                  <a:tcPr marL="84927" marR="84927" marT="42463" marB="42463"/>
                </a:tc>
                <a:tc>
                  <a:txBody>
                    <a:bodyPr/>
                    <a:lstStyle/>
                    <a:p>
                      <a:r>
                        <a:rPr lang="en-GB" sz="1700" b="0" u="none" strike="noStrike" kern="1200" dirty="0">
                          <a:solidFill>
                            <a:schemeClr val="dk1"/>
                          </a:solidFill>
                          <a:effectLst/>
                        </a:rPr>
                        <a:t>Post-event highlights &amp; feedback loops</a:t>
                      </a:r>
                      <a:endParaRPr lang="en-US" sz="1700" dirty="0"/>
                    </a:p>
                  </a:txBody>
                  <a:tcPr marL="84927" marR="84927" marT="42463" marB="42463"/>
                </a:tc>
                <a:tc>
                  <a:txBody>
                    <a:bodyPr/>
                    <a:lstStyle/>
                    <a:p>
                      <a:r>
                        <a:rPr lang="en-US" sz="1700" dirty="0"/>
                        <a:t>Ethos &amp; Pathos – create loyalty via user stories. </a:t>
                      </a:r>
                    </a:p>
                  </a:txBody>
                  <a:tcPr marL="84927" marR="84927" marT="42463" marB="42463"/>
                </a:tc>
                <a:extLst>
                  <a:ext uri="{0D108BD9-81ED-4DB2-BD59-A6C34878D82A}">
                    <a16:rowId xmlns:a16="http://schemas.microsoft.com/office/drawing/2014/main" val="195318053"/>
                  </a:ext>
                </a:extLst>
              </a:tr>
            </a:tbl>
          </a:graphicData>
        </a:graphic>
      </p:graphicFrame>
      <p:pic>
        <p:nvPicPr>
          <p:cNvPr id="7" name="Audio 6">
            <a:extLst>
              <a:ext uri="{FF2B5EF4-FFF2-40B4-BE49-F238E27FC236}">
                <a16:creationId xmlns:a16="http://schemas.microsoft.com/office/drawing/2014/main" id="{C9AB5C50-4532-B741-8CF2-1497B33FED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63130706"/>
      </p:ext>
    </p:extLst>
  </p:cSld>
  <p:clrMapOvr>
    <a:masterClrMapping/>
  </p:clrMapOvr>
  <mc:AlternateContent xmlns:mc="http://schemas.openxmlformats.org/markup-compatibility/2006">
    <mc:Choice xmlns:p14="http://schemas.microsoft.com/office/powerpoint/2010/main" Requires="p14">
      <p:transition spd="slow" p14:dur="2000" advTm="37272"/>
    </mc:Choice>
    <mc:Fallback>
      <p:transition spd="slow" advTm="37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2" descr="House Party 2026 Tickets | Swansea Building Society Arena in Swansea | ATG  Tickets">
            <a:extLst>
              <a:ext uri="{FF2B5EF4-FFF2-40B4-BE49-F238E27FC236}">
                <a16:creationId xmlns:a16="http://schemas.microsoft.com/office/drawing/2014/main" id="{492272D8-14CD-B4F6-71B7-E0C3A4B34F2C}"/>
              </a:ext>
            </a:extLst>
          </p:cNvPr>
          <p:cNvPicPr>
            <a:picLocks noChangeAspect="1" noChangeArrowheads="1"/>
          </p:cNvPicPr>
          <p:nvPr/>
        </p:nvPicPr>
        <p:blipFill>
          <a:blip r:embed="rId5">
            <a:alphaModFix amt="40000"/>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8A44C96-0245-45D2-7028-846EBF0E5F01}"/>
              </a:ext>
            </a:extLst>
          </p:cNvPr>
          <p:cNvSpPr>
            <a:spLocks noGrp="1"/>
          </p:cNvSpPr>
          <p:nvPr>
            <p:ph type="title"/>
          </p:nvPr>
        </p:nvSpPr>
        <p:spPr>
          <a:xfrm>
            <a:off x="2231136" y="964692"/>
            <a:ext cx="7729728" cy="1188720"/>
          </a:xfrm>
          <a:noFill/>
          <a:ln>
            <a:solidFill>
              <a:srgbClr val="FFFFFF"/>
            </a:solidFill>
          </a:ln>
        </p:spPr>
        <p:txBody>
          <a:bodyPr>
            <a:normAutofit/>
          </a:bodyPr>
          <a:lstStyle/>
          <a:p>
            <a:r>
              <a:rPr lang="en-US">
                <a:solidFill>
                  <a:schemeClr val="tx1"/>
                </a:solidFill>
              </a:rPr>
              <a:t>Visual concept and storytelling </a:t>
            </a:r>
          </a:p>
        </p:txBody>
      </p:sp>
      <p:sp>
        <p:nvSpPr>
          <p:cNvPr id="3" name="Content Placeholder 2">
            <a:extLst>
              <a:ext uri="{FF2B5EF4-FFF2-40B4-BE49-F238E27FC236}">
                <a16:creationId xmlns:a16="http://schemas.microsoft.com/office/drawing/2014/main" id="{D4BBF3A1-B735-61AB-41DC-5EFDE3E31A81}"/>
              </a:ext>
            </a:extLst>
          </p:cNvPr>
          <p:cNvSpPr>
            <a:spLocks noGrp="1"/>
          </p:cNvSpPr>
          <p:nvPr>
            <p:ph idx="1"/>
          </p:nvPr>
        </p:nvSpPr>
        <p:spPr>
          <a:xfrm>
            <a:off x="2231136" y="2638044"/>
            <a:ext cx="7729728" cy="3101983"/>
          </a:xfrm>
        </p:spPr>
        <p:txBody>
          <a:bodyPr>
            <a:normAutofit/>
          </a:bodyPr>
          <a:lstStyle/>
          <a:p>
            <a:pPr marL="0" indent="0">
              <a:buNone/>
            </a:pPr>
            <a:r>
              <a:rPr lang="en-US" b="1" dirty="0"/>
              <a:t>Tik Tok sample storyboard:</a:t>
            </a:r>
          </a:p>
          <a:p>
            <a:pPr marL="342900" indent="-342900">
              <a:buFont typeface="+mj-lt"/>
              <a:buAutoNum type="arabicPeriod"/>
            </a:pPr>
            <a:r>
              <a:rPr lang="en-US" dirty="0"/>
              <a:t>Opening strobe-lights &amp; text “your nights starts here”</a:t>
            </a:r>
          </a:p>
          <a:p>
            <a:pPr marL="342900" indent="-342900">
              <a:buFont typeface="+mj-lt"/>
              <a:buAutoNum type="arabicPeriod"/>
            </a:pPr>
            <a:r>
              <a:rPr lang="en-US" dirty="0"/>
              <a:t>DJ spin – Crowd jump – Flash of House Party logo.</a:t>
            </a:r>
          </a:p>
          <a:p>
            <a:pPr marL="342900" indent="-342900">
              <a:buFont typeface="+mj-lt"/>
              <a:buAutoNum type="arabicPeriod"/>
            </a:pPr>
            <a:r>
              <a:rPr lang="en-US" dirty="0"/>
              <a:t>Tagline overlay:</a:t>
            </a:r>
          </a:p>
          <a:p>
            <a:pPr marL="0" indent="0">
              <a:buNone/>
            </a:pPr>
            <a:r>
              <a:rPr lang="en-GB" i="1" dirty="0"/>
              <a:t>#</a:t>
            </a:r>
            <a:r>
              <a:rPr lang="en-GB" i="1" dirty="0" err="1"/>
              <a:t>SwanseaArenaHouseParty</a:t>
            </a:r>
            <a:r>
              <a:rPr lang="en-GB" i="1" dirty="0"/>
              <a:t> — Own the Night</a:t>
            </a:r>
          </a:p>
          <a:p>
            <a:pPr marL="0" indent="0">
              <a:buNone/>
            </a:pPr>
            <a:r>
              <a:rPr lang="en-US" dirty="0"/>
              <a:t>The storyline </a:t>
            </a:r>
            <a:r>
              <a:rPr lang="en-GB" dirty="0"/>
              <a:t>Follows a “night in the life” of a student — studying → messages friends → “Let’s go!” → transitions to dancing, lights, laughter, and safe travel home.</a:t>
            </a:r>
            <a:endParaRPr lang="en-US" dirty="0"/>
          </a:p>
        </p:txBody>
      </p:sp>
      <p:pic>
        <p:nvPicPr>
          <p:cNvPr id="7" name="Video 6">
            <a:extLst>
              <a:ext uri="{FF2B5EF4-FFF2-40B4-BE49-F238E27FC236}">
                <a16:creationId xmlns:a16="http://schemas.microsoft.com/office/drawing/2014/main" id="{BA2464F9-3480-052E-DF4F-805AA6AAD3A1}"/>
              </a:ext>
            </a:extLst>
          </p:cNvPr>
          <p:cNvPicPr>
            <a:extLst>
              <a:ext uri="{51228E76-BA90-4043-B771-695A4F85340A}">
                <alf:liveFeedProps xmlns:alf="http://schemas.microsoft.com/office/drawing/2021/livefeed"/>
              </a:ext>
            </a:extLst>
          </p:cNvPicPr>
          <p:nvPr/>
        </p:nvPicPr>
        <p:blipFill>
          <a:blip r:embed="rId6">
            <a:extLst>
              <a:ext uri="{96DAC541-7B7A-43D3-8B79-37D633B846F1}">
                <asvg:svgBlip xmlns:asvg="http://schemas.microsoft.com/office/drawing/2016/SVG/main" r:embed="rId7"/>
              </a:ext>
            </a:extLst>
          </a:blip>
          <a:srcRect l="21875" r="21875"/>
          <a:stretch>
            <a:fillRect/>
          </a:stretch>
        </p:blipFill>
        <p:spPr>
          <a:xfrm>
            <a:off x="10052304" y="4718304"/>
            <a:ext cx="2057400" cy="2057400"/>
          </a:xfrm>
          <a:prstGeom prst="ellipse">
            <a:avLst/>
          </a:prstGeom>
        </p:spPr>
      </p:pic>
      <p:pic>
        <p:nvPicPr>
          <p:cNvPr id="4" name="Audio 3">
            <a:extLst>
              <a:ext uri="{FF2B5EF4-FFF2-40B4-BE49-F238E27FC236}">
                <a16:creationId xmlns:a16="http://schemas.microsoft.com/office/drawing/2014/main" id="{F9BD8C70-4EDB-061F-6ABF-028E5CB8698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905277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9610"/>
    </mc:Choice>
    <mc:Fallback>
      <p:transition spd="slow" advTm="29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199" name="Rectangle 8198">
            <a:extLst>
              <a:ext uri="{FF2B5EF4-FFF2-40B4-BE49-F238E27FC236}">
                <a16:creationId xmlns:a16="http://schemas.microsoft.com/office/drawing/2014/main" id="{BAAD0565-53CD-4D7C-A6AE-8DCFB6761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FD3517-335B-E63E-A172-2889EAFF8266}"/>
              </a:ext>
            </a:extLst>
          </p:cNvPr>
          <p:cNvSpPr>
            <a:spLocks noGrp="1"/>
          </p:cNvSpPr>
          <p:nvPr>
            <p:ph type="title"/>
          </p:nvPr>
        </p:nvSpPr>
        <p:spPr>
          <a:xfrm>
            <a:off x="804671" y="1290025"/>
            <a:ext cx="5291327" cy="1188720"/>
          </a:xfrm>
          <a:solidFill>
            <a:srgbClr val="FFFFFF"/>
          </a:solidFill>
          <a:ln>
            <a:solidFill>
              <a:srgbClr val="404040"/>
            </a:solidFill>
          </a:ln>
        </p:spPr>
        <p:txBody>
          <a:bodyPr>
            <a:normAutofit/>
          </a:bodyPr>
          <a:lstStyle/>
          <a:p>
            <a:r>
              <a:rPr lang="en-US" sz="2000"/>
              <a:t>Influencer and uSER-GENERATED CONTENT  strategy </a:t>
            </a:r>
          </a:p>
        </p:txBody>
      </p:sp>
      <p:sp>
        <p:nvSpPr>
          <p:cNvPr id="3" name="Content Placeholder 2">
            <a:extLst>
              <a:ext uri="{FF2B5EF4-FFF2-40B4-BE49-F238E27FC236}">
                <a16:creationId xmlns:a16="http://schemas.microsoft.com/office/drawing/2014/main" id="{876D5346-7A13-4AA4-2148-DCDB1589C085}"/>
              </a:ext>
            </a:extLst>
          </p:cNvPr>
          <p:cNvSpPr>
            <a:spLocks noGrp="1"/>
          </p:cNvSpPr>
          <p:nvPr>
            <p:ph idx="1"/>
          </p:nvPr>
        </p:nvSpPr>
        <p:spPr>
          <a:xfrm>
            <a:off x="804671" y="2858703"/>
            <a:ext cx="5285791" cy="3042547"/>
          </a:xfrm>
        </p:spPr>
        <p:txBody>
          <a:bodyPr>
            <a:normAutofit/>
          </a:bodyPr>
          <a:lstStyle/>
          <a:p>
            <a:pPr marL="0" indent="0">
              <a:lnSpc>
                <a:spcPct val="90000"/>
              </a:lnSpc>
              <a:buNone/>
            </a:pPr>
            <a:r>
              <a:rPr lang="en-US" b="1">
                <a:solidFill>
                  <a:srgbClr val="FFFFFF"/>
                </a:solidFill>
              </a:rPr>
              <a:t>Content: </a:t>
            </a:r>
          </a:p>
          <a:p>
            <a:pPr>
              <a:lnSpc>
                <a:spcPct val="90000"/>
              </a:lnSpc>
            </a:pPr>
            <a:r>
              <a:rPr lang="en-GB">
                <a:solidFill>
                  <a:srgbClr val="FFFFFF"/>
                </a:solidFill>
              </a:rPr>
              <a:t>4–6 local student micro-influencers (3–10k followers).</a:t>
            </a:r>
          </a:p>
          <a:p>
            <a:pPr>
              <a:lnSpc>
                <a:spcPct val="90000"/>
              </a:lnSpc>
            </a:pPr>
            <a:r>
              <a:rPr lang="en-GB">
                <a:solidFill>
                  <a:srgbClr val="FFFFFF"/>
                </a:solidFill>
              </a:rPr>
              <a:t>Collaborations with Swansea Uni Student Union local DJs, nightlife creators.</a:t>
            </a:r>
          </a:p>
          <a:p>
            <a:pPr>
              <a:lnSpc>
                <a:spcPct val="90000"/>
              </a:lnSpc>
            </a:pPr>
            <a:r>
              <a:rPr lang="en-GB">
                <a:solidFill>
                  <a:srgbClr val="FFFFFF"/>
                </a:solidFill>
              </a:rPr>
              <a:t>Encourage UGC via hashtag </a:t>
            </a:r>
            <a:r>
              <a:rPr lang="en-GB" b="1">
                <a:solidFill>
                  <a:srgbClr val="FFFFFF"/>
                </a:solidFill>
              </a:rPr>
              <a:t>#ArenaHousePartyChallenge</a:t>
            </a:r>
            <a:endParaRPr lang="en-GB">
              <a:solidFill>
                <a:srgbClr val="FFFFFF"/>
              </a:solidFill>
            </a:endParaRPr>
          </a:p>
          <a:p>
            <a:pPr>
              <a:lnSpc>
                <a:spcPct val="90000"/>
              </a:lnSpc>
            </a:pPr>
            <a:r>
              <a:rPr lang="en-GB">
                <a:solidFill>
                  <a:srgbClr val="FFFFFF"/>
                </a:solidFill>
              </a:rPr>
              <a:t>Best UGC clips featured on Arena’s TikTok &amp; Instagram</a:t>
            </a:r>
          </a:p>
          <a:p>
            <a:pPr>
              <a:lnSpc>
                <a:spcPct val="90000"/>
              </a:lnSpc>
            </a:pPr>
            <a:endParaRPr lang="en-US">
              <a:solidFill>
                <a:srgbClr val="FFFFFF"/>
              </a:solidFill>
            </a:endParaRPr>
          </a:p>
        </p:txBody>
      </p:sp>
      <p:sp>
        <p:nvSpPr>
          <p:cNvPr id="8201" name="Rectangle 8200">
            <a:extLst>
              <a:ext uri="{FF2B5EF4-FFF2-40B4-BE49-F238E27FC236}">
                <a16:creationId xmlns:a16="http://schemas.microsoft.com/office/drawing/2014/main" id="{0B6CB841-CBA1-4DF4-8C19-4C7DDB03A1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3" name="Rectangle 8202">
            <a:extLst>
              <a:ext uri="{FF2B5EF4-FFF2-40B4-BE49-F238E27FC236}">
                <a16:creationId xmlns:a16="http://schemas.microsoft.com/office/drawing/2014/main" id="{83FD6306-603B-410E-AFCF-2EA2E0639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2"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ARENA FILMING DAY w/ Saffia + Alicia !!! Here's a small vlog of us going to  Swansea Building Society Arena recently to film content ahead of the House  Party in February💖💖 Thank">
            <a:extLst>
              <a:ext uri="{FF2B5EF4-FFF2-40B4-BE49-F238E27FC236}">
                <a16:creationId xmlns:a16="http://schemas.microsoft.com/office/drawing/2014/main" id="{A3FAEBD6-799D-2742-4D8A-0377E99748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6779" r="2" b="14352"/>
          <a:stretch>
            <a:fillRect/>
          </a:stretch>
        </p:blipFill>
        <p:spPr bwMode="auto">
          <a:xfrm>
            <a:off x="8020812" y="1126397"/>
            <a:ext cx="3044952" cy="4288536"/>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9">
            <a:extLst>
              <a:ext uri="{FF2B5EF4-FFF2-40B4-BE49-F238E27FC236}">
                <a16:creationId xmlns:a16="http://schemas.microsoft.com/office/drawing/2014/main" id="{1ABA660E-ADFD-FC1D-150F-419D5AC14CF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59530542"/>
      </p:ext>
    </p:extLst>
  </p:cSld>
  <p:clrMapOvr>
    <a:masterClrMapping/>
  </p:clrMapOvr>
  <mc:AlternateContent xmlns:mc="http://schemas.openxmlformats.org/markup-compatibility/2006">
    <mc:Choice xmlns:p14="http://schemas.microsoft.com/office/powerpoint/2010/main" Requires="p14">
      <p:transition spd="slow" p14:dur="2000" advTm="21058"/>
    </mc:Choice>
    <mc:Fallback>
      <p:transition spd="slow" advTm="21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05867-4438-69BF-23AF-03F237AB754F}"/>
              </a:ext>
            </a:extLst>
          </p:cNvPr>
          <p:cNvSpPr>
            <a:spLocks noGrp="1"/>
          </p:cNvSpPr>
          <p:nvPr>
            <p:ph type="title"/>
          </p:nvPr>
        </p:nvSpPr>
        <p:spPr/>
        <p:txBody>
          <a:bodyPr/>
          <a:lstStyle/>
          <a:p>
            <a:r>
              <a:rPr lang="en-US" dirty="0"/>
              <a:t>MULTI PLATFORM CONTENT PLAN</a:t>
            </a:r>
          </a:p>
        </p:txBody>
      </p:sp>
      <p:graphicFrame>
        <p:nvGraphicFramePr>
          <p:cNvPr id="4" name="Content Placeholder 3">
            <a:extLst>
              <a:ext uri="{FF2B5EF4-FFF2-40B4-BE49-F238E27FC236}">
                <a16:creationId xmlns:a16="http://schemas.microsoft.com/office/drawing/2014/main" id="{1426E40C-7CFA-B0D1-7DEC-E277680FB18D}"/>
              </a:ext>
            </a:extLst>
          </p:cNvPr>
          <p:cNvGraphicFramePr>
            <a:graphicFrameLocks noGrp="1"/>
          </p:cNvGraphicFramePr>
          <p:nvPr>
            <p:ph idx="1"/>
            <p:extLst>
              <p:ext uri="{D42A27DB-BD31-4B8C-83A1-F6EECF244321}">
                <p14:modId xmlns:p14="http://schemas.microsoft.com/office/powerpoint/2010/main" val="3142879139"/>
              </p:ext>
            </p:extLst>
          </p:nvPr>
        </p:nvGraphicFramePr>
        <p:xfrm>
          <a:off x="304800" y="2638423"/>
          <a:ext cx="11623965" cy="2931102"/>
        </p:xfrm>
        <a:graphic>
          <a:graphicData uri="http://schemas.openxmlformats.org/drawingml/2006/table">
            <a:tbl>
              <a:tblPr firstRow="1" bandRow="1">
                <a:tableStyleId>{85BE263C-DBD7-4A20-BB59-AAB30ACAA65A}</a:tableStyleId>
              </a:tblPr>
              <a:tblGrid>
                <a:gridCol w="2743200">
                  <a:extLst>
                    <a:ext uri="{9D8B030D-6E8A-4147-A177-3AD203B41FA5}">
                      <a16:colId xmlns:a16="http://schemas.microsoft.com/office/drawing/2014/main" val="3764448028"/>
                    </a:ext>
                  </a:extLst>
                </a:gridCol>
                <a:gridCol w="3810000">
                  <a:extLst>
                    <a:ext uri="{9D8B030D-6E8A-4147-A177-3AD203B41FA5}">
                      <a16:colId xmlns:a16="http://schemas.microsoft.com/office/drawing/2014/main" val="975196402"/>
                    </a:ext>
                  </a:extLst>
                </a:gridCol>
                <a:gridCol w="5070765">
                  <a:extLst>
                    <a:ext uri="{9D8B030D-6E8A-4147-A177-3AD203B41FA5}">
                      <a16:colId xmlns:a16="http://schemas.microsoft.com/office/drawing/2014/main" val="96924883"/>
                    </a:ext>
                  </a:extLst>
                </a:gridCol>
              </a:tblGrid>
              <a:tr h="488517">
                <a:tc>
                  <a:txBody>
                    <a:bodyPr/>
                    <a:lstStyle/>
                    <a:p>
                      <a:r>
                        <a:rPr lang="en-US" dirty="0"/>
                        <a:t>Platform </a:t>
                      </a:r>
                    </a:p>
                  </a:txBody>
                  <a:tcPr/>
                </a:tc>
                <a:tc>
                  <a:txBody>
                    <a:bodyPr/>
                    <a:lstStyle/>
                    <a:p>
                      <a:r>
                        <a:rPr lang="en-US" dirty="0"/>
                        <a:t>Key format</a:t>
                      </a:r>
                    </a:p>
                  </a:txBody>
                  <a:tcPr/>
                </a:tc>
                <a:tc>
                  <a:txBody>
                    <a:bodyPr/>
                    <a:lstStyle/>
                    <a:p>
                      <a:r>
                        <a:rPr lang="en-US" dirty="0"/>
                        <a:t>Purpose </a:t>
                      </a:r>
                    </a:p>
                  </a:txBody>
                  <a:tcPr/>
                </a:tc>
                <a:extLst>
                  <a:ext uri="{0D108BD9-81ED-4DB2-BD59-A6C34878D82A}">
                    <a16:rowId xmlns:a16="http://schemas.microsoft.com/office/drawing/2014/main" val="3716589411"/>
                  </a:ext>
                </a:extLst>
              </a:tr>
              <a:tr h="488517">
                <a:tc>
                  <a:txBody>
                    <a:bodyPr/>
                    <a:lstStyle/>
                    <a:p>
                      <a:r>
                        <a:rPr lang="en-US" dirty="0"/>
                        <a:t>Tik Tok</a:t>
                      </a:r>
                    </a:p>
                  </a:txBody>
                  <a:tcPr/>
                </a:tc>
                <a:tc>
                  <a:txBody>
                    <a:bodyPr/>
                    <a:lstStyle/>
                    <a:p>
                      <a:r>
                        <a:rPr lang="en-GB" sz="1800" b="0" i="0" u="none" strike="noStrike" kern="1200" dirty="0">
                          <a:solidFill>
                            <a:schemeClr val="dk1"/>
                          </a:solidFill>
                          <a:effectLst/>
                          <a:latin typeface="+mn-lt"/>
                          <a:ea typeface="+mn-ea"/>
                          <a:cs typeface="+mn-cs"/>
                        </a:rPr>
                        <a:t>30–60 second Reels </a:t>
                      </a:r>
                      <a:endParaRPr lang="en-US" dirty="0"/>
                    </a:p>
                  </a:txBody>
                  <a:tcPr/>
                </a:tc>
                <a:tc>
                  <a:txBody>
                    <a:bodyPr/>
                    <a:lstStyle/>
                    <a:p>
                      <a:r>
                        <a:rPr lang="en-US" dirty="0"/>
                        <a:t>Reach and awareness</a:t>
                      </a:r>
                    </a:p>
                  </a:txBody>
                  <a:tcPr/>
                </a:tc>
                <a:extLst>
                  <a:ext uri="{0D108BD9-81ED-4DB2-BD59-A6C34878D82A}">
                    <a16:rowId xmlns:a16="http://schemas.microsoft.com/office/drawing/2014/main" val="1382761631"/>
                  </a:ext>
                </a:extLst>
              </a:tr>
              <a:tr h="488517">
                <a:tc>
                  <a:txBody>
                    <a:bodyPr/>
                    <a:lstStyle/>
                    <a:p>
                      <a:r>
                        <a:rPr lang="en-US" dirty="0"/>
                        <a:t>Instagram </a:t>
                      </a:r>
                    </a:p>
                  </a:txBody>
                  <a:tcPr/>
                </a:tc>
                <a:tc>
                  <a:txBody>
                    <a:bodyPr/>
                    <a:lstStyle/>
                    <a:p>
                      <a:r>
                        <a:rPr lang="en-GB" sz="1800" b="0" i="0" u="none" strike="noStrike" kern="1200" dirty="0">
                          <a:solidFill>
                            <a:schemeClr val="dk1"/>
                          </a:solidFill>
                          <a:effectLst/>
                          <a:latin typeface="+mn-lt"/>
                          <a:ea typeface="+mn-ea"/>
                          <a:cs typeface="+mn-cs"/>
                        </a:rPr>
                        <a:t>Stories, Reels, Countdown</a:t>
                      </a:r>
                      <a:endParaRPr lang="en-US" dirty="0"/>
                    </a:p>
                  </a:txBody>
                  <a:tcPr/>
                </a:tc>
                <a:tc>
                  <a:txBody>
                    <a:bodyPr/>
                    <a:lstStyle/>
                    <a:p>
                      <a:r>
                        <a:rPr lang="en-US" dirty="0"/>
                        <a:t>Engagement and community </a:t>
                      </a:r>
                    </a:p>
                  </a:txBody>
                  <a:tcPr/>
                </a:tc>
                <a:extLst>
                  <a:ext uri="{0D108BD9-81ED-4DB2-BD59-A6C34878D82A}">
                    <a16:rowId xmlns:a16="http://schemas.microsoft.com/office/drawing/2014/main" val="3058957842"/>
                  </a:ext>
                </a:extLst>
              </a:tr>
              <a:tr h="488517">
                <a:tc>
                  <a:txBody>
                    <a:bodyPr/>
                    <a:lstStyle/>
                    <a:p>
                      <a:r>
                        <a:rPr lang="en-US" dirty="0" err="1"/>
                        <a:t>Youtube</a:t>
                      </a:r>
                      <a:r>
                        <a:rPr lang="en-US" dirty="0"/>
                        <a:t> Shorts </a:t>
                      </a:r>
                    </a:p>
                  </a:txBody>
                  <a:tcPr/>
                </a:tc>
                <a:tc>
                  <a:txBody>
                    <a:bodyPr/>
                    <a:lstStyle/>
                    <a:p>
                      <a:r>
                        <a:rPr lang="en-US" dirty="0"/>
                        <a:t>Clips from event, BTS </a:t>
                      </a:r>
                    </a:p>
                  </a:txBody>
                  <a:tcPr/>
                </a:tc>
                <a:tc>
                  <a:txBody>
                    <a:bodyPr/>
                    <a:lstStyle/>
                    <a:p>
                      <a:r>
                        <a:rPr lang="en-US" dirty="0"/>
                        <a:t>Longevity</a:t>
                      </a:r>
                    </a:p>
                  </a:txBody>
                  <a:tcPr/>
                </a:tc>
                <a:extLst>
                  <a:ext uri="{0D108BD9-81ED-4DB2-BD59-A6C34878D82A}">
                    <a16:rowId xmlns:a16="http://schemas.microsoft.com/office/drawing/2014/main" val="2965049536"/>
                  </a:ext>
                </a:extLst>
              </a:tr>
              <a:tr h="488517">
                <a:tc>
                  <a:txBody>
                    <a:bodyPr/>
                    <a:lstStyle/>
                    <a:p>
                      <a:r>
                        <a:rPr lang="en-US" dirty="0"/>
                        <a:t>Email &amp; Landing page </a:t>
                      </a:r>
                    </a:p>
                  </a:txBody>
                  <a:tcPr/>
                </a:tc>
                <a:tc>
                  <a:txBody>
                    <a:bodyPr/>
                    <a:lstStyle/>
                    <a:p>
                      <a:r>
                        <a:rPr lang="en-US" dirty="0"/>
                        <a:t>Discounts </a:t>
                      </a:r>
                    </a:p>
                  </a:txBody>
                  <a:tcPr/>
                </a:tc>
                <a:tc>
                  <a:txBody>
                    <a:bodyPr/>
                    <a:lstStyle/>
                    <a:p>
                      <a:r>
                        <a:rPr lang="en-US" dirty="0"/>
                        <a:t>Conversion </a:t>
                      </a:r>
                    </a:p>
                  </a:txBody>
                  <a:tcPr/>
                </a:tc>
                <a:extLst>
                  <a:ext uri="{0D108BD9-81ED-4DB2-BD59-A6C34878D82A}">
                    <a16:rowId xmlns:a16="http://schemas.microsoft.com/office/drawing/2014/main" val="2512910707"/>
                  </a:ext>
                </a:extLst>
              </a:tr>
              <a:tr h="488517">
                <a:tc>
                  <a:txBody>
                    <a:bodyPr/>
                    <a:lstStyle/>
                    <a:p>
                      <a:r>
                        <a:rPr lang="en-US" dirty="0"/>
                        <a:t>Eventbrite &amp; google events </a:t>
                      </a:r>
                    </a:p>
                  </a:txBody>
                  <a:tcPr/>
                </a:tc>
                <a:tc>
                  <a:txBody>
                    <a:bodyPr/>
                    <a:lstStyle/>
                    <a:p>
                      <a:r>
                        <a:rPr lang="en-US" dirty="0"/>
                        <a:t>Listings </a:t>
                      </a:r>
                    </a:p>
                  </a:txBody>
                  <a:tcPr/>
                </a:tc>
                <a:tc>
                  <a:txBody>
                    <a:bodyPr/>
                    <a:lstStyle/>
                    <a:p>
                      <a:r>
                        <a:rPr lang="en-US" dirty="0"/>
                        <a:t>Visibility</a:t>
                      </a:r>
                    </a:p>
                  </a:txBody>
                  <a:tcPr/>
                </a:tc>
                <a:extLst>
                  <a:ext uri="{0D108BD9-81ED-4DB2-BD59-A6C34878D82A}">
                    <a16:rowId xmlns:a16="http://schemas.microsoft.com/office/drawing/2014/main" val="230680124"/>
                  </a:ext>
                </a:extLst>
              </a:tr>
            </a:tbl>
          </a:graphicData>
        </a:graphic>
      </p:graphicFrame>
      <p:pic>
        <p:nvPicPr>
          <p:cNvPr id="9218" name="Picture 2" descr="The Swansea Arena House Party: Uniting For Music With Music Venue Trust">
            <a:extLst>
              <a:ext uri="{FF2B5EF4-FFF2-40B4-BE49-F238E27FC236}">
                <a16:creationId xmlns:a16="http://schemas.microsoft.com/office/drawing/2014/main" id="{22119064-1C60-FEA1-83D8-E473E85858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628" y="748564"/>
            <a:ext cx="2124508" cy="1404848"/>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extLst>
              <a:ext uri="{FF2B5EF4-FFF2-40B4-BE49-F238E27FC236}">
                <a16:creationId xmlns:a16="http://schemas.microsoft.com/office/drawing/2014/main" id="{263B5C95-4B07-B75A-B299-35ADFFD2B6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87352773"/>
      </p:ext>
    </p:extLst>
  </p:cSld>
  <p:clrMapOvr>
    <a:masterClrMapping/>
  </p:clrMapOvr>
  <mc:AlternateContent xmlns:mc="http://schemas.openxmlformats.org/markup-compatibility/2006">
    <mc:Choice xmlns:p14="http://schemas.microsoft.com/office/powerpoint/2010/main" Requires="p14">
      <p:transition spd="slow" p14:dur="2000" advTm="26176"/>
    </mc:Choice>
    <mc:Fallback>
      <p:transition spd="slow" advTm="26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98734-E8D7-EB0D-AD47-1BA1038BB381}"/>
              </a:ext>
            </a:extLst>
          </p:cNvPr>
          <p:cNvSpPr>
            <a:spLocks noGrp="1"/>
          </p:cNvSpPr>
          <p:nvPr>
            <p:ph type="title"/>
          </p:nvPr>
        </p:nvSpPr>
        <p:spPr>
          <a:xfrm>
            <a:off x="2231136" y="964692"/>
            <a:ext cx="7729728" cy="1188720"/>
          </a:xfrm>
        </p:spPr>
        <p:txBody>
          <a:bodyPr>
            <a:normAutofit/>
          </a:bodyPr>
          <a:lstStyle/>
          <a:p>
            <a:r>
              <a:rPr lang="en-US" dirty="0"/>
              <a:t>Campaign timeline (8 weeks)</a:t>
            </a:r>
          </a:p>
        </p:txBody>
      </p:sp>
      <p:graphicFrame>
        <p:nvGraphicFramePr>
          <p:cNvPr id="5" name="Content Placeholder 2">
            <a:extLst>
              <a:ext uri="{FF2B5EF4-FFF2-40B4-BE49-F238E27FC236}">
                <a16:creationId xmlns:a16="http://schemas.microsoft.com/office/drawing/2014/main" id="{5E9B7B58-2F9B-9B80-9716-5842DD8AC308}"/>
              </a:ext>
            </a:extLst>
          </p:cNvPr>
          <p:cNvGraphicFramePr>
            <a:graphicFrameLocks noGrp="1"/>
          </p:cNvGraphicFramePr>
          <p:nvPr>
            <p:ph idx="1"/>
            <p:extLst>
              <p:ext uri="{D42A27DB-BD31-4B8C-83A1-F6EECF244321}">
                <p14:modId xmlns:p14="http://schemas.microsoft.com/office/powerpoint/2010/main" val="2948611099"/>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extLst>
              <a:ext uri="{FF2B5EF4-FFF2-40B4-BE49-F238E27FC236}">
                <a16:creationId xmlns:a16="http://schemas.microsoft.com/office/drawing/2014/main" id="{1B00AE08-1B63-BC34-7573-7640B814B68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04327881"/>
      </p:ext>
    </p:extLst>
  </p:cSld>
  <p:clrMapOvr>
    <a:masterClrMapping/>
  </p:clrMapOvr>
  <mc:AlternateContent xmlns:mc="http://schemas.openxmlformats.org/markup-compatibility/2006">
    <mc:Choice xmlns:p14="http://schemas.microsoft.com/office/powerpoint/2010/main" Requires="p14">
      <p:transition spd="slow" p14:dur="2000" advTm="21822"/>
    </mc:Choice>
    <mc:Fallback>
      <p:transition spd="slow" advTm="218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64250-6D63-8573-135E-D6BFAA62AF56}"/>
              </a:ext>
            </a:extLst>
          </p:cNvPr>
          <p:cNvSpPr>
            <a:spLocks noGrp="1"/>
          </p:cNvSpPr>
          <p:nvPr>
            <p:ph type="title"/>
          </p:nvPr>
        </p:nvSpPr>
        <p:spPr/>
        <p:txBody>
          <a:bodyPr/>
          <a:lstStyle/>
          <a:p>
            <a:r>
              <a:rPr lang="en-US" dirty="0"/>
              <a:t>Budget and financial viability </a:t>
            </a:r>
          </a:p>
        </p:txBody>
      </p:sp>
      <p:graphicFrame>
        <p:nvGraphicFramePr>
          <p:cNvPr id="4" name="Content Placeholder 3">
            <a:extLst>
              <a:ext uri="{FF2B5EF4-FFF2-40B4-BE49-F238E27FC236}">
                <a16:creationId xmlns:a16="http://schemas.microsoft.com/office/drawing/2014/main" id="{AED74877-7B0E-DF0D-431B-6B8A0CDB7378}"/>
              </a:ext>
            </a:extLst>
          </p:cNvPr>
          <p:cNvGraphicFramePr>
            <a:graphicFrameLocks noGrp="1"/>
          </p:cNvGraphicFramePr>
          <p:nvPr>
            <p:ph idx="1"/>
            <p:extLst>
              <p:ext uri="{D42A27DB-BD31-4B8C-83A1-F6EECF244321}">
                <p14:modId xmlns:p14="http://schemas.microsoft.com/office/powerpoint/2010/main" val="3666010475"/>
              </p:ext>
            </p:extLst>
          </p:nvPr>
        </p:nvGraphicFramePr>
        <p:xfrm>
          <a:off x="471055" y="2638425"/>
          <a:ext cx="11471562" cy="3388304"/>
        </p:xfrm>
        <a:graphic>
          <a:graphicData uri="http://schemas.openxmlformats.org/drawingml/2006/table">
            <a:tbl>
              <a:tblPr firstRow="1" bandRow="1">
                <a:tableStyleId>{21E4AEA4-8DFA-4A89-87EB-49C32662AFE0}</a:tableStyleId>
              </a:tblPr>
              <a:tblGrid>
                <a:gridCol w="3823854">
                  <a:extLst>
                    <a:ext uri="{9D8B030D-6E8A-4147-A177-3AD203B41FA5}">
                      <a16:colId xmlns:a16="http://schemas.microsoft.com/office/drawing/2014/main" val="606511074"/>
                    </a:ext>
                  </a:extLst>
                </a:gridCol>
                <a:gridCol w="3823854">
                  <a:extLst>
                    <a:ext uri="{9D8B030D-6E8A-4147-A177-3AD203B41FA5}">
                      <a16:colId xmlns:a16="http://schemas.microsoft.com/office/drawing/2014/main" val="3252417992"/>
                    </a:ext>
                  </a:extLst>
                </a:gridCol>
                <a:gridCol w="3823854">
                  <a:extLst>
                    <a:ext uri="{9D8B030D-6E8A-4147-A177-3AD203B41FA5}">
                      <a16:colId xmlns:a16="http://schemas.microsoft.com/office/drawing/2014/main" val="4199611493"/>
                    </a:ext>
                  </a:extLst>
                </a:gridCol>
              </a:tblGrid>
              <a:tr h="474184">
                <a:tc>
                  <a:txBody>
                    <a:bodyPr/>
                    <a:lstStyle/>
                    <a:p>
                      <a:r>
                        <a:rPr lang="en-US" dirty="0"/>
                        <a:t>Category </a:t>
                      </a:r>
                    </a:p>
                  </a:txBody>
                  <a:tcPr/>
                </a:tc>
                <a:tc>
                  <a:txBody>
                    <a:bodyPr/>
                    <a:lstStyle/>
                    <a:p>
                      <a:r>
                        <a:rPr lang="en-US" dirty="0"/>
                        <a:t>Cost (£)</a:t>
                      </a:r>
                    </a:p>
                  </a:txBody>
                  <a:tcPr/>
                </a:tc>
                <a:tc>
                  <a:txBody>
                    <a:bodyPr/>
                    <a:lstStyle/>
                    <a:p>
                      <a:r>
                        <a:rPr lang="en-US" dirty="0"/>
                        <a:t>Description </a:t>
                      </a:r>
                    </a:p>
                  </a:txBody>
                  <a:tcPr/>
                </a:tc>
                <a:extLst>
                  <a:ext uri="{0D108BD9-81ED-4DB2-BD59-A6C34878D82A}">
                    <a16:rowId xmlns:a16="http://schemas.microsoft.com/office/drawing/2014/main" val="2483172814"/>
                  </a:ext>
                </a:extLst>
              </a:tr>
              <a:tr h="474184">
                <a:tc>
                  <a:txBody>
                    <a:bodyPr/>
                    <a:lstStyle/>
                    <a:p>
                      <a:r>
                        <a:rPr lang="en-US" dirty="0"/>
                        <a:t>Influencer</a:t>
                      </a:r>
                      <a:r>
                        <a:rPr lang="en-GB" sz="1800" b="0" i="0" u="none" strike="noStrike" kern="1200" dirty="0">
                          <a:solidFill>
                            <a:schemeClr val="dk1"/>
                          </a:solidFill>
                          <a:effectLst/>
                          <a:latin typeface="+mn-lt"/>
                          <a:ea typeface="+mn-ea"/>
                          <a:cs typeface="+mn-cs"/>
                        </a:rPr>
                        <a:t> / UGC Incentives</a:t>
                      </a:r>
                      <a:endParaRPr lang="en-US" dirty="0"/>
                    </a:p>
                  </a:txBody>
                  <a:tcPr/>
                </a:tc>
                <a:tc>
                  <a:txBody>
                    <a:bodyPr/>
                    <a:lstStyle/>
                    <a:p>
                      <a:r>
                        <a:rPr lang="en-US" dirty="0"/>
                        <a:t>800</a:t>
                      </a:r>
                    </a:p>
                  </a:txBody>
                  <a:tcPr/>
                </a:tc>
                <a:tc>
                  <a:txBody>
                    <a:bodyPr/>
                    <a:lstStyle/>
                    <a:p>
                      <a:r>
                        <a:rPr lang="en-GB" sz="1800" b="0" i="0" u="none" strike="noStrike" kern="1200" dirty="0">
                          <a:solidFill>
                            <a:schemeClr val="dk1"/>
                          </a:solidFill>
                          <a:effectLst/>
                          <a:latin typeface="+mn-lt"/>
                          <a:ea typeface="+mn-ea"/>
                          <a:cs typeface="+mn-cs"/>
                        </a:rPr>
                        <a:t>Rewards + partnerships</a:t>
                      </a:r>
                      <a:endParaRPr lang="en-US" dirty="0"/>
                    </a:p>
                  </a:txBody>
                  <a:tcPr/>
                </a:tc>
                <a:extLst>
                  <a:ext uri="{0D108BD9-81ED-4DB2-BD59-A6C34878D82A}">
                    <a16:rowId xmlns:a16="http://schemas.microsoft.com/office/drawing/2014/main" val="1197666624"/>
                  </a:ext>
                </a:extLst>
              </a:tr>
              <a:tr h="549696">
                <a:tc>
                  <a:txBody>
                    <a:bodyPr/>
                    <a:lstStyle/>
                    <a:p>
                      <a:r>
                        <a:rPr lang="en-US" dirty="0"/>
                        <a:t>Paid social ads </a:t>
                      </a:r>
                    </a:p>
                  </a:txBody>
                  <a:tcPr/>
                </a:tc>
                <a:tc>
                  <a:txBody>
                    <a:bodyPr/>
                    <a:lstStyle/>
                    <a:p>
                      <a:r>
                        <a:rPr lang="en-US" dirty="0"/>
                        <a:t>1,200</a:t>
                      </a:r>
                    </a:p>
                  </a:txBody>
                  <a:tcPr/>
                </a:tc>
                <a:tc>
                  <a:txBody>
                    <a:bodyPr/>
                    <a:lstStyle/>
                    <a:p>
                      <a:r>
                        <a:rPr lang="en-GB" sz="1800" b="0" i="0" u="none" strike="noStrike" kern="1200" dirty="0">
                          <a:solidFill>
                            <a:schemeClr val="dk1"/>
                          </a:solidFill>
                          <a:effectLst/>
                          <a:latin typeface="+mn-lt"/>
                          <a:ea typeface="+mn-ea"/>
                          <a:cs typeface="+mn-cs"/>
                        </a:rPr>
                        <a:t>TikTok + Instagram</a:t>
                      </a:r>
                      <a:endParaRPr lang="en-US" dirty="0"/>
                    </a:p>
                  </a:txBody>
                  <a:tcPr/>
                </a:tc>
                <a:extLst>
                  <a:ext uri="{0D108BD9-81ED-4DB2-BD59-A6C34878D82A}">
                    <a16:rowId xmlns:a16="http://schemas.microsoft.com/office/drawing/2014/main" val="3403778744"/>
                  </a:ext>
                </a:extLst>
              </a:tr>
              <a:tr h="474184">
                <a:tc>
                  <a:txBody>
                    <a:bodyPr/>
                    <a:lstStyle/>
                    <a:p>
                      <a:r>
                        <a:rPr lang="en-GB" sz="1800" b="0" i="0" u="none" strike="noStrike" kern="1200" dirty="0">
                          <a:solidFill>
                            <a:schemeClr val="dk1"/>
                          </a:solidFill>
                          <a:effectLst/>
                          <a:latin typeface="+mn-lt"/>
                          <a:ea typeface="+mn-ea"/>
                          <a:cs typeface="+mn-cs"/>
                        </a:rPr>
                        <a:t>Design &amp; Video Production</a:t>
                      </a:r>
                      <a:endParaRPr lang="en-US" dirty="0"/>
                    </a:p>
                  </a:txBody>
                  <a:tcPr/>
                </a:tc>
                <a:tc>
                  <a:txBody>
                    <a:bodyPr/>
                    <a:lstStyle/>
                    <a:p>
                      <a:r>
                        <a:rPr lang="en-US" dirty="0"/>
                        <a:t>1,000</a:t>
                      </a:r>
                    </a:p>
                  </a:txBody>
                  <a:tcPr/>
                </a:tc>
                <a:tc>
                  <a:txBody>
                    <a:bodyPr/>
                    <a:lstStyle/>
                    <a:p>
                      <a:r>
                        <a:rPr lang="en-GB" sz="1800" b="0" i="0" u="none" strike="noStrike" kern="1200" dirty="0">
                          <a:solidFill>
                            <a:schemeClr val="dk1"/>
                          </a:solidFill>
                          <a:effectLst/>
                          <a:latin typeface="+mn-lt"/>
                          <a:ea typeface="+mn-ea"/>
                          <a:cs typeface="+mn-cs"/>
                        </a:rPr>
                        <a:t>Visuals, short-form assets</a:t>
                      </a:r>
                      <a:endParaRPr lang="en-US" dirty="0"/>
                    </a:p>
                  </a:txBody>
                  <a:tcPr/>
                </a:tc>
                <a:extLst>
                  <a:ext uri="{0D108BD9-81ED-4DB2-BD59-A6C34878D82A}">
                    <a16:rowId xmlns:a16="http://schemas.microsoft.com/office/drawing/2014/main" val="1799956000"/>
                  </a:ext>
                </a:extLst>
              </a:tr>
              <a:tr h="474184">
                <a:tc>
                  <a:txBody>
                    <a:bodyPr/>
                    <a:lstStyle/>
                    <a:p>
                      <a:r>
                        <a:rPr lang="en-GB" sz="1800" b="0" i="0" u="none" strike="noStrike" kern="1200" dirty="0">
                          <a:solidFill>
                            <a:schemeClr val="dk1"/>
                          </a:solidFill>
                          <a:effectLst/>
                          <a:latin typeface="+mn-lt"/>
                          <a:ea typeface="+mn-ea"/>
                          <a:cs typeface="+mn-cs"/>
                        </a:rPr>
                        <a:t>Event Promo (Print + Flyers)</a:t>
                      </a:r>
                      <a:endParaRPr lang="en-US" dirty="0"/>
                    </a:p>
                  </a:txBody>
                  <a:tcPr/>
                </a:tc>
                <a:tc>
                  <a:txBody>
                    <a:bodyPr/>
                    <a:lstStyle/>
                    <a:p>
                      <a:r>
                        <a:rPr lang="en-US" dirty="0"/>
                        <a:t>400</a:t>
                      </a:r>
                    </a:p>
                  </a:txBody>
                  <a:tcPr/>
                </a:tc>
                <a:tc>
                  <a:txBody>
                    <a:bodyPr/>
                    <a:lstStyle/>
                    <a:p>
                      <a:r>
                        <a:rPr lang="en-GB" sz="1800" b="0" i="0" u="none" strike="noStrike" kern="1200" dirty="0">
                          <a:solidFill>
                            <a:schemeClr val="dk1"/>
                          </a:solidFill>
                          <a:effectLst/>
                          <a:latin typeface="+mn-lt"/>
                          <a:ea typeface="+mn-ea"/>
                          <a:cs typeface="+mn-cs"/>
                        </a:rPr>
                        <a:t>On-campus activation</a:t>
                      </a:r>
                      <a:endParaRPr lang="en-US" dirty="0"/>
                    </a:p>
                  </a:txBody>
                  <a:tcPr/>
                </a:tc>
                <a:extLst>
                  <a:ext uri="{0D108BD9-81ED-4DB2-BD59-A6C34878D82A}">
                    <a16:rowId xmlns:a16="http://schemas.microsoft.com/office/drawing/2014/main" val="2262222642"/>
                  </a:ext>
                </a:extLst>
              </a:tr>
              <a:tr h="474184">
                <a:tc>
                  <a:txBody>
                    <a:bodyPr/>
                    <a:lstStyle/>
                    <a:p>
                      <a:r>
                        <a:rPr lang="en-GB" sz="1800" b="0" i="0" u="none" strike="noStrike" kern="1200" dirty="0">
                          <a:solidFill>
                            <a:schemeClr val="dk1"/>
                          </a:solidFill>
                          <a:effectLst/>
                          <a:latin typeface="+mn-lt"/>
                          <a:ea typeface="+mn-ea"/>
                          <a:cs typeface="+mn-cs"/>
                        </a:rPr>
                        <a:t>Post-event Analytics</a:t>
                      </a:r>
                      <a:endParaRPr lang="en-US" dirty="0"/>
                    </a:p>
                  </a:txBody>
                  <a:tcPr/>
                </a:tc>
                <a:tc>
                  <a:txBody>
                    <a:bodyPr/>
                    <a:lstStyle/>
                    <a:p>
                      <a:r>
                        <a:rPr lang="en-US" dirty="0"/>
                        <a:t>100</a:t>
                      </a:r>
                    </a:p>
                  </a:txBody>
                  <a:tcPr/>
                </a:tc>
                <a:tc>
                  <a:txBody>
                    <a:bodyPr/>
                    <a:lstStyle/>
                    <a:p>
                      <a:r>
                        <a:rPr lang="en-GB" sz="1800" b="0" i="0" u="none" strike="noStrike" kern="1200" dirty="0">
                          <a:solidFill>
                            <a:schemeClr val="dk1"/>
                          </a:solidFill>
                          <a:effectLst/>
                          <a:latin typeface="+mn-lt"/>
                          <a:ea typeface="+mn-ea"/>
                          <a:cs typeface="+mn-cs"/>
                        </a:rPr>
                        <a:t>Tracking + reporting</a:t>
                      </a:r>
                      <a:endParaRPr lang="en-US" dirty="0"/>
                    </a:p>
                  </a:txBody>
                  <a:tcPr/>
                </a:tc>
                <a:extLst>
                  <a:ext uri="{0D108BD9-81ED-4DB2-BD59-A6C34878D82A}">
                    <a16:rowId xmlns:a16="http://schemas.microsoft.com/office/drawing/2014/main" val="1056972516"/>
                  </a:ext>
                </a:extLst>
              </a:tr>
              <a:tr h="467688">
                <a:tc>
                  <a:txBody>
                    <a:bodyPr/>
                    <a:lstStyle/>
                    <a:p>
                      <a:r>
                        <a:rPr lang="en-US" b="1" dirty="0"/>
                        <a:t>Total = </a:t>
                      </a:r>
                    </a:p>
                  </a:txBody>
                  <a:tcPr/>
                </a:tc>
                <a:tc>
                  <a:txBody>
                    <a:bodyPr/>
                    <a:lstStyle/>
                    <a:p>
                      <a:r>
                        <a:rPr lang="en-US" b="1" dirty="0"/>
                        <a:t>3,500</a:t>
                      </a:r>
                    </a:p>
                  </a:txBody>
                  <a:tcPr/>
                </a:tc>
                <a:tc>
                  <a:txBody>
                    <a:bodyPr/>
                    <a:lstStyle/>
                    <a:p>
                      <a:r>
                        <a:rPr lang="en-GB" sz="1800" b="0" i="0" u="none" strike="noStrike" kern="1200" dirty="0">
                          <a:solidFill>
                            <a:schemeClr val="dk1"/>
                          </a:solidFill>
                          <a:effectLst/>
                          <a:latin typeface="+mn-lt"/>
                          <a:ea typeface="+mn-ea"/>
                          <a:cs typeface="+mn-cs"/>
                        </a:rPr>
                        <a:t>Within target marketing allocations</a:t>
                      </a:r>
                      <a:endParaRPr lang="en-US" dirty="0"/>
                    </a:p>
                  </a:txBody>
                  <a:tcPr/>
                </a:tc>
                <a:extLst>
                  <a:ext uri="{0D108BD9-81ED-4DB2-BD59-A6C34878D82A}">
                    <a16:rowId xmlns:a16="http://schemas.microsoft.com/office/drawing/2014/main" val="3977770731"/>
                  </a:ext>
                </a:extLst>
              </a:tr>
            </a:tbl>
          </a:graphicData>
        </a:graphic>
      </p:graphicFrame>
      <p:pic>
        <p:nvPicPr>
          <p:cNvPr id="10" name="Audio 9">
            <a:extLst>
              <a:ext uri="{FF2B5EF4-FFF2-40B4-BE49-F238E27FC236}">
                <a16:creationId xmlns:a16="http://schemas.microsoft.com/office/drawing/2014/main" id="{705E5F1A-370B-87EF-1ED6-16E918A360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71769573"/>
      </p:ext>
    </p:extLst>
  </p:cSld>
  <p:clrMapOvr>
    <a:masterClrMapping/>
  </p:clrMapOvr>
  <mc:AlternateContent xmlns:mc="http://schemas.openxmlformats.org/markup-compatibility/2006">
    <mc:Choice xmlns:p14="http://schemas.microsoft.com/office/powerpoint/2010/main" Requires="p14">
      <p:transition spd="slow" p14:dur="2000" advTm="24277"/>
    </mc:Choice>
    <mc:Fallback>
      <p:transition spd="slow" advTm="24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4" name="Picture 4" descr="Swansea Arena House Party 2025 Tickets | Swansea Building Society Arena in  Swansea | ATG Tickets">
            <a:extLst>
              <a:ext uri="{FF2B5EF4-FFF2-40B4-BE49-F238E27FC236}">
                <a16:creationId xmlns:a16="http://schemas.microsoft.com/office/drawing/2014/main" id="{93D9D6AA-A1D4-0CB6-9E44-BE85981C32DC}"/>
              </a:ext>
            </a:extLst>
          </p:cNvPr>
          <p:cNvPicPr>
            <a:picLocks noChangeAspect="1" noChangeArrowheads="1"/>
          </p:cNvPicPr>
          <p:nvPr/>
        </p:nvPicPr>
        <p:blipFill>
          <a:blip r:embed="rId5">
            <a:alphaModFix amt="40000"/>
            <a:extLst>
              <a:ext uri="{28A0092B-C50C-407E-A947-70E740481C1C}">
                <a14:useLocalDpi xmlns:a14="http://schemas.microsoft.com/office/drawing/2010/main" val="0"/>
              </a:ext>
            </a:extLst>
          </a:blip>
          <a:srcRect t="3169" b="12245"/>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57F3304-3694-08F0-8B9A-817C211E76EE}"/>
              </a:ext>
            </a:extLst>
          </p:cNvPr>
          <p:cNvSpPr>
            <a:spLocks noGrp="1"/>
          </p:cNvSpPr>
          <p:nvPr>
            <p:ph type="title"/>
          </p:nvPr>
        </p:nvSpPr>
        <p:spPr>
          <a:xfrm>
            <a:off x="2231136" y="964692"/>
            <a:ext cx="7729728" cy="1188720"/>
          </a:xfrm>
          <a:noFill/>
          <a:ln>
            <a:solidFill>
              <a:srgbClr val="FFFFFF"/>
            </a:solidFill>
          </a:ln>
        </p:spPr>
        <p:txBody>
          <a:bodyPr>
            <a:normAutofit/>
          </a:bodyPr>
          <a:lstStyle/>
          <a:p>
            <a:r>
              <a:rPr lang="en-US">
                <a:solidFill>
                  <a:schemeClr val="tx1"/>
                </a:solidFill>
              </a:rPr>
              <a:t>Evaluation (control)</a:t>
            </a:r>
          </a:p>
        </p:txBody>
      </p:sp>
      <p:sp>
        <p:nvSpPr>
          <p:cNvPr id="3" name="Content Placeholder 2">
            <a:extLst>
              <a:ext uri="{FF2B5EF4-FFF2-40B4-BE49-F238E27FC236}">
                <a16:creationId xmlns:a16="http://schemas.microsoft.com/office/drawing/2014/main" id="{256E3488-AC09-2319-6AE5-8070D5502892}"/>
              </a:ext>
            </a:extLst>
          </p:cNvPr>
          <p:cNvSpPr>
            <a:spLocks noGrp="1"/>
          </p:cNvSpPr>
          <p:nvPr>
            <p:ph idx="1"/>
          </p:nvPr>
        </p:nvSpPr>
        <p:spPr>
          <a:xfrm>
            <a:off x="2231136" y="2638044"/>
            <a:ext cx="7729728" cy="3101983"/>
          </a:xfrm>
        </p:spPr>
        <p:txBody>
          <a:bodyPr>
            <a:normAutofit/>
          </a:bodyPr>
          <a:lstStyle/>
          <a:p>
            <a:pPr marL="0" indent="0">
              <a:buNone/>
            </a:pPr>
            <a:r>
              <a:rPr lang="en-US" b="1" dirty="0"/>
              <a:t>Metrics:</a:t>
            </a:r>
          </a:p>
          <a:p>
            <a:r>
              <a:rPr lang="en-US" dirty="0"/>
              <a:t>Ticket sales (+30% target)</a:t>
            </a:r>
          </a:p>
          <a:p>
            <a:r>
              <a:rPr lang="en-GB" dirty="0"/>
              <a:t>Social engagement rate growth (+40%)</a:t>
            </a:r>
          </a:p>
          <a:p>
            <a:r>
              <a:rPr lang="en-GB" dirty="0"/>
              <a:t>Website traffic (+25%)</a:t>
            </a:r>
          </a:p>
          <a:p>
            <a:r>
              <a:rPr lang="en-GB" dirty="0"/>
              <a:t>Branded hashtag reach</a:t>
            </a:r>
          </a:p>
          <a:p>
            <a:r>
              <a:rPr lang="en-GB" dirty="0"/>
              <a:t>Influencer conversion tracking (click-through and promo code uptake)</a:t>
            </a:r>
          </a:p>
          <a:p>
            <a:r>
              <a:rPr lang="en-GB" dirty="0"/>
              <a:t>Post-event survey satisfaction rate (target: 85%)</a:t>
            </a:r>
          </a:p>
          <a:p>
            <a:endParaRPr lang="en-US" dirty="0"/>
          </a:p>
        </p:txBody>
      </p:sp>
      <p:pic>
        <p:nvPicPr>
          <p:cNvPr id="6" name="Audio 5">
            <a:extLst>
              <a:ext uri="{FF2B5EF4-FFF2-40B4-BE49-F238E27FC236}">
                <a16:creationId xmlns:a16="http://schemas.microsoft.com/office/drawing/2014/main" id="{421CA57B-3544-F6F3-D979-1611F0BE7E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696209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9690"/>
    </mc:Choice>
    <mc:Fallback>
      <p:transition spd="slow" advTm="19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pic>
        <p:nvPicPr>
          <p:cNvPr id="11266" name="Picture 2" descr="UWTSD students host ground-breaking House Party at Swansea Arena |  University of Wales Trinity Saint David">
            <a:extLst>
              <a:ext uri="{FF2B5EF4-FFF2-40B4-BE49-F238E27FC236}">
                <a16:creationId xmlns:a16="http://schemas.microsoft.com/office/drawing/2014/main" id="{579E4E51-57DB-2178-1F01-8B4C27C3BF80}"/>
              </a:ext>
            </a:extLst>
          </p:cNvPr>
          <p:cNvPicPr>
            <a:picLocks noChangeAspect="1" noChangeArrowheads="1"/>
          </p:cNvPicPr>
          <p:nvPr/>
        </p:nvPicPr>
        <p:blipFill>
          <a:blip r:embed="rId5">
            <a:alphaModFix amt="25000"/>
            <a:extLst>
              <a:ext uri="{28A0092B-C50C-407E-A947-70E740481C1C}">
                <a14:useLocalDpi xmlns:a14="http://schemas.microsoft.com/office/drawing/2010/main" val="0"/>
              </a:ext>
            </a:extLst>
          </a:blip>
          <a:srcRect r="7110" b="-1"/>
          <a:stretch>
            <a:fillRect/>
          </a:stretch>
        </p:blipFill>
        <p:spPr bwMode="auto">
          <a:xfrm>
            <a:off x="2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B4DB18B-A7FF-0EBC-600D-552F0E74B25C}"/>
              </a:ext>
            </a:extLst>
          </p:cNvPr>
          <p:cNvSpPr>
            <a:spLocks noGrp="1"/>
          </p:cNvSpPr>
          <p:nvPr>
            <p:ph type="title"/>
          </p:nvPr>
        </p:nvSpPr>
        <p:spPr>
          <a:xfrm>
            <a:off x="2231136" y="964692"/>
            <a:ext cx="7729728" cy="1188720"/>
          </a:xfrm>
          <a:solidFill>
            <a:schemeClr val="bg1">
              <a:alpha val="30000"/>
            </a:schemeClr>
          </a:solidFill>
          <a:ln>
            <a:solidFill>
              <a:srgbClr val="FFFFFF"/>
            </a:solidFill>
          </a:ln>
        </p:spPr>
        <p:txBody>
          <a:bodyPr>
            <a:normAutofit/>
          </a:bodyPr>
          <a:lstStyle/>
          <a:p>
            <a:r>
              <a:rPr lang="en-US">
                <a:solidFill>
                  <a:schemeClr val="tx1"/>
                </a:solidFill>
              </a:rPr>
              <a:t>conclusion</a:t>
            </a:r>
          </a:p>
        </p:txBody>
      </p:sp>
      <p:sp>
        <p:nvSpPr>
          <p:cNvPr id="3" name="Content Placeholder 2">
            <a:extLst>
              <a:ext uri="{FF2B5EF4-FFF2-40B4-BE49-F238E27FC236}">
                <a16:creationId xmlns:a16="http://schemas.microsoft.com/office/drawing/2014/main" id="{6A5C3E3A-FFA1-2F5C-E914-028C90E121F6}"/>
              </a:ext>
            </a:extLst>
          </p:cNvPr>
          <p:cNvSpPr>
            <a:spLocks noGrp="1"/>
          </p:cNvSpPr>
          <p:nvPr>
            <p:ph idx="1"/>
          </p:nvPr>
        </p:nvSpPr>
        <p:spPr>
          <a:xfrm>
            <a:off x="2231136" y="2638044"/>
            <a:ext cx="7729728" cy="3101983"/>
          </a:xfrm>
        </p:spPr>
        <p:txBody>
          <a:bodyPr>
            <a:normAutofit/>
          </a:bodyPr>
          <a:lstStyle/>
          <a:p>
            <a:pPr marL="0" indent="0">
              <a:buNone/>
            </a:pPr>
            <a:r>
              <a:rPr lang="en-US" b="1" dirty="0"/>
              <a:t>Key message:</a:t>
            </a:r>
          </a:p>
        </p:txBody>
      </p:sp>
      <p:sp>
        <p:nvSpPr>
          <p:cNvPr id="4" name="Rectangle 3">
            <a:extLst>
              <a:ext uri="{FF2B5EF4-FFF2-40B4-BE49-F238E27FC236}">
                <a16:creationId xmlns:a16="http://schemas.microsoft.com/office/drawing/2014/main" id="{4C0B7473-75E5-E59B-9CD4-5F6336593296}"/>
              </a:ext>
            </a:extLst>
          </p:cNvPr>
          <p:cNvSpPr/>
          <p:nvPr/>
        </p:nvSpPr>
        <p:spPr>
          <a:xfrm>
            <a:off x="872835" y="3118104"/>
            <a:ext cx="10958945" cy="1938992"/>
          </a:xfrm>
          <a:prstGeom prst="rect">
            <a:avLst/>
          </a:prstGeom>
          <a:noFill/>
        </p:spPr>
        <p:txBody>
          <a:bodyPr wrap="square" lIns="91440" tIns="45720" rIns="91440" bIns="45720">
            <a:spAutoFit/>
          </a:bodyPr>
          <a:lstStyle/>
          <a:p>
            <a:pPr algn="ctr"/>
            <a:r>
              <a:rPr lang="en-GB" sz="4000" dirty="0">
                <a:ln w="0"/>
                <a:effectLst>
                  <a:outerShdw blurRad="38100" dist="19050" dir="2700000" algn="tl" rotWithShape="0">
                    <a:schemeClr val="dk1">
                      <a:alpha val="40000"/>
                    </a:schemeClr>
                  </a:outerShdw>
                </a:effectLst>
              </a:rPr>
              <a:t>“Swansea Arena House Party 2026 isn’t just a student event — it’s a cultural movement for a new generation of nightlife seekers.”</a:t>
            </a:r>
            <a:endParaRPr lang="en-US" sz="4000" dirty="0">
              <a:ln w="0"/>
              <a:effectLst>
                <a:outerShdw blurRad="38100" dist="19050" dir="2700000" algn="tl" rotWithShape="0">
                  <a:schemeClr val="dk1">
                    <a:alpha val="40000"/>
                  </a:schemeClr>
                </a:outerShdw>
              </a:effectLst>
            </a:endParaRPr>
          </a:p>
        </p:txBody>
      </p:sp>
      <p:pic>
        <p:nvPicPr>
          <p:cNvPr id="11" name="Audio 10">
            <a:extLst>
              <a:ext uri="{FF2B5EF4-FFF2-40B4-BE49-F238E27FC236}">
                <a16:creationId xmlns:a16="http://schemas.microsoft.com/office/drawing/2014/main" id="{A1EC73BB-4D26-0966-35EF-8066EB61A87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88598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3941"/>
    </mc:Choice>
    <mc:Fallback>
      <p:transition spd="slow" advTm="33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212</TotalTime>
  <Words>1179</Words>
  <Application>Microsoft Macintosh PowerPoint</Application>
  <PresentationFormat>Widescreen</PresentationFormat>
  <Paragraphs>178</Paragraphs>
  <Slides>16</Slides>
  <Notes>15</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Gill Sans MT</vt:lpstr>
      <vt:lpstr>Parcel</vt:lpstr>
      <vt:lpstr>Swansea arena house party 2026- social media campaign pitch</vt:lpstr>
      <vt:lpstr>PowerPoint Presentation</vt:lpstr>
      <vt:lpstr>Campaign overview </vt:lpstr>
      <vt:lpstr>Smart Objectives </vt:lpstr>
      <vt:lpstr>Market insight and opportunity </vt:lpstr>
      <vt:lpstr>Target market – students </vt:lpstr>
      <vt:lpstr>Target market – music enthusiasts </vt:lpstr>
      <vt:lpstr>Brand personality and positioning </vt:lpstr>
      <vt:lpstr>Strategic framework (RACE &amp; Aristotle)</vt:lpstr>
      <vt:lpstr>Visual concept and storytelling </vt:lpstr>
      <vt:lpstr>Influencer and uSER-GENERATED CONTENT  strategy </vt:lpstr>
      <vt:lpstr>MULTI PLATFORM CONTENT PLAN</vt:lpstr>
      <vt:lpstr>Campaign timeline (8 weeks)</vt:lpstr>
      <vt:lpstr>Budget and financial viability </vt:lpstr>
      <vt:lpstr>Evaluation (control)</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Chenai Woods (2501493)</dc:creator>
  <cp:lastModifiedBy>Chenai Woods (2501493)</cp:lastModifiedBy>
  <cp:revision>1</cp:revision>
  <dcterms:created xsi:type="dcterms:W3CDTF">2026-03-17T10:53:34Z</dcterms:created>
  <dcterms:modified xsi:type="dcterms:W3CDTF">2026-03-17T14:27:47Z</dcterms:modified>
</cp:coreProperties>
</file>