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899"/>
    <p:restoredTop sz="79946" autoAdjust="0"/>
  </p:normalViewPr>
  <p:slideViewPr>
    <p:cSldViewPr>
      <p:cViewPr varScale="1">
        <p:scale>
          <a:sx n="101" d="100"/>
          <a:sy n="101" d="100"/>
        </p:scale>
        <p:origin x="2464"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82E988-C9AF-4DAE-B99E-F98D2C9613A2}" type="doc">
      <dgm:prSet loTypeId="urn:microsoft.com/office/officeart/2005/8/layout/orgChart1" loCatId="hierarchy" qsTypeId="urn:microsoft.com/office/officeart/2005/8/quickstyle/simple1" qsCatId="simple" csTypeId="urn:microsoft.com/office/officeart/2005/8/colors/accent0_1" csCatId="mainScheme" phldr="1"/>
      <dgm:spPr/>
      <dgm:t>
        <a:bodyPr/>
        <a:lstStyle/>
        <a:p>
          <a:endParaRPr lang="en-US"/>
        </a:p>
      </dgm:t>
    </dgm:pt>
    <dgm:pt modelId="{DAC869EA-D09D-4460-BAA8-65BD5CFEA883}">
      <dgm:prSet phldrT="[Text]" custT="1"/>
      <dgm:spPr/>
      <dgm:t>
        <a:bodyPr/>
        <a:lstStyle/>
        <a:p>
          <a:r>
            <a:rPr lang="en-US" sz="1800" dirty="0" smtClean="0">
              <a:latin typeface="Times New Roman" pitchFamily="18" charset="0"/>
              <a:cs typeface="Times New Roman" pitchFamily="18" charset="0"/>
            </a:rPr>
            <a:t>SCOPE</a:t>
          </a:r>
          <a:endParaRPr lang="en-US" sz="1800" dirty="0">
            <a:latin typeface="Times New Roman" pitchFamily="18" charset="0"/>
            <a:cs typeface="Times New Roman" pitchFamily="18" charset="0"/>
          </a:endParaRPr>
        </a:p>
      </dgm:t>
    </dgm:pt>
    <dgm:pt modelId="{2CCFB5B5-0177-4154-9DF0-601C72C4161B}" type="parTrans" cxnId="{1ADE9CFA-A59D-4BDD-A688-9AC13DAD02E3}">
      <dgm:prSet/>
      <dgm:spPr/>
      <dgm:t>
        <a:bodyPr/>
        <a:lstStyle/>
        <a:p>
          <a:endParaRPr lang="en-US" sz="1800">
            <a:latin typeface="Times New Roman" pitchFamily="18" charset="0"/>
            <a:cs typeface="Times New Roman" pitchFamily="18" charset="0"/>
          </a:endParaRPr>
        </a:p>
      </dgm:t>
    </dgm:pt>
    <dgm:pt modelId="{CCAD3600-881A-4FFD-AFBB-DCABA8F3783B}" type="sibTrans" cxnId="{1ADE9CFA-A59D-4BDD-A688-9AC13DAD02E3}">
      <dgm:prSet/>
      <dgm:spPr/>
      <dgm:t>
        <a:bodyPr/>
        <a:lstStyle/>
        <a:p>
          <a:endParaRPr lang="en-US" sz="1800">
            <a:latin typeface="Times New Roman" pitchFamily="18" charset="0"/>
            <a:cs typeface="Times New Roman" pitchFamily="18" charset="0"/>
          </a:endParaRPr>
        </a:p>
      </dgm:t>
    </dgm:pt>
    <dgm:pt modelId="{9B65A708-E49D-47D4-A084-F5B79E4E73CC}">
      <dgm:prSet phldrT="[Text]" custT="1"/>
      <dgm:spPr/>
      <dgm:t>
        <a:bodyPr/>
        <a:lstStyle/>
        <a:p>
          <a:r>
            <a:rPr lang="en-US" sz="1800" dirty="0" smtClean="0">
              <a:latin typeface="Times New Roman" pitchFamily="18" charset="0"/>
              <a:cs typeface="Times New Roman" pitchFamily="18" charset="0"/>
            </a:rPr>
            <a:t>FOOD &amp; BEVERAGES</a:t>
          </a:r>
          <a:endParaRPr lang="en-US" sz="1800" dirty="0">
            <a:latin typeface="Times New Roman" pitchFamily="18" charset="0"/>
            <a:cs typeface="Times New Roman" pitchFamily="18" charset="0"/>
          </a:endParaRPr>
        </a:p>
      </dgm:t>
    </dgm:pt>
    <dgm:pt modelId="{C466A1A8-A785-4137-A376-2BC1EEAC5603}" type="parTrans" cxnId="{E5C61EFB-07F5-4EAC-80AC-E0A39FB126F8}">
      <dgm:prSet/>
      <dgm:spPr/>
      <dgm:t>
        <a:bodyPr/>
        <a:lstStyle/>
        <a:p>
          <a:endParaRPr lang="en-US" sz="1800">
            <a:latin typeface="Times New Roman" pitchFamily="18" charset="0"/>
            <a:cs typeface="Times New Roman" pitchFamily="18" charset="0"/>
          </a:endParaRPr>
        </a:p>
      </dgm:t>
    </dgm:pt>
    <dgm:pt modelId="{4816E7F2-EB93-483D-8220-A982BC9D9398}" type="sibTrans" cxnId="{E5C61EFB-07F5-4EAC-80AC-E0A39FB126F8}">
      <dgm:prSet/>
      <dgm:spPr/>
      <dgm:t>
        <a:bodyPr/>
        <a:lstStyle/>
        <a:p>
          <a:endParaRPr lang="en-US" sz="1800">
            <a:latin typeface="Times New Roman" pitchFamily="18" charset="0"/>
            <a:cs typeface="Times New Roman" pitchFamily="18" charset="0"/>
          </a:endParaRPr>
        </a:p>
      </dgm:t>
    </dgm:pt>
    <dgm:pt modelId="{542956D7-0349-4864-BE5A-02FF4454DB2A}">
      <dgm:prSet phldrT="[Text]" custT="1"/>
      <dgm:spPr/>
      <dgm:t>
        <a:bodyPr/>
        <a:lstStyle/>
        <a:p>
          <a:r>
            <a:rPr lang="en-US" sz="1800" dirty="0" smtClean="0">
              <a:latin typeface="Times New Roman" pitchFamily="18" charset="0"/>
              <a:cs typeface="Times New Roman" pitchFamily="18" charset="0"/>
            </a:rPr>
            <a:t>RECREATION</a:t>
          </a:r>
          <a:endParaRPr lang="en-US" sz="1800" dirty="0">
            <a:latin typeface="Times New Roman" pitchFamily="18" charset="0"/>
            <a:cs typeface="Times New Roman" pitchFamily="18" charset="0"/>
          </a:endParaRPr>
        </a:p>
      </dgm:t>
    </dgm:pt>
    <dgm:pt modelId="{FFFFB506-4F94-4EFA-A34C-889F6171CAB6}" type="parTrans" cxnId="{7B573DA8-B6B3-473E-B046-C22F946F5B11}">
      <dgm:prSet/>
      <dgm:spPr/>
      <dgm:t>
        <a:bodyPr/>
        <a:lstStyle/>
        <a:p>
          <a:endParaRPr lang="en-US" sz="1800">
            <a:latin typeface="Times New Roman" pitchFamily="18" charset="0"/>
            <a:cs typeface="Times New Roman" pitchFamily="18" charset="0"/>
          </a:endParaRPr>
        </a:p>
      </dgm:t>
    </dgm:pt>
    <dgm:pt modelId="{36BD0C36-C81F-4638-96B1-0CEBA2A217AE}" type="sibTrans" cxnId="{7B573DA8-B6B3-473E-B046-C22F946F5B11}">
      <dgm:prSet/>
      <dgm:spPr/>
      <dgm:t>
        <a:bodyPr/>
        <a:lstStyle/>
        <a:p>
          <a:endParaRPr lang="en-US" sz="1800">
            <a:latin typeface="Times New Roman" pitchFamily="18" charset="0"/>
            <a:cs typeface="Times New Roman" pitchFamily="18" charset="0"/>
          </a:endParaRPr>
        </a:p>
      </dgm:t>
    </dgm:pt>
    <dgm:pt modelId="{C423210A-5923-4B1B-A024-1CC5CC0342C5}">
      <dgm:prSet phldrT="[Text]" custT="1"/>
      <dgm:spPr/>
      <dgm:t>
        <a:bodyPr/>
        <a:lstStyle/>
        <a:p>
          <a:r>
            <a:rPr lang="en-US" sz="1800" dirty="0" smtClean="0">
              <a:latin typeface="Times New Roman" pitchFamily="18" charset="0"/>
              <a:cs typeface="Times New Roman" pitchFamily="18" charset="0"/>
            </a:rPr>
            <a:t>MEETINGS &amp; EVENTS</a:t>
          </a:r>
          <a:endParaRPr lang="en-US" sz="1800" dirty="0">
            <a:latin typeface="Times New Roman" pitchFamily="18" charset="0"/>
            <a:cs typeface="Times New Roman" pitchFamily="18" charset="0"/>
          </a:endParaRPr>
        </a:p>
      </dgm:t>
    </dgm:pt>
    <dgm:pt modelId="{7011BBAB-980D-4308-9007-2CC1A1A85385}" type="parTrans" cxnId="{B84CEE5F-1650-473F-AA30-78EECD21E8E4}">
      <dgm:prSet/>
      <dgm:spPr/>
      <dgm:t>
        <a:bodyPr/>
        <a:lstStyle/>
        <a:p>
          <a:endParaRPr lang="en-US" sz="1800">
            <a:latin typeface="Times New Roman" pitchFamily="18" charset="0"/>
            <a:cs typeface="Times New Roman" pitchFamily="18" charset="0"/>
          </a:endParaRPr>
        </a:p>
      </dgm:t>
    </dgm:pt>
    <dgm:pt modelId="{713D7EE7-8E56-45D0-98F9-1A978ADD8BD3}" type="sibTrans" cxnId="{B84CEE5F-1650-473F-AA30-78EECD21E8E4}">
      <dgm:prSet/>
      <dgm:spPr/>
      <dgm:t>
        <a:bodyPr/>
        <a:lstStyle/>
        <a:p>
          <a:endParaRPr lang="en-US" sz="1800">
            <a:latin typeface="Times New Roman" pitchFamily="18" charset="0"/>
            <a:cs typeface="Times New Roman" pitchFamily="18" charset="0"/>
          </a:endParaRPr>
        </a:p>
      </dgm:t>
    </dgm:pt>
    <dgm:pt modelId="{23CA3241-0C77-4D1B-8957-08E21999FEB2}">
      <dgm:prSet custT="1"/>
      <dgm:spPr/>
      <dgm:t>
        <a:bodyPr/>
        <a:lstStyle/>
        <a:p>
          <a:r>
            <a:rPr lang="en-US" sz="1800" dirty="0" smtClean="0">
              <a:latin typeface="Times New Roman" pitchFamily="18" charset="0"/>
              <a:cs typeface="Times New Roman" pitchFamily="18" charset="0"/>
            </a:rPr>
            <a:t>TRAVEL &amp; TOURISM</a:t>
          </a:r>
          <a:endParaRPr lang="en-US" sz="1800" dirty="0">
            <a:latin typeface="Times New Roman" pitchFamily="18" charset="0"/>
            <a:cs typeface="Times New Roman" pitchFamily="18" charset="0"/>
          </a:endParaRPr>
        </a:p>
      </dgm:t>
    </dgm:pt>
    <dgm:pt modelId="{171A8768-EC35-4DBB-B495-5BE7892A6D9C}" type="parTrans" cxnId="{867C99FA-3B3D-42F2-8190-A5A385FDC569}">
      <dgm:prSet/>
      <dgm:spPr/>
      <dgm:t>
        <a:bodyPr/>
        <a:lstStyle/>
        <a:p>
          <a:endParaRPr lang="en-US" sz="1800">
            <a:latin typeface="Times New Roman" pitchFamily="18" charset="0"/>
            <a:cs typeface="Times New Roman" pitchFamily="18" charset="0"/>
          </a:endParaRPr>
        </a:p>
      </dgm:t>
    </dgm:pt>
    <dgm:pt modelId="{598368C9-1B61-42FB-AB68-ADCCCF634992}" type="sibTrans" cxnId="{867C99FA-3B3D-42F2-8190-A5A385FDC569}">
      <dgm:prSet/>
      <dgm:spPr/>
      <dgm:t>
        <a:bodyPr/>
        <a:lstStyle/>
        <a:p>
          <a:endParaRPr lang="en-US" sz="1800">
            <a:latin typeface="Times New Roman" pitchFamily="18" charset="0"/>
            <a:cs typeface="Times New Roman" pitchFamily="18" charset="0"/>
          </a:endParaRPr>
        </a:p>
      </dgm:t>
    </dgm:pt>
    <dgm:pt modelId="{2760730B-8A70-4CDD-AB15-2B68A48D5456}">
      <dgm:prSet custT="1"/>
      <dgm:spPr/>
      <dgm:t>
        <a:bodyPr/>
        <a:lstStyle/>
        <a:p>
          <a:r>
            <a:rPr lang="en-US" sz="1800" dirty="0" smtClean="0">
              <a:latin typeface="Times New Roman" pitchFamily="18" charset="0"/>
              <a:cs typeface="Times New Roman" pitchFamily="18" charset="0"/>
            </a:rPr>
            <a:t>LODGING</a:t>
          </a:r>
          <a:endParaRPr lang="en-US" sz="1800" dirty="0">
            <a:latin typeface="Times New Roman" pitchFamily="18" charset="0"/>
            <a:cs typeface="Times New Roman" pitchFamily="18" charset="0"/>
          </a:endParaRPr>
        </a:p>
      </dgm:t>
    </dgm:pt>
    <dgm:pt modelId="{7CF1A58C-9B85-4ACC-9AA9-996C798DB3FC}" type="parTrans" cxnId="{09E374A0-613F-459B-A664-A75192515F96}">
      <dgm:prSet/>
      <dgm:spPr/>
      <dgm:t>
        <a:bodyPr/>
        <a:lstStyle/>
        <a:p>
          <a:endParaRPr lang="en-US" sz="1800">
            <a:latin typeface="Times New Roman" pitchFamily="18" charset="0"/>
            <a:cs typeface="Times New Roman" pitchFamily="18" charset="0"/>
          </a:endParaRPr>
        </a:p>
      </dgm:t>
    </dgm:pt>
    <dgm:pt modelId="{783253AE-A178-45AA-81AB-E86F62C413F4}" type="sibTrans" cxnId="{09E374A0-613F-459B-A664-A75192515F96}">
      <dgm:prSet/>
      <dgm:spPr/>
      <dgm:t>
        <a:bodyPr/>
        <a:lstStyle/>
        <a:p>
          <a:endParaRPr lang="en-US" sz="1800">
            <a:latin typeface="Times New Roman" pitchFamily="18" charset="0"/>
            <a:cs typeface="Times New Roman" pitchFamily="18" charset="0"/>
          </a:endParaRPr>
        </a:p>
      </dgm:t>
    </dgm:pt>
    <dgm:pt modelId="{52A5B9D5-270D-40E8-B01A-90D1BE3D5D54}" type="pres">
      <dgm:prSet presAssocID="{8882E988-C9AF-4DAE-B99E-F98D2C9613A2}" presName="hierChild1" presStyleCnt="0">
        <dgm:presLayoutVars>
          <dgm:orgChart val="1"/>
          <dgm:chPref val="1"/>
          <dgm:dir/>
          <dgm:animOne val="branch"/>
          <dgm:animLvl val="lvl"/>
          <dgm:resizeHandles/>
        </dgm:presLayoutVars>
      </dgm:prSet>
      <dgm:spPr/>
      <dgm:t>
        <a:bodyPr/>
        <a:lstStyle/>
        <a:p>
          <a:endParaRPr lang="en-US"/>
        </a:p>
      </dgm:t>
    </dgm:pt>
    <dgm:pt modelId="{C9AD7039-4946-4D79-BA56-91FEC3BF5FEF}" type="pres">
      <dgm:prSet presAssocID="{DAC869EA-D09D-4460-BAA8-65BD5CFEA883}" presName="hierRoot1" presStyleCnt="0">
        <dgm:presLayoutVars>
          <dgm:hierBranch val="init"/>
        </dgm:presLayoutVars>
      </dgm:prSet>
      <dgm:spPr/>
    </dgm:pt>
    <dgm:pt modelId="{471E1E71-8AD3-404A-8AE5-6A675879877E}" type="pres">
      <dgm:prSet presAssocID="{DAC869EA-D09D-4460-BAA8-65BD5CFEA883}" presName="rootComposite1" presStyleCnt="0"/>
      <dgm:spPr/>
    </dgm:pt>
    <dgm:pt modelId="{1C2A45BC-BED6-441C-B883-1D6E302CFCA3}" type="pres">
      <dgm:prSet presAssocID="{DAC869EA-D09D-4460-BAA8-65BD5CFEA883}" presName="rootText1" presStyleLbl="node0" presStyleIdx="0" presStyleCnt="1">
        <dgm:presLayoutVars>
          <dgm:chPref val="3"/>
        </dgm:presLayoutVars>
      </dgm:prSet>
      <dgm:spPr/>
      <dgm:t>
        <a:bodyPr/>
        <a:lstStyle/>
        <a:p>
          <a:endParaRPr lang="en-US"/>
        </a:p>
      </dgm:t>
    </dgm:pt>
    <dgm:pt modelId="{C4E746A4-8CA5-4265-9C3C-070DA0C8E7FA}" type="pres">
      <dgm:prSet presAssocID="{DAC869EA-D09D-4460-BAA8-65BD5CFEA883}" presName="rootConnector1" presStyleLbl="node1" presStyleIdx="0" presStyleCnt="0"/>
      <dgm:spPr/>
      <dgm:t>
        <a:bodyPr/>
        <a:lstStyle/>
        <a:p>
          <a:endParaRPr lang="en-US"/>
        </a:p>
      </dgm:t>
    </dgm:pt>
    <dgm:pt modelId="{6A800F60-0AA0-42A8-98C2-277007506FCA}" type="pres">
      <dgm:prSet presAssocID="{DAC869EA-D09D-4460-BAA8-65BD5CFEA883}" presName="hierChild2" presStyleCnt="0"/>
      <dgm:spPr/>
    </dgm:pt>
    <dgm:pt modelId="{86B04E2D-1302-4EFE-AA70-F50C1A2DF38F}" type="pres">
      <dgm:prSet presAssocID="{C466A1A8-A785-4137-A376-2BC1EEAC5603}" presName="Name37" presStyleLbl="parChTrans1D2" presStyleIdx="0" presStyleCnt="5"/>
      <dgm:spPr/>
      <dgm:t>
        <a:bodyPr/>
        <a:lstStyle/>
        <a:p>
          <a:endParaRPr lang="en-US"/>
        </a:p>
      </dgm:t>
    </dgm:pt>
    <dgm:pt modelId="{15B5C382-1E2B-42FB-9A51-E8C1EDF6A0DE}" type="pres">
      <dgm:prSet presAssocID="{9B65A708-E49D-47D4-A084-F5B79E4E73CC}" presName="hierRoot2" presStyleCnt="0">
        <dgm:presLayoutVars>
          <dgm:hierBranch val="init"/>
        </dgm:presLayoutVars>
      </dgm:prSet>
      <dgm:spPr/>
    </dgm:pt>
    <dgm:pt modelId="{329C2C30-9C37-4AEC-9619-ABA6A8EED658}" type="pres">
      <dgm:prSet presAssocID="{9B65A708-E49D-47D4-A084-F5B79E4E73CC}" presName="rootComposite" presStyleCnt="0"/>
      <dgm:spPr/>
    </dgm:pt>
    <dgm:pt modelId="{8ADE841A-06E5-4450-BC6B-8B2018BEBEA6}" type="pres">
      <dgm:prSet presAssocID="{9B65A708-E49D-47D4-A084-F5B79E4E73CC}" presName="rootText" presStyleLbl="node2" presStyleIdx="0" presStyleCnt="5">
        <dgm:presLayoutVars>
          <dgm:chPref val="3"/>
        </dgm:presLayoutVars>
      </dgm:prSet>
      <dgm:spPr/>
      <dgm:t>
        <a:bodyPr/>
        <a:lstStyle/>
        <a:p>
          <a:endParaRPr lang="en-US"/>
        </a:p>
      </dgm:t>
    </dgm:pt>
    <dgm:pt modelId="{748774BC-511C-4631-B9C3-7C706F0E132A}" type="pres">
      <dgm:prSet presAssocID="{9B65A708-E49D-47D4-A084-F5B79E4E73CC}" presName="rootConnector" presStyleLbl="node2" presStyleIdx="0" presStyleCnt="5"/>
      <dgm:spPr/>
      <dgm:t>
        <a:bodyPr/>
        <a:lstStyle/>
        <a:p>
          <a:endParaRPr lang="en-US"/>
        </a:p>
      </dgm:t>
    </dgm:pt>
    <dgm:pt modelId="{6B39EFB1-9957-4C4F-9155-616C9B321201}" type="pres">
      <dgm:prSet presAssocID="{9B65A708-E49D-47D4-A084-F5B79E4E73CC}" presName="hierChild4" presStyleCnt="0"/>
      <dgm:spPr/>
    </dgm:pt>
    <dgm:pt modelId="{AE05BD63-E4A8-4597-B4AA-E5A77347E389}" type="pres">
      <dgm:prSet presAssocID="{9B65A708-E49D-47D4-A084-F5B79E4E73CC}" presName="hierChild5" presStyleCnt="0"/>
      <dgm:spPr/>
    </dgm:pt>
    <dgm:pt modelId="{62F04F07-296F-4307-BE27-0F66048BF49A}" type="pres">
      <dgm:prSet presAssocID="{FFFFB506-4F94-4EFA-A34C-889F6171CAB6}" presName="Name37" presStyleLbl="parChTrans1D2" presStyleIdx="1" presStyleCnt="5"/>
      <dgm:spPr/>
      <dgm:t>
        <a:bodyPr/>
        <a:lstStyle/>
        <a:p>
          <a:endParaRPr lang="en-US"/>
        </a:p>
      </dgm:t>
    </dgm:pt>
    <dgm:pt modelId="{A8AED5A8-B8F1-45FD-9882-838E2ED00B91}" type="pres">
      <dgm:prSet presAssocID="{542956D7-0349-4864-BE5A-02FF4454DB2A}" presName="hierRoot2" presStyleCnt="0">
        <dgm:presLayoutVars>
          <dgm:hierBranch val="init"/>
        </dgm:presLayoutVars>
      </dgm:prSet>
      <dgm:spPr/>
    </dgm:pt>
    <dgm:pt modelId="{7D98AA10-C9E1-4CE5-822C-C9B216B61CE8}" type="pres">
      <dgm:prSet presAssocID="{542956D7-0349-4864-BE5A-02FF4454DB2A}" presName="rootComposite" presStyleCnt="0"/>
      <dgm:spPr/>
    </dgm:pt>
    <dgm:pt modelId="{F7D81731-892C-4AF8-A263-6C9A539B70B1}" type="pres">
      <dgm:prSet presAssocID="{542956D7-0349-4864-BE5A-02FF4454DB2A}" presName="rootText" presStyleLbl="node2" presStyleIdx="1" presStyleCnt="5">
        <dgm:presLayoutVars>
          <dgm:chPref val="3"/>
        </dgm:presLayoutVars>
      </dgm:prSet>
      <dgm:spPr/>
      <dgm:t>
        <a:bodyPr/>
        <a:lstStyle/>
        <a:p>
          <a:endParaRPr lang="en-US"/>
        </a:p>
      </dgm:t>
    </dgm:pt>
    <dgm:pt modelId="{CD4F4AB3-1C3F-4AEC-85DB-DE8A0AF07637}" type="pres">
      <dgm:prSet presAssocID="{542956D7-0349-4864-BE5A-02FF4454DB2A}" presName="rootConnector" presStyleLbl="node2" presStyleIdx="1" presStyleCnt="5"/>
      <dgm:spPr/>
      <dgm:t>
        <a:bodyPr/>
        <a:lstStyle/>
        <a:p>
          <a:endParaRPr lang="en-US"/>
        </a:p>
      </dgm:t>
    </dgm:pt>
    <dgm:pt modelId="{874A92B1-0D0B-4112-A9A5-5F9D32C049CD}" type="pres">
      <dgm:prSet presAssocID="{542956D7-0349-4864-BE5A-02FF4454DB2A}" presName="hierChild4" presStyleCnt="0"/>
      <dgm:spPr/>
    </dgm:pt>
    <dgm:pt modelId="{9250AE17-1031-4388-A7EA-F6A7E0525BEF}" type="pres">
      <dgm:prSet presAssocID="{542956D7-0349-4864-BE5A-02FF4454DB2A}" presName="hierChild5" presStyleCnt="0"/>
      <dgm:spPr/>
    </dgm:pt>
    <dgm:pt modelId="{49332A83-B0B5-4BBA-9246-7F643DA444DA}" type="pres">
      <dgm:prSet presAssocID="{7011BBAB-980D-4308-9007-2CC1A1A85385}" presName="Name37" presStyleLbl="parChTrans1D2" presStyleIdx="2" presStyleCnt="5"/>
      <dgm:spPr/>
      <dgm:t>
        <a:bodyPr/>
        <a:lstStyle/>
        <a:p>
          <a:endParaRPr lang="en-US"/>
        </a:p>
      </dgm:t>
    </dgm:pt>
    <dgm:pt modelId="{A0E63841-1A94-4AB6-80FF-2BCEBDBFF2A9}" type="pres">
      <dgm:prSet presAssocID="{C423210A-5923-4B1B-A024-1CC5CC0342C5}" presName="hierRoot2" presStyleCnt="0">
        <dgm:presLayoutVars>
          <dgm:hierBranch val="init"/>
        </dgm:presLayoutVars>
      </dgm:prSet>
      <dgm:spPr/>
    </dgm:pt>
    <dgm:pt modelId="{88C50203-A59C-4B98-95A0-13C25D63C562}" type="pres">
      <dgm:prSet presAssocID="{C423210A-5923-4B1B-A024-1CC5CC0342C5}" presName="rootComposite" presStyleCnt="0"/>
      <dgm:spPr/>
    </dgm:pt>
    <dgm:pt modelId="{515FB382-65B4-4695-B36A-509E0DB5B4F7}" type="pres">
      <dgm:prSet presAssocID="{C423210A-5923-4B1B-A024-1CC5CC0342C5}" presName="rootText" presStyleLbl="node2" presStyleIdx="2" presStyleCnt="5">
        <dgm:presLayoutVars>
          <dgm:chPref val="3"/>
        </dgm:presLayoutVars>
      </dgm:prSet>
      <dgm:spPr/>
      <dgm:t>
        <a:bodyPr/>
        <a:lstStyle/>
        <a:p>
          <a:endParaRPr lang="en-US"/>
        </a:p>
      </dgm:t>
    </dgm:pt>
    <dgm:pt modelId="{C057230E-C883-46C1-AAC4-621E6D108982}" type="pres">
      <dgm:prSet presAssocID="{C423210A-5923-4B1B-A024-1CC5CC0342C5}" presName="rootConnector" presStyleLbl="node2" presStyleIdx="2" presStyleCnt="5"/>
      <dgm:spPr/>
      <dgm:t>
        <a:bodyPr/>
        <a:lstStyle/>
        <a:p>
          <a:endParaRPr lang="en-US"/>
        </a:p>
      </dgm:t>
    </dgm:pt>
    <dgm:pt modelId="{92FABB3C-C6C0-4A18-8FC1-6C261655B460}" type="pres">
      <dgm:prSet presAssocID="{C423210A-5923-4B1B-A024-1CC5CC0342C5}" presName="hierChild4" presStyleCnt="0"/>
      <dgm:spPr/>
    </dgm:pt>
    <dgm:pt modelId="{09D63EB4-A88B-4CFF-8ACF-D7157FF15D35}" type="pres">
      <dgm:prSet presAssocID="{C423210A-5923-4B1B-A024-1CC5CC0342C5}" presName="hierChild5" presStyleCnt="0"/>
      <dgm:spPr/>
    </dgm:pt>
    <dgm:pt modelId="{07075556-9D44-4D8E-9DAC-EDB404CF5137}" type="pres">
      <dgm:prSet presAssocID="{171A8768-EC35-4DBB-B495-5BE7892A6D9C}" presName="Name37" presStyleLbl="parChTrans1D2" presStyleIdx="3" presStyleCnt="5"/>
      <dgm:spPr/>
      <dgm:t>
        <a:bodyPr/>
        <a:lstStyle/>
        <a:p>
          <a:endParaRPr lang="en-US"/>
        </a:p>
      </dgm:t>
    </dgm:pt>
    <dgm:pt modelId="{B635C7E7-002C-4B2B-9704-72EB3864FEFF}" type="pres">
      <dgm:prSet presAssocID="{23CA3241-0C77-4D1B-8957-08E21999FEB2}" presName="hierRoot2" presStyleCnt="0">
        <dgm:presLayoutVars>
          <dgm:hierBranch val="init"/>
        </dgm:presLayoutVars>
      </dgm:prSet>
      <dgm:spPr/>
    </dgm:pt>
    <dgm:pt modelId="{4985BEE3-0C9A-4464-91E7-9FB92507B388}" type="pres">
      <dgm:prSet presAssocID="{23CA3241-0C77-4D1B-8957-08E21999FEB2}" presName="rootComposite" presStyleCnt="0"/>
      <dgm:spPr/>
    </dgm:pt>
    <dgm:pt modelId="{9A571365-3A34-4198-B577-F9F2A4D210B1}" type="pres">
      <dgm:prSet presAssocID="{23CA3241-0C77-4D1B-8957-08E21999FEB2}" presName="rootText" presStyleLbl="node2" presStyleIdx="3" presStyleCnt="5">
        <dgm:presLayoutVars>
          <dgm:chPref val="3"/>
        </dgm:presLayoutVars>
      </dgm:prSet>
      <dgm:spPr/>
      <dgm:t>
        <a:bodyPr/>
        <a:lstStyle/>
        <a:p>
          <a:endParaRPr lang="en-US"/>
        </a:p>
      </dgm:t>
    </dgm:pt>
    <dgm:pt modelId="{D4EE5FA7-DC04-41B8-A977-0BBACE06C829}" type="pres">
      <dgm:prSet presAssocID="{23CA3241-0C77-4D1B-8957-08E21999FEB2}" presName="rootConnector" presStyleLbl="node2" presStyleIdx="3" presStyleCnt="5"/>
      <dgm:spPr/>
      <dgm:t>
        <a:bodyPr/>
        <a:lstStyle/>
        <a:p>
          <a:endParaRPr lang="en-US"/>
        </a:p>
      </dgm:t>
    </dgm:pt>
    <dgm:pt modelId="{F73042AB-CA03-4641-9804-D645BD749D61}" type="pres">
      <dgm:prSet presAssocID="{23CA3241-0C77-4D1B-8957-08E21999FEB2}" presName="hierChild4" presStyleCnt="0"/>
      <dgm:spPr/>
    </dgm:pt>
    <dgm:pt modelId="{2967B953-EC29-4E72-A6C0-993C1A7C3407}" type="pres">
      <dgm:prSet presAssocID="{23CA3241-0C77-4D1B-8957-08E21999FEB2}" presName="hierChild5" presStyleCnt="0"/>
      <dgm:spPr/>
    </dgm:pt>
    <dgm:pt modelId="{36950E16-421D-4B68-A605-B8E9539F4076}" type="pres">
      <dgm:prSet presAssocID="{7CF1A58C-9B85-4ACC-9AA9-996C798DB3FC}" presName="Name37" presStyleLbl="parChTrans1D2" presStyleIdx="4" presStyleCnt="5"/>
      <dgm:spPr/>
      <dgm:t>
        <a:bodyPr/>
        <a:lstStyle/>
        <a:p>
          <a:endParaRPr lang="en-US"/>
        </a:p>
      </dgm:t>
    </dgm:pt>
    <dgm:pt modelId="{F918C377-BCCC-40B3-A289-06F0967897D7}" type="pres">
      <dgm:prSet presAssocID="{2760730B-8A70-4CDD-AB15-2B68A48D5456}" presName="hierRoot2" presStyleCnt="0">
        <dgm:presLayoutVars>
          <dgm:hierBranch val="init"/>
        </dgm:presLayoutVars>
      </dgm:prSet>
      <dgm:spPr/>
    </dgm:pt>
    <dgm:pt modelId="{0C9D372B-54C3-4A50-BF99-259E5AF89CB5}" type="pres">
      <dgm:prSet presAssocID="{2760730B-8A70-4CDD-AB15-2B68A48D5456}" presName="rootComposite" presStyleCnt="0"/>
      <dgm:spPr/>
    </dgm:pt>
    <dgm:pt modelId="{3ED92970-7B20-47C8-BC12-DB2A2535FFDF}" type="pres">
      <dgm:prSet presAssocID="{2760730B-8A70-4CDD-AB15-2B68A48D5456}" presName="rootText" presStyleLbl="node2" presStyleIdx="4" presStyleCnt="5">
        <dgm:presLayoutVars>
          <dgm:chPref val="3"/>
        </dgm:presLayoutVars>
      </dgm:prSet>
      <dgm:spPr/>
      <dgm:t>
        <a:bodyPr/>
        <a:lstStyle/>
        <a:p>
          <a:endParaRPr lang="en-US"/>
        </a:p>
      </dgm:t>
    </dgm:pt>
    <dgm:pt modelId="{35BE2FC1-BFA6-470F-B0E4-B4F8DF4E307C}" type="pres">
      <dgm:prSet presAssocID="{2760730B-8A70-4CDD-AB15-2B68A48D5456}" presName="rootConnector" presStyleLbl="node2" presStyleIdx="4" presStyleCnt="5"/>
      <dgm:spPr/>
      <dgm:t>
        <a:bodyPr/>
        <a:lstStyle/>
        <a:p>
          <a:endParaRPr lang="en-US"/>
        </a:p>
      </dgm:t>
    </dgm:pt>
    <dgm:pt modelId="{33EBD2CB-A332-4306-825F-B4933C1F1C67}" type="pres">
      <dgm:prSet presAssocID="{2760730B-8A70-4CDD-AB15-2B68A48D5456}" presName="hierChild4" presStyleCnt="0"/>
      <dgm:spPr/>
    </dgm:pt>
    <dgm:pt modelId="{8EFD540A-349A-4B38-B8A3-961F312516AB}" type="pres">
      <dgm:prSet presAssocID="{2760730B-8A70-4CDD-AB15-2B68A48D5456}" presName="hierChild5" presStyleCnt="0"/>
      <dgm:spPr/>
    </dgm:pt>
    <dgm:pt modelId="{10F21525-BEDD-4AA5-9DAE-4B7A3583B172}" type="pres">
      <dgm:prSet presAssocID="{DAC869EA-D09D-4460-BAA8-65BD5CFEA883}" presName="hierChild3" presStyleCnt="0"/>
      <dgm:spPr/>
    </dgm:pt>
  </dgm:ptLst>
  <dgm:cxnLst>
    <dgm:cxn modelId="{09E374A0-613F-459B-A664-A75192515F96}" srcId="{DAC869EA-D09D-4460-BAA8-65BD5CFEA883}" destId="{2760730B-8A70-4CDD-AB15-2B68A48D5456}" srcOrd="4" destOrd="0" parTransId="{7CF1A58C-9B85-4ACC-9AA9-996C798DB3FC}" sibTransId="{783253AE-A178-45AA-81AB-E86F62C413F4}"/>
    <dgm:cxn modelId="{A3CBC1B4-2671-44C8-811D-804CCC312D48}" type="presOf" srcId="{23CA3241-0C77-4D1B-8957-08E21999FEB2}" destId="{9A571365-3A34-4198-B577-F9F2A4D210B1}" srcOrd="0" destOrd="0" presId="urn:microsoft.com/office/officeart/2005/8/layout/orgChart1"/>
    <dgm:cxn modelId="{1E65BFBA-3248-4397-8AA3-F1A986A1574F}" type="presOf" srcId="{7CF1A58C-9B85-4ACC-9AA9-996C798DB3FC}" destId="{36950E16-421D-4B68-A605-B8E9539F4076}" srcOrd="0" destOrd="0" presId="urn:microsoft.com/office/officeart/2005/8/layout/orgChart1"/>
    <dgm:cxn modelId="{9542265F-7B54-4E6A-8E8D-5C5F0C3B1F92}" type="presOf" srcId="{23CA3241-0C77-4D1B-8957-08E21999FEB2}" destId="{D4EE5FA7-DC04-41B8-A977-0BBACE06C829}" srcOrd="1" destOrd="0" presId="urn:microsoft.com/office/officeart/2005/8/layout/orgChart1"/>
    <dgm:cxn modelId="{1ADE9CFA-A59D-4BDD-A688-9AC13DAD02E3}" srcId="{8882E988-C9AF-4DAE-B99E-F98D2C9613A2}" destId="{DAC869EA-D09D-4460-BAA8-65BD5CFEA883}" srcOrd="0" destOrd="0" parTransId="{2CCFB5B5-0177-4154-9DF0-601C72C4161B}" sibTransId="{CCAD3600-881A-4FFD-AFBB-DCABA8F3783B}"/>
    <dgm:cxn modelId="{B0593984-C090-41B9-AFC2-65C38A5811EA}" type="presOf" srcId="{2760730B-8A70-4CDD-AB15-2B68A48D5456}" destId="{3ED92970-7B20-47C8-BC12-DB2A2535FFDF}" srcOrd="0" destOrd="0" presId="urn:microsoft.com/office/officeart/2005/8/layout/orgChart1"/>
    <dgm:cxn modelId="{FE78BED5-4ADE-4E73-A4A3-87C7BD40A932}" type="presOf" srcId="{C423210A-5923-4B1B-A024-1CC5CC0342C5}" destId="{515FB382-65B4-4695-B36A-509E0DB5B4F7}" srcOrd="0" destOrd="0" presId="urn:microsoft.com/office/officeart/2005/8/layout/orgChart1"/>
    <dgm:cxn modelId="{20689511-ADE8-4E77-A0F2-212DCCCA3020}" type="presOf" srcId="{C423210A-5923-4B1B-A024-1CC5CC0342C5}" destId="{C057230E-C883-46C1-AAC4-621E6D108982}" srcOrd="1" destOrd="0" presId="urn:microsoft.com/office/officeart/2005/8/layout/orgChart1"/>
    <dgm:cxn modelId="{7B573DA8-B6B3-473E-B046-C22F946F5B11}" srcId="{DAC869EA-D09D-4460-BAA8-65BD5CFEA883}" destId="{542956D7-0349-4864-BE5A-02FF4454DB2A}" srcOrd="1" destOrd="0" parTransId="{FFFFB506-4F94-4EFA-A34C-889F6171CAB6}" sibTransId="{36BD0C36-C81F-4638-96B1-0CEBA2A217AE}"/>
    <dgm:cxn modelId="{B9950BAC-7A63-4910-A66F-F0C13A9B4827}" type="presOf" srcId="{FFFFB506-4F94-4EFA-A34C-889F6171CAB6}" destId="{62F04F07-296F-4307-BE27-0F66048BF49A}" srcOrd="0" destOrd="0" presId="urn:microsoft.com/office/officeart/2005/8/layout/orgChart1"/>
    <dgm:cxn modelId="{14024797-64F1-48DF-9FCA-DFC5AEBD5040}" type="presOf" srcId="{9B65A708-E49D-47D4-A084-F5B79E4E73CC}" destId="{748774BC-511C-4631-B9C3-7C706F0E132A}" srcOrd="1" destOrd="0" presId="urn:microsoft.com/office/officeart/2005/8/layout/orgChart1"/>
    <dgm:cxn modelId="{F7AC5B43-CAB1-46BD-812E-2383D9874E5A}" type="presOf" srcId="{8882E988-C9AF-4DAE-B99E-F98D2C9613A2}" destId="{52A5B9D5-270D-40E8-B01A-90D1BE3D5D54}" srcOrd="0" destOrd="0" presId="urn:microsoft.com/office/officeart/2005/8/layout/orgChart1"/>
    <dgm:cxn modelId="{C4B919EA-DFEA-497F-BD4D-6A790D9C7089}" type="presOf" srcId="{7011BBAB-980D-4308-9007-2CC1A1A85385}" destId="{49332A83-B0B5-4BBA-9246-7F643DA444DA}" srcOrd="0" destOrd="0" presId="urn:microsoft.com/office/officeart/2005/8/layout/orgChart1"/>
    <dgm:cxn modelId="{E5C61EFB-07F5-4EAC-80AC-E0A39FB126F8}" srcId="{DAC869EA-D09D-4460-BAA8-65BD5CFEA883}" destId="{9B65A708-E49D-47D4-A084-F5B79E4E73CC}" srcOrd="0" destOrd="0" parTransId="{C466A1A8-A785-4137-A376-2BC1EEAC5603}" sibTransId="{4816E7F2-EB93-483D-8220-A982BC9D9398}"/>
    <dgm:cxn modelId="{25E11B92-8ACA-450E-9322-951A3B9F8B95}" type="presOf" srcId="{DAC869EA-D09D-4460-BAA8-65BD5CFEA883}" destId="{C4E746A4-8CA5-4265-9C3C-070DA0C8E7FA}" srcOrd="1" destOrd="0" presId="urn:microsoft.com/office/officeart/2005/8/layout/orgChart1"/>
    <dgm:cxn modelId="{ABE3F18D-C1CB-4602-AF0E-4807AB61A94A}" type="presOf" srcId="{171A8768-EC35-4DBB-B495-5BE7892A6D9C}" destId="{07075556-9D44-4D8E-9DAC-EDB404CF5137}" srcOrd="0" destOrd="0" presId="urn:microsoft.com/office/officeart/2005/8/layout/orgChart1"/>
    <dgm:cxn modelId="{7CEA335A-A21E-46DC-9FF1-01993E4242D8}" type="presOf" srcId="{542956D7-0349-4864-BE5A-02FF4454DB2A}" destId="{CD4F4AB3-1C3F-4AEC-85DB-DE8A0AF07637}" srcOrd="1" destOrd="0" presId="urn:microsoft.com/office/officeart/2005/8/layout/orgChart1"/>
    <dgm:cxn modelId="{C4E91D2F-36BB-4B4B-8A53-565FFDD677E0}" type="presOf" srcId="{C466A1A8-A785-4137-A376-2BC1EEAC5603}" destId="{86B04E2D-1302-4EFE-AA70-F50C1A2DF38F}" srcOrd="0" destOrd="0" presId="urn:microsoft.com/office/officeart/2005/8/layout/orgChart1"/>
    <dgm:cxn modelId="{FF598B02-4EC4-48A6-A906-540F2A3364B1}" type="presOf" srcId="{542956D7-0349-4864-BE5A-02FF4454DB2A}" destId="{F7D81731-892C-4AF8-A263-6C9A539B70B1}" srcOrd="0" destOrd="0" presId="urn:microsoft.com/office/officeart/2005/8/layout/orgChart1"/>
    <dgm:cxn modelId="{CBE0872A-FE05-4D9C-AB02-EEBA90934437}" type="presOf" srcId="{2760730B-8A70-4CDD-AB15-2B68A48D5456}" destId="{35BE2FC1-BFA6-470F-B0E4-B4F8DF4E307C}" srcOrd="1" destOrd="0" presId="urn:microsoft.com/office/officeart/2005/8/layout/orgChart1"/>
    <dgm:cxn modelId="{867C99FA-3B3D-42F2-8190-A5A385FDC569}" srcId="{DAC869EA-D09D-4460-BAA8-65BD5CFEA883}" destId="{23CA3241-0C77-4D1B-8957-08E21999FEB2}" srcOrd="3" destOrd="0" parTransId="{171A8768-EC35-4DBB-B495-5BE7892A6D9C}" sibTransId="{598368C9-1B61-42FB-AB68-ADCCCF634992}"/>
    <dgm:cxn modelId="{0D954850-45CA-43FD-8689-D7D581089278}" type="presOf" srcId="{DAC869EA-D09D-4460-BAA8-65BD5CFEA883}" destId="{1C2A45BC-BED6-441C-B883-1D6E302CFCA3}" srcOrd="0" destOrd="0" presId="urn:microsoft.com/office/officeart/2005/8/layout/orgChart1"/>
    <dgm:cxn modelId="{C371F3F4-E4BD-472A-A10D-1D1087FF3527}" type="presOf" srcId="{9B65A708-E49D-47D4-A084-F5B79E4E73CC}" destId="{8ADE841A-06E5-4450-BC6B-8B2018BEBEA6}" srcOrd="0" destOrd="0" presId="urn:microsoft.com/office/officeart/2005/8/layout/orgChart1"/>
    <dgm:cxn modelId="{B84CEE5F-1650-473F-AA30-78EECD21E8E4}" srcId="{DAC869EA-D09D-4460-BAA8-65BD5CFEA883}" destId="{C423210A-5923-4B1B-A024-1CC5CC0342C5}" srcOrd="2" destOrd="0" parTransId="{7011BBAB-980D-4308-9007-2CC1A1A85385}" sibTransId="{713D7EE7-8E56-45D0-98F9-1A978ADD8BD3}"/>
    <dgm:cxn modelId="{32C270DC-6D0F-4F70-BF88-26EE749D40FB}" type="presParOf" srcId="{52A5B9D5-270D-40E8-B01A-90D1BE3D5D54}" destId="{C9AD7039-4946-4D79-BA56-91FEC3BF5FEF}" srcOrd="0" destOrd="0" presId="urn:microsoft.com/office/officeart/2005/8/layout/orgChart1"/>
    <dgm:cxn modelId="{CE9CF362-B9F2-4539-8E48-517CEC38163A}" type="presParOf" srcId="{C9AD7039-4946-4D79-BA56-91FEC3BF5FEF}" destId="{471E1E71-8AD3-404A-8AE5-6A675879877E}" srcOrd="0" destOrd="0" presId="urn:microsoft.com/office/officeart/2005/8/layout/orgChart1"/>
    <dgm:cxn modelId="{DA28D685-7D1C-4080-833F-A065201ECCE8}" type="presParOf" srcId="{471E1E71-8AD3-404A-8AE5-6A675879877E}" destId="{1C2A45BC-BED6-441C-B883-1D6E302CFCA3}" srcOrd="0" destOrd="0" presId="urn:microsoft.com/office/officeart/2005/8/layout/orgChart1"/>
    <dgm:cxn modelId="{565789E6-EE8B-4539-AC26-ED6B607FB64E}" type="presParOf" srcId="{471E1E71-8AD3-404A-8AE5-6A675879877E}" destId="{C4E746A4-8CA5-4265-9C3C-070DA0C8E7FA}" srcOrd="1" destOrd="0" presId="urn:microsoft.com/office/officeart/2005/8/layout/orgChart1"/>
    <dgm:cxn modelId="{8D2A04A7-0EDF-4F33-8D44-013C2D74704E}" type="presParOf" srcId="{C9AD7039-4946-4D79-BA56-91FEC3BF5FEF}" destId="{6A800F60-0AA0-42A8-98C2-277007506FCA}" srcOrd="1" destOrd="0" presId="urn:microsoft.com/office/officeart/2005/8/layout/orgChart1"/>
    <dgm:cxn modelId="{1CAD42A7-B604-48BC-B649-F18EC41575A9}" type="presParOf" srcId="{6A800F60-0AA0-42A8-98C2-277007506FCA}" destId="{86B04E2D-1302-4EFE-AA70-F50C1A2DF38F}" srcOrd="0" destOrd="0" presId="urn:microsoft.com/office/officeart/2005/8/layout/orgChart1"/>
    <dgm:cxn modelId="{F8C6A134-6B8F-4398-9D18-5C43365D805A}" type="presParOf" srcId="{6A800F60-0AA0-42A8-98C2-277007506FCA}" destId="{15B5C382-1E2B-42FB-9A51-E8C1EDF6A0DE}" srcOrd="1" destOrd="0" presId="urn:microsoft.com/office/officeart/2005/8/layout/orgChart1"/>
    <dgm:cxn modelId="{13331FA4-547F-4C66-A16F-62756D8A6FC0}" type="presParOf" srcId="{15B5C382-1E2B-42FB-9A51-E8C1EDF6A0DE}" destId="{329C2C30-9C37-4AEC-9619-ABA6A8EED658}" srcOrd="0" destOrd="0" presId="urn:microsoft.com/office/officeart/2005/8/layout/orgChart1"/>
    <dgm:cxn modelId="{534054BE-1044-402B-A2D0-AF85EF67127D}" type="presParOf" srcId="{329C2C30-9C37-4AEC-9619-ABA6A8EED658}" destId="{8ADE841A-06E5-4450-BC6B-8B2018BEBEA6}" srcOrd="0" destOrd="0" presId="urn:microsoft.com/office/officeart/2005/8/layout/orgChart1"/>
    <dgm:cxn modelId="{83ADC29F-D233-4D83-8DE2-7FFCE0F0B7DB}" type="presParOf" srcId="{329C2C30-9C37-4AEC-9619-ABA6A8EED658}" destId="{748774BC-511C-4631-B9C3-7C706F0E132A}" srcOrd="1" destOrd="0" presId="urn:microsoft.com/office/officeart/2005/8/layout/orgChart1"/>
    <dgm:cxn modelId="{A568455F-B653-46B1-ABE6-EC619BE94FBB}" type="presParOf" srcId="{15B5C382-1E2B-42FB-9A51-E8C1EDF6A0DE}" destId="{6B39EFB1-9957-4C4F-9155-616C9B321201}" srcOrd="1" destOrd="0" presId="urn:microsoft.com/office/officeart/2005/8/layout/orgChart1"/>
    <dgm:cxn modelId="{7A1BE1CE-69BC-4417-AB04-4AC8F871C80F}" type="presParOf" srcId="{15B5C382-1E2B-42FB-9A51-E8C1EDF6A0DE}" destId="{AE05BD63-E4A8-4597-B4AA-E5A77347E389}" srcOrd="2" destOrd="0" presId="urn:microsoft.com/office/officeart/2005/8/layout/orgChart1"/>
    <dgm:cxn modelId="{4E0C2D6B-807E-4E53-BC34-4468DFE936C8}" type="presParOf" srcId="{6A800F60-0AA0-42A8-98C2-277007506FCA}" destId="{62F04F07-296F-4307-BE27-0F66048BF49A}" srcOrd="2" destOrd="0" presId="urn:microsoft.com/office/officeart/2005/8/layout/orgChart1"/>
    <dgm:cxn modelId="{8068F069-CAFC-43B5-A1BB-608FE08D2E8D}" type="presParOf" srcId="{6A800F60-0AA0-42A8-98C2-277007506FCA}" destId="{A8AED5A8-B8F1-45FD-9882-838E2ED00B91}" srcOrd="3" destOrd="0" presId="urn:microsoft.com/office/officeart/2005/8/layout/orgChart1"/>
    <dgm:cxn modelId="{AD449498-3516-4C98-9A18-E1D7B4925769}" type="presParOf" srcId="{A8AED5A8-B8F1-45FD-9882-838E2ED00B91}" destId="{7D98AA10-C9E1-4CE5-822C-C9B216B61CE8}" srcOrd="0" destOrd="0" presId="urn:microsoft.com/office/officeart/2005/8/layout/orgChart1"/>
    <dgm:cxn modelId="{0509142A-5E2A-4963-998A-F8A1DCE0EB91}" type="presParOf" srcId="{7D98AA10-C9E1-4CE5-822C-C9B216B61CE8}" destId="{F7D81731-892C-4AF8-A263-6C9A539B70B1}" srcOrd="0" destOrd="0" presId="urn:microsoft.com/office/officeart/2005/8/layout/orgChart1"/>
    <dgm:cxn modelId="{1EA1BD6A-E032-4AA2-8A01-CFC78B8F6B2D}" type="presParOf" srcId="{7D98AA10-C9E1-4CE5-822C-C9B216B61CE8}" destId="{CD4F4AB3-1C3F-4AEC-85DB-DE8A0AF07637}" srcOrd="1" destOrd="0" presId="urn:microsoft.com/office/officeart/2005/8/layout/orgChart1"/>
    <dgm:cxn modelId="{8419C4F2-45A1-493F-8EFD-F267B3B4E600}" type="presParOf" srcId="{A8AED5A8-B8F1-45FD-9882-838E2ED00B91}" destId="{874A92B1-0D0B-4112-A9A5-5F9D32C049CD}" srcOrd="1" destOrd="0" presId="urn:microsoft.com/office/officeart/2005/8/layout/orgChart1"/>
    <dgm:cxn modelId="{83D0B2F1-9393-46B6-8D81-321847E2BA52}" type="presParOf" srcId="{A8AED5A8-B8F1-45FD-9882-838E2ED00B91}" destId="{9250AE17-1031-4388-A7EA-F6A7E0525BEF}" srcOrd="2" destOrd="0" presId="urn:microsoft.com/office/officeart/2005/8/layout/orgChart1"/>
    <dgm:cxn modelId="{C5E7986B-5D30-480D-94BF-C451822DE60C}" type="presParOf" srcId="{6A800F60-0AA0-42A8-98C2-277007506FCA}" destId="{49332A83-B0B5-4BBA-9246-7F643DA444DA}" srcOrd="4" destOrd="0" presId="urn:microsoft.com/office/officeart/2005/8/layout/orgChart1"/>
    <dgm:cxn modelId="{8D32CE45-C2B0-4FE6-ADB8-FF8C5C2C00C6}" type="presParOf" srcId="{6A800F60-0AA0-42A8-98C2-277007506FCA}" destId="{A0E63841-1A94-4AB6-80FF-2BCEBDBFF2A9}" srcOrd="5" destOrd="0" presId="urn:microsoft.com/office/officeart/2005/8/layout/orgChart1"/>
    <dgm:cxn modelId="{29665FB9-B947-440A-ACD1-D2A30495631A}" type="presParOf" srcId="{A0E63841-1A94-4AB6-80FF-2BCEBDBFF2A9}" destId="{88C50203-A59C-4B98-95A0-13C25D63C562}" srcOrd="0" destOrd="0" presId="urn:microsoft.com/office/officeart/2005/8/layout/orgChart1"/>
    <dgm:cxn modelId="{55990B66-749F-4B08-89A9-B425167524CC}" type="presParOf" srcId="{88C50203-A59C-4B98-95A0-13C25D63C562}" destId="{515FB382-65B4-4695-B36A-509E0DB5B4F7}" srcOrd="0" destOrd="0" presId="urn:microsoft.com/office/officeart/2005/8/layout/orgChart1"/>
    <dgm:cxn modelId="{220BA582-C36F-4042-94EC-03DF98109EEE}" type="presParOf" srcId="{88C50203-A59C-4B98-95A0-13C25D63C562}" destId="{C057230E-C883-46C1-AAC4-621E6D108982}" srcOrd="1" destOrd="0" presId="urn:microsoft.com/office/officeart/2005/8/layout/orgChart1"/>
    <dgm:cxn modelId="{61A1E570-9B79-416A-921A-53C7BA1D89F4}" type="presParOf" srcId="{A0E63841-1A94-4AB6-80FF-2BCEBDBFF2A9}" destId="{92FABB3C-C6C0-4A18-8FC1-6C261655B460}" srcOrd="1" destOrd="0" presId="urn:microsoft.com/office/officeart/2005/8/layout/orgChart1"/>
    <dgm:cxn modelId="{30C15E97-D63A-485C-8663-486F7EE693F3}" type="presParOf" srcId="{A0E63841-1A94-4AB6-80FF-2BCEBDBFF2A9}" destId="{09D63EB4-A88B-4CFF-8ACF-D7157FF15D35}" srcOrd="2" destOrd="0" presId="urn:microsoft.com/office/officeart/2005/8/layout/orgChart1"/>
    <dgm:cxn modelId="{E7F9CE2F-A46E-40D3-BA17-9948FDC31192}" type="presParOf" srcId="{6A800F60-0AA0-42A8-98C2-277007506FCA}" destId="{07075556-9D44-4D8E-9DAC-EDB404CF5137}" srcOrd="6" destOrd="0" presId="urn:microsoft.com/office/officeart/2005/8/layout/orgChart1"/>
    <dgm:cxn modelId="{B5B468C0-2421-4A1F-BF24-E162D8EE16CD}" type="presParOf" srcId="{6A800F60-0AA0-42A8-98C2-277007506FCA}" destId="{B635C7E7-002C-4B2B-9704-72EB3864FEFF}" srcOrd="7" destOrd="0" presId="urn:microsoft.com/office/officeart/2005/8/layout/orgChart1"/>
    <dgm:cxn modelId="{485747ED-96AB-4B8F-BA27-6C6759F9EA00}" type="presParOf" srcId="{B635C7E7-002C-4B2B-9704-72EB3864FEFF}" destId="{4985BEE3-0C9A-4464-91E7-9FB92507B388}" srcOrd="0" destOrd="0" presId="urn:microsoft.com/office/officeart/2005/8/layout/orgChart1"/>
    <dgm:cxn modelId="{EAECB942-CB5E-4800-B8D7-88DFF8EC513B}" type="presParOf" srcId="{4985BEE3-0C9A-4464-91E7-9FB92507B388}" destId="{9A571365-3A34-4198-B577-F9F2A4D210B1}" srcOrd="0" destOrd="0" presId="urn:microsoft.com/office/officeart/2005/8/layout/orgChart1"/>
    <dgm:cxn modelId="{5A482C0F-832C-4661-92BA-74BED85F1B06}" type="presParOf" srcId="{4985BEE3-0C9A-4464-91E7-9FB92507B388}" destId="{D4EE5FA7-DC04-41B8-A977-0BBACE06C829}" srcOrd="1" destOrd="0" presId="urn:microsoft.com/office/officeart/2005/8/layout/orgChart1"/>
    <dgm:cxn modelId="{9756950A-B90F-4B69-8C44-D4718FC3DD2E}" type="presParOf" srcId="{B635C7E7-002C-4B2B-9704-72EB3864FEFF}" destId="{F73042AB-CA03-4641-9804-D645BD749D61}" srcOrd="1" destOrd="0" presId="urn:microsoft.com/office/officeart/2005/8/layout/orgChart1"/>
    <dgm:cxn modelId="{A32D54D1-32FC-4ABC-8D15-E2330FF0851D}" type="presParOf" srcId="{B635C7E7-002C-4B2B-9704-72EB3864FEFF}" destId="{2967B953-EC29-4E72-A6C0-993C1A7C3407}" srcOrd="2" destOrd="0" presId="urn:microsoft.com/office/officeart/2005/8/layout/orgChart1"/>
    <dgm:cxn modelId="{A18C9144-BB52-494A-BF53-70C4EBCAFCB1}" type="presParOf" srcId="{6A800F60-0AA0-42A8-98C2-277007506FCA}" destId="{36950E16-421D-4B68-A605-B8E9539F4076}" srcOrd="8" destOrd="0" presId="urn:microsoft.com/office/officeart/2005/8/layout/orgChart1"/>
    <dgm:cxn modelId="{4E0D670B-69AB-4BF5-866F-3C166AF2E23D}" type="presParOf" srcId="{6A800F60-0AA0-42A8-98C2-277007506FCA}" destId="{F918C377-BCCC-40B3-A289-06F0967897D7}" srcOrd="9" destOrd="0" presId="urn:microsoft.com/office/officeart/2005/8/layout/orgChart1"/>
    <dgm:cxn modelId="{B402E925-46DD-4A9D-B804-B3242ACE158D}" type="presParOf" srcId="{F918C377-BCCC-40B3-A289-06F0967897D7}" destId="{0C9D372B-54C3-4A50-BF99-259E5AF89CB5}" srcOrd="0" destOrd="0" presId="urn:microsoft.com/office/officeart/2005/8/layout/orgChart1"/>
    <dgm:cxn modelId="{E3BDBA6E-0D80-49B1-9ECA-E96BC34194EE}" type="presParOf" srcId="{0C9D372B-54C3-4A50-BF99-259E5AF89CB5}" destId="{3ED92970-7B20-47C8-BC12-DB2A2535FFDF}" srcOrd="0" destOrd="0" presId="urn:microsoft.com/office/officeart/2005/8/layout/orgChart1"/>
    <dgm:cxn modelId="{DE87B3EF-8139-4934-89D8-1E1B904ADEA1}" type="presParOf" srcId="{0C9D372B-54C3-4A50-BF99-259E5AF89CB5}" destId="{35BE2FC1-BFA6-470F-B0E4-B4F8DF4E307C}" srcOrd="1" destOrd="0" presId="urn:microsoft.com/office/officeart/2005/8/layout/orgChart1"/>
    <dgm:cxn modelId="{464A96CB-83BC-4A4F-9D32-E5AD296ACE02}" type="presParOf" srcId="{F918C377-BCCC-40B3-A289-06F0967897D7}" destId="{33EBD2CB-A332-4306-825F-B4933C1F1C67}" srcOrd="1" destOrd="0" presId="urn:microsoft.com/office/officeart/2005/8/layout/orgChart1"/>
    <dgm:cxn modelId="{E8027DD1-870D-49F5-8333-58B44A9FB343}" type="presParOf" srcId="{F918C377-BCCC-40B3-A289-06F0967897D7}" destId="{8EFD540A-349A-4B38-B8A3-961F312516AB}" srcOrd="2" destOrd="0" presId="urn:microsoft.com/office/officeart/2005/8/layout/orgChart1"/>
    <dgm:cxn modelId="{27E50A7F-151F-4628-AEF1-D52A40BD4053}" type="presParOf" srcId="{C9AD7039-4946-4D79-BA56-91FEC3BF5FEF}" destId="{10F21525-BEDD-4AA5-9DAE-4B7A3583B172}"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50E16-421D-4B68-A605-B8E9539F4076}">
      <dsp:nvSpPr>
        <dsp:cNvPr id="0" name=""/>
        <dsp:cNvSpPr/>
      </dsp:nvSpPr>
      <dsp:spPr>
        <a:xfrm>
          <a:off x="3962400" y="2486440"/>
          <a:ext cx="3283345" cy="284918"/>
        </a:xfrm>
        <a:custGeom>
          <a:avLst/>
          <a:gdLst/>
          <a:ahLst/>
          <a:cxnLst/>
          <a:rect l="0" t="0" r="0" b="0"/>
          <a:pathLst>
            <a:path>
              <a:moveTo>
                <a:pt x="0" y="0"/>
              </a:moveTo>
              <a:lnTo>
                <a:pt x="0" y="142459"/>
              </a:lnTo>
              <a:lnTo>
                <a:pt x="3283345" y="142459"/>
              </a:lnTo>
              <a:lnTo>
                <a:pt x="3283345" y="284918"/>
              </a:lnTo>
            </a:path>
          </a:pathLst>
        </a:custGeom>
        <a:noFill/>
        <a:ln w="254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7075556-9D44-4D8E-9DAC-EDB404CF5137}">
      <dsp:nvSpPr>
        <dsp:cNvPr id="0" name=""/>
        <dsp:cNvSpPr/>
      </dsp:nvSpPr>
      <dsp:spPr>
        <a:xfrm>
          <a:off x="3962400" y="2486440"/>
          <a:ext cx="1641672" cy="284918"/>
        </a:xfrm>
        <a:custGeom>
          <a:avLst/>
          <a:gdLst/>
          <a:ahLst/>
          <a:cxnLst/>
          <a:rect l="0" t="0" r="0" b="0"/>
          <a:pathLst>
            <a:path>
              <a:moveTo>
                <a:pt x="0" y="0"/>
              </a:moveTo>
              <a:lnTo>
                <a:pt x="0" y="142459"/>
              </a:lnTo>
              <a:lnTo>
                <a:pt x="1641672" y="142459"/>
              </a:lnTo>
              <a:lnTo>
                <a:pt x="1641672" y="284918"/>
              </a:lnTo>
            </a:path>
          </a:pathLst>
        </a:custGeom>
        <a:noFill/>
        <a:ln w="254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332A83-B0B5-4BBA-9246-7F643DA444DA}">
      <dsp:nvSpPr>
        <dsp:cNvPr id="0" name=""/>
        <dsp:cNvSpPr/>
      </dsp:nvSpPr>
      <dsp:spPr>
        <a:xfrm>
          <a:off x="3916680" y="2486440"/>
          <a:ext cx="91440" cy="284918"/>
        </a:xfrm>
        <a:custGeom>
          <a:avLst/>
          <a:gdLst/>
          <a:ahLst/>
          <a:cxnLst/>
          <a:rect l="0" t="0" r="0" b="0"/>
          <a:pathLst>
            <a:path>
              <a:moveTo>
                <a:pt x="45720" y="0"/>
              </a:moveTo>
              <a:lnTo>
                <a:pt x="45720" y="284918"/>
              </a:lnTo>
            </a:path>
          </a:pathLst>
        </a:custGeom>
        <a:noFill/>
        <a:ln w="254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F04F07-296F-4307-BE27-0F66048BF49A}">
      <dsp:nvSpPr>
        <dsp:cNvPr id="0" name=""/>
        <dsp:cNvSpPr/>
      </dsp:nvSpPr>
      <dsp:spPr>
        <a:xfrm>
          <a:off x="2320727" y="2486440"/>
          <a:ext cx="1641672" cy="284918"/>
        </a:xfrm>
        <a:custGeom>
          <a:avLst/>
          <a:gdLst/>
          <a:ahLst/>
          <a:cxnLst/>
          <a:rect l="0" t="0" r="0" b="0"/>
          <a:pathLst>
            <a:path>
              <a:moveTo>
                <a:pt x="1641672" y="0"/>
              </a:moveTo>
              <a:lnTo>
                <a:pt x="1641672" y="142459"/>
              </a:lnTo>
              <a:lnTo>
                <a:pt x="0" y="142459"/>
              </a:lnTo>
              <a:lnTo>
                <a:pt x="0" y="284918"/>
              </a:lnTo>
            </a:path>
          </a:pathLst>
        </a:custGeom>
        <a:noFill/>
        <a:ln w="254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B04E2D-1302-4EFE-AA70-F50C1A2DF38F}">
      <dsp:nvSpPr>
        <dsp:cNvPr id="0" name=""/>
        <dsp:cNvSpPr/>
      </dsp:nvSpPr>
      <dsp:spPr>
        <a:xfrm>
          <a:off x="679054" y="2486440"/>
          <a:ext cx="3283345" cy="284918"/>
        </a:xfrm>
        <a:custGeom>
          <a:avLst/>
          <a:gdLst/>
          <a:ahLst/>
          <a:cxnLst/>
          <a:rect l="0" t="0" r="0" b="0"/>
          <a:pathLst>
            <a:path>
              <a:moveTo>
                <a:pt x="3283345" y="0"/>
              </a:moveTo>
              <a:lnTo>
                <a:pt x="3283345" y="142459"/>
              </a:lnTo>
              <a:lnTo>
                <a:pt x="0" y="142459"/>
              </a:lnTo>
              <a:lnTo>
                <a:pt x="0" y="284918"/>
              </a:lnTo>
            </a:path>
          </a:pathLst>
        </a:custGeom>
        <a:noFill/>
        <a:ln w="254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C2A45BC-BED6-441C-B883-1D6E302CFCA3}">
      <dsp:nvSpPr>
        <dsp:cNvPr id="0" name=""/>
        <dsp:cNvSpPr/>
      </dsp:nvSpPr>
      <dsp:spPr>
        <a:xfrm>
          <a:off x="3284022" y="1808063"/>
          <a:ext cx="1356754" cy="67837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Times New Roman" pitchFamily="18" charset="0"/>
              <a:cs typeface="Times New Roman" pitchFamily="18" charset="0"/>
            </a:rPr>
            <a:t>SCOPE</a:t>
          </a:r>
          <a:endParaRPr lang="en-US" sz="1800" kern="1200" dirty="0">
            <a:latin typeface="Times New Roman" pitchFamily="18" charset="0"/>
            <a:cs typeface="Times New Roman" pitchFamily="18" charset="0"/>
          </a:endParaRPr>
        </a:p>
      </dsp:txBody>
      <dsp:txXfrm>
        <a:off x="3284022" y="1808063"/>
        <a:ext cx="1356754" cy="678377"/>
      </dsp:txXfrm>
    </dsp:sp>
    <dsp:sp modelId="{8ADE841A-06E5-4450-BC6B-8B2018BEBEA6}">
      <dsp:nvSpPr>
        <dsp:cNvPr id="0" name=""/>
        <dsp:cNvSpPr/>
      </dsp:nvSpPr>
      <dsp:spPr>
        <a:xfrm>
          <a:off x="677" y="2771359"/>
          <a:ext cx="1356754" cy="67837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Times New Roman" pitchFamily="18" charset="0"/>
              <a:cs typeface="Times New Roman" pitchFamily="18" charset="0"/>
            </a:rPr>
            <a:t>FOOD &amp; BEVERAGES</a:t>
          </a:r>
          <a:endParaRPr lang="en-US" sz="1800" kern="1200" dirty="0">
            <a:latin typeface="Times New Roman" pitchFamily="18" charset="0"/>
            <a:cs typeface="Times New Roman" pitchFamily="18" charset="0"/>
          </a:endParaRPr>
        </a:p>
      </dsp:txBody>
      <dsp:txXfrm>
        <a:off x="677" y="2771359"/>
        <a:ext cx="1356754" cy="678377"/>
      </dsp:txXfrm>
    </dsp:sp>
    <dsp:sp modelId="{F7D81731-892C-4AF8-A263-6C9A539B70B1}">
      <dsp:nvSpPr>
        <dsp:cNvPr id="0" name=""/>
        <dsp:cNvSpPr/>
      </dsp:nvSpPr>
      <dsp:spPr>
        <a:xfrm>
          <a:off x="1642349" y="2771359"/>
          <a:ext cx="1356754" cy="67837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Times New Roman" pitchFamily="18" charset="0"/>
              <a:cs typeface="Times New Roman" pitchFamily="18" charset="0"/>
            </a:rPr>
            <a:t>RECREATION</a:t>
          </a:r>
          <a:endParaRPr lang="en-US" sz="1800" kern="1200" dirty="0">
            <a:latin typeface="Times New Roman" pitchFamily="18" charset="0"/>
            <a:cs typeface="Times New Roman" pitchFamily="18" charset="0"/>
          </a:endParaRPr>
        </a:p>
      </dsp:txBody>
      <dsp:txXfrm>
        <a:off x="1642349" y="2771359"/>
        <a:ext cx="1356754" cy="678377"/>
      </dsp:txXfrm>
    </dsp:sp>
    <dsp:sp modelId="{515FB382-65B4-4695-B36A-509E0DB5B4F7}">
      <dsp:nvSpPr>
        <dsp:cNvPr id="0" name=""/>
        <dsp:cNvSpPr/>
      </dsp:nvSpPr>
      <dsp:spPr>
        <a:xfrm>
          <a:off x="3284022" y="2771359"/>
          <a:ext cx="1356754" cy="67837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Times New Roman" pitchFamily="18" charset="0"/>
              <a:cs typeface="Times New Roman" pitchFamily="18" charset="0"/>
            </a:rPr>
            <a:t>MEETINGS &amp; EVENTS</a:t>
          </a:r>
          <a:endParaRPr lang="en-US" sz="1800" kern="1200" dirty="0">
            <a:latin typeface="Times New Roman" pitchFamily="18" charset="0"/>
            <a:cs typeface="Times New Roman" pitchFamily="18" charset="0"/>
          </a:endParaRPr>
        </a:p>
      </dsp:txBody>
      <dsp:txXfrm>
        <a:off x="3284022" y="2771359"/>
        <a:ext cx="1356754" cy="678377"/>
      </dsp:txXfrm>
    </dsp:sp>
    <dsp:sp modelId="{9A571365-3A34-4198-B577-F9F2A4D210B1}">
      <dsp:nvSpPr>
        <dsp:cNvPr id="0" name=""/>
        <dsp:cNvSpPr/>
      </dsp:nvSpPr>
      <dsp:spPr>
        <a:xfrm>
          <a:off x="4925695" y="2771359"/>
          <a:ext cx="1356754" cy="67837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Times New Roman" pitchFamily="18" charset="0"/>
              <a:cs typeface="Times New Roman" pitchFamily="18" charset="0"/>
            </a:rPr>
            <a:t>TRAVEL &amp; TOURISM</a:t>
          </a:r>
          <a:endParaRPr lang="en-US" sz="1800" kern="1200" dirty="0">
            <a:latin typeface="Times New Roman" pitchFamily="18" charset="0"/>
            <a:cs typeface="Times New Roman" pitchFamily="18" charset="0"/>
          </a:endParaRPr>
        </a:p>
      </dsp:txBody>
      <dsp:txXfrm>
        <a:off x="4925695" y="2771359"/>
        <a:ext cx="1356754" cy="678377"/>
      </dsp:txXfrm>
    </dsp:sp>
    <dsp:sp modelId="{3ED92970-7B20-47C8-BC12-DB2A2535FFDF}">
      <dsp:nvSpPr>
        <dsp:cNvPr id="0" name=""/>
        <dsp:cNvSpPr/>
      </dsp:nvSpPr>
      <dsp:spPr>
        <a:xfrm>
          <a:off x="6567368" y="2771359"/>
          <a:ext cx="1356754" cy="678377"/>
        </a:xfrm>
        <a:prstGeom prst="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Times New Roman" pitchFamily="18" charset="0"/>
              <a:cs typeface="Times New Roman" pitchFamily="18" charset="0"/>
            </a:rPr>
            <a:t>LODGING</a:t>
          </a:r>
          <a:endParaRPr lang="en-US" sz="1800" kern="1200" dirty="0">
            <a:latin typeface="Times New Roman" pitchFamily="18" charset="0"/>
            <a:cs typeface="Times New Roman" pitchFamily="18" charset="0"/>
          </a:endParaRPr>
        </a:p>
      </dsp:txBody>
      <dsp:txXfrm>
        <a:off x="6567368" y="2771359"/>
        <a:ext cx="1356754" cy="67837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60AD8FE-CA73-4B3C-9471-BBA4E21E5811}" type="datetimeFigureOut">
              <a:rPr lang="en-US" smtClean="0"/>
              <a:t>2/10/23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8BFAFA-8BA9-491C-9BCD-0334DC06653C}" type="slidenum">
              <a:rPr lang="en-US" smtClean="0"/>
              <a:t>‹#›</a:t>
            </a:fld>
            <a:endParaRPr lang="en-US"/>
          </a:p>
        </p:txBody>
      </p:sp>
    </p:spTree>
    <p:extLst>
      <p:ext uri="{BB962C8B-B14F-4D97-AF65-F5344CB8AC3E}">
        <p14:creationId xmlns:p14="http://schemas.microsoft.com/office/powerpoint/2010/main" val="1482516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Strong standards and quality of guest services very effectively results in enhancement and improvement of the customer satisfaction which results into improved profitability and productivity along with increased loyalty among the staff of the organisation. The following presentation will be discussing about the quality guest services of The Ritz – Carlton which is a classic luxury brand of the Marriott International. Thus, it will be identifying its main consumers and outlining the nature, role and scope of its guest facilities and services along with role and function of guest facilities. Lastly, it will be discussing the importance of hospitality and the role of hotels in meeting and exceeding the expectations of the guests.</a:t>
            </a:r>
            <a:endParaRPr lang="en-US" dirty="0"/>
          </a:p>
        </p:txBody>
      </p:sp>
      <p:sp>
        <p:nvSpPr>
          <p:cNvPr id="4" name="Slide Number Placeholder 3"/>
          <p:cNvSpPr>
            <a:spLocks noGrp="1"/>
          </p:cNvSpPr>
          <p:nvPr>
            <p:ph type="sldNum" sz="quarter" idx="10"/>
          </p:nvPr>
        </p:nvSpPr>
        <p:spPr/>
        <p:txBody>
          <a:bodyPr/>
          <a:lstStyle/>
          <a:p>
            <a:fld id="{8D8BFAFA-8BA9-491C-9BCD-0334DC06653C}" type="slidenum">
              <a:rPr lang="en-US" smtClean="0"/>
              <a:t>3</a:t>
            </a:fld>
            <a:endParaRPr lang="en-US"/>
          </a:p>
        </p:txBody>
      </p:sp>
    </p:spTree>
    <p:extLst>
      <p:ext uri="{BB962C8B-B14F-4D97-AF65-F5344CB8AC3E}">
        <p14:creationId xmlns:p14="http://schemas.microsoft.com/office/powerpoint/2010/main" val="1551727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Marriott International is the chosen brand in this case. And the services and facilities of The Ritz – Carlton will be discussed which is a classic luxury brand of the Marriott International group. Marriott international is a multinational corporation of America which is a hospitality company and is engaged in operating, franchising and licensing of the lodging services which includes various dimensions like timeshare, hotel and residential properties. Out of its out of the world and exception brand portfolio, the best of its portfolio is The Ritz – Carlton which is its classic luxury brand.</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Ritz – Carlton is engaged in operating its chain of luxury hotels and owns 108 luxury hotels and resorts which are spread across more than 30 different nations in the world. The said luxury hotel chain is famous for its fines experiences of luxury, Boston social sensibilities and Yankee ingenuity. As per its policies and rules, the guest experience is its first priority. </a:t>
            </a:r>
            <a:endParaRPr lang="en-US" dirty="0"/>
          </a:p>
        </p:txBody>
      </p:sp>
      <p:sp>
        <p:nvSpPr>
          <p:cNvPr id="4" name="Slide Number Placeholder 3"/>
          <p:cNvSpPr>
            <a:spLocks noGrp="1"/>
          </p:cNvSpPr>
          <p:nvPr>
            <p:ph type="sldNum" sz="quarter" idx="10"/>
          </p:nvPr>
        </p:nvSpPr>
        <p:spPr/>
        <p:txBody>
          <a:bodyPr/>
          <a:lstStyle/>
          <a:p>
            <a:fld id="{8D8BFAFA-8BA9-491C-9BCD-0334DC06653C}" type="slidenum">
              <a:rPr lang="en-US" smtClean="0"/>
              <a:t>4</a:t>
            </a:fld>
            <a:endParaRPr lang="en-US"/>
          </a:p>
        </p:txBody>
      </p:sp>
    </p:spTree>
    <p:extLst>
      <p:ext uri="{BB962C8B-B14F-4D97-AF65-F5344CB8AC3E}">
        <p14:creationId xmlns:p14="http://schemas.microsoft.com/office/powerpoint/2010/main" val="84967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said brand mainly focuses on the upper &amp; middle class people. This because The Ritz – Carlton is a luxury brand and naturally it comes with a expensive pricing. Therefore, such expensive services can typically be only afforded by rich people which are primarily not price conscious. The brand is offering its rooms and amenities to its guests at a premium pricing in return for offering of an experience that is unforgettable and unique and prioritized to provide its guests with the finest services of accommodation and stay.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Another important market segment which it targets are business travellers. Evidently, business travellers forms a considerable part of its service consumers. This is because the companies and organisations from which they come are paying for their accommodation and travelling and thus, these travellers are not price conscious either. The brand also provides them with exceptional facilities, spaces for meetings, business centres, etc. </a:t>
            </a:r>
            <a:endParaRPr lang="en-US" dirty="0"/>
          </a:p>
        </p:txBody>
      </p:sp>
      <p:sp>
        <p:nvSpPr>
          <p:cNvPr id="4" name="Slide Number Placeholder 3"/>
          <p:cNvSpPr>
            <a:spLocks noGrp="1"/>
          </p:cNvSpPr>
          <p:nvPr>
            <p:ph type="sldNum" sz="quarter" idx="10"/>
          </p:nvPr>
        </p:nvSpPr>
        <p:spPr/>
        <p:txBody>
          <a:bodyPr/>
          <a:lstStyle/>
          <a:p>
            <a:fld id="{8D8BFAFA-8BA9-491C-9BCD-0334DC06653C}" type="slidenum">
              <a:rPr lang="en-US" smtClean="0"/>
              <a:t>5</a:t>
            </a:fld>
            <a:endParaRPr lang="en-US"/>
          </a:p>
        </p:txBody>
      </p:sp>
    </p:spTree>
    <p:extLst>
      <p:ext uri="{BB962C8B-B14F-4D97-AF65-F5344CB8AC3E}">
        <p14:creationId xmlns:p14="http://schemas.microsoft.com/office/powerpoint/2010/main" val="1869695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Ritz – Carlton is known for providing one of the finest accommodation experiences and services in the world. Its primary objective is to provide the finest and best quality services to its guests so as to increase the customer satisfaction and customer loyalty. This increased customer satisfaction and customer loyalty results in enhanced customer retention rate which is a success criterion for any hospitality organisation. The ability to retain the existing customers decides the success and profitability of the organisation.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scope and role of the guest services and facilities of The Ritz – Carlton includes five varied sectors and services of the hospitality industry. Although hospitality industry is covering innumerable services but generally, five sectors can be defined in here. These five primary sectors of hospitality sector include food and beverages, recreation, meetings &amp; events, lodging and travel &amp; tourism. Being a classic luxury brand, it provides the best quality services to its guests.</a:t>
            </a:r>
            <a:endParaRPr lang="en-US" dirty="0"/>
          </a:p>
        </p:txBody>
      </p:sp>
      <p:sp>
        <p:nvSpPr>
          <p:cNvPr id="4" name="Slide Number Placeholder 3"/>
          <p:cNvSpPr>
            <a:spLocks noGrp="1"/>
          </p:cNvSpPr>
          <p:nvPr>
            <p:ph type="sldNum" sz="quarter" idx="10"/>
          </p:nvPr>
        </p:nvSpPr>
        <p:spPr/>
        <p:txBody>
          <a:bodyPr/>
          <a:lstStyle/>
          <a:p>
            <a:fld id="{8D8BFAFA-8BA9-491C-9BCD-0334DC06653C}" type="slidenum">
              <a:rPr lang="en-US" smtClean="0"/>
              <a:t>6</a:t>
            </a:fld>
            <a:endParaRPr lang="en-US"/>
          </a:p>
        </p:txBody>
      </p:sp>
    </p:spTree>
    <p:extLst>
      <p:ext uri="{BB962C8B-B14F-4D97-AF65-F5344CB8AC3E}">
        <p14:creationId xmlns:p14="http://schemas.microsoft.com/office/powerpoint/2010/main" val="1993310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Generally, in the case of hospitality industry, the most vital and crucial element to be focussed on is guest services. This is because the guest is the one who will be consuming all the services and paying for these services. Therefore, if the guest is not satisfied, then it is the indication that something is not right with the operations of the organisation operating in the hospitality industry.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These services need to be spick and span i.e., of the best possible hygiene and quality. These are the criteria which a guest keeps in mind while evaluating the quality of services being offered to him. Like, was the room cleaned and disinfected, was the food fresh and tasty, was the swimming pool clean and tidy, etc. Thus, ensuring that the guests are responded to in timely and efficient manner shall be first hand priority.</a:t>
            </a:r>
            <a:endParaRPr lang="en-US" dirty="0"/>
          </a:p>
        </p:txBody>
      </p:sp>
      <p:sp>
        <p:nvSpPr>
          <p:cNvPr id="4" name="Slide Number Placeholder 3"/>
          <p:cNvSpPr>
            <a:spLocks noGrp="1"/>
          </p:cNvSpPr>
          <p:nvPr>
            <p:ph type="sldNum" sz="quarter" idx="10"/>
          </p:nvPr>
        </p:nvSpPr>
        <p:spPr/>
        <p:txBody>
          <a:bodyPr/>
          <a:lstStyle/>
          <a:p>
            <a:fld id="{8D8BFAFA-8BA9-491C-9BCD-0334DC06653C}" type="slidenum">
              <a:rPr lang="en-US" smtClean="0"/>
              <a:t>7</a:t>
            </a:fld>
            <a:endParaRPr lang="en-US"/>
          </a:p>
        </p:txBody>
      </p:sp>
    </p:spTree>
    <p:extLst>
      <p:ext uri="{BB962C8B-B14F-4D97-AF65-F5344CB8AC3E}">
        <p14:creationId xmlns:p14="http://schemas.microsoft.com/office/powerpoint/2010/main" val="821839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Being hospitable is one of the most essential requirements of any organisation. The best quality of hospitality indicates that the organisation will show an excellent trend of growth in its operations and functions. In the case of hotel industry, it has been observed that almost 86% of the guests will agree to pay more for any services to be able to enjoy the more enhanced and better customer experience.</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Also, the success of hotels depends on the fulfilment of the expectations of their guests. Thus, they need to not only meet their expectations but more importantly exceed their expectations. Therefore, the relevance of finest hospitality services is shown when the hotels duly meet and exceed the expectations of their guests even if it requires going out of the normal way of operations to do so. </a:t>
            </a:r>
            <a:endParaRPr lang="en-US" dirty="0"/>
          </a:p>
        </p:txBody>
      </p:sp>
      <p:sp>
        <p:nvSpPr>
          <p:cNvPr id="4" name="Slide Number Placeholder 3"/>
          <p:cNvSpPr>
            <a:spLocks noGrp="1"/>
          </p:cNvSpPr>
          <p:nvPr>
            <p:ph type="sldNum" sz="quarter" idx="10"/>
          </p:nvPr>
        </p:nvSpPr>
        <p:spPr/>
        <p:txBody>
          <a:bodyPr/>
          <a:lstStyle/>
          <a:p>
            <a:fld id="{8D8BFAFA-8BA9-491C-9BCD-0334DC06653C}" type="slidenum">
              <a:rPr lang="en-US" smtClean="0"/>
              <a:t>8</a:t>
            </a:fld>
            <a:endParaRPr lang="en-US"/>
          </a:p>
        </p:txBody>
      </p:sp>
    </p:spTree>
    <p:extLst>
      <p:ext uri="{BB962C8B-B14F-4D97-AF65-F5344CB8AC3E}">
        <p14:creationId xmlns:p14="http://schemas.microsoft.com/office/powerpoint/2010/main" val="48667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Conclusively, it can be said that good quality guest services is the primary concern for any hotel organisation. Thus, the said presentation has identified the main consumers of The Ritz – Carlton which is a classic luxury brand of the Marriott International. Then, it has outlined the scope, role and nature of </a:t>
            </a:r>
            <a:r>
              <a:rPr lang="en-GB" sz="1200" kern="1200" dirty="0" err="1" smtClean="0">
                <a:solidFill>
                  <a:schemeClr val="tx1"/>
                </a:solidFill>
                <a:latin typeface="+mn-lt"/>
                <a:ea typeface="+mn-ea"/>
                <a:cs typeface="+mn-cs"/>
              </a:rPr>
              <a:t>of</a:t>
            </a:r>
            <a:r>
              <a:rPr lang="en-GB" sz="1200" kern="1200" dirty="0" smtClean="0">
                <a:solidFill>
                  <a:schemeClr val="tx1"/>
                </a:solidFill>
                <a:latin typeface="+mn-lt"/>
                <a:ea typeface="+mn-ea"/>
                <a:cs typeface="+mn-cs"/>
              </a:rPr>
              <a:t> the facilities and guest services being provided to the guests. Thereafter, the requirement of considering this function and role of guest service has been explained. Lastly, the importance of hospitality and how the hotels are engaged in meeting and exceeding the expectations of the guests will be discussed.</a:t>
            </a:r>
            <a:endParaRPr lang="en-US" dirty="0"/>
          </a:p>
        </p:txBody>
      </p:sp>
      <p:sp>
        <p:nvSpPr>
          <p:cNvPr id="4" name="Slide Number Placeholder 3"/>
          <p:cNvSpPr>
            <a:spLocks noGrp="1"/>
          </p:cNvSpPr>
          <p:nvPr>
            <p:ph type="sldNum" sz="quarter" idx="10"/>
          </p:nvPr>
        </p:nvSpPr>
        <p:spPr/>
        <p:txBody>
          <a:bodyPr/>
          <a:lstStyle/>
          <a:p>
            <a:fld id="{8D8BFAFA-8BA9-491C-9BCD-0334DC06653C}" type="slidenum">
              <a:rPr lang="en-US" smtClean="0"/>
              <a:t>9</a:t>
            </a:fld>
            <a:endParaRPr lang="en-US"/>
          </a:p>
        </p:txBody>
      </p:sp>
    </p:spTree>
    <p:extLst>
      <p:ext uri="{BB962C8B-B14F-4D97-AF65-F5344CB8AC3E}">
        <p14:creationId xmlns:p14="http://schemas.microsoft.com/office/powerpoint/2010/main" val="1911138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buFont typeface="Arial" pitchFamily="34" charset="0"/>
              <a:buChar char="•"/>
            </a:pPr>
            <a:r>
              <a:rPr lang="en-GB" sz="1200" kern="1200" dirty="0" err="1" smtClean="0">
                <a:solidFill>
                  <a:schemeClr val="tx1"/>
                </a:solidFill>
                <a:latin typeface="+mn-lt"/>
                <a:ea typeface="+mn-ea"/>
                <a:cs typeface="+mn-cs"/>
              </a:rPr>
              <a:t>Ghosh</a:t>
            </a:r>
            <a:r>
              <a:rPr lang="en-GB" sz="1200" kern="1200" dirty="0" smtClean="0">
                <a:solidFill>
                  <a:schemeClr val="tx1"/>
                </a:solidFill>
                <a:latin typeface="+mn-lt"/>
                <a:ea typeface="+mn-ea"/>
                <a:cs typeface="+mn-cs"/>
              </a:rPr>
              <a:t>, P., </a:t>
            </a:r>
            <a:r>
              <a:rPr lang="en-GB" sz="1200" kern="1200" dirty="0" err="1" smtClean="0">
                <a:solidFill>
                  <a:schemeClr val="tx1"/>
                </a:solidFill>
                <a:latin typeface="+mn-lt"/>
                <a:ea typeface="+mn-ea"/>
                <a:cs typeface="+mn-cs"/>
              </a:rPr>
              <a:t>Jhamb</a:t>
            </a:r>
            <a:r>
              <a:rPr lang="en-GB" sz="1200" kern="1200" dirty="0" smtClean="0">
                <a:solidFill>
                  <a:schemeClr val="tx1"/>
                </a:solidFill>
                <a:latin typeface="+mn-lt"/>
                <a:ea typeface="+mn-ea"/>
                <a:cs typeface="+mn-cs"/>
              </a:rPr>
              <a:t>, D. and Yu, L., 2022. Faculty </a:t>
            </a:r>
            <a:r>
              <a:rPr lang="en-GB" sz="1200" kern="1200" dirty="0" err="1" smtClean="0">
                <a:solidFill>
                  <a:schemeClr val="tx1"/>
                </a:solidFill>
                <a:latin typeface="+mn-lt"/>
                <a:ea typeface="+mn-ea"/>
                <a:cs typeface="+mn-cs"/>
              </a:rPr>
              <a:t>behavioral</a:t>
            </a:r>
            <a:r>
              <a:rPr lang="en-GB" sz="1200" kern="1200" dirty="0" smtClean="0">
                <a:solidFill>
                  <a:schemeClr val="tx1"/>
                </a:solidFill>
                <a:latin typeface="+mn-lt"/>
                <a:ea typeface="+mn-ea"/>
                <a:cs typeface="+mn-cs"/>
              </a:rPr>
              <a:t> intentions in hospitality education: effect of service quality, service value, sacrifice, and satisfaction. </a:t>
            </a:r>
            <a:r>
              <a:rPr lang="en-US" sz="1200" i="1" kern="1200" dirty="0" smtClean="0">
                <a:solidFill>
                  <a:schemeClr val="tx1"/>
                </a:solidFill>
                <a:latin typeface="+mn-lt"/>
                <a:ea typeface="+mn-ea"/>
                <a:cs typeface="+mn-cs"/>
              </a:rPr>
              <a:t>Journal of Hospitality &amp; Tourism Education</a:t>
            </a:r>
            <a:r>
              <a:rPr lang="en-US" sz="1200" kern="1200" dirty="0" smtClean="0">
                <a:solidFill>
                  <a:schemeClr val="tx1"/>
                </a:solidFill>
                <a:latin typeface="+mn-lt"/>
                <a:ea typeface="+mn-ea"/>
                <a:cs typeface="+mn-cs"/>
              </a:rPr>
              <a:t>. pp.1-17.</a:t>
            </a:r>
          </a:p>
          <a:p>
            <a:pPr>
              <a:buFont typeface="Arial" pitchFamily="34" charset="0"/>
              <a:buChar char="•"/>
            </a:pPr>
            <a:r>
              <a:rPr lang="en-GB" sz="1200" kern="1200" dirty="0" err="1" smtClean="0">
                <a:solidFill>
                  <a:schemeClr val="tx1"/>
                </a:solidFill>
                <a:latin typeface="+mn-lt"/>
                <a:ea typeface="+mn-ea"/>
                <a:cs typeface="+mn-cs"/>
              </a:rPr>
              <a:t>Koc</a:t>
            </a:r>
            <a:r>
              <a:rPr lang="en-GB" sz="1200" kern="1200" dirty="0" smtClean="0">
                <a:solidFill>
                  <a:schemeClr val="tx1"/>
                </a:solidFill>
                <a:latin typeface="+mn-lt"/>
                <a:ea typeface="+mn-ea"/>
                <a:cs typeface="+mn-cs"/>
              </a:rPr>
              <a:t>, E., 2019. Service failures and recovery in hospitality and tourism: A review of literature and recommendations for future research. </a:t>
            </a:r>
            <a:r>
              <a:rPr lang="en-US" sz="1200" i="1" kern="1200" dirty="0" smtClean="0">
                <a:solidFill>
                  <a:schemeClr val="tx1"/>
                </a:solidFill>
                <a:latin typeface="+mn-lt"/>
                <a:ea typeface="+mn-ea"/>
                <a:cs typeface="+mn-cs"/>
              </a:rPr>
              <a:t>Journal of Hospitality Marketing &amp; Management</a:t>
            </a:r>
            <a:r>
              <a:rPr lang="en-US" sz="1200" kern="1200" dirty="0" smtClean="0">
                <a:solidFill>
                  <a:schemeClr val="tx1"/>
                </a:solidFill>
                <a:latin typeface="+mn-lt"/>
                <a:ea typeface="+mn-ea"/>
                <a:cs typeface="+mn-cs"/>
              </a:rPr>
              <a:t>. 28(5). pp.513-537.</a:t>
            </a:r>
          </a:p>
          <a:p>
            <a:pPr>
              <a:buFont typeface="Arial" pitchFamily="34" charset="0"/>
              <a:buChar char="•"/>
            </a:pPr>
            <a:r>
              <a:rPr lang="en-GB" sz="1200" kern="1200" dirty="0" err="1" smtClean="0">
                <a:solidFill>
                  <a:schemeClr val="tx1"/>
                </a:solidFill>
                <a:latin typeface="+mn-lt"/>
                <a:ea typeface="+mn-ea"/>
                <a:cs typeface="+mn-cs"/>
              </a:rPr>
              <a:t>Qiu</a:t>
            </a:r>
            <a:r>
              <a:rPr lang="en-GB" sz="1200" kern="1200" dirty="0" smtClean="0">
                <a:solidFill>
                  <a:schemeClr val="tx1"/>
                </a:solidFill>
                <a:latin typeface="+mn-lt"/>
                <a:ea typeface="+mn-ea"/>
                <a:cs typeface="+mn-cs"/>
              </a:rPr>
              <a:t>, S., Dooley, L. M. and </a:t>
            </a:r>
            <a:r>
              <a:rPr lang="en-GB" sz="1200" kern="1200" dirty="0" err="1" smtClean="0">
                <a:solidFill>
                  <a:schemeClr val="tx1"/>
                </a:solidFill>
                <a:latin typeface="+mn-lt"/>
                <a:ea typeface="+mn-ea"/>
                <a:cs typeface="+mn-cs"/>
              </a:rPr>
              <a:t>Xie</a:t>
            </a:r>
            <a:r>
              <a:rPr lang="en-GB" sz="1200" kern="1200" dirty="0" smtClean="0">
                <a:solidFill>
                  <a:schemeClr val="tx1"/>
                </a:solidFill>
                <a:latin typeface="+mn-lt"/>
                <a:ea typeface="+mn-ea"/>
                <a:cs typeface="+mn-cs"/>
              </a:rPr>
              <a:t>, L., 2020. How servant leadership and self-efficacy interact to affect service quality in the hospitality industry: A polynomial regression with response surface analysis. </a:t>
            </a:r>
            <a:r>
              <a:rPr lang="en-US" sz="1200" i="1" kern="1200" dirty="0" smtClean="0">
                <a:solidFill>
                  <a:schemeClr val="tx1"/>
                </a:solidFill>
                <a:latin typeface="+mn-lt"/>
                <a:ea typeface="+mn-ea"/>
                <a:cs typeface="+mn-cs"/>
              </a:rPr>
              <a:t>Tourism Management</a:t>
            </a:r>
            <a:r>
              <a:rPr lang="en-US" sz="1200" kern="1200" dirty="0" smtClean="0">
                <a:solidFill>
                  <a:schemeClr val="tx1"/>
                </a:solidFill>
                <a:latin typeface="+mn-lt"/>
                <a:ea typeface="+mn-ea"/>
                <a:cs typeface="+mn-cs"/>
              </a:rPr>
              <a:t>. 78. p.104051.</a:t>
            </a:r>
          </a:p>
          <a:p>
            <a:pPr>
              <a:buFont typeface="Arial" pitchFamily="34" charset="0"/>
              <a:buChar char="•"/>
            </a:pPr>
            <a:r>
              <a:rPr lang="en-GB" sz="1200" kern="1200" dirty="0" err="1" smtClean="0">
                <a:solidFill>
                  <a:schemeClr val="tx1"/>
                </a:solidFill>
                <a:latin typeface="+mn-lt"/>
                <a:ea typeface="+mn-ea"/>
                <a:cs typeface="+mn-cs"/>
              </a:rPr>
              <a:t>Qiu</a:t>
            </a:r>
            <a:r>
              <a:rPr lang="en-GB" sz="1200" kern="1200" dirty="0" smtClean="0">
                <a:solidFill>
                  <a:schemeClr val="tx1"/>
                </a:solidFill>
                <a:latin typeface="+mn-lt"/>
                <a:ea typeface="+mn-ea"/>
                <a:cs typeface="+mn-cs"/>
              </a:rPr>
              <a:t>, S. And et.al., 2019. The effects of authentic leadership on trust in leaders, organizational citizenship </a:t>
            </a:r>
            <a:r>
              <a:rPr lang="en-GB" sz="1200" kern="1200" dirty="0" err="1" smtClean="0">
                <a:solidFill>
                  <a:schemeClr val="tx1"/>
                </a:solidFill>
                <a:latin typeface="+mn-lt"/>
                <a:ea typeface="+mn-ea"/>
                <a:cs typeface="+mn-cs"/>
              </a:rPr>
              <a:t>behavior</a:t>
            </a:r>
            <a:r>
              <a:rPr lang="en-GB" sz="1200" kern="1200" dirty="0" smtClean="0">
                <a:solidFill>
                  <a:schemeClr val="tx1"/>
                </a:solidFill>
                <a:latin typeface="+mn-lt"/>
                <a:ea typeface="+mn-ea"/>
                <a:cs typeface="+mn-cs"/>
              </a:rPr>
              <a:t>, and service quality in the Chinese hospitality industry. </a:t>
            </a:r>
            <a:r>
              <a:rPr lang="en-US" sz="1200" i="1" kern="1200" dirty="0" smtClean="0">
                <a:solidFill>
                  <a:schemeClr val="tx1"/>
                </a:solidFill>
                <a:latin typeface="+mn-lt"/>
                <a:ea typeface="+mn-ea"/>
                <a:cs typeface="+mn-cs"/>
              </a:rPr>
              <a:t>Journal of Hospitality and Tourism Management</a:t>
            </a:r>
            <a:r>
              <a:rPr lang="en-US" sz="1200" kern="1200" dirty="0" smtClean="0">
                <a:solidFill>
                  <a:schemeClr val="tx1"/>
                </a:solidFill>
                <a:latin typeface="+mn-lt"/>
                <a:ea typeface="+mn-ea"/>
                <a:cs typeface="+mn-cs"/>
              </a:rPr>
              <a:t>. 40. pp.77-87.</a:t>
            </a:r>
          </a:p>
          <a:p>
            <a:pPr>
              <a:buFont typeface="Arial" pitchFamily="34" charset="0"/>
              <a:buChar char="•"/>
            </a:pPr>
            <a:r>
              <a:rPr lang="en-GB" sz="1200" kern="1200" dirty="0" err="1" smtClean="0">
                <a:solidFill>
                  <a:schemeClr val="tx1"/>
                </a:solidFill>
                <a:latin typeface="+mn-lt"/>
                <a:ea typeface="+mn-ea"/>
                <a:cs typeface="+mn-cs"/>
              </a:rPr>
              <a:t>Schwepker</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Jr</a:t>
            </a:r>
            <a:r>
              <a:rPr lang="en-GB" sz="1200" kern="1200" dirty="0" smtClean="0">
                <a:solidFill>
                  <a:schemeClr val="tx1"/>
                </a:solidFill>
                <a:latin typeface="+mn-lt"/>
                <a:ea typeface="+mn-ea"/>
                <a:cs typeface="+mn-cs"/>
              </a:rPr>
              <a:t>, C. H. and </a:t>
            </a:r>
            <a:r>
              <a:rPr lang="en-GB" sz="1200" kern="1200" dirty="0" err="1" smtClean="0">
                <a:solidFill>
                  <a:schemeClr val="tx1"/>
                </a:solidFill>
                <a:latin typeface="+mn-lt"/>
                <a:ea typeface="+mn-ea"/>
                <a:cs typeface="+mn-cs"/>
              </a:rPr>
              <a:t>Dimitriou</a:t>
            </a:r>
            <a:r>
              <a:rPr lang="en-GB" sz="1200" kern="1200" dirty="0" smtClean="0">
                <a:solidFill>
                  <a:schemeClr val="tx1"/>
                </a:solidFill>
                <a:latin typeface="+mn-lt"/>
                <a:ea typeface="+mn-ea"/>
                <a:cs typeface="+mn-cs"/>
              </a:rPr>
              <a:t>, C. K., 2021. Using ethical leadership to reduce job stress and improve performance quality in the hospitality industry. </a:t>
            </a:r>
            <a:r>
              <a:rPr lang="en-US" sz="1200" i="1" kern="1200" dirty="0" smtClean="0">
                <a:solidFill>
                  <a:schemeClr val="tx1"/>
                </a:solidFill>
                <a:latin typeface="+mn-lt"/>
                <a:ea typeface="+mn-ea"/>
                <a:cs typeface="+mn-cs"/>
              </a:rPr>
              <a:t>International Journal of Hospitality Management</a:t>
            </a:r>
            <a:r>
              <a:rPr lang="en-US" sz="1200" kern="1200" dirty="0" smtClean="0">
                <a:solidFill>
                  <a:schemeClr val="tx1"/>
                </a:solidFill>
                <a:latin typeface="+mn-lt"/>
                <a:ea typeface="+mn-ea"/>
                <a:cs typeface="+mn-cs"/>
              </a:rPr>
              <a:t>. 94. p.102860.</a:t>
            </a:r>
          </a:p>
          <a:p>
            <a:pPr>
              <a:buFont typeface="Arial" pitchFamily="34" charset="0"/>
              <a:buChar char="•"/>
            </a:pPr>
            <a:r>
              <a:rPr lang="en-GB" sz="1200" kern="1200" dirty="0" err="1" smtClean="0">
                <a:solidFill>
                  <a:schemeClr val="tx1"/>
                </a:solidFill>
                <a:latin typeface="+mn-lt"/>
                <a:ea typeface="+mn-ea"/>
                <a:cs typeface="+mn-cs"/>
              </a:rPr>
              <a:t>Díaz-Carrión</a:t>
            </a:r>
            <a:r>
              <a:rPr lang="en-GB" sz="1200" kern="1200" dirty="0" smtClean="0">
                <a:solidFill>
                  <a:schemeClr val="tx1"/>
                </a:solidFill>
                <a:latin typeface="+mn-lt"/>
                <a:ea typeface="+mn-ea"/>
                <a:cs typeface="+mn-cs"/>
              </a:rPr>
              <a:t>, R., </a:t>
            </a:r>
            <a:r>
              <a:rPr lang="en-GB" sz="1200" kern="1200" dirty="0" err="1" smtClean="0">
                <a:solidFill>
                  <a:schemeClr val="tx1"/>
                </a:solidFill>
                <a:latin typeface="+mn-lt"/>
                <a:ea typeface="+mn-ea"/>
                <a:cs typeface="+mn-cs"/>
              </a:rPr>
              <a:t>Navajas</a:t>
            </a:r>
            <a:r>
              <a:rPr lang="en-GB" sz="1200" kern="1200" dirty="0" smtClean="0">
                <a:solidFill>
                  <a:schemeClr val="tx1"/>
                </a:solidFill>
                <a:latin typeface="+mn-lt"/>
                <a:ea typeface="+mn-ea"/>
                <a:cs typeface="+mn-cs"/>
              </a:rPr>
              <a:t>-Romero, V. and </a:t>
            </a:r>
            <a:r>
              <a:rPr lang="en-GB" sz="1200" kern="1200" dirty="0" err="1" smtClean="0">
                <a:solidFill>
                  <a:schemeClr val="tx1"/>
                </a:solidFill>
                <a:latin typeface="+mn-lt"/>
                <a:ea typeface="+mn-ea"/>
                <a:cs typeface="+mn-cs"/>
              </a:rPr>
              <a:t>Casas-Rosal</a:t>
            </a:r>
            <a:r>
              <a:rPr lang="en-GB" sz="1200" kern="1200" dirty="0" smtClean="0">
                <a:solidFill>
                  <a:schemeClr val="tx1"/>
                </a:solidFill>
                <a:latin typeface="+mn-lt"/>
                <a:ea typeface="+mn-ea"/>
                <a:cs typeface="+mn-cs"/>
              </a:rPr>
              <a:t>, J. C., 2020. Comparing working conditions and job satisfaction in hospitality workers across Europe. </a:t>
            </a:r>
            <a:r>
              <a:rPr lang="en-US" sz="1200" i="1" kern="1200" dirty="0" smtClean="0">
                <a:solidFill>
                  <a:schemeClr val="tx1"/>
                </a:solidFill>
                <a:latin typeface="+mn-lt"/>
                <a:ea typeface="+mn-ea"/>
                <a:cs typeface="+mn-cs"/>
              </a:rPr>
              <a:t>International Journal of Hospitality Management</a:t>
            </a:r>
            <a:r>
              <a:rPr lang="en-US" sz="1200" kern="1200" dirty="0" smtClean="0">
                <a:solidFill>
                  <a:schemeClr val="tx1"/>
                </a:solidFill>
                <a:latin typeface="+mn-lt"/>
                <a:ea typeface="+mn-ea"/>
                <a:cs typeface="+mn-cs"/>
              </a:rPr>
              <a:t>. 90. p.102631.</a:t>
            </a:r>
          </a:p>
          <a:p>
            <a:pPr>
              <a:buFont typeface="Arial" pitchFamily="34" charset="0"/>
              <a:buChar char="•"/>
            </a:pPr>
            <a:r>
              <a:rPr lang="en-GB" sz="1200" kern="1200" dirty="0" err="1" smtClean="0">
                <a:solidFill>
                  <a:schemeClr val="tx1"/>
                </a:solidFill>
                <a:latin typeface="+mn-lt"/>
                <a:ea typeface="+mn-ea"/>
                <a:cs typeface="+mn-cs"/>
              </a:rPr>
              <a:t>Solakis</a:t>
            </a:r>
            <a:r>
              <a:rPr lang="en-GB" sz="1200" kern="1200" dirty="0" smtClean="0">
                <a:solidFill>
                  <a:schemeClr val="tx1"/>
                </a:solidFill>
                <a:latin typeface="+mn-lt"/>
                <a:ea typeface="+mn-ea"/>
                <a:cs typeface="+mn-cs"/>
              </a:rPr>
              <a:t>, K., Pena-</a:t>
            </a:r>
            <a:r>
              <a:rPr lang="en-GB" sz="1200" kern="1200" dirty="0" err="1" smtClean="0">
                <a:solidFill>
                  <a:schemeClr val="tx1"/>
                </a:solidFill>
                <a:latin typeface="+mn-lt"/>
                <a:ea typeface="+mn-ea"/>
                <a:cs typeface="+mn-cs"/>
              </a:rPr>
              <a:t>Vinces</a:t>
            </a:r>
            <a:r>
              <a:rPr lang="en-GB" sz="1200" kern="1200" dirty="0" smtClean="0">
                <a:solidFill>
                  <a:schemeClr val="tx1"/>
                </a:solidFill>
                <a:latin typeface="+mn-lt"/>
                <a:ea typeface="+mn-ea"/>
                <a:cs typeface="+mn-cs"/>
              </a:rPr>
              <a:t>, J. and Lopez-Bonilla, J. M., 2022. Value co-creation and perceived value: A customer perspective in the hospitality context. </a:t>
            </a:r>
            <a:r>
              <a:rPr lang="en-US" sz="1200" i="1" kern="1200" dirty="0" smtClean="0">
                <a:solidFill>
                  <a:schemeClr val="tx1"/>
                </a:solidFill>
                <a:latin typeface="+mn-lt"/>
                <a:ea typeface="+mn-ea"/>
                <a:cs typeface="+mn-cs"/>
              </a:rPr>
              <a:t>European Research on Management and Business Economics</a:t>
            </a:r>
            <a:r>
              <a:rPr lang="en-US" sz="1200" kern="1200" dirty="0" smtClean="0">
                <a:solidFill>
                  <a:schemeClr val="tx1"/>
                </a:solidFill>
                <a:latin typeface="+mn-lt"/>
                <a:ea typeface="+mn-ea"/>
                <a:cs typeface="+mn-cs"/>
              </a:rPr>
              <a:t>. 28(1). p.100175.</a:t>
            </a:r>
          </a:p>
          <a:p>
            <a:pPr>
              <a:buFont typeface="Arial" pitchFamily="34" charset="0"/>
              <a:buChar char="•"/>
            </a:pPr>
            <a:r>
              <a:rPr lang="en-GB" sz="1200" kern="1200" dirty="0" smtClean="0">
                <a:solidFill>
                  <a:schemeClr val="tx1"/>
                </a:solidFill>
                <a:latin typeface="+mn-lt"/>
                <a:ea typeface="+mn-ea"/>
                <a:cs typeface="+mn-cs"/>
              </a:rPr>
              <a:t>Rather, R. A. and </a:t>
            </a:r>
            <a:r>
              <a:rPr lang="en-GB" sz="1200" kern="1200" dirty="0" err="1" smtClean="0">
                <a:solidFill>
                  <a:schemeClr val="tx1"/>
                </a:solidFill>
                <a:latin typeface="+mn-lt"/>
                <a:ea typeface="+mn-ea"/>
                <a:cs typeface="+mn-cs"/>
              </a:rPr>
              <a:t>Camilleri</a:t>
            </a:r>
            <a:r>
              <a:rPr lang="en-GB" sz="1200" kern="1200" dirty="0" smtClean="0">
                <a:solidFill>
                  <a:schemeClr val="tx1"/>
                </a:solidFill>
                <a:latin typeface="+mn-lt"/>
                <a:ea typeface="+mn-ea"/>
                <a:cs typeface="+mn-cs"/>
              </a:rPr>
              <a:t>, M. A., 2019. The effects of service quality and consumer-brand value congruity on hospitality brand loyalty. </a:t>
            </a:r>
            <a:r>
              <a:rPr lang="en-US" sz="1200" i="1" kern="1200" dirty="0" smtClean="0">
                <a:solidFill>
                  <a:schemeClr val="tx1"/>
                </a:solidFill>
                <a:latin typeface="+mn-lt"/>
                <a:ea typeface="+mn-ea"/>
                <a:cs typeface="+mn-cs"/>
              </a:rPr>
              <a:t>Anatolia</a:t>
            </a:r>
            <a:r>
              <a:rPr lang="en-US" sz="1200" kern="1200" dirty="0" smtClean="0">
                <a:solidFill>
                  <a:schemeClr val="tx1"/>
                </a:solidFill>
                <a:latin typeface="+mn-lt"/>
                <a:ea typeface="+mn-ea"/>
                <a:cs typeface="+mn-cs"/>
              </a:rPr>
              <a:t>. 30(4). pp.547-559.</a:t>
            </a:r>
          </a:p>
          <a:p>
            <a:pPr>
              <a:buFont typeface="Arial" pitchFamily="34" charset="0"/>
              <a:buChar char="•"/>
            </a:pPr>
            <a:r>
              <a:rPr lang="en-GB" sz="1200" kern="1200" dirty="0" err="1" smtClean="0">
                <a:solidFill>
                  <a:schemeClr val="tx1"/>
                </a:solidFill>
                <a:latin typeface="+mn-lt"/>
                <a:ea typeface="+mn-ea"/>
                <a:cs typeface="+mn-cs"/>
              </a:rPr>
              <a:t>Njoroge</a:t>
            </a:r>
            <a:r>
              <a:rPr lang="en-GB" sz="1200" kern="1200" dirty="0" smtClean="0">
                <a:solidFill>
                  <a:schemeClr val="tx1"/>
                </a:solidFill>
                <a:latin typeface="+mn-lt"/>
                <a:ea typeface="+mn-ea"/>
                <a:cs typeface="+mn-cs"/>
              </a:rPr>
              <a:t>, M. And et.al., 2020. Entrepreneurial orientation in the hospitality industry: evidence from Tanzania. </a:t>
            </a:r>
            <a:r>
              <a:rPr lang="en-US" sz="1200" i="1" kern="1200" dirty="0" smtClean="0">
                <a:solidFill>
                  <a:schemeClr val="tx1"/>
                </a:solidFill>
                <a:latin typeface="+mn-lt"/>
                <a:ea typeface="+mn-ea"/>
                <a:cs typeface="+mn-cs"/>
              </a:rPr>
              <a:t>Journal of Entrepreneurship in Emerging Economies</a:t>
            </a:r>
            <a:r>
              <a:rPr lang="en-US" sz="1200" kern="1200" dirty="0" smtClean="0">
                <a:solidFill>
                  <a:schemeClr val="tx1"/>
                </a:solidFill>
                <a:latin typeface="+mn-lt"/>
                <a:ea typeface="+mn-ea"/>
                <a:cs typeface="+mn-cs"/>
              </a:rPr>
              <a:t>.</a:t>
            </a:r>
          </a:p>
          <a:p>
            <a:pPr>
              <a:buFont typeface="Arial" pitchFamily="34" charset="0"/>
              <a:buChar char="•"/>
            </a:pPr>
            <a:r>
              <a:rPr lang="en-GB" sz="1200" kern="1200" dirty="0" err="1" smtClean="0">
                <a:solidFill>
                  <a:schemeClr val="tx1"/>
                </a:solidFill>
                <a:latin typeface="+mn-lt"/>
                <a:ea typeface="+mn-ea"/>
                <a:cs typeface="+mn-cs"/>
              </a:rPr>
              <a:t>Altinay</a:t>
            </a:r>
            <a:r>
              <a:rPr lang="en-GB" sz="1200" kern="1200" dirty="0" smtClean="0">
                <a:solidFill>
                  <a:schemeClr val="tx1"/>
                </a:solidFill>
                <a:latin typeface="+mn-lt"/>
                <a:ea typeface="+mn-ea"/>
                <a:cs typeface="+mn-cs"/>
              </a:rPr>
              <a:t>, L. and </a:t>
            </a:r>
            <a:r>
              <a:rPr lang="en-GB" sz="1200" kern="1200" dirty="0" err="1" smtClean="0">
                <a:solidFill>
                  <a:schemeClr val="tx1"/>
                </a:solidFill>
                <a:latin typeface="+mn-lt"/>
                <a:ea typeface="+mn-ea"/>
                <a:cs typeface="+mn-cs"/>
              </a:rPr>
              <a:t>Taheri</a:t>
            </a:r>
            <a:r>
              <a:rPr lang="en-GB" sz="1200" kern="1200" dirty="0" smtClean="0">
                <a:solidFill>
                  <a:schemeClr val="tx1"/>
                </a:solidFill>
                <a:latin typeface="+mn-lt"/>
                <a:ea typeface="+mn-ea"/>
                <a:cs typeface="+mn-cs"/>
              </a:rPr>
              <a:t>, B., 2019. Emerging themes and theories in the sharing economy: a critical note for hospitality and tourism. </a:t>
            </a:r>
            <a:r>
              <a:rPr lang="en-US" i="1" dirty="0" smtClean="0"/>
              <a:t>International journal of contemporary hospitality management</a:t>
            </a:r>
            <a:r>
              <a:rPr lang="en-US" dirty="0" smtClean="0"/>
              <a:t>. 31(1). pp.180-193.</a:t>
            </a:r>
            <a:endParaRPr lang="en-US" dirty="0"/>
          </a:p>
        </p:txBody>
      </p:sp>
      <p:sp>
        <p:nvSpPr>
          <p:cNvPr id="4" name="Slide Number Placeholder 3"/>
          <p:cNvSpPr>
            <a:spLocks noGrp="1"/>
          </p:cNvSpPr>
          <p:nvPr>
            <p:ph type="sldNum" sz="quarter" idx="10"/>
          </p:nvPr>
        </p:nvSpPr>
        <p:spPr/>
        <p:txBody>
          <a:bodyPr/>
          <a:lstStyle/>
          <a:p>
            <a:fld id="{8D8BFAFA-8BA9-491C-9BCD-0334DC06653C}" type="slidenum">
              <a:rPr lang="en-US" smtClean="0"/>
              <a:t>10</a:t>
            </a:fld>
            <a:endParaRPr lang="en-US"/>
          </a:p>
        </p:txBody>
      </p:sp>
    </p:spTree>
    <p:extLst>
      <p:ext uri="{BB962C8B-B14F-4D97-AF65-F5344CB8AC3E}">
        <p14:creationId xmlns:p14="http://schemas.microsoft.com/office/powerpoint/2010/main" val="595979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A67FDE9F-32B9-48AA-84C2-A3DE9EECC82E}" type="slidenum">
              <a:rPr lang="en-US" smtClean="0"/>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A67FDE9F-32B9-48AA-84C2-A3DE9EECC82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A67FDE9F-32B9-48AA-84C2-A3DE9EECC82E}" type="slidenum">
              <a:rPr lang="en-US" smtClean="0"/>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A67FDE9F-32B9-48AA-84C2-A3DE9EECC82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A67FDE9F-32B9-48AA-84C2-A3DE9EECC82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A67FDE9F-32B9-48AA-84C2-A3DE9EECC82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A67FDE9F-32B9-48AA-84C2-A3DE9EECC82E}" type="slidenum">
              <a:rPr lang="en-US" smtClean="0"/>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A67FDE9F-32B9-48AA-84C2-A3DE9EECC82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A67FDE9F-32B9-48AA-84C2-A3DE9EECC82E}" type="slidenum">
              <a:rPr lang="en-US" smtClean="0"/>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A67FDE9F-32B9-48AA-84C2-A3DE9EECC82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3F7CBB7-8EFF-4C9F-928F-F0764AAEE376}" type="datetimeFigureOut">
              <a:rPr lang="en-US" smtClean="0"/>
              <a:t>2/10/23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A67FDE9F-32B9-48AA-84C2-A3DE9EECC82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73F7CBB7-8EFF-4C9F-928F-F0764AAEE376}" type="datetimeFigureOut">
              <a:rPr lang="en-US" smtClean="0"/>
              <a:t>2/10/23</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A67FDE9F-32B9-48AA-84C2-A3DE9EECC82E}" type="slidenum">
              <a:rPr lang="en-US" smtClean="0"/>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28800"/>
            <a:ext cx="7406640" cy="1472184"/>
          </a:xfrm>
        </p:spPr>
        <p:txBody>
          <a:bodyPr>
            <a:noAutofit/>
          </a:bodyPr>
          <a:lstStyle/>
          <a:p>
            <a:pPr algn="ctr"/>
            <a:r>
              <a:rPr lang="en-US" sz="3600" b="1" dirty="0" smtClean="0">
                <a:effectLst/>
                <a:latin typeface="Times New Roman" pitchFamily="18" charset="0"/>
                <a:cs typeface="Times New Roman" pitchFamily="18" charset="0"/>
              </a:rPr>
              <a:t>MARRIOTT INTERNATIONAL</a:t>
            </a:r>
            <a:br>
              <a:rPr lang="en-US" sz="3600" b="1" dirty="0" smtClean="0">
                <a:effectLst/>
                <a:latin typeface="Times New Roman" pitchFamily="18" charset="0"/>
                <a:cs typeface="Times New Roman" pitchFamily="18" charset="0"/>
              </a:rPr>
            </a:br>
            <a:r>
              <a:rPr lang="en-US" sz="3600" b="1" dirty="0" smtClean="0">
                <a:effectLst/>
                <a:latin typeface="Times New Roman" pitchFamily="18" charset="0"/>
                <a:cs typeface="Times New Roman" pitchFamily="18" charset="0"/>
              </a:rPr>
              <a:t>THE RITZ - CARLTON</a:t>
            </a:r>
            <a:br>
              <a:rPr lang="en-US" sz="3600" b="1" dirty="0" smtClean="0">
                <a:effectLst/>
                <a:latin typeface="Times New Roman" pitchFamily="18" charset="0"/>
                <a:cs typeface="Times New Roman" pitchFamily="18" charset="0"/>
              </a:rPr>
            </a:br>
            <a:endParaRPr lang="en-US" sz="3600" b="1" dirty="0">
              <a:effectLst/>
              <a:latin typeface="Times New Roman" pitchFamily="18" charset="0"/>
              <a:cs typeface="Times New Roman" pitchFamily="18" charset="0"/>
            </a:endParaRPr>
          </a:p>
        </p:txBody>
      </p:sp>
      <p:pic>
        <p:nvPicPr>
          <p:cNvPr id="31745" name="Picture 1" descr="C:\Users\Dell pc\Desktop\office\C23446\download (3).jpg"/>
          <p:cNvPicPr>
            <a:picLocks noChangeAspect="1" noChangeArrowheads="1"/>
          </p:cNvPicPr>
          <p:nvPr/>
        </p:nvPicPr>
        <p:blipFill>
          <a:blip r:embed="rId2" cstate="print"/>
          <a:srcRect/>
          <a:stretch>
            <a:fillRect/>
          </a:stretch>
        </p:blipFill>
        <p:spPr bwMode="auto">
          <a:xfrm>
            <a:off x="3276600" y="2895600"/>
            <a:ext cx="3214687" cy="2139228"/>
          </a:xfrm>
          <a:prstGeom prst="rect">
            <a:avLst/>
          </a:prstGeom>
          <a:ln>
            <a:noFill/>
          </a:ln>
          <a:effectLst>
            <a:outerShdw blurRad="292100" dist="139700" dir="2700000" algn="tl" rotWithShape="0">
              <a:srgbClr val="333333">
                <a:alpha val="65000"/>
              </a:srgbClr>
            </a:outerShdw>
          </a:effectLst>
        </p:spPr>
      </p:pic>
      <p:sp>
        <p:nvSpPr>
          <p:cNvPr id="3" name="TextBox 2"/>
          <p:cNvSpPr txBox="1"/>
          <p:nvPr/>
        </p:nvSpPr>
        <p:spPr>
          <a:xfrm>
            <a:off x="989648" y="5034828"/>
            <a:ext cx="5030152" cy="923330"/>
          </a:xfrm>
          <a:prstGeom prst="rect">
            <a:avLst/>
          </a:prstGeom>
          <a:noFill/>
        </p:spPr>
        <p:txBody>
          <a:bodyPr wrap="square" rtlCol="0">
            <a:spAutoFit/>
          </a:bodyPr>
          <a:lstStyle/>
          <a:p>
            <a:r>
              <a:rPr lang="en-US" dirty="0" smtClean="0"/>
              <a:t>Student </a:t>
            </a:r>
            <a:r>
              <a:rPr lang="en-US" dirty="0" err="1" smtClean="0"/>
              <a:t>name:Bianca</a:t>
            </a:r>
            <a:r>
              <a:rPr lang="en-US" dirty="0" smtClean="0"/>
              <a:t> Tanase</a:t>
            </a:r>
          </a:p>
          <a:p>
            <a:r>
              <a:rPr lang="en-US" dirty="0" smtClean="0"/>
              <a:t>Student id:2212734</a:t>
            </a:r>
          </a:p>
          <a:p>
            <a:r>
              <a:rPr lang="en-US" dirty="0" smtClean="0"/>
              <a:t>Tutor s name: Muhammad </a:t>
            </a:r>
            <a:r>
              <a:rPr lang="en-US" dirty="0" err="1" smtClean="0"/>
              <a:t>Cassamo</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600" b="1" dirty="0" smtClean="0">
                <a:effectLst/>
                <a:latin typeface="Times New Roman" pitchFamily="18" charset="0"/>
                <a:cs typeface="Times New Roman" pitchFamily="18" charset="0"/>
              </a:rPr>
              <a:t>TABLE OF CONTENTS</a:t>
            </a:r>
            <a:endParaRPr lang="en-US" sz="3600" b="1" dirty="0">
              <a:effectLst/>
              <a:latin typeface="Times New Roman" pitchFamily="18" charset="0"/>
              <a:cs typeface="Times New Roman" pitchFamily="18" charset="0"/>
            </a:endParaRPr>
          </a:p>
        </p:txBody>
      </p:sp>
      <p:sp>
        <p:nvSpPr>
          <p:cNvPr id="3" name="Subtitle 2"/>
          <p:cNvSpPr>
            <a:spLocks noGrp="1"/>
          </p:cNvSpPr>
          <p:nvPr>
            <p:ph type="subTitle" idx="1"/>
          </p:nvPr>
        </p:nvSpPr>
        <p:spPr>
          <a:xfrm>
            <a:off x="1447800" y="2362200"/>
            <a:ext cx="7406640" cy="3941136"/>
          </a:xfrm>
        </p:spPr>
        <p:txBody>
          <a:bodyPr>
            <a:noAutofit/>
          </a:bodyPr>
          <a:lstStyle/>
          <a:p>
            <a:pPr>
              <a:buFont typeface="Arial" pitchFamily="34" charset="0"/>
              <a:buChar char="•"/>
            </a:pPr>
            <a:r>
              <a:rPr lang="en-GB" sz="1800" dirty="0" smtClean="0">
                <a:latin typeface="Times New Roman" pitchFamily="18" charset="0"/>
                <a:cs typeface="Times New Roman" pitchFamily="18" charset="0"/>
              </a:rPr>
              <a:t>INTRODUCTION	</a:t>
            </a:r>
            <a:endParaRPr lang="en-US" sz="1800" dirty="0" smtClean="0">
              <a:latin typeface="Times New Roman" pitchFamily="18" charset="0"/>
              <a:cs typeface="Times New Roman" pitchFamily="18" charset="0"/>
            </a:endParaRPr>
          </a:p>
          <a:p>
            <a:pPr>
              <a:buFont typeface="Arial" pitchFamily="34" charset="0"/>
              <a:buChar char="•"/>
            </a:pPr>
            <a:r>
              <a:rPr lang="en-GB" sz="1800" dirty="0" smtClean="0">
                <a:latin typeface="Times New Roman" pitchFamily="18" charset="0"/>
                <a:cs typeface="Times New Roman" pitchFamily="18" charset="0"/>
              </a:rPr>
              <a:t>HOTEL BRAND	</a:t>
            </a:r>
            <a:endParaRPr lang="en-US" sz="1800" dirty="0" smtClean="0">
              <a:latin typeface="Times New Roman" pitchFamily="18" charset="0"/>
              <a:cs typeface="Times New Roman" pitchFamily="18" charset="0"/>
            </a:endParaRPr>
          </a:p>
          <a:p>
            <a:pPr>
              <a:buFont typeface="Arial" pitchFamily="34" charset="0"/>
              <a:buChar char="•"/>
            </a:pPr>
            <a:r>
              <a:rPr lang="en-GB" sz="1800" dirty="0" smtClean="0">
                <a:latin typeface="Times New Roman" pitchFamily="18" charset="0"/>
                <a:cs typeface="Times New Roman" pitchFamily="18" charset="0"/>
              </a:rPr>
              <a:t>MAIN CONSUMERS	</a:t>
            </a:r>
            <a:endParaRPr lang="en-US" sz="1800" dirty="0" smtClean="0">
              <a:latin typeface="Times New Roman" pitchFamily="18" charset="0"/>
              <a:cs typeface="Times New Roman" pitchFamily="18" charset="0"/>
            </a:endParaRPr>
          </a:p>
          <a:p>
            <a:pPr>
              <a:buFont typeface="Arial" pitchFamily="34" charset="0"/>
              <a:buChar char="•"/>
            </a:pPr>
            <a:r>
              <a:rPr lang="en-GB" sz="1800" dirty="0" smtClean="0">
                <a:latin typeface="Times New Roman" pitchFamily="18" charset="0"/>
                <a:cs typeface="Times New Roman" pitchFamily="18" charset="0"/>
              </a:rPr>
              <a:t>NATURE, SCOPE AND ROLE OF THE GUEST SERVICES AND FACILITIES	</a:t>
            </a:r>
            <a:endParaRPr lang="en-US" sz="1800" dirty="0" smtClean="0">
              <a:latin typeface="Times New Roman" pitchFamily="18" charset="0"/>
              <a:cs typeface="Times New Roman" pitchFamily="18" charset="0"/>
            </a:endParaRPr>
          </a:p>
          <a:p>
            <a:pPr>
              <a:buFont typeface="Arial" pitchFamily="34" charset="0"/>
              <a:buChar char="•"/>
            </a:pPr>
            <a:r>
              <a:rPr lang="en-GB" sz="1800" dirty="0" smtClean="0">
                <a:latin typeface="Times New Roman" pitchFamily="18" charset="0"/>
                <a:cs typeface="Times New Roman" pitchFamily="18" charset="0"/>
              </a:rPr>
              <a:t>ROLE AND FUNCTION OF GUEST SERVICES	</a:t>
            </a:r>
            <a:endParaRPr lang="en-US" sz="1800" dirty="0" smtClean="0">
              <a:latin typeface="Times New Roman" pitchFamily="18" charset="0"/>
              <a:cs typeface="Times New Roman" pitchFamily="18" charset="0"/>
            </a:endParaRPr>
          </a:p>
          <a:p>
            <a:pPr>
              <a:buFont typeface="Arial" pitchFamily="34" charset="0"/>
              <a:buChar char="•"/>
            </a:pPr>
            <a:r>
              <a:rPr lang="en-GB" sz="1800" dirty="0" smtClean="0">
                <a:latin typeface="Times New Roman" pitchFamily="18" charset="0"/>
                <a:cs typeface="Times New Roman" pitchFamily="18" charset="0"/>
              </a:rPr>
              <a:t>IMPORTANCE OF HOSPITALITY AND MEETING/EXCEEDING OF GUEST EXPECTATIONS	</a:t>
            </a:r>
            <a:endParaRPr lang="en-US" sz="1800" dirty="0" smtClean="0">
              <a:latin typeface="Times New Roman" pitchFamily="18" charset="0"/>
              <a:cs typeface="Times New Roman" pitchFamily="18" charset="0"/>
            </a:endParaRPr>
          </a:p>
          <a:p>
            <a:pPr>
              <a:buFont typeface="Arial" pitchFamily="34" charset="0"/>
              <a:buChar char="•"/>
            </a:pPr>
            <a:r>
              <a:rPr lang="en-GB" sz="1800" dirty="0" smtClean="0">
                <a:latin typeface="Times New Roman" pitchFamily="18" charset="0"/>
                <a:cs typeface="Times New Roman" pitchFamily="18" charset="0"/>
              </a:rPr>
              <a:t>CONCLUSION	</a:t>
            </a:r>
            <a:endParaRPr lang="en-US" sz="1800" dirty="0" smtClean="0">
              <a:latin typeface="Times New Roman" pitchFamily="18" charset="0"/>
              <a:cs typeface="Times New Roman" pitchFamily="18" charset="0"/>
            </a:endParaRPr>
          </a:p>
          <a:p>
            <a:pPr>
              <a:buFont typeface="Arial" pitchFamily="34" charset="0"/>
              <a:buChar char="•"/>
            </a:pPr>
            <a:r>
              <a:rPr lang="en-GB" sz="1800" dirty="0" smtClean="0">
                <a:latin typeface="Times New Roman" pitchFamily="18" charset="0"/>
                <a:cs typeface="Times New Roman" pitchFamily="18" charset="0"/>
              </a:rPr>
              <a:t>REFERENCES</a:t>
            </a:r>
            <a:endParaRPr lang="en-US" sz="18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600" b="1" dirty="0" smtClean="0">
                <a:effectLst/>
                <a:latin typeface="Times New Roman" pitchFamily="18" charset="0"/>
                <a:cs typeface="Times New Roman" pitchFamily="18" charset="0"/>
              </a:rPr>
              <a:t>INTRODUCTION</a:t>
            </a:r>
            <a:endParaRPr lang="en-US" sz="3600" b="1" dirty="0">
              <a:effectLst/>
              <a:latin typeface="Times New Roman" pitchFamily="18" charset="0"/>
              <a:cs typeface="Times New Roman" pitchFamily="18" charset="0"/>
            </a:endParaRPr>
          </a:p>
        </p:txBody>
      </p:sp>
      <p:sp>
        <p:nvSpPr>
          <p:cNvPr id="3" name="Subtitle 2"/>
          <p:cNvSpPr>
            <a:spLocks noGrp="1"/>
          </p:cNvSpPr>
          <p:nvPr>
            <p:ph type="subTitle" idx="1"/>
          </p:nvPr>
        </p:nvSpPr>
        <p:spPr>
          <a:xfrm>
            <a:off x="1447800" y="2362200"/>
            <a:ext cx="3810000" cy="3941136"/>
          </a:xfrm>
        </p:spPr>
        <p:txBody>
          <a:bodyPr>
            <a:noAutofit/>
          </a:bodyPr>
          <a:lstStyle/>
          <a:p>
            <a:pPr algn="just">
              <a:buFont typeface="Arial" pitchFamily="34" charset="0"/>
              <a:buChar char="•"/>
            </a:pPr>
            <a:r>
              <a:rPr lang="en-GB" sz="1800" dirty="0" smtClean="0">
                <a:solidFill>
                  <a:schemeClr val="tx1"/>
                </a:solidFill>
                <a:latin typeface="Times New Roman" pitchFamily="18" charset="0"/>
                <a:cs typeface="Times New Roman" pitchFamily="18" charset="0"/>
              </a:rPr>
              <a:t>Strong standards and quality of guest services very effectively results in enhancement and improvement of the customer satisfaction.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This results into improved profitability and productivity along with increased loyalty among the staff of the organisation.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The following presentation will be discussing about the quality guest services of The Ritz – Carlton</a:t>
            </a:r>
            <a:endParaRPr lang="en-US" sz="1800" dirty="0">
              <a:latin typeface="Times New Roman" pitchFamily="18" charset="0"/>
              <a:cs typeface="Times New Roman" pitchFamily="18" charset="0"/>
            </a:endParaRPr>
          </a:p>
        </p:txBody>
      </p:sp>
      <p:sp>
        <p:nvSpPr>
          <p:cNvPr id="17410" name="AutoShape 2" descr="The Ritz-Carlton, Osaka | Osaka 2020 UPDATED DEALS ₹32370, HD Photos &amp;  Review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7411" name="Picture 3" descr="C:\Users\Dell pc\Desktop\office\C23446\download.jpg"/>
          <p:cNvPicPr>
            <a:picLocks noChangeAspect="1" noChangeArrowheads="1"/>
          </p:cNvPicPr>
          <p:nvPr/>
        </p:nvPicPr>
        <p:blipFill>
          <a:blip r:embed="rId3" cstate="print"/>
          <a:srcRect/>
          <a:stretch>
            <a:fillRect/>
          </a:stretch>
        </p:blipFill>
        <p:spPr bwMode="auto">
          <a:xfrm>
            <a:off x="5791200" y="2819400"/>
            <a:ext cx="2619375" cy="17430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600" b="1" dirty="0" smtClean="0">
                <a:effectLst/>
                <a:latin typeface="Times New Roman" pitchFamily="18" charset="0"/>
                <a:cs typeface="Times New Roman" pitchFamily="18" charset="0"/>
              </a:rPr>
              <a:t>HOTEL BRAND</a:t>
            </a:r>
            <a:endParaRPr lang="en-US" sz="3600" b="1" dirty="0">
              <a:effectLst/>
              <a:latin typeface="Times New Roman" pitchFamily="18" charset="0"/>
              <a:cs typeface="Times New Roman" pitchFamily="18" charset="0"/>
            </a:endParaRPr>
          </a:p>
        </p:txBody>
      </p:sp>
      <p:sp>
        <p:nvSpPr>
          <p:cNvPr id="3" name="Subtitle 2"/>
          <p:cNvSpPr>
            <a:spLocks noGrp="1"/>
          </p:cNvSpPr>
          <p:nvPr>
            <p:ph type="subTitle" idx="1"/>
          </p:nvPr>
        </p:nvSpPr>
        <p:spPr>
          <a:xfrm>
            <a:off x="1447800" y="2362200"/>
            <a:ext cx="7406640" cy="3941136"/>
          </a:xfrm>
        </p:spPr>
        <p:txBody>
          <a:bodyPr>
            <a:noAutofit/>
          </a:bodyPr>
          <a:lstStyle/>
          <a:p>
            <a:pPr algn="just">
              <a:buFont typeface="Arial" pitchFamily="34" charset="0"/>
              <a:buChar char="•"/>
            </a:pPr>
            <a:r>
              <a:rPr lang="en-GB" sz="1800" dirty="0" smtClean="0">
                <a:solidFill>
                  <a:schemeClr val="tx1"/>
                </a:solidFill>
                <a:latin typeface="Times New Roman" pitchFamily="18" charset="0"/>
                <a:cs typeface="Times New Roman" pitchFamily="18" charset="0"/>
              </a:rPr>
              <a:t>Marriott international is a multinational corporation of America which is a hospitality company.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It is engaged in operating, franchising and licensing of the lodging services which includes various dimensions like timeshare, hotel and residential properties.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Out of its out of the world and exception brand portfolio, the best of its portfolio is The Ritz – Carlton which is its classic luxury brand.</a:t>
            </a:r>
            <a:endParaRPr lang="en-US" sz="1800" dirty="0">
              <a:latin typeface="Times New Roman" pitchFamily="18" charset="0"/>
              <a:cs typeface="Times New Roman" pitchFamily="18" charset="0"/>
            </a:endParaRPr>
          </a:p>
        </p:txBody>
      </p:sp>
      <p:pic>
        <p:nvPicPr>
          <p:cNvPr id="14337" name="Picture 1" descr="C:\Users\Dell pc\Desktop\office\C23446\download.png"/>
          <p:cNvPicPr>
            <a:picLocks noChangeAspect="1" noChangeArrowheads="1"/>
          </p:cNvPicPr>
          <p:nvPr/>
        </p:nvPicPr>
        <p:blipFill>
          <a:blip r:embed="rId3" cstate="print"/>
          <a:srcRect/>
          <a:stretch>
            <a:fillRect/>
          </a:stretch>
        </p:blipFill>
        <p:spPr bwMode="auto">
          <a:xfrm>
            <a:off x="3429000" y="4724400"/>
            <a:ext cx="2857500" cy="16002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600" b="1" dirty="0" smtClean="0">
                <a:effectLst/>
                <a:latin typeface="Times New Roman" pitchFamily="18" charset="0"/>
                <a:cs typeface="Times New Roman" pitchFamily="18" charset="0"/>
              </a:rPr>
              <a:t>MAIN CONSUMERS</a:t>
            </a:r>
            <a:endParaRPr lang="en-US" sz="3600" b="1" dirty="0">
              <a:effectLst/>
              <a:latin typeface="Times New Roman" pitchFamily="18" charset="0"/>
              <a:cs typeface="Times New Roman" pitchFamily="18" charset="0"/>
            </a:endParaRPr>
          </a:p>
        </p:txBody>
      </p:sp>
      <p:sp>
        <p:nvSpPr>
          <p:cNvPr id="3" name="Subtitle 2"/>
          <p:cNvSpPr>
            <a:spLocks noGrp="1"/>
          </p:cNvSpPr>
          <p:nvPr>
            <p:ph type="subTitle" idx="1"/>
          </p:nvPr>
        </p:nvSpPr>
        <p:spPr>
          <a:xfrm>
            <a:off x="1447800" y="2362200"/>
            <a:ext cx="7406640" cy="3941136"/>
          </a:xfrm>
        </p:spPr>
        <p:txBody>
          <a:bodyPr>
            <a:noAutofit/>
          </a:bodyPr>
          <a:lstStyle/>
          <a:p>
            <a:pPr algn="just">
              <a:buFont typeface="Arial" pitchFamily="34" charset="0"/>
              <a:buChar char="•"/>
            </a:pPr>
            <a:r>
              <a:rPr lang="en-GB" sz="1800" dirty="0" smtClean="0">
                <a:solidFill>
                  <a:schemeClr val="tx1"/>
                </a:solidFill>
                <a:latin typeface="Times New Roman" pitchFamily="18" charset="0"/>
                <a:cs typeface="Times New Roman" pitchFamily="18" charset="0"/>
              </a:rPr>
              <a:t>The said brand mainly focuses on the upper &amp; middle class people.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This is because The Ritz – Carlton is a luxury brand and naturally it comes with a expensive pricing.</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Another important market segment which it targets are business travellers.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Evidently, business travellers forms a considerable part of its service consumers.</a:t>
            </a:r>
            <a:endParaRPr lang="en-US" sz="1800" dirty="0">
              <a:latin typeface="Times New Roman" pitchFamily="18" charset="0"/>
              <a:cs typeface="Times New Roman" pitchFamily="18" charset="0"/>
            </a:endParaRPr>
          </a:p>
        </p:txBody>
      </p:sp>
      <p:pic>
        <p:nvPicPr>
          <p:cNvPr id="13313" name="Picture 1" descr="C:\Users\Dell pc\Desktop\office\C23446\download (1).jpg"/>
          <p:cNvPicPr>
            <a:picLocks noChangeAspect="1" noChangeArrowheads="1"/>
          </p:cNvPicPr>
          <p:nvPr/>
        </p:nvPicPr>
        <p:blipFill>
          <a:blip r:embed="rId3" cstate="print"/>
          <a:srcRect/>
          <a:stretch>
            <a:fillRect/>
          </a:stretch>
        </p:blipFill>
        <p:spPr bwMode="auto">
          <a:xfrm>
            <a:off x="3581400" y="4495800"/>
            <a:ext cx="2628900" cy="17430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3600" b="1" dirty="0" smtClean="0">
                <a:effectLst/>
                <a:latin typeface="Times New Roman" pitchFamily="18" charset="0"/>
                <a:cs typeface="Times New Roman" pitchFamily="18" charset="0"/>
              </a:rPr>
              <a:t>NATURE, SCOPE AND ROLE OF THE GUEST SERVICES AND FACILITIES</a:t>
            </a:r>
            <a:endParaRPr lang="en-US" sz="3600" b="1" dirty="0">
              <a:effectLst/>
              <a:latin typeface="Times New Roman" pitchFamily="18" charset="0"/>
              <a:cs typeface="Times New Roman" pitchFamily="18" charset="0"/>
            </a:endParaRPr>
          </a:p>
        </p:txBody>
      </p:sp>
      <p:sp>
        <p:nvSpPr>
          <p:cNvPr id="3" name="Subtitle 2"/>
          <p:cNvSpPr>
            <a:spLocks noGrp="1"/>
          </p:cNvSpPr>
          <p:nvPr>
            <p:ph type="subTitle" idx="1"/>
          </p:nvPr>
        </p:nvSpPr>
        <p:spPr>
          <a:xfrm>
            <a:off x="1447800" y="2362200"/>
            <a:ext cx="7406640" cy="3941136"/>
          </a:xfrm>
        </p:spPr>
        <p:txBody>
          <a:bodyPr>
            <a:noAutofit/>
          </a:bodyPr>
          <a:lstStyle/>
          <a:p>
            <a:pPr algn="just">
              <a:buFont typeface="Arial" pitchFamily="34" charset="0"/>
              <a:buChar char="•"/>
            </a:pPr>
            <a:r>
              <a:rPr lang="en-GB" sz="1800" dirty="0" smtClean="0">
                <a:solidFill>
                  <a:schemeClr val="tx1"/>
                </a:solidFill>
                <a:latin typeface="Times New Roman" pitchFamily="18" charset="0"/>
                <a:cs typeface="Times New Roman" pitchFamily="18" charset="0"/>
              </a:rPr>
              <a:t>The Ritz – Carlton is known for providing one of the finest accommodation experiences and services in the world.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Its primary objective is to provide the finest and best quality services to its guests so as to increase the customer satisfaction and customer loyalty.</a:t>
            </a:r>
            <a:endParaRPr lang="en-US" sz="1800" dirty="0">
              <a:latin typeface="Times New Roman" pitchFamily="18" charset="0"/>
              <a:cs typeface="Times New Roman" pitchFamily="18" charset="0"/>
            </a:endParaRPr>
          </a:p>
        </p:txBody>
      </p:sp>
      <p:graphicFrame>
        <p:nvGraphicFramePr>
          <p:cNvPr id="4" name="Diagram 3"/>
          <p:cNvGraphicFramePr/>
          <p:nvPr/>
        </p:nvGraphicFramePr>
        <p:xfrm>
          <a:off x="1066800" y="2057400"/>
          <a:ext cx="79248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b="1" dirty="0" smtClean="0">
                <a:effectLst/>
                <a:latin typeface="Times New Roman" pitchFamily="18" charset="0"/>
                <a:cs typeface="Times New Roman" pitchFamily="18" charset="0"/>
              </a:rPr>
              <a:t>ROLE AND FUNCTION OF GUEST SERVICES</a:t>
            </a:r>
            <a:endParaRPr lang="en-US" sz="3600" b="1" dirty="0">
              <a:effectLst/>
              <a:latin typeface="Times New Roman" pitchFamily="18" charset="0"/>
              <a:cs typeface="Times New Roman" pitchFamily="18" charset="0"/>
            </a:endParaRPr>
          </a:p>
        </p:txBody>
      </p:sp>
      <p:sp>
        <p:nvSpPr>
          <p:cNvPr id="3" name="Subtitle 2"/>
          <p:cNvSpPr>
            <a:spLocks noGrp="1"/>
          </p:cNvSpPr>
          <p:nvPr>
            <p:ph type="subTitle" idx="1"/>
          </p:nvPr>
        </p:nvSpPr>
        <p:spPr>
          <a:xfrm>
            <a:off x="1447800" y="2362200"/>
            <a:ext cx="7406640" cy="3941136"/>
          </a:xfrm>
        </p:spPr>
        <p:txBody>
          <a:bodyPr>
            <a:noAutofit/>
          </a:bodyPr>
          <a:lstStyle/>
          <a:p>
            <a:pPr algn="just">
              <a:buFont typeface="Arial" pitchFamily="34" charset="0"/>
              <a:buChar char="•"/>
            </a:pPr>
            <a:r>
              <a:rPr lang="en-GB" sz="1800" dirty="0" smtClean="0">
                <a:solidFill>
                  <a:schemeClr val="tx1"/>
                </a:solidFill>
                <a:latin typeface="Times New Roman" pitchFamily="18" charset="0"/>
                <a:cs typeface="Times New Roman" pitchFamily="18" charset="0"/>
              </a:rPr>
              <a:t>Generally, in the case of hospitality industry, the most vital and crucial element to be focussed on is guest services.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This is because the guest is the one who will be consuming all the services and paying for these services.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Therefore, if the guest is not satisfied, then it is the indication that something is not right with the operations of the organisation operating in the hospitality industry.</a:t>
            </a:r>
            <a:endParaRPr lang="en-US" sz="1800" dirty="0">
              <a:latin typeface="Times New Roman" pitchFamily="18" charset="0"/>
              <a:cs typeface="Times New Roman" pitchFamily="18" charset="0"/>
            </a:endParaRPr>
          </a:p>
        </p:txBody>
      </p:sp>
      <p:pic>
        <p:nvPicPr>
          <p:cNvPr id="8193" name="Picture 1" descr="C:\Users\Dell pc\Desktop\office\C23446\download (2).jpg"/>
          <p:cNvPicPr>
            <a:picLocks noChangeAspect="1" noChangeArrowheads="1"/>
          </p:cNvPicPr>
          <p:nvPr/>
        </p:nvPicPr>
        <p:blipFill>
          <a:blip r:embed="rId3" cstate="print"/>
          <a:srcRect/>
          <a:stretch>
            <a:fillRect/>
          </a:stretch>
        </p:blipFill>
        <p:spPr bwMode="auto">
          <a:xfrm>
            <a:off x="3352800" y="4572000"/>
            <a:ext cx="2876550" cy="15906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685800"/>
            <a:ext cx="7406640" cy="1472184"/>
          </a:xfrm>
        </p:spPr>
        <p:txBody>
          <a:bodyPr>
            <a:noAutofit/>
          </a:bodyPr>
          <a:lstStyle/>
          <a:p>
            <a:r>
              <a:rPr lang="en-US" sz="3600" b="1" dirty="0" smtClean="0">
                <a:effectLst/>
                <a:latin typeface="Times New Roman" pitchFamily="18" charset="0"/>
                <a:cs typeface="Times New Roman" pitchFamily="18" charset="0"/>
              </a:rPr>
              <a:t>IMPORTANCE OF HOSPITALITY AND MEETING/EXCEEDING OF GUEST EXPECTATIONS</a:t>
            </a:r>
          </a:p>
        </p:txBody>
      </p:sp>
      <p:sp>
        <p:nvSpPr>
          <p:cNvPr id="3" name="Subtitle 2"/>
          <p:cNvSpPr>
            <a:spLocks noGrp="1"/>
          </p:cNvSpPr>
          <p:nvPr>
            <p:ph type="subTitle" idx="1"/>
          </p:nvPr>
        </p:nvSpPr>
        <p:spPr>
          <a:xfrm>
            <a:off x="1447800" y="2916864"/>
            <a:ext cx="7406640" cy="3941136"/>
          </a:xfrm>
        </p:spPr>
        <p:txBody>
          <a:bodyPr>
            <a:noAutofit/>
          </a:bodyPr>
          <a:lstStyle/>
          <a:p>
            <a:pPr algn="just">
              <a:buFont typeface="Arial" pitchFamily="34" charset="0"/>
              <a:buChar char="•"/>
            </a:pPr>
            <a:r>
              <a:rPr lang="en-GB" sz="1800" dirty="0" smtClean="0">
                <a:solidFill>
                  <a:schemeClr val="tx1"/>
                </a:solidFill>
                <a:latin typeface="Times New Roman" pitchFamily="18" charset="0"/>
                <a:cs typeface="Times New Roman" pitchFamily="18" charset="0"/>
              </a:rPr>
              <a:t>Being hospitable is one of the most essential requirements of any organisation.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The best quality of hospitality indicates that the organisation will show an excellent trend of growth in its operations and functions.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In the case of hotel industry, it has been observed that almost 86% of the guests will agree to pay more for any services to be able to enjoy the more enhanced and better customer experience.</a:t>
            </a:r>
            <a:endParaRPr lang="en-US" sz="18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3600" b="1" dirty="0" smtClean="0">
                <a:effectLst/>
                <a:latin typeface="Times New Roman" pitchFamily="18" charset="0"/>
                <a:cs typeface="Times New Roman" pitchFamily="18" charset="0"/>
              </a:rPr>
              <a:t>CONCLUSION</a:t>
            </a:r>
          </a:p>
        </p:txBody>
      </p:sp>
      <p:sp>
        <p:nvSpPr>
          <p:cNvPr id="3" name="Subtitle 2"/>
          <p:cNvSpPr>
            <a:spLocks noGrp="1"/>
          </p:cNvSpPr>
          <p:nvPr>
            <p:ph type="subTitle" idx="1"/>
          </p:nvPr>
        </p:nvSpPr>
        <p:spPr>
          <a:xfrm>
            <a:off x="1447800" y="2362200"/>
            <a:ext cx="7406640" cy="3941136"/>
          </a:xfrm>
        </p:spPr>
        <p:txBody>
          <a:bodyPr>
            <a:noAutofit/>
          </a:bodyPr>
          <a:lstStyle/>
          <a:p>
            <a:pPr algn="just">
              <a:buFont typeface="Arial" pitchFamily="34" charset="0"/>
              <a:buChar char="•"/>
            </a:pPr>
            <a:r>
              <a:rPr lang="en-GB" sz="1800" dirty="0" smtClean="0">
                <a:solidFill>
                  <a:schemeClr val="tx1"/>
                </a:solidFill>
                <a:latin typeface="Times New Roman" pitchFamily="18" charset="0"/>
                <a:cs typeface="Times New Roman" pitchFamily="18" charset="0"/>
              </a:rPr>
              <a:t>Conclusively, it can be said that good quality guest services is the primary concern for any hotel organisation. </a:t>
            </a:r>
          </a:p>
          <a:p>
            <a:pPr algn="just">
              <a:buFont typeface="Arial" pitchFamily="34" charset="0"/>
              <a:buChar char="•"/>
            </a:pPr>
            <a:r>
              <a:rPr lang="en-GB" sz="1800" dirty="0" smtClean="0">
                <a:solidFill>
                  <a:schemeClr val="tx1"/>
                </a:solidFill>
                <a:latin typeface="Times New Roman" pitchFamily="18" charset="0"/>
                <a:cs typeface="Times New Roman" pitchFamily="18" charset="0"/>
              </a:rPr>
              <a:t>Thus, the said presentation has identified the main consumers of The Ritz – Carlton which is a classic luxury brand of the Marriott International.</a:t>
            </a:r>
            <a:endParaRPr lang="en-US" sz="1800" dirty="0">
              <a:latin typeface="Times New Roman" pitchFamily="18" charset="0"/>
              <a:cs typeface="Times New Roman" pitchFamily="18" charset="0"/>
            </a:endParaRPr>
          </a:p>
        </p:txBody>
      </p:sp>
      <p:pic>
        <p:nvPicPr>
          <p:cNvPr id="4097" name="Picture 1" descr="C:\Users\Dell pc\Desktop\office\C23446\download (1).png"/>
          <p:cNvPicPr>
            <a:picLocks noChangeAspect="1" noChangeArrowheads="1"/>
          </p:cNvPicPr>
          <p:nvPr/>
        </p:nvPicPr>
        <p:blipFill>
          <a:blip r:embed="rId3" cstate="print"/>
          <a:srcRect/>
          <a:stretch>
            <a:fillRect/>
          </a:stretch>
        </p:blipFill>
        <p:spPr bwMode="auto">
          <a:xfrm>
            <a:off x="3352800" y="4191000"/>
            <a:ext cx="2952750" cy="15430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3600" b="1" dirty="0" smtClean="0">
                <a:effectLst/>
                <a:latin typeface="Times New Roman" pitchFamily="18" charset="0"/>
                <a:cs typeface="Times New Roman" pitchFamily="18" charset="0"/>
              </a:rPr>
              <a:t>REFERENCES</a:t>
            </a:r>
          </a:p>
        </p:txBody>
      </p:sp>
      <p:sp>
        <p:nvSpPr>
          <p:cNvPr id="3" name="Subtitle 2"/>
          <p:cNvSpPr>
            <a:spLocks noGrp="1"/>
          </p:cNvSpPr>
          <p:nvPr>
            <p:ph type="subTitle" idx="1"/>
          </p:nvPr>
        </p:nvSpPr>
        <p:spPr>
          <a:xfrm>
            <a:off x="1447800" y="2362200"/>
            <a:ext cx="7406640" cy="3941136"/>
          </a:xfrm>
        </p:spPr>
        <p:txBody>
          <a:bodyPr>
            <a:noAutofit/>
          </a:bodyPr>
          <a:lstStyle/>
          <a:p>
            <a:pPr algn="just">
              <a:buFont typeface="Arial" pitchFamily="34" charset="0"/>
              <a:buChar char="•"/>
            </a:pPr>
            <a:r>
              <a:rPr lang="en-GB" sz="1800" dirty="0" err="1" smtClean="0">
                <a:solidFill>
                  <a:schemeClr val="tx1"/>
                </a:solidFill>
                <a:latin typeface="Times New Roman" pitchFamily="18" charset="0"/>
                <a:cs typeface="Times New Roman" pitchFamily="18" charset="0"/>
              </a:rPr>
              <a:t>Ghosh</a:t>
            </a:r>
            <a:r>
              <a:rPr lang="en-GB" sz="1800" dirty="0" smtClean="0">
                <a:solidFill>
                  <a:schemeClr val="tx1"/>
                </a:solidFill>
                <a:latin typeface="Times New Roman" pitchFamily="18" charset="0"/>
                <a:cs typeface="Times New Roman" pitchFamily="18" charset="0"/>
              </a:rPr>
              <a:t>, P., </a:t>
            </a:r>
            <a:r>
              <a:rPr lang="en-GB" sz="1800" dirty="0" err="1" smtClean="0">
                <a:solidFill>
                  <a:schemeClr val="tx1"/>
                </a:solidFill>
                <a:latin typeface="Times New Roman" pitchFamily="18" charset="0"/>
                <a:cs typeface="Times New Roman" pitchFamily="18" charset="0"/>
              </a:rPr>
              <a:t>Jhamb</a:t>
            </a:r>
            <a:r>
              <a:rPr lang="en-GB" sz="1800" dirty="0" smtClean="0">
                <a:solidFill>
                  <a:schemeClr val="tx1"/>
                </a:solidFill>
                <a:latin typeface="Times New Roman" pitchFamily="18" charset="0"/>
                <a:cs typeface="Times New Roman" pitchFamily="18" charset="0"/>
              </a:rPr>
              <a:t>, D. and Yu, L., 2022. Faculty </a:t>
            </a:r>
            <a:r>
              <a:rPr lang="en-GB" sz="1800" dirty="0" err="1" smtClean="0">
                <a:solidFill>
                  <a:schemeClr val="tx1"/>
                </a:solidFill>
                <a:latin typeface="Times New Roman" pitchFamily="18" charset="0"/>
                <a:cs typeface="Times New Roman" pitchFamily="18" charset="0"/>
              </a:rPr>
              <a:t>behavioral</a:t>
            </a:r>
            <a:r>
              <a:rPr lang="en-GB" sz="1800" dirty="0" smtClean="0">
                <a:solidFill>
                  <a:schemeClr val="tx1"/>
                </a:solidFill>
                <a:latin typeface="Times New Roman" pitchFamily="18" charset="0"/>
                <a:cs typeface="Times New Roman" pitchFamily="18" charset="0"/>
              </a:rPr>
              <a:t> intentions in hospitality education: effect of service quality, service value, sacrifice, and satisfaction. </a:t>
            </a:r>
            <a:r>
              <a:rPr lang="en-US" sz="1800" i="1" dirty="0" smtClean="0">
                <a:solidFill>
                  <a:schemeClr val="tx1"/>
                </a:solidFill>
                <a:latin typeface="Times New Roman" pitchFamily="18" charset="0"/>
                <a:cs typeface="Times New Roman" pitchFamily="18" charset="0"/>
              </a:rPr>
              <a:t>Journal of Hospitality &amp; Tourism Education</a:t>
            </a:r>
            <a:r>
              <a:rPr lang="en-US" sz="1800" dirty="0" smtClean="0">
                <a:solidFill>
                  <a:schemeClr val="tx1"/>
                </a:solidFill>
                <a:latin typeface="Times New Roman" pitchFamily="18" charset="0"/>
                <a:cs typeface="Times New Roman" pitchFamily="18" charset="0"/>
              </a:rPr>
              <a:t>. pp.1-17.</a:t>
            </a:r>
          </a:p>
          <a:p>
            <a:pPr algn="just">
              <a:buFont typeface="Arial" pitchFamily="34" charset="0"/>
              <a:buChar char="•"/>
            </a:pPr>
            <a:r>
              <a:rPr lang="en-GB" sz="1800" dirty="0" err="1" smtClean="0">
                <a:solidFill>
                  <a:schemeClr val="tx1"/>
                </a:solidFill>
                <a:latin typeface="Times New Roman" pitchFamily="18" charset="0"/>
                <a:cs typeface="Times New Roman" pitchFamily="18" charset="0"/>
              </a:rPr>
              <a:t>Koc</a:t>
            </a:r>
            <a:r>
              <a:rPr lang="en-GB" sz="1800" dirty="0" smtClean="0">
                <a:solidFill>
                  <a:schemeClr val="tx1"/>
                </a:solidFill>
                <a:latin typeface="Times New Roman" pitchFamily="18" charset="0"/>
                <a:cs typeface="Times New Roman" pitchFamily="18" charset="0"/>
              </a:rPr>
              <a:t>, E., 2019. Service failures and recovery in hospitality and tourism: A review of literature and recommendations for future research. </a:t>
            </a:r>
            <a:r>
              <a:rPr lang="en-US" sz="1800" i="1" dirty="0" smtClean="0">
                <a:solidFill>
                  <a:schemeClr val="tx1"/>
                </a:solidFill>
                <a:latin typeface="Times New Roman" pitchFamily="18" charset="0"/>
                <a:cs typeface="Times New Roman" pitchFamily="18" charset="0"/>
              </a:rPr>
              <a:t>Journal of Hospitality Marketing &amp; Management</a:t>
            </a:r>
            <a:r>
              <a:rPr lang="en-US" sz="1800" dirty="0" smtClean="0">
                <a:solidFill>
                  <a:schemeClr val="tx1"/>
                </a:solidFill>
                <a:latin typeface="Times New Roman" pitchFamily="18" charset="0"/>
                <a:cs typeface="Times New Roman" pitchFamily="18" charset="0"/>
              </a:rPr>
              <a:t>. 28(5). pp.513-537.</a:t>
            </a:r>
          </a:p>
          <a:p>
            <a:pPr algn="just">
              <a:buFont typeface="Arial" pitchFamily="34" charset="0"/>
              <a:buChar char="•"/>
            </a:pPr>
            <a:r>
              <a:rPr lang="en-GB" sz="1800" dirty="0" err="1" smtClean="0">
                <a:solidFill>
                  <a:schemeClr val="tx1"/>
                </a:solidFill>
                <a:latin typeface="Times New Roman" pitchFamily="18" charset="0"/>
                <a:cs typeface="Times New Roman" pitchFamily="18" charset="0"/>
              </a:rPr>
              <a:t>Qiu</a:t>
            </a:r>
            <a:r>
              <a:rPr lang="en-GB" sz="1800" dirty="0" smtClean="0">
                <a:solidFill>
                  <a:schemeClr val="tx1"/>
                </a:solidFill>
                <a:latin typeface="Times New Roman" pitchFamily="18" charset="0"/>
                <a:cs typeface="Times New Roman" pitchFamily="18" charset="0"/>
              </a:rPr>
              <a:t>, S., Dooley, L. M. and </a:t>
            </a:r>
            <a:r>
              <a:rPr lang="en-GB" sz="1800" dirty="0" err="1" smtClean="0">
                <a:solidFill>
                  <a:schemeClr val="tx1"/>
                </a:solidFill>
                <a:latin typeface="Times New Roman" pitchFamily="18" charset="0"/>
                <a:cs typeface="Times New Roman" pitchFamily="18" charset="0"/>
              </a:rPr>
              <a:t>Xie</a:t>
            </a:r>
            <a:r>
              <a:rPr lang="en-GB" sz="1800" dirty="0" smtClean="0">
                <a:solidFill>
                  <a:schemeClr val="tx1"/>
                </a:solidFill>
                <a:latin typeface="Times New Roman" pitchFamily="18" charset="0"/>
                <a:cs typeface="Times New Roman" pitchFamily="18" charset="0"/>
              </a:rPr>
              <a:t>, L., 2020. How servant leadership and self-efficacy interact to affect service quality in the hospitality industry: A polynomial regression with response surface analysis. </a:t>
            </a:r>
            <a:r>
              <a:rPr lang="en-US" sz="1800" i="1" dirty="0" smtClean="0">
                <a:solidFill>
                  <a:schemeClr val="tx1"/>
                </a:solidFill>
                <a:latin typeface="Times New Roman" pitchFamily="18" charset="0"/>
                <a:cs typeface="Times New Roman" pitchFamily="18" charset="0"/>
              </a:rPr>
              <a:t>Tourism Management</a:t>
            </a:r>
            <a:r>
              <a:rPr lang="en-US" sz="1800" dirty="0" smtClean="0">
                <a:solidFill>
                  <a:schemeClr val="tx1"/>
                </a:solidFill>
                <a:latin typeface="Times New Roman" pitchFamily="18" charset="0"/>
                <a:cs typeface="Times New Roman" pitchFamily="18" charset="0"/>
              </a:rPr>
              <a:t>. 78. p.104051.</a:t>
            </a:r>
            <a:endParaRPr lang="en-US" sz="18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667000"/>
            <a:ext cx="7802880" cy="1143000"/>
          </a:xfrm>
        </p:spPr>
        <p:txBody>
          <a:bodyPr/>
          <a:lstStyle/>
          <a:p>
            <a:pPr algn="ctr"/>
            <a:r>
              <a:rPr lang="en-US" dirty="0" smtClean="0">
                <a:ln w="18415" cmpd="sng">
                  <a:solidFill>
                    <a:srgbClr val="FFFFFF"/>
                  </a:solidFill>
                  <a:prstDash val="solid"/>
                </a:ln>
                <a:solidFill>
                  <a:schemeClr val="tx1"/>
                </a:solidFill>
                <a:effectLst>
                  <a:outerShdw blurRad="63500" dir="3600000" algn="tl" rotWithShape="0">
                    <a:srgbClr val="000000">
                      <a:alpha val="70000"/>
                    </a:srgbClr>
                  </a:outerShdw>
                </a:effectLst>
                <a:latin typeface="AR CENA" pitchFamily="2" charset="0"/>
              </a:rPr>
              <a:t>THANK YOU</a:t>
            </a:r>
            <a:endParaRPr lang="en-US" dirty="0">
              <a:ln w="18415" cmpd="sng">
                <a:solidFill>
                  <a:srgbClr val="FFFFFF"/>
                </a:solidFill>
                <a:prstDash val="solid"/>
              </a:ln>
              <a:solidFill>
                <a:schemeClr val="tx1"/>
              </a:solidFill>
              <a:effectLst>
                <a:outerShdw blurRad="63500" dir="3600000" algn="tl" rotWithShape="0">
                  <a:srgbClr val="000000">
                    <a:alpha val="70000"/>
                  </a:srgbClr>
                </a:outerShdw>
              </a:effectLst>
              <a:latin typeface="AR CENA" pitchFamily="2"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35</TotalTime>
  <Words>1603</Words>
  <Application>Microsoft Macintosh PowerPoint</Application>
  <PresentationFormat>On-screen Show (4:3)</PresentationFormat>
  <Paragraphs>81</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 CENA</vt:lpstr>
      <vt:lpstr>Calibri</vt:lpstr>
      <vt:lpstr>Gill Sans MT</vt:lpstr>
      <vt:lpstr>Times New Roman</vt:lpstr>
      <vt:lpstr>Verdana</vt:lpstr>
      <vt:lpstr>Wingdings 2</vt:lpstr>
      <vt:lpstr>Arial</vt:lpstr>
      <vt:lpstr>Solstice</vt:lpstr>
      <vt:lpstr>MARRIOTT INTERNATIONAL THE RITZ - CARLTON </vt:lpstr>
      <vt:lpstr>TABLE OF CONTENTS</vt:lpstr>
      <vt:lpstr>INTRODUCTION</vt:lpstr>
      <vt:lpstr>HOTEL BRAND</vt:lpstr>
      <vt:lpstr>MAIN CONSUMERS</vt:lpstr>
      <vt:lpstr>NATURE, SCOPE AND ROLE OF THE GUEST SERVICES AND FACILITIES</vt:lpstr>
      <vt:lpstr>ROLE AND FUNCTION OF GUEST SERVICES</vt:lpstr>
      <vt:lpstr>IMPORTANCE OF HOSPITALITY AND MEETING/EXCEEDING OF GUEST EXPECTATIONS</vt:lpstr>
      <vt:lpstr>CONCLUSION</vt:lpstr>
      <vt:lpstr>REFERENCES</vt:lpstr>
      <vt:lpstr>THANK YOU</vt:lpstr>
    </vt:vector>
  </TitlesOfParts>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Dell pc</dc:creator>
  <cp:lastModifiedBy>Adina Tanase</cp:lastModifiedBy>
  <cp:revision>20</cp:revision>
  <dcterms:created xsi:type="dcterms:W3CDTF">2023-02-10T03:59:36Z</dcterms:created>
  <dcterms:modified xsi:type="dcterms:W3CDTF">2023-02-10T16:36:26Z</dcterms:modified>
</cp:coreProperties>
</file>