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sldIdLst>
    <p:sldId id="256" r:id="rId7"/>
    <p:sldId id="267" r:id="rId8"/>
    <p:sldId id="292" r:id="rId9"/>
    <p:sldId id="284" r:id="rId10"/>
    <p:sldId id="285" r:id="rId11"/>
    <p:sldId id="286" r:id="rId12"/>
    <p:sldId id="294" r:id="rId13"/>
    <p:sldId id="293" r:id="rId14"/>
    <p:sldId id="295" r:id="rId15"/>
    <p:sldId id="296" r:id="rId16"/>
    <p:sldId id="287" r:id="rId17"/>
    <p:sldId id="289" r:id="rId18"/>
    <p:sldId id="288" r:id="rId19"/>
    <p:sldId id="290" r:id="rId20"/>
    <p:sldId id="291" r:id="rId21"/>
    <p:sldId id="299" r:id="rId22"/>
    <p:sldId id="300" r:id="rId23"/>
    <p:sldId id="301" r:id="rId24"/>
    <p:sldId id="297" r:id="rId25"/>
    <p:sldId id="298" r:id="rId26"/>
    <p:sldId id="302" r:id="rId27"/>
    <p:sldId id="303" r:id="rId28"/>
    <p:sldId id="304" r:id="rId29"/>
    <p:sldId id="3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B9BE6-8950-459F-8618-5C50DF7BD066}" v="112" dt="2024-11-15T16:56:22.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microsoft.com/office/2015/10/relationships/revisionInfo" Target="revisionInfo.xml"/><Relationship Id="rId8"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2E82B-4753-411B-A830-2CE983DBE4E7}" type="doc">
      <dgm:prSet loTypeId="urn:microsoft.com/office/officeart/2005/8/layout/process4" loCatId="process" qsTypeId="urn:microsoft.com/office/officeart/2005/8/quickstyle/simple5" qsCatId="simple" csTypeId="urn:microsoft.com/office/officeart/2005/8/colors/accent0_3" csCatId="mainScheme" phldr="1"/>
      <dgm:spPr/>
      <dgm:t>
        <a:bodyPr/>
        <a:lstStyle/>
        <a:p>
          <a:endParaRPr lang="en-US"/>
        </a:p>
      </dgm:t>
    </dgm:pt>
    <dgm:pt modelId="{F4D7C675-3BD1-45DE-BD8E-C2E305CA8F76}">
      <dgm:prSet/>
      <dgm:spPr/>
      <dgm:t>
        <a:bodyPr/>
        <a:lstStyle/>
        <a:p>
          <a:r>
            <a:rPr lang="en-GB" dirty="0"/>
            <a:t>Frictional force is calculated based on a coefficient (like the coefficient of kinetic or static friction) and the normal force. This frictional force affects the net force on the object, altering the acceleration in the integration calculations.</a:t>
          </a:r>
          <a:endParaRPr lang="en-US" dirty="0"/>
        </a:p>
      </dgm:t>
    </dgm:pt>
    <dgm:pt modelId="{3B283EBA-364C-4A63-8A11-24A5EDE63809}" type="parTrans" cxnId="{F72D84A1-D8E4-43CF-9AC7-FF08D20BF112}">
      <dgm:prSet/>
      <dgm:spPr/>
      <dgm:t>
        <a:bodyPr/>
        <a:lstStyle/>
        <a:p>
          <a:endParaRPr lang="en-GB"/>
        </a:p>
      </dgm:t>
    </dgm:pt>
    <dgm:pt modelId="{AF23D079-52E0-40CD-807E-7FA467DEE9ED}" type="sibTrans" cxnId="{F72D84A1-D8E4-43CF-9AC7-FF08D20BF112}">
      <dgm:prSet/>
      <dgm:spPr/>
      <dgm:t>
        <a:bodyPr/>
        <a:lstStyle/>
        <a:p>
          <a:endParaRPr lang="en-GB"/>
        </a:p>
      </dgm:t>
    </dgm:pt>
    <dgm:pt modelId="{DE04BFD8-FA75-4413-976A-057939ACDB3C}" type="pres">
      <dgm:prSet presAssocID="{F4E2E82B-4753-411B-A830-2CE983DBE4E7}" presName="Name0" presStyleCnt="0">
        <dgm:presLayoutVars>
          <dgm:dir/>
          <dgm:animLvl val="lvl"/>
          <dgm:resizeHandles val="exact"/>
        </dgm:presLayoutVars>
      </dgm:prSet>
      <dgm:spPr/>
    </dgm:pt>
    <dgm:pt modelId="{AA732248-1F60-4C77-B0B2-1ABA8AC9ADA1}" type="pres">
      <dgm:prSet presAssocID="{F4D7C675-3BD1-45DE-BD8E-C2E305CA8F76}" presName="boxAndChildren" presStyleCnt="0"/>
      <dgm:spPr/>
    </dgm:pt>
    <dgm:pt modelId="{DCACB366-1A16-4AA3-9BD8-E0D6EF2308A0}" type="pres">
      <dgm:prSet presAssocID="{F4D7C675-3BD1-45DE-BD8E-C2E305CA8F76}" presName="parentTextBox" presStyleLbl="node1" presStyleIdx="0" presStyleCnt="1"/>
      <dgm:spPr/>
    </dgm:pt>
  </dgm:ptLst>
  <dgm:cxnLst>
    <dgm:cxn modelId="{83629E1A-F8F3-43CF-92A8-4A89E2724A68}" type="presOf" srcId="{F4E2E82B-4753-411B-A830-2CE983DBE4E7}" destId="{DE04BFD8-FA75-4413-976A-057939ACDB3C}" srcOrd="0" destOrd="0" presId="urn:microsoft.com/office/officeart/2005/8/layout/process4"/>
    <dgm:cxn modelId="{18159C77-3160-4FB2-ACEB-D3EB9852A66D}" type="presOf" srcId="{F4D7C675-3BD1-45DE-BD8E-C2E305CA8F76}" destId="{DCACB366-1A16-4AA3-9BD8-E0D6EF2308A0}" srcOrd="0" destOrd="0" presId="urn:microsoft.com/office/officeart/2005/8/layout/process4"/>
    <dgm:cxn modelId="{F72D84A1-D8E4-43CF-9AC7-FF08D20BF112}" srcId="{F4E2E82B-4753-411B-A830-2CE983DBE4E7}" destId="{F4D7C675-3BD1-45DE-BD8E-C2E305CA8F76}" srcOrd="0" destOrd="0" parTransId="{3B283EBA-364C-4A63-8A11-24A5EDE63809}" sibTransId="{AF23D079-52E0-40CD-807E-7FA467DEE9ED}"/>
    <dgm:cxn modelId="{5C38DF48-C9E8-4ADF-AAC6-397C23CAB72B}" type="presParOf" srcId="{DE04BFD8-FA75-4413-976A-057939ACDB3C}" destId="{AA732248-1F60-4C77-B0B2-1ABA8AC9ADA1}" srcOrd="0" destOrd="0" presId="urn:microsoft.com/office/officeart/2005/8/layout/process4"/>
    <dgm:cxn modelId="{082199E3-B967-4103-A93F-B8BEFA0487EE}" type="presParOf" srcId="{AA732248-1F60-4C77-B0B2-1ABA8AC9ADA1}" destId="{DCACB366-1A16-4AA3-9BD8-E0D6EF2308A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CB366-1A16-4AA3-9BD8-E0D6EF2308A0}">
      <dsp:nvSpPr>
        <dsp:cNvPr id="0" name=""/>
        <dsp:cNvSpPr/>
      </dsp:nvSpPr>
      <dsp:spPr>
        <a:xfrm>
          <a:off x="0" y="0"/>
          <a:ext cx="5782804" cy="2333562"/>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Frictional force is calculated based on a coefficient (like the coefficient of kinetic or static friction) and the normal force. This frictional force affects the net force on the object, altering the acceleration in the integration calculations.</a:t>
          </a:r>
          <a:endParaRPr lang="en-US" sz="2300" kern="1200" dirty="0"/>
        </a:p>
      </dsp:txBody>
      <dsp:txXfrm>
        <a:off x="0" y="0"/>
        <a:ext cx="5782804" cy="23335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69E3-D01F-1B1B-5FC7-337241B1F8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21E0B5-1617-1ABD-37FA-84E5FBF73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9D43E-C41F-ED7A-BA8D-CB79375DC162}"/>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85FA6E55-F559-9EA1-D769-C37914941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C4793-A7A3-E071-AA38-3A000F4BAA56}"/>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1151793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B1CE8-83BF-283A-A3A6-440781727D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C8CFE3-F3E4-5398-2760-8E71A9D7D7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675DB-FB9C-9856-196A-29EF5BC2AF1B}"/>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EE52E6AE-864D-F3BB-4A2B-2D65EFC25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85D0C-2E0E-8D9E-5A7D-F088468BE8F0}"/>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1204775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0502-CF13-34D8-9A6F-1801DC629B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833310-5EE9-CBA4-449D-E8CB39B9FE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09EEC6-F651-AF58-AE58-3771AF7DAC9C}"/>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E34CBCEB-B43F-903D-E6EC-83967F6CB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B164B5-5821-6A95-1117-18BF0BA90369}"/>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364946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0E466-1F4E-9B0B-BA25-809AD95DAA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665757-8E38-51F7-654A-AB1C54346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1F5E23-BF7A-DBC6-5F3C-67D94E329F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F6388C-25A6-EE59-FA79-2D99B05945E9}"/>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6" name="Footer Placeholder 5">
            <a:extLst>
              <a:ext uri="{FF2B5EF4-FFF2-40B4-BE49-F238E27FC236}">
                <a16:creationId xmlns:a16="http://schemas.microsoft.com/office/drawing/2014/main" id="{9DEA2B98-4FF4-DC53-7B26-008CBC595A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003E2-030B-3FDA-80C3-4E015EB9754D}"/>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365226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882B-8F45-30F3-432C-BEB53F2058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874A01-2E93-1DDC-7CB4-FC83128F0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3570AA-C785-1584-1D48-5E2295CA2E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83D76F-B8AA-1154-C30F-A3935AEBE8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3A07EC-56FE-D090-0459-FC7E35A820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3FA976-0A39-A9EA-798F-A611352E4C51}"/>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8" name="Footer Placeholder 7">
            <a:extLst>
              <a:ext uri="{FF2B5EF4-FFF2-40B4-BE49-F238E27FC236}">
                <a16:creationId xmlns:a16="http://schemas.microsoft.com/office/drawing/2014/main" id="{37C8301D-9CB4-5B01-DCF5-E3735A5318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55EA9-817A-3B2F-72EA-1F5D760D2647}"/>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3912447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38BDD-A3E1-07C5-84B2-F870A50B14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83656D-E450-9498-EFA5-6A097D89BB78}"/>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4" name="Footer Placeholder 3">
            <a:extLst>
              <a:ext uri="{FF2B5EF4-FFF2-40B4-BE49-F238E27FC236}">
                <a16:creationId xmlns:a16="http://schemas.microsoft.com/office/drawing/2014/main" id="{CB1A30A0-3602-B5F6-8097-4D3FD4265C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45BDC1-925E-D73E-4FB2-1B17E692BA5A}"/>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242521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8A6CF7-10B1-CEDA-85E9-C0BF9C3B545C}"/>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3" name="Footer Placeholder 2">
            <a:extLst>
              <a:ext uri="{FF2B5EF4-FFF2-40B4-BE49-F238E27FC236}">
                <a16:creationId xmlns:a16="http://schemas.microsoft.com/office/drawing/2014/main" id="{DF0C0010-85B7-E103-9372-BC582D8DB5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C43E2E-E941-3361-DFF6-36B949D04A90}"/>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2365184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55D0-C59F-7EBC-EA32-03B291372D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B7CAD-A0DE-4443-6FFF-FA38D82D34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211691-C3DA-8742-830D-26ADF3CAB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389C2-2B4D-2AE7-9715-5CA4A0AC7D1F}"/>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6" name="Footer Placeholder 5">
            <a:extLst>
              <a:ext uri="{FF2B5EF4-FFF2-40B4-BE49-F238E27FC236}">
                <a16:creationId xmlns:a16="http://schemas.microsoft.com/office/drawing/2014/main" id="{DEEFF4AC-AB39-8323-9467-DAF7825D6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E62C93-E758-8CDD-C7EC-8BA74956D33C}"/>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349693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2022-ADB4-4BD0-1396-3677F7B4B1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3A7E9E-9CE2-BB53-613E-69512BB6F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D51FE8-7099-F79A-4F9F-474524A03C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9DFBE-2186-E811-B61B-C081BB907036}"/>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6" name="Footer Placeholder 5">
            <a:extLst>
              <a:ext uri="{FF2B5EF4-FFF2-40B4-BE49-F238E27FC236}">
                <a16:creationId xmlns:a16="http://schemas.microsoft.com/office/drawing/2014/main" id="{CE465D65-F81F-952B-B14D-7D5D2E0F17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B3F37C-0A07-9961-FB88-F42DEFEC3F45}"/>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2524305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971E1-842F-D2EE-AD26-9CA219851A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681348-39F9-2002-1536-9514BFAEE6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3B0508-8A79-1265-00AA-854B4B164DDB}"/>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03DE5121-F4EB-9EB3-557F-417B6873A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16222-A69E-2E31-92D3-52C494B298B4}"/>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4150536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B6D7F0-1280-001B-E3E4-19BB6ABEA8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746112-FC3E-5CAD-CF89-0F67D28D4D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48E2D-602D-FFA5-30F1-43B4F2263625}"/>
              </a:ext>
            </a:extLst>
          </p:cNvPr>
          <p:cNvSpPr>
            <a:spLocks noGrp="1"/>
          </p:cNvSpPr>
          <p:nvPr>
            <p:ph type="dt" sz="half" idx="10"/>
          </p:nvPr>
        </p:nvSpPr>
        <p:spPr/>
        <p:txBody>
          <a:body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664A42F0-E4BC-7F0A-33A7-74669D011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AC577F-BA40-629A-D48A-1580DB1836F3}"/>
              </a:ext>
            </a:extLst>
          </p:cNvPr>
          <p:cNvSpPr>
            <a:spLocks noGrp="1"/>
          </p:cNvSpPr>
          <p:nvPr>
            <p:ph type="sldNum" sz="quarter" idx="12"/>
          </p:nvPr>
        </p:nvSpPr>
        <p:spPr/>
        <p:txBody>
          <a:bodyPr/>
          <a:lstStyle/>
          <a:p>
            <a:fld id="{E9864F7F-07A1-438B-8DF2-3810DDD8D170}" type="slidenum">
              <a:rPr lang="en-GB" smtClean="0"/>
              <a:t>‹#›</a:t>
            </a:fld>
            <a:endParaRPr lang="en-GB"/>
          </a:p>
        </p:txBody>
      </p:sp>
    </p:spTree>
    <p:extLst>
      <p:ext uri="{BB962C8B-B14F-4D97-AF65-F5344CB8AC3E}">
        <p14:creationId xmlns:p14="http://schemas.microsoft.com/office/powerpoint/2010/main" val="3218713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10/26/2026</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659360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10/26/2026</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151950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10/26/2026</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9380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10/26/2026</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3015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10/26/2026</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21800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10/26/2026</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394990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10/26/2026</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049478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10/26/2026</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98271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10/26/2026</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35026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10/26/2026</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611098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10/26/2026</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38421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3A76A3-ADC8-4477-8FC1-B9DD55D84908}" type="datetime1">
              <a:rPr lang="en-US" smtClean="0"/>
              <a:t>10/26/2026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9091306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7F49BE-398D-479A-8A7E-5DDBCA61EDCB}" type="datetime1">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655506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29805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356916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939369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7AF6CA6-7293-4AA2-A0E0-A3BF4416E786}" type="datetime1">
              <a:rPr lang="en-US" smtClean="0"/>
              <a:t>10/26/2026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046487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8D87016-7BCD-46FB-8EE3-AB6C369108B4}" type="datetime1">
              <a:rPr lang="en-US" smtClean="0"/>
              <a:t>10/26/2026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901961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1547011-1FFC-4EF8-9A2E-53B4AD2ADBD4}" type="datetime1">
              <a:rPr lang="en-US" smtClean="0"/>
              <a:t>10/26/2026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581285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2EB47-45B4-4EF5-A743-B4885DD2F060}" type="datetime1">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837576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747193067"/>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096636636"/>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31117984"/>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900046091"/>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4"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984110313"/>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8D24A4-5FEC-4062-8995-EB21925B3B40}" type="datetime1">
              <a:rPr lang="en-US" smtClean="0"/>
              <a:t>10/26/2026</a:t>
            </a:fld>
            <a:endParaRPr lang="en-US" sz="1000" dirty="0"/>
          </a:p>
        </p:txBody>
      </p:sp>
      <p:sp>
        <p:nvSpPr>
          <p:cNvPr id="4"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351951722"/>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62538-DC4D-4667-96E5-B3278DDF8B12}" type="datetime1">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264136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880548-5C08-4BE3-B63E-F2BB63B0B00C}" type="datetime1">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0468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21" Type="http://schemas.openxmlformats.org/officeDocument/2006/relationships/image" Target="../media/image4.png"/><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3.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2.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5BBAD5-BDC2-B195-196A-B7B431E097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DBFAF0-49D7-39B8-B26F-4285C55E09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68D74-83A9-6F8D-6D6A-7564C0CDD7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D93E04-5479-4D87-8598-680BF44DBE83}" type="datetimeFigureOut">
              <a:rPr lang="en-GB" smtClean="0"/>
              <a:t>26/10/2026</a:t>
            </a:fld>
            <a:endParaRPr lang="en-GB"/>
          </a:p>
        </p:txBody>
      </p:sp>
      <p:sp>
        <p:nvSpPr>
          <p:cNvPr id="5" name="Footer Placeholder 4">
            <a:extLst>
              <a:ext uri="{FF2B5EF4-FFF2-40B4-BE49-F238E27FC236}">
                <a16:creationId xmlns:a16="http://schemas.microsoft.com/office/drawing/2014/main" id="{FA162656-6618-CBA4-5A20-953907EAD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DD8FD4-37F4-A878-77E5-20965EB1B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864F7F-07A1-438B-8DF2-3810DDD8D170}" type="slidenum">
              <a:rPr lang="en-GB" smtClean="0"/>
              <a:t>‹#›</a:t>
            </a:fld>
            <a:endParaRPr lang="en-GB"/>
          </a:p>
        </p:txBody>
      </p:sp>
    </p:spTree>
    <p:extLst>
      <p:ext uri="{BB962C8B-B14F-4D97-AF65-F5344CB8AC3E}">
        <p14:creationId xmlns:p14="http://schemas.microsoft.com/office/powerpoint/2010/main" val="2876885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10/26/2026</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49371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8D24A4-5FEC-4062-8995-EB21925B3B40}" type="datetime1">
              <a:rPr lang="en-US" smtClean="0"/>
              <a:t>10/26/2026</a:t>
            </a:fld>
            <a:endParaRPr lang="en-US" sz="1000"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sz="100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15818192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C65FCEA-D268-8DAC-D867-C1CE533AA7B0}"/>
              </a:ext>
            </a:extLst>
          </p:cNvPr>
          <p:cNvSpPr>
            <a:spLocks noGrp="1"/>
          </p:cNvSpPr>
          <p:nvPr>
            <p:ph type="ctrTitle"/>
          </p:nvPr>
        </p:nvSpPr>
        <p:spPr>
          <a:xfrm>
            <a:off x="3880430" y="583345"/>
            <a:ext cx="7160357" cy="4164820"/>
          </a:xfrm>
        </p:spPr>
        <p:txBody>
          <a:bodyPr anchor="t">
            <a:normAutofit/>
          </a:bodyPr>
          <a:lstStyle/>
          <a:p>
            <a:pPr algn="r"/>
            <a:r>
              <a:rPr lang="en-GB" sz="8000" dirty="0">
                <a:solidFill>
                  <a:srgbClr val="FFFFFF"/>
                </a:solidFill>
              </a:rPr>
              <a:t>Forces, Torques and Friction</a:t>
            </a:r>
          </a:p>
        </p:txBody>
      </p:sp>
      <p:sp>
        <p:nvSpPr>
          <p:cNvPr id="3" name="Subtitle 2">
            <a:extLst>
              <a:ext uri="{FF2B5EF4-FFF2-40B4-BE49-F238E27FC236}">
                <a16:creationId xmlns:a16="http://schemas.microsoft.com/office/drawing/2014/main" id="{9A531FA0-A833-6C3B-BA70-1AB407436449}"/>
              </a:ext>
            </a:extLst>
          </p:cNvPr>
          <p:cNvSpPr>
            <a:spLocks noGrp="1"/>
          </p:cNvSpPr>
          <p:nvPr>
            <p:ph type="subTitle" idx="1"/>
          </p:nvPr>
        </p:nvSpPr>
        <p:spPr>
          <a:xfrm>
            <a:off x="1208228" y="5972174"/>
            <a:ext cx="8578699" cy="504825"/>
          </a:xfrm>
        </p:spPr>
        <p:txBody>
          <a:bodyPr>
            <a:normAutofit/>
          </a:bodyPr>
          <a:lstStyle/>
          <a:p>
            <a:pPr algn="l"/>
            <a:endParaRPr lang="en-GB" sz="20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4260100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57195-F01B-D381-AA9D-12976C8E7057}"/>
              </a:ext>
            </a:extLst>
          </p:cNvPr>
          <p:cNvSpPr>
            <a:spLocks noGrp="1"/>
          </p:cNvSpPr>
          <p:nvPr>
            <p:ph type="title"/>
          </p:nvPr>
        </p:nvSpPr>
        <p:spPr/>
        <p:txBody>
          <a:bodyPr/>
          <a:lstStyle/>
          <a:p>
            <a:r>
              <a:rPr lang="en-GB" dirty="0"/>
              <a:t>Forces and torques</a:t>
            </a:r>
          </a:p>
        </p:txBody>
      </p:sp>
      <p:sp>
        <p:nvSpPr>
          <p:cNvPr id="3" name="Content Placeholder 2">
            <a:extLst>
              <a:ext uri="{FF2B5EF4-FFF2-40B4-BE49-F238E27FC236}">
                <a16:creationId xmlns:a16="http://schemas.microsoft.com/office/drawing/2014/main" id="{35D55B65-F97D-DAD3-303A-328AE36D12DF}"/>
              </a:ext>
            </a:extLst>
          </p:cNvPr>
          <p:cNvSpPr>
            <a:spLocks noGrp="1"/>
          </p:cNvSpPr>
          <p:nvPr>
            <p:ph idx="1"/>
          </p:nvPr>
        </p:nvSpPr>
        <p:spPr/>
        <p:txBody>
          <a:bodyPr/>
          <a:lstStyle/>
          <a:p>
            <a:pPr marL="0" indent="0">
              <a:buNone/>
            </a:pPr>
            <a:r>
              <a:rPr lang="en-GB" dirty="0"/>
              <a:t>Forces and torques further define an object’s behaviour in rigid body dynamics. A force is a push or pull that affects an object’s position by accelerating it in a given direction, while torque is a force that causes rotation, impacting the object’s orientation. In games, applying forces and torques to objects allows developers to simulate movements like falling, sliding, and rotating in response to the environment.</a:t>
            </a:r>
          </a:p>
        </p:txBody>
      </p:sp>
    </p:spTree>
    <p:extLst>
      <p:ext uri="{BB962C8B-B14F-4D97-AF65-F5344CB8AC3E}">
        <p14:creationId xmlns:p14="http://schemas.microsoft.com/office/powerpoint/2010/main" val="1840606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750D-56C9-562E-D9F4-146B83401295}"/>
              </a:ext>
            </a:extLst>
          </p:cNvPr>
          <p:cNvSpPr>
            <a:spLocks noGrp="1"/>
          </p:cNvSpPr>
          <p:nvPr>
            <p:ph type="title"/>
          </p:nvPr>
        </p:nvSpPr>
        <p:spPr/>
        <p:txBody>
          <a:bodyPr/>
          <a:lstStyle/>
          <a:p>
            <a:r>
              <a:rPr lang="en-GB" dirty="0"/>
              <a:t>Demonstrating Forces</a:t>
            </a:r>
          </a:p>
        </p:txBody>
      </p:sp>
      <p:sp>
        <p:nvSpPr>
          <p:cNvPr id="3" name="Content Placeholder 2">
            <a:extLst>
              <a:ext uri="{FF2B5EF4-FFF2-40B4-BE49-F238E27FC236}">
                <a16:creationId xmlns:a16="http://schemas.microsoft.com/office/drawing/2014/main" id="{634A0DF8-B10E-1B76-CFB8-952DBE58A66F}"/>
              </a:ext>
            </a:extLst>
          </p:cNvPr>
          <p:cNvSpPr>
            <a:spLocks noGrp="1"/>
          </p:cNvSpPr>
          <p:nvPr>
            <p:ph idx="1"/>
          </p:nvPr>
        </p:nvSpPr>
        <p:spPr/>
        <p:txBody>
          <a:bodyPr/>
          <a:lstStyle/>
          <a:p>
            <a:r>
              <a:rPr lang="en-GB" dirty="0"/>
              <a:t>See code</a:t>
            </a:r>
          </a:p>
        </p:txBody>
      </p:sp>
    </p:spTree>
    <p:extLst>
      <p:ext uri="{BB962C8B-B14F-4D97-AF65-F5344CB8AC3E}">
        <p14:creationId xmlns:p14="http://schemas.microsoft.com/office/powerpoint/2010/main" val="67559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23F11-505E-EB16-84BB-EB9BD355B1F3}"/>
              </a:ext>
            </a:extLst>
          </p:cNvPr>
          <p:cNvSpPr>
            <a:spLocks noGrp="1"/>
          </p:cNvSpPr>
          <p:nvPr>
            <p:ph type="title"/>
          </p:nvPr>
        </p:nvSpPr>
        <p:spPr/>
        <p:txBody>
          <a:bodyPr/>
          <a:lstStyle/>
          <a:p>
            <a:r>
              <a:rPr lang="en-GB" b="1" dirty="0"/>
              <a:t>Tractive forces</a:t>
            </a:r>
            <a:endParaRPr lang="en-GB" dirty="0"/>
          </a:p>
        </p:txBody>
      </p:sp>
      <p:sp>
        <p:nvSpPr>
          <p:cNvPr id="3" name="Content Placeholder 2">
            <a:extLst>
              <a:ext uri="{FF2B5EF4-FFF2-40B4-BE49-F238E27FC236}">
                <a16:creationId xmlns:a16="http://schemas.microsoft.com/office/drawing/2014/main" id="{250C8FA2-5217-4430-4499-A1638B5FD7BF}"/>
              </a:ext>
            </a:extLst>
          </p:cNvPr>
          <p:cNvSpPr>
            <a:spLocks noGrp="1"/>
          </p:cNvSpPr>
          <p:nvPr>
            <p:ph idx="1"/>
          </p:nvPr>
        </p:nvSpPr>
        <p:spPr/>
        <p:txBody>
          <a:bodyPr/>
          <a:lstStyle/>
          <a:p>
            <a:pPr marL="0" indent="0">
              <a:buNone/>
            </a:pPr>
            <a:r>
              <a:rPr lang="en-GB" b="1" dirty="0"/>
              <a:t>Tractive forces</a:t>
            </a:r>
            <a:r>
              <a:rPr lang="en-GB" dirty="0"/>
              <a:t> refer to the forces that create movement by gripping or "pulling" on a surface, such as the frictional force that enables a car tire to push against the ground and propel the vehicle forward.</a:t>
            </a:r>
          </a:p>
        </p:txBody>
      </p:sp>
    </p:spTree>
    <p:extLst>
      <p:ext uri="{BB962C8B-B14F-4D97-AF65-F5344CB8AC3E}">
        <p14:creationId xmlns:p14="http://schemas.microsoft.com/office/powerpoint/2010/main" val="268707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E5ACB-E19D-B1AA-6551-A8060B43A4A6}"/>
              </a:ext>
            </a:extLst>
          </p:cNvPr>
          <p:cNvSpPr>
            <a:spLocks noGrp="1"/>
          </p:cNvSpPr>
          <p:nvPr>
            <p:ph type="title"/>
          </p:nvPr>
        </p:nvSpPr>
        <p:spPr/>
        <p:txBody>
          <a:bodyPr/>
          <a:lstStyle/>
          <a:p>
            <a:r>
              <a:rPr lang="en-GB" b="1" dirty="0"/>
              <a:t>Friction</a:t>
            </a:r>
            <a:endParaRPr lang="en-GB" dirty="0"/>
          </a:p>
        </p:txBody>
      </p:sp>
      <p:sp>
        <p:nvSpPr>
          <p:cNvPr id="3" name="Content Placeholder 2">
            <a:extLst>
              <a:ext uri="{FF2B5EF4-FFF2-40B4-BE49-F238E27FC236}">
                <a16:creationId xmlns:a16="http://schemas.microsoft.com/office/drawing/2014/main" id="{69B19DEA-7ABA-56A6-9AE3-27E2C3FE152C}"/>
              </a:ext>
            </a:extLst>
          </p:cNvPr>
          <p:cNvSpPr>
            <a:spLocks noGrp="1"/>
          </p:cNvSpPr>
          <p:nvPr>
            <p:ph idx="1"/>
          </p:nvPr>
        </p:nvSpPr>
        <p:spPr/>
        <p:txBody>
          <a:bodyPr/>
          <a:lstStyle/>
          <a:p>
            <a:pPr marL="0" indent="0">
              <a:buNone/>
            </a:pPr>
            <a:r>
              <a:rPr lang="en-GB" dirty="0"/>
              <a:t>Friction is crucial in these scenarios because it’s the force that resists motion and provides the necessary "grip." </a:t>
            </a:r>
          </a:p>
          <a:p>
            <a:pPr marL="0" indent="0">
              <a:buNone/>
            </a:pPr>
            <a:endParaRPr lang="en-GB" dirty="0"/>
          </a:p>
          <a:p>
            <a:pPr marL="0" indent="0">
              <a:buNone/>
            </a:pPr>
            <a:r>
              <a:rPr lang="en-GB" dirty="0"/>
              <a:t>Without friction, the tire would slip, and tractive force wouldn’t effectively result in forward movement.</a:t>
            </a:r>
          </a:p>
        </p:txBody>
      </p:sp>
    </p:spTree>
    <p:extLst>
      <p:ext uri="{BB962C8B-B14F-4D97-AF65-F5344CB8AC3E}">
        <p14:creationId xmlns:p14="http://schemas.microsoft.com/office/powerpoint/2010/main" val="2770914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4BD4-4DCF-F8C9-40AD-01AE7A7058D7}"/>
              </a:ext>
            </a:extLst>
          </p:cNvPr>
          <p:cNvSpPr>
            <a:spLocks noGrp="1"/>
          </p:cNvSpPr>
          <p:nvPr>
            <p:ph type="title"/>
          </p:nvPr>
        </p:nvSpPr>
        <p:spPr/>
        <p:txBody>
          <a:bodyPr/>
          <a:lstStyle/>
          <a:p>
            <a:r>
              <a:rPr lang="en-GB" dirty="0"/>
              <a:t>Static Friction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70873BB-140E-EE18-53EB-FE3A7744B825}"/>
                  </a:ext>
                </a:extLst>
              </p:cNvPr>
              <p:cNvSpPr>
                <a:spLocks noGrp="1"/>
              </p:cNvSpPr>
              <p:nvPr>
                <p:ph idx="1"/>
              </p:nvPr>
            </p:nvSpPr>
            <p:spPr/>
            <p:txBody>
              <a:bodyPr>
                <a:normAutofit/>
              </a:bodyPr>
              <a:lstStyle/>
              <a:p>
                <a:pPr marL="0" indent="0">
                  <a:buNone/>
                </a:pPr>
                <a:r>
                  <a:rPr lang="en-GB" dirty="0"/>
                  <a:t>Static Friction is the frictional force that resists the initial movement when a body is stationary. In numerical integration, static friction is often modelled with a threshold. Only if the applied force surpasses this threshold does the object start moving. It achieves this by resisting initial motion and is generally stronger than kinetic friction. The static friction force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𝑠</m:t>
                        </m:r>
                      </m:sub>
                    </m:sSub>
                  </m:oMath>
                </a14:m>
                <a:r>
                  <a:rPr lang="en-GB" dirty="0"/>
                  <a:t>is proportional to the normal force N (the force perpendicular to the surfaces in contact) and is calculated by: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where </a:t>
                </a:r>
                <a14:m>
                  <m:oMath xmlns:m="http://schemas.openxmlformats.org/officeDocument/2006/math">
                    <m:sSub>
                      <m:sSubPr>
                        <m:ctrlPr>
                          <a:rPr lang="en-GB" i="1" smtClean="0">
                            <a:latin typeface="Cambria Math" panose="02040503050406030204" pitchFamily="18" charset="0"/>
                          </a:rPr>
                        </m:ctrlPr>
                      </m:sSubPr>
                      <m:e>
                        <m:r>
                          <m:rPr>
                            <m:nor/>
                          </m:rPr>
                          <a:rPr lang="en-GB" dirty="0"/>
                          <m:t>μ</m:t>
                        </m:r>
                      </m:e>
                      <m:sub>
                        <m:r>
                          <a:rPr lang="en-GB" b="0" i="1" smtClean="0">
                            <a:latin typeface="Cambria Math" panose="02040503050406030204" pitchFamily="18" charset="0"/>
                          </a:rPr>
                          <m:t>𝑠</m:t>
                        </m:r>
                      </m:sub>
                    </m:sSub>
                  </m:oMath>
                </a14:m>
                <a:r>
                  <a:rPr lang="en-GB" dirty="0"/>
                  <a:t>is the coefficient of static friction. The inequality signifies that static friction adjusts up to its maximum value to prevent motion.</a:t>
                </a:r>
              </a:p>
            </p:txBody>
          </p:sp>
        </mc:Choice>
        <mc:Fallback xmlns="">
          <p:sp>
            <p:nvSpPr>
              <p:cNvPr id="3" name="Content Placeholder 2">
                <a:extLst>
                  <a:ext uri="{FF2B5EF4-FFF2-40B4-BE49-F238E27FC236}">
                    <a16:creationId xmlns:a16="http://schemas.microsoft.com/office/drawing/2014/main" id="{970873BB-140E-EE18-53EB-FE3A7744B825}"/>
                  </a:ext>
                </a:extLst>
              </p:cNvPr>
              <p:cNvSpPr>
                <a:spLocks noGrp="1" noRot="1" noChangeAspect="1" noMove="1" noResize="1" noEditPoints="1" noAdjustHandles="1" noChangeArrowheads="1" noChangeShapeType="1" noTextEdit="1"/>
              </p:cNvSpPr>
              <p:nvPr>
                <p:ph idx="1"/>
              </p:nvPr>
            </p:nvSpPr>
            <p:spPr>
              <a:blipFill>
                <a:blip r:embed="rId2"/>
                <a:stretch>
                  <a:fillRect l="-629" t="-1401" r="-1087"/>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E8662720-4158-516C-61BD-35AC35D0365A}"/>
              </a:ext>
            </a:extLst>
          </p:cNvPr>
          <p:cNvPicPr>
            <a:picLocks noChangeAspect="1"/>
          </p:cNvPicPr>
          <p:nvPr/>
        </p:nvPicPr>
        <p:blipFill>
          <a:blip r:embed="rId3"/>
          <a:srcRect t="36024"/>
          <a:stretch/>
        </p:blipFill>
        <p:spPr>
          <a:xfrm>
            <a:off x="5357709" y="3696565"/>
            <a:ext cx="1476581" cy="609457"/>
          </a:xfrm>
          <a:prstGeom prst="rect">
            <a:avLst/>
          </a:prstGeom>
        </p:spPr>
      </p:pic>
    </p:spTree>
    <p:extLst>
      <p:ext uri="{BB962C8B-B14F-4D97-AF65-F5344CB8AC3E}">
        <p14:creationId xmlns:p14="http://schemas.microsoft.com/office/powerpoint/2010/main" val="205939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9043-AEF5-F991-76DF-91D5C78F1737}"/>
              </a:ext>
            </a:extLst>
          </p:cNvPr>
          <p:cNvSpPr>
            <a:spLocks noGrp="1"/>
          </p:cNvSpPr>
          <p:nvPr>
            <p:ph type="title"/>
          </p:nvPr>
        </p:nvSpPr>
        <p:spPr/>
        <p:txBody>
          <a:bodyPr/>
          <a:lstStyle/>
          <a:p>
            <a:r>
              <a:rPr lang="en-GB" dirty="0"/>
              <a:t>Static Friction</a:t>
            </a:r>
          </a:p>
        </p:txBody>
      </p:sp>
      <p:pic>
        <p:nvPicPr>
          <p:cNvPr id="5" name="Content Placeholder 4">
            <a:extLst>
              <a:ext uri="{FF2B5EF4-FFF2-40B4-BE49-F238E27FC236}">
                <a16:creationId xmlns:a16="http://schemas.microsoft.com/office/drawing/2014/main" id="{3F25EE39-35CF-5C49-E6A4-8EEB1C4302E3}"/>
              </a:ext>
            </a:extLst>
          </p:cNvPr>
          <p:cNvPicPr>
            <a:picLocks noGrp="1" noChangeAspect="1"/>
          </p:cNvPicPr>
          <p:nvPr>
            <p:ph idx="1"/>
          </p:nvPr>
        </p:nvPicPr>
        <p:blipFill>
          <a:blip r:embed="rId2"/>
          <a:stretch>
            <a:fillRect/>
          </a:stretch>
        </p:blipFill>
        <p:spPr>
          <a:xfrm>
            <a:off x="777240" y="914400"/>
            <a:ext cx="10659110" cy="5943600"/>
          </a:xfrm>
        </p:spPr>
      </p:pic>
    </p:spTree>
    <p:extLst>
      <p:ext uri="{BB962C8B-B14F-4D97-AF65-F5344CB8AC3E}">
        <p14:creationId xmlns:p14="http://schemas.microsoft.com/office/powerpoint/2010/main" val="2847612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08BAC-4862-E91C-A9E7-6F31F25467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F8001-4B0F-BD8F-21DE-C2DEC9B0693F}"/>
              </a:ext>
            </a:extLst>
          </p:cNvPr>
          <p:cNvSpPr>
            <a:spLocks noGrp="1"/>
          </p:cNvSpPr>
          <p:nvPr>
            <p:ph type="title"/>
          </p:nvPr>
        </p:nvSpPr>
        <p:spPr/>
        <p:txBody>
          <a:bodyPr>
            <a:normAutofit/>
          </a:bodyPr>
          <a:lstStyle/>
          <a:p>
            <a:r>
              <a:rPr lang="en-GB" dirty="0"/>
              <a:t>Kinetic (Dynamic) Friction</a:t>
            </a:r>
          </a:p>
        </p:txBody>
      </p:sp>
      <p:sp>
        <p:nvSpPr>
          <p:cNvPr id="3" name="Content Placeholder 2">
            <a:extLst>
              <a:ext uri="{FF2B5EF4-FFF2-40B4-BE49-F238E27FC236}">
                <a16:creationId xmlns:a16="http://schemas.microsoft.com/office/drawing/2014/main" id="{4E3B4C1A-47C6-6917-8F1E-C4682C79851E}"/>
              </a:ext>
            </a:extLst>
          </p:cNvPr>
          <p:cNvSpPr>
            <a:spLocks noGrp="1"/>
          </p:cNvSpPr>
          <p:nvPr>
            <p:ph idx="1"/>
          </p:nvPr>
        </p:nvSpPr>
        <p:spPr/>
        <p:txBody>
          <a:bodyPr>
            <a:normAutofit/>
          </a:bodyPr>
          <a:lstStyle/>
          <a:p>
            <a:pPr marL="0" indent="0">
              <a:buNone/>
            </a:pPr>
            <a:r>
              <a:rPr lang="en-GB" dirty="0"/>
              <a:t>Once the object is moving, kinetic friction takes over.</a:t>
            </a:r>
          </a:p>
          <a:p>
            <a:pPr marL="0" indent="0">
              <a:buNone/>
            </a:pPr>
            <a:r>
              <a:rPr lang="en-GB" dirty="0"/>
              <a:t>This force remains fairly constant but is usually less than static friction. </a:t>
            </a:r>
          </a:p>
          <a:p>
            <a:pPr marL="0" indent="0">
              <a:buNone/>
            </a:pPr>
            <a:r>
              <a:rPr lang="en-GB" dirty="0"/>
              <a:t>It’s factored into numerical integration as a counteracting force to the movement.</a:t>
            </a:r>
          </a:p>
        </p:txBody>
      </p:sp>
      <p:pic>
        <p:nvPicPr>
          <p:cNvPr id="5" name="Picture 4">
            <a:extLst>
              <a:ext uri="{FF2B5EF4-FFF2-40B4-BE49-F238E27FC236}">
                <a16:creationId xmlns:a16="http://schemas.microsoft.com/office/drawing/2014/main" id="{BE74CAE0-718A-C530-7207-4BD48C2D4742}"/>
              </a:ext>
            </a:extLst>
          </p:cNvPr>
          <p:cNvPicPr>
            <a:picLocks noChangeAspect="1"/>
          </p:cNvPicPr>
          <p:nvPr/>
        </p:nvPicPr>
        <p:blipFill>
          <a:blip r:embed="rId2"/>
          <a:stretch>
            <a:fillRect/>
          </a:stretch>
        </p:blipFill>
        <p:spPr>
          <a:xfrm>
            <a:off x="5387471" y="4980094"/>
            <a:ext cx="1171739" cy="409632"/>
          </a:xfrm>
          <a:prstGeom prst="rect">
            <a:avLst/>
          </a:prstGeom>
        </p:spPr>
      </p:pic>
      <p:sp>
        <p:nvSpPr>
          <p:cNvPr id="8" name="TextBox 7">
            <a:extLst>
              <a:ext uri="{FF2B5EF4-FFF2-40B4-BE49-F238E27FC236}">
                <a16:creationId xmlns:a16="http://schemas.microsoft.com/office/drawing/2014/main" id="{41E67821-5AF7-2B1F-4ABF-C0E4A8235FCB}"/>
              </a:ext>
            </a:extLst>
          </p:cNvPr>
          <p:cNvSpPr txBox="1"/>
          <p:nvPr/>
        </p:nvSpPr>
        <p:spPr>
          <a:xfrm>
            <a:off x="777237" y="4275742"/>
            <a:ext cx="1039220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a:ea typeface="+mn-ea"/>
                <a:cs typeface="+mn-cs"/>
              </a:rPr>
              <a:t>kinetic friction acts in the opposite direction of motion, resisting movement but generally with a lower coefficient than static friction. It is given by:</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274C8E4F-B9FF-84B9-6825-E6B0A01C656A}"/>
                  </a:ext>
                </a:extLst>
              </p:cNvPr>
              <p:cNvSpPr txBox="1"/>
              <p:nvPr/>
            </p:nvSpPr>
            <p:spPr>
              <a:xfrm>
                <a:off x="4326193" y="5690434"/>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a:ea typeface="+mn-ea"/>
                    <a:cs typeface="+mn-cs"/>
                  </a:rPr>
                  <a:t>where </a:t>
                </a:r>
                <a14:m>
                  <m:oMath xmlns:m="http://schemas.openxmlformats.org/officeDocument/2006/math">
                    <m:sSub>
                      <m:sSubPr>
                        <m:ctrlP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ctrlPr>
                      </m:sSubPr>
                      <m:e>
                        <m:r>
                          <m:rPr>
                            <m:nor/>
                          </m:rPr>
                          <a:rPr kumimoji="0" lang="en-GB" sz="1800" b="0" i="0" u="none" strike="noStrike" kern="1200" cap="none" spc="0" normalizeH="0" baseline="0" noProof="0">
                            <a:ln>
                              <a:noFill/>
                            </a:ln>
                            <a:solidFill>
                              <a:srgbClr val="000000"/>
                            </a:solidFill>
                            <a:effectLst/>
                            <a:uLnTx/>
                            <a:uFillTx/>
                            <a:latin typeface="Calibri"/>
                            <a:ea typeface="+mn-ea"/>
                            <a:cs typeface="+mn-cs"/>
                          </a:rPr>
                          <m:t>μ</m:t>
                        </m:r>
                      </m:e>
                      <m:sub>
                        <m:r>
                          <a:rPr kumimoji="0" lang="en-GB" sz="1800" b="0" i="1" u="none" strike="noStrike" kern="1200" cap="none" spc="0" normalizeH="0" baseline="0" noProof="0" smtClean="0">
                            <a:ln>
                              <a:noFill/>
                            </a:ln>
                            <a:solidFill>
                              <a:srgbClr val="000000"/>
                            </a:solidFill>
                            <a:effectLst/>
                            <a:uLnTx/>
                            <a:uFillTx/>
                            <a:latin typeface="Cambria Math" panose="02040503050406030204" pitchFamily="18" charset="0"/>
                            <a:ea typeface="+mn-ea"/>
                            <a:cs typeface="+mn-cs"/>
                          </a:rPr>
                          <m:t>𝑘</m:t>
                        </m:r>
                      </m:sub>
                    </m:sSub>
                  </m:oMath>
                </a14:m>
                <a:r>
                  <a:rPr kumimoji="0" lang="en-GB" sz="1800" b="0" i="0" u="none" strike="noStrike" kern="1200" cap="none" spc="0" normalizeH="0" baseline="0" noProof="0" dirty="0">
                    <a:ln>
                      <a:noFill/>
                    </a:ln>
                    <a:solidFill>
                      <a:srgbClr val="000000"/>
                    </a:solidFill>
                    <a:effectLst/>
                    <a:uLnTx/>
                    <a:uFillTx/>
                    <a:latin typeface="Calibri"/>
                    <a:ea typeface="+mn-ea"/>
                    <a:cs typeface="+mn-cs"/>
                  </a:rPr>
                  <a:t>​ is the coefficient of kinetic friction.</a:t>
                </a:r>
              </a:p>
            </p:txBody>
          </p:sp>
        </mc:Choice>
        <mc:Fallback xmlns="">
          <p:sp>
            <p:nvSpPr>
              <p:cNvPr id="10" name="TextBox 9">
                <a:extLst>
                  <a:ext uri="{FF2B5EF4-FFF2-40B4-BE49-F238E27FC236}">
                    <a16:creationId xmlns:a16="http://schemas.microsoft.com/office/drawing/2014/main" id="{274C8E4F-B9FF-84B9-6825-E6B0A01C656A}"/>
                  </a:ext>
                </a:extLst>
              </p:cNvPr>
              <p:cNvSpPr txBox="1">
                <a:spLocks noRot="1" noChangeAspect="1" noMove="1" noResize="1" noEditPoints="1" noAdjustHandles="1" noChangeArrowheads="1" noChangeShapeType="1" noTextEdit="1"/>
              </p:cNvSpPr>
              <p:nvPr/>
            </p:nvSpPr>
            <p:spPr>
              <a:xfrm>
                <a:off x="4326193" y="5690434"/>
                <a:ext cx="6096000" cy="369332"/>
              </a:xfrm>
              <a:prstGeom prst="rect">
                <a:avLst/>
              </a:prstGeom>
              <a:blipFill>
                <a:blip r:embed="rId3"/>
                <a:stretch>
                  <a:fillRect l="-900" t="-8197" b="-24590"/>
                </a:stretch>
              </a:blipFill>
            </p:spPr>
            <p:txBody>
              <a:bodyPr/>
              <a:lstStyle/>
              <a:p>
                <a:r>
                  <a:rPr lang="en-GB">
                    <a:noFill/>
                  </a:rPr>
                  <a:t> </a:t>
                </a:r>
              </a:p>
            </p:txBody>
          </p:sp>
        </mc:Fallback>
      </mc:AlternateContent>
    </p:spTree>
    <p:extLst>
      <p:ext uri="{BB962C8B-B14F-4D97-AF65-F5344CB8AC3E}">
        <p14:creationId xmlns:p14="http://schemas.microsoft.com/office/powerpoint/2010/main" val="1933052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C0BC8E-D0AA-FC94-839E-5817F4EEC407}"/>
              </a:ext>
            </a:extLst>
          </p:cNvPr>
          <p:cNvSpPr>
            <a:spLocks noGrp="1"/>
          </p:cNvSpPr>
          <p:nvPr>
            <p:ph idx="1"/>
          </p:nvPr>
        </p:nvSpPr>
        <p:spPr>
          <a:xfrm>
            <a:off x="777240" y="1366685"/>
            <a:ext cx="10659110" cy="924232"/>
          </a:xfrm>
        </p:spPr>
        <p:txBody>
          <a:bodyPr/>
          <a:lstStyle/>
          <a:p>
            <a:pPr marL="0" indent="0">
              <a:buNone/>
            </a:pPr>
            <a:r>
              <a:rPr lang="en-GB" dirty="0"/>
              <a:t>Once the object is moving, kinetic friction takes over. It’s simpler than static friction because it applies a constant force in the direction opposite to the object’s velocity.</a:t>
            </a:r>
          </a:p>
        </p:txBody>
      </p:sp>
      <p:pic>
        <p:nvPicPr>
          <p:cNvPr id="5" name="Picture 4">
            <a:extLst>
              <a:ext uri="{FF2B5EF4-FFF2-40B4-BE49-F238E27FC236}">
                <a16:creationId xmlns:a16="http://schemas.microsoft.com/office/drawing/2014/main" id="{39762F4D-A0E9-C4A2-6945-B3F8C5EDDDEA}"/>
              </a:ext>
            </a:extLst>
          </p:cNvPr>
          <p:cNvPicPr>
            <a:picLocks noChangeAspect="1"/>
          </p:cNvPicPr>
          <p:nvPr/>
        </p:nvPicPr>
        <p:blipFill>
          <a:blip r:embed="rId2"/>
          <a:stretch>
            <a:fillRect/>
          </a:stretch>
        </p:blipFill>
        <p:spPr>
          <a:xfrm>
            <a:off x="1743075" y="1828801"/>
            <a:ext cx="8705850" cy="4532670"/>
          </a:xfrm>
          <a:prstGeom prst="rect">
            <a:avLst/>
          </a:prstGeom>
        </p:spPr>
      </p:pic>
      <p:sp>
        <p:nvSpPr>
          <p:cNvPr id="6" name="Title 1">
            <a:extLst>
              <a:ext uri="{FF2B5EF4-FFF2-40B4-BE49-F238E27FC236}">
                <a16:creationId xmlns:a16="http://schemas.microsoft.com/office/drawing/2014/main" id="{B909EEC3-332D-EC56-4F86-6B823620A9CD}"/>
              </a:ext>
            </a:extLst>
          </p:cNvPr>
          <p:cNvSpPr>
            <a:spLocks noGrp="1"/>
          </p:cNvSpPr>
          <p:nvPr>
            <p:ph type="title"/>
          </p:nvPr>
        </p:nvSpPr>
        <p:spPr>
          <a:xfrm>
            <a:off x="777240" y="365125"/>
            <a:ext cx="10659110" cy="1325563"/>
          </a:xfrm>
        </p:spPr>
        <p:txBody>
          <a:bodyPr>
            <a:normAutofit/>
          </a:bodyPr>
          <a:lstStyle/>
          <a:p>
            <a:r>
              <a:rPr lang="en-GB" dirty="0"/>
              <a:t>Kinetic (Dynamic) Friction</a:t>
            </a:r>
          </a:p>
        </p:txBody>
      </p:sp>
    </p:spTree>
    <p:extLst>
      <p:ext uri="{BB962C8B-B14F-4D97-AF65-F5344CB8AC3E}">
        <p14:creationId xmlns:p14="http://schemas.microsoft.com/office/powerpoint/2010/main" val="2442758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745E-FA4C-FF81-CDAA-763D1F678532}"/>
              </a:ext>
            </a:extLst>
          </p:cNvPr>
          <p:cNvSpPr>
            <a:spLocks noGrp="1"/>
          </p:cNvSpPr>
          <p:nvPr>
            <p:ph type="title"/>
          </p:nvPr>
        </p:nvSpPr>
        <p:spPr/>
        <p:txBody>
          <a:bodyPr/>
          <a:lstStyle/>
          <a:p>
            <a:r>
              <a:rPr lang="en-GB" dirty="0"/>
              <a:t>Rolling Friction</a:t>
            </a:r>
          </a:p>
        </p:txBody>
      </p:sp>
      <p:sp>
        <p:nvSpPr>
          <p:cNvPr id="3" name="Content Placeholder 2">
            <a:extLst>
              <a:ext uri="{FF2B5EF4-FFF2-40B4-BE49-F238E27FC236}">
                <a16:creationId xmlns:a16="http://schemas.microsoft.com/office/drawing/2014/main" id="{90F00C93-13EC-F8FB-4539-B2539E8A6990}"/>
              </a:ext>
            </a:extLst>
          </p:cNvPr>
          <p:cNvSpPr>
            <a:spLocks noGrp="1"/>
          </p:cNvSpPr>
          <p:nvPr>
            <p:ph idx="1"/>
          </p:nvPr>
        </p:nvSpPr>
        <p:spPr/>
        <p:txBody>
          <a:bodyPr/>
          <a:lstStyle/>
          <a:p>
            <a:pPr marL="0" indent="0">
              <a:buNone/>
            </a:pPr>
            <a:r>
              <a:rPr lang="en-GB" dirty="0"/>
              <a:t>For rolling objects like wheels, friction resists rolling without sliding. This type has a lower coefficient than kinetic or static friction.</a:t>
            </a:r>
          </a:p>
        </p:txBody>
      </p:sp>
    </p:spTree>
    <p:extLst>
      <p:ext uri="{BB962C8B-B14F-4D97-AF65-F5344CB8AC3E}">
        <p14:creationId xmlns:p14="http://schemas.microsoft.com/office/powerpoint/2010/main" val="1199634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0" name="Rectangle 11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FFFFFF"/>
              </a:solidFill>
              <a:effectLst/>
              <a:uLnTx/>
              <a:uFillTx/>
              <a:latin typeface="Gill Sans Nova"/>
              <a:ea typeface="+mn-ea"/>
              <a:cs typeface="+mn-cs"/>
            </a:endParaRPr>
          </a:p>
        </p:txBody>
      </p:sp>
      <p:grpSp>
        <p:nvGrpSpPr>
          <p:cNvPr id="122"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23" name="Oval 122">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4" name="Oval 123">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5" name="Oval 124">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6" name="Oval 125">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7" name="Oval 126">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8" name="Oval 127">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29" name="Oval 128">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30" name="Oval 129">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A699481-A9A3-398E-92E7-5A1975BACE86}"/>
              </a:ext>
            </a:extLst>
          </p:cNvPr>
          <p:cNvSpPr>
            <a:spLocks noGrp="1"/>
          </p:cNvSpPr>
          <p:nvPr>
            <p:ph type="title"/>
          </p:nvPr>
        </p:nvSpPr>
        <p:spPr>
          <a:xfrm>
            <a:off x="3327722" y="777240"/>
            <a:ext cx="5782804" cy="2493876"/>
          </a:xfrm>
        </p:spPr>
        <p:txBody>
          <a:bodyPr anchor="b">
            <a:normAutofit/>
          </a:bodyPr>
          <a:lstStyle/>
          <a:p>
            <a:pPr algn="ctr"/>
            <a:r>
              <a:rPr lang="en-GB" sz="4400" dirty="0">
                <a:solidFill>
                  <a:srgbClr val="FFFFFF"/>
                </a:solidFill>
              </a:rPr>
              <a:t>Modelling Friction in Numerical Integration</a:t>
            </a:r>
          </a:p>
        </p:txBody>
      </p:sp>
      <p:graphicFrame>
        <p:nvGraphicFramePr>
          <p:cNvPr id="77" name="Content Placeholder 2">
            <a:extLst>
              <a:ext uri="{FF2B5EF4-FFF2-40B4-BE49-F238E27FC236}">
                <a16:creationId xmlns:a16="http://schemas.microsoft.com/office/drawing/2014/main" id="{41586048-2B4F-45B5-1DC1-005F9FB5EB6E}"/>
              </a:ext>
            </a:extLst>
          </p:cNvPr>
          <p:cNvGraphicFramePr>
            <a:graphicFrameLocks noGrp="1"/>
          </p:cNvGraphicFramePr>
          <p:nvPr>
            <p:ph idx="1"/>
          </p:nvPr>
        </p:nvGraphicFramePr>
        <p:xfrm>
          <a:off x="3327722" y="3429000"/>
          <a:ext cx="5782804" cy="2333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6660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40E13F-2EFF-BA92-68B3-544EF23C621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0568F0D-C42E-31BC-0FDE-15431ACF87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13" name="Rectangle 12">
            <a:extLst>
              <a:ext uri="{FF2B5EF4-FFF2-40B4-BE49-F238E27FC236}">
                <a16:creationId xmlns:a16="http://schemas.microsoft.com/office/drawing/2014/main" id="{2CAE5152-9BD0-932E-7DCC-D4758F941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0335C61E-91BD-EE2E-B5CA-B0D695BF8D9E}"/>
              </a:ext>
            </a:extLst>
          </p:cNvPr>
          <p:cNvSpPr>
            <a:spLocks noGrp="1"/>
          </p:cNvSpPr>
          <p:nvPr>
            <p:ph type="title"/>
          </p:nvPr>
        </p:nvSpPr>
        <p:spPr>
          <a:xfrm>
            <a:off x="157252" y="171633"/>
            <a:ext cx="5864720" cy="1435018"/>
          </a:xfrm>
        </p:spPr>
        <p:txBody>
          <a:bodyPr anchor="t">
            <a:normAutofit/>
          </a:bodyPr>
          <a:lstStyle/>
          <a:p>
            <a:r>
              <a:rPr lang="en-GB" sz="4400" dirty="0"/>
              <a:t>Modelling Friction in Numerical Integration</a:t>
            </a:r>
          </a:p>
        </p:txBody>
      </p:sp>
      <p:sp>
        <p:nvSpPr>
          <p:cNvPr id="3" name="Content Placeholder 2">
            <a:extLst>
              <a:ext uri="{FF2B5EF4-FFF2-40B4-BE49-F238E27FC236}">
                <a16:creationId xmlns:a16="http://schemas.microsoft.com/office/drawing/2014/main" id="{FA121A8B-C6A3-BCF1-0718-2C1A2BBF41AE}"/>
              </a:ext>
            </a:extLst>
          </p:cNvPr>
          <p:cNvSpPr>
            <a:spLocks noGrp="1"/>
          </p:cNvSpPr>
          <p:nvPr>
            <p:ph idx="1"/>
          </p:nvPr>
        </p:nvSpPr>
        <p:spPr>
          <a:xfrm>
            <a:off x="157252" y="1606651"/>
            <a:ext cx="4606280" cy="875070"/>
          </a:xfrm>
        </p:spPr>
        <p:txBody>
          <a:bodyPr anchor="t">
            <a:noAutofit/>
          </a:bodyPr>
          <a:lstStyle/>
          <a:p>
            <a:pPr marL="0" indent="0">
              <a:buNone/>
            </a:pPr>
            <a:r>
              <a:rPr lang="en-GB" sz="1800" dirty="0"/>
              <a:t>Velocity Update: In each time step, frictional force reduces the velocity according to the equation:</a:t>
            </a:r>
          </a:p>
        </p:txBody>
      </p:sp>
      <p:sp>
        <p:nvSpPr>
          <p:cNvPr id="15" name="Oval 1">
            <a:extLst>
              <a:ext uri="{FF2B5EF4-FFF2-40B4-BE49-F238E27FC236}">
                <a16:creationId xmlns:a16="http://schemas.microsoft.com/office/drawing/2014/main" id="{88B1FC71-8E62-21C6-CF80-02264AC4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grpSp>
        <p:nvGrpSpPr>
          <p:cNvPr id="17" name="decorative circles">
            <a:extLst>
              <a:ext uri="{FF2B5EF4-FFF2-40B4-BE49-F238E27FC236}">
                <a16:creationId xmlns:a16="http://schemas.microsoft.com/office/drawing/2014/main" id="{47EE98A1-4965-969A-55EE-09A28F320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18" name="Oval 17">
              <a:extLst>
                <a:ext uri="{FF2B5EF4-FFF2-40B4-BE49-F238E27FC236}">
                  <a16:creationId xmlns:a16="http://schemas.microsoft.com/office/drawing/2014/main" id="{FA07CA42-A589-63C5-C2FC-FA13F7E30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9" name="Oval 18">
              <a:extLst>
                <a:ext uri="{FF2B5EF4-FFF2-40B4-BE49-F238E27FC236}">
                  <a16:creationId xmlns:a16="http://schemas.microsoft.com/office/drawing/2014/main" id="{F9FC1FC3-AC97-E0E3-38D3-9ED72EA8C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0" name="Oval 19">
              <a:extLst>
                <a:ext uri="{FF2B5EF4-FFF2-40B4-BE49-F238E27FC236}">
                  <a16:creationId xmlns:a16="http://schemas.microsoft.com/office/drawing/2014/main" id="{FBD7F6FC-AB35-F214-9A4B-66C811490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1" name="Oval 20">
              <a:extLst>
                <a:ext uri="{FF2B5EF4-FFF2-40B4-BE49-F238E27FC236}">
                  <a16:creationId xmlns:a16="http://schemas.microsoft.com/office/drawing/2014/main" id="{0087E35D-12C4-30C7-5A2C-F44D6E527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2" name="Oval 21">
              <a:extLst>
                <a:ext uri="{FF2B5EF4-FFF2-40B4-BE49-F238E27FC236}">
                  <a16:creationId xmlns:a16="http://schemas.microsoft.com/office/drawing/2014/main" id="{B2B08D8E-2357-5868-E651-A71FCFDCE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3" name="Oval 22">
              <a:extLst>
                <a:ext uri="{FF2B5EF4-FFF2-40B4-BE49-F238E27FC236}">
                  <a16:creationId xmlns:a16="http://schemas.microsoft.com/office/drawing/2014/main" id="{47747BEB-5E26-B6FB-FFA0-5CDA67CD30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4" name="Oval 23">
              <a:extLst>
                <a:ext uri="{FF2B5EF4-FFF2-40B4-BE49-F238E27FC236}">
                  <a16:creationId xmlns:a16="http://schemas.microsoft.com/office/drawing/2014/main" id="{88322465-7ABA-74BE-57D7-CD3AFA78A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5" name="Oval 24">
              <a:extLst>
                <a:ext uri="{FF2B5EF4-FFF2-40B4-BE49-F238E27FC236}">
                  <a16:creationId xmlns:a16="http://schemas.microsoft.com/office/drawing/2014/main" id="{01649549-9E75-BA53-0B55-96B6B4FC6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grpSp>
      <p:pic>
        <p:nvPicPr>
          <p:cNvPr id="6" name="Picture 5">
            <a:extLst>
              <a:ext uri="{FF2B5EF4-FFF2-40B4-BE49-F238E27FC236}">
                <a16:creationId xmlns:a16="http://schemas.microsoft.com/office/drawing/2014/main" id="{A2914401-B1A8-FB1C-EF05-4464EE35E1CB}"/>
              </a:ext>
            </a:extLst>
          </p:cNvPr>
          <p:cNvPicPr>
            <a:picLocks noChangeAspect="1"/>
          </p:cNvPicPr>
          <p:nvPr/>
        </p:nvPicPr>
        <p:blipFill>
          <a:blip r:embed="rId2"/>
          <a:stretch>
            <a:fillRect/>
          </a:stretch>
        </p:blipFill>
        <p:spPr>
          <a:xfrm>
            <a:off x="7528246" y="2998930"/>
            <a:ext cx="3475314" cy="860140"/>
          </a:xfrm>
          <a:prstGeom prst="rect">
            <a:avLst/>
          </a:prstGeom>
        </p:spPr>
      </p:pic>
      <p:sp>
        <p:nvSpPr>
          <p:cNvPr id="5" name="TextBox 4">
            <a:extLst>
              <a:ext uri="{FF2B5EF4-FFF2-40B4-BE49-F238E27FC236}">
                <a16:creationId xmlns:a16="http://schemas.microsoft.com/office/drawing/2014/main" id="{1C272D77-D41C-CDE3-0232-EDB8E06DCAFD}"/>
              </a:ext>
            </a:extLst>
          </p:cNvPr>
          <p:cNvSpPr txBox="1"/>
          <p:nvPr/>
        </p:nvSpPr>
        <p:spPr>
          <a:xfrm>
            <a:off x="157252" y="5881225"/>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a:ea typeface="+mn-ea"/>
                <a:cs typeface="+mn-cs"/>
              </a:rPr>
              <a:t>Friction​ depends on whether the object is moving (kinetic friction) or stationary (static friction).</a:t>
            </a:r>
          </a:p>
        </p:txBody>
      </p:sp>
    </p:spTree>
    <p:extLst>
      <p:ext uri="{BB962C8B-B14F-4D97-AF65-F5344CB8AC3E}">
        <p14:creationId xmlns:p14="http://schemas.microsoft.com/office/powerpoint/2010/main" val="2705261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82586-EF32-6932-A551-E9B3675C52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C80D9-0502-B090-4595-9D8B587D8A1D}"/>
              </a:ext>
            </a:extLst>
          </p:cNvPr>
          <p:cNvSpPr>
            <a:spLocks noGrp="1"/>
          </p:cNvSpPr>
          <p:nvPr>
            <p:ph type="title"/>
          </p:nvPr>
        </p:nvSpPr>
        <p:spPr/>
        <p:txBody>
          <a:bodyPr>
            <a:normAutofit fontScale="90000"/>
          </a:bodyPr>
          <a:lstStyle/>
          <a:p>
            <a:r>
              <a:rPr lang="en-GB" dirty="0"/>
              <a:t>Modelling Friction in Numerical Integration</a:t>
            </a:r>
          </a:p>
        </p:txBody>
      </p:sp>
      <p:sp>
        <p:nvSpPr>
          <p:cNvPr id="3" name="Content Placeholder 2">
            <a:extLst>
              <a:ext uri="{FF2B5EF4-FFF2-40B4-BE49-F238E27FC236}">
                <a16:creationId xmlns:a16="http://schemas.microsoft.com/office/drawing/2014/main" id="{E022D269-9830-0312-D243-6365DE86DB1A}"/>
              </a:ext>
            </a:extLst>
          </p:cNvPr>
          <p:cNvSpPr>
            <a:spLocks noGrp="1"/>
          </p:cNvSpPr>
          <p:nvPr>
            <p:ph idx="1"/>
          </p:nvPr>
        </p:nvSpPr>
        <p:spPr/>
        <p:txBody>
          <a:bodyPr>
            <a:normAutofit/>
          </a:bodyPr>
          <a:lstStyle/>
          <a:p>
            <a:pPr marL="0" indent="0">
              <a:buNone/>
            </a:pPr>
            <a:r>
              <a:rPr lang="en-GB" dirty="0"/>
              <a:t>Numerical integration methods (e.g., Euler, </a:t>
            </a:r>
            <a:r>
              <a:rPr lang="en-GB" dirty="0" err="1"/>
              <a:t>Verlet</a:t>
            </a:r>
            <a:r>
              <a:rPr lang="en-GB" dirty="0"/>
              <a:t>, or Runge-</a:t>
            </a:r>
            <a:r>
              <a:rPr lang="en-GB" dirty="0" err="1"/>
              <a:t>Kutta</a:t>
            </a:r>
            <a:r>
              <a:rPr lang="en-GB" dirty="0"/>
              <a:t>) calculate the effects of forces on an object’s position and velocity over time.</a:t>
            </a:r>
          </a:p>
          <a:p>
            <a:pPr marL="0" indent="0">
              <a:buNone/>
            </a:pPr>
            <a:endParaRPr lang="en-GB" dirty="0"/>
          </a:p>
          <a:p>
            <a:pPr marL="0" indent="0">
              <a:buNone/>
            </a:pPr>
            <a:r>
              <a:rPr lang="en-GB" dirty="0"/>
              <a:t>Position Update: The updated velocity influences the new position in the integration step:</a:t>
            </a:r>
          </a:p>
          <a:p>
            <a:endParaRPr lang="en-GB" dirty="0"/>
          </a:p>
          <a:p>
            <a:endParaRPr lang="en-GB" dirty="0"/>
          </a:p>
          <a:p>
            <a:pPr marL="0" indent="0">
              <a:buNone/>
            </a:pPr>
            <a:r>
              <a:rPr lang="en-GB" dirty="0"/>
              <a:t>Switching Between Static and Kinetic Friction: In numerical methods, if the applied tractive force is less than static friction, the object remains stationary (no position update). When it’s greater, the object moves, and kinetic friction takes over.</a:t>
            </a:r>
          </a:p>
        </p:txBody>
      </p:sp>
      <p:pic>
        <p:nvPicPr>
          <p:cNvPr id="5" name="Picture 4">
            <a:extLst>
              <a:ext uri="{FF2B5EF4-FFF2-40B4-BE49-F238E27FC236}">
                <a16:creationId xmlns:a16="http://schemas.microsoft.com/office/drawing/2014/main" id="{27F5E4B6-3F9C-3C3A-CAE2-FB5411A5F4C5}"/>
              </a:ext>
            </a:extLst>
          </p:cNvPr>
          <p:cNvPicPr>
            <a:picLocks noChangeAspect="1"/>
          </p:cNvPicPr>
          <p:nvPr/>
        </p:nvPicPr>
        <p:blipFill>
          <a:blip r:embed="rId2"/>
          <a:stretch>
            <a:fillRect/>
          </a:stretch>
        </p:blipFill>
        <p:spPr>
          <a:xfrm>
            <a:off x="4792345" y="3429000"/>
            <a:ext cx="2628900" cy="457200"/>
          </a:xfrm>
          <a:prstGeom prst="rect">
            <a:avLst/>
          </a:prstGeom>
        </p:spPr>
      </p:pic>
    </p:spTree>
    <p:extLst>
      <p:ext uri="{BB962C8B-B14F-4D97-AF65-F5344CB8AC3E}">
        <p14:creationId xmlns:p14="http://schemas.microsoft.com/office/powerpoint/2010/main" val="3519724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srgbClr val="FFFFFF"/>
              </a:solidFill>
              <a:effectLst/>
              <a:uLnTx/>
              <a:uFillTx/>
              <a:latin typeface="Gill Sans Nova"/>
              <a:ea typeface="+mn-ea"/>
              <a:cs typeface="+mn-cs"/>
            </a:endParaRPr>
          </a:p>
        </p:txBody>
      </p:sp>
      <p:pic>
        <p:nvPicPr>
          <p:cNvPr id="5" name="Picture 4" descr="A digital balance scale using circles">
            <a:extLst>
              <a:ext uri="{FF2B5EF4-FFF2-40B4-BE49-F238E27FC236}">
                <a16:creationId xmlns:a16="http://schemas.microsoft.com/office/drawing/2014/main" id="{D4BBF6D9-68BA-CEDA-9331-1963183C2C00}"/>
              </a:ext>
            </a:extLst>
          </p:cNvPr>
          <p:cNvPicPr>
            <a:picLocks noChangeAspect="1"/>
          </p:cNvPicPr>
          <p:nvPr/>
        </p:nvPicPr>
        <p:blipFill>
          <a:blip r:embed="rId2">
            <a:alphaModFix amt="35000"/>
          </a:blip>
          <a:srcRect r="-1" b="7001"/>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26A62B35-81AF-769D-7FDD-B65A50837130}"/>
              </a:ext>
            </a:extLst>
          </p:cNvPr>
          <p:cNvSpPr>
            <a:spLocks noGrp="1"/>
          </p:cNvSpPr>
          <p:nvPr>
            <p:ph type="title"/>
          </p:nvPr>
        </p:nvSpPr>
        <p:spPr>
          <a:xfrm>
            <a:off x="3327722" y="777240"/>
            <a:ext cx="5782804" cy="2493876"/>
          </a:xfrm>
        </p:spPr>
        <p:txBody>
          <a:bodyPr anchor="b">
            <a:normAutofit/>
          </a:bodyPr>
          <a:lstStyle/>
          <a:p>
            <a:pPr algn="ctr"/>
            <a:r>
              <a:rPr lang="en-GB" sz="4400" dirty="0">
                <a:solidFill>
                  <a:srgbClr val="FFFFFF"/>
                </a:solidFill>
              </a:rPr>
              <a:t>Challenges</a:t>
            </a:r>
          </a:p>
        </p:txBody>
      </p:sp>
      <p:sp>
        <p:nvSpPr>
          <p:cNvPr id="3" name="Content Placeholder 2">
            <a:extLst>
              <a:ext uri="{FF2B5EF4-FFF2-40B4-BE49-F238E27FC236}">
                <a16:creationId xmlns:a16="http://schemas.microsoft.com/office/drawing/2014/main" id="{C5AA77DC-6312-6F41-8720-C005FD195C00}"/>
              </a:ext>
            </a:extLst>
          </p:cNvPr>
          <p:cNvSpPr>
            <a:spLocks noGrp="1"/>
          </p:cNvSpPr>
          <p:nvPr>
            <p:ph idx="1"/>
          </p:nvPr>
        </p:nvSpPr>
        <p:spPr>
          <a:xfrm>
            <a:off x="3327722" y="3429000"/>
            <a:ext cx="5782804" cy="2333562"/>
          </a:xfrm>
        </p:spPr>
        <p:txBody>
          <a:bodyPr anchor="t">
            <a:normAutofit/>
          </a:bodyPr>
          <a:lstStyle/>
          <a:p>
            <a:pPr>
              <a:buFont typeface="Arial" panose="020B0604020202020204" pitchFamily="34" charset="0"/>
              <a:buChar char="•"/>
            </a:pPr>
            <a:r>
              <a:rPr lang="en-GB" sz="1800" b="1" dirty="0">
                <a:solidFill>
                  <a:srgbClr val="FFFFFF"/>
                </a:solidFill>
              </a:rPr>
              <a:t>Stability</a:t>
            </a:r>
            <a:r>
              <a:rPr lang="en-GB" sz="1800" dirty="0">
                <a:solidFill>
                  <a:srgbClr val="FFFFFF"/>
                </a:solidFill>
              </a:rPr>
              <a:t>: Especially in simpler methods like Euler integration, large time steps can lead to instability or oscillation.</a:t>
            </a:r>
          </a:p>
          <a:p>
            <a:pPr>
              <a:buFont typeface="Arial" panose="020B0604020202020204" pitchFamily="34" charset="0"/>
              <a:buChar char="•"/>
            </a:pPr>
            <a:r>
              <a:rPr lang="en-GB" sz="1800" b="1" dirty="0">
                <a:solidFill>
                  <a:srgbClr val="FFFFFF"/>
                </a:solidFill>
              </a:rPr>
              <a:t>Accuracy</a:t>
            </a:r>
            <a:r>
              <a:rPr lang="en-GB" sz="1800" dirty="0">
                <a:solidFill>
                  <a:srgbClr val="FFFFFF"/>
                </a:solidFill>
              </a:rPr>
              <a:t>: Approximation methods may inaccurately model the transition from static to kinetic friction, leading to unrealistic slip or stick behaviours.</a:t>
            </a:r>
          </a:p>
          <a:p>
            <a:endParaRPr lang="en-GB" sz="1800" dirty="0">
              <a:solidFill>
                <a:srgbClr val="FFFFFF"/>
              </a:solidFill>
            </a:endParaRPr>
          </a:p>
        </p:txBody>
      </p:sp>
    </p:spTree>
    <p:extLst>
      <p:ext uri="{BB962C8B-B14F-4D97-AF65-F5344CB8AC3E}">
        <p14:creationId xmlns:p14="http://schemas.microsoft.com/office/powerpoint/2010/main" val="4069673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12" name="Rectangle 1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grpSp>
        <p:nvGrpSpPr>
          <p:cNvPr id="1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5" name="Oval 1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6" name="Oval 1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7" name="Oval 1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8" name="Oval 1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9" name="Oval 1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20" name="Oval 1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1" name="Oval 2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2" name="Oval 2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3" name="Oval 2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24" name="Oval 2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5" name="Freeform: Shape 2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6" name="Freeform: Shape 2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7" name="Freeform: Shape 2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8" name="Oval 2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29" name="Freeform: Shape 2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Gill Sans Nova"/>
                <a:ea typeface="+mn-ea"/>
                <a:cs typeface="+mn-cs"/>
              </a:endParaRPr>
            </a:p>
          </p:txBody>
        </p:sp>
      </p:grpSp>
      <p:sp useBgFill="1">
        <p:nvSpPr>
          <p:cNvPr id="31" name="Rectangle 30">
            <a:extLst>
              <a:ext uri="{FF2B5EF4-FFF2-40B4-BE49-F238E27FC236}">
                <a16:creationId xmlns:a16="http://schemas.microsoft.com/office/drawing/2014/main" id="{B7818AA9-82F7-46F6-8A83-1A6258163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F601A471-ABA4-EBFE-D117-FC84FBD6351D}"/>
              </a:ext>
            </a:extLst>
          </p:cNvPr>
          <p:cNvPicPr>
            <a:picLocks noChangeAspect="1"/>
          </p:cNvPicPr>
          <p:nvPr/>
        </p:nvPicPr>
        <p:blipFill>
          <a:blip r:embed="rId2">
            <a:alphaModFix/>
          </a:blip>
          <a:srcRect r="4445" b="1"/>
          <a:stretch/>
        </p:blipFill>
        <p:spPr>
          <a:xfrm>
            <a:off x="-270947" y="860100"/>
            <a:ext cx="12192001" cy="6580453"/>
          </a:xfrm>
          <a:prstGeom prst="rect">
            <a:avLst/>
          </a:prstGeom>
        </p:spPr>
      </p:pic>
      <p:sp>
        <p:nvSpPr>
          <p:cNvPr id="7" name="TextBox 6">
            <a:extLst>
              <a:ext uri="{FF2B5EF4-FFF2-40B4-BE49-F238E27FC236}">
                <a16:creationId xmlns:a16="http://schemas.microsoft.com/office/drawing/2014/main" id="{3A4A0DF7-BCC6-58DB-4C28-442FFC2E1037}"/>
              </a:ext>
            </a:extLst>
          </p:cNvPr>
          <p:cNvSpPr txBox="1"/>
          <p:nvPr/>
        </p:nvSpPr>
        <p:spPr>
          <a:xfrm>
            <a:off x="719294" y="370329"/>
            <a:ext cx="1133205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a:ea typeface="+mn-ea"/>
                <a:cs typeface="+mn-cs"/>
              </a:rPr>
              <a:t>Here’s a basic pseudocode example to illustrate friction’s role in tractive force simulation with numerical integration:</a:t>
            </a:r>
          </a:p>
        </p:txBody>
      </p:sp>
    </p:spTree>
    <p:extLst>
      <p:ext uri="{BB962C8B-B14F-4D97-AF65-F5344CB8AC3E}">
        <p14:creationId xmlns:p14="http://schemas.microsoft.com/office/powerpoint/2010/main" val="809225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6160F-4C5A-6A9A-657C-AD65C4C8B8C7}"/>
              </a:ext>
            </a:extLst>
          </p:cNvPr>
          <p:cNvSpPr>
            <a:spLocks noGrp="1"/>
          </p:cNvSpPr>
          <p:nvPr>
            <p:ph type="title"/>
          </p:nvPr>
        </p:nvSpPr>
        <p:spPr/>
        <p:txBody>
          <a:bodyPr/>
          <a:lstStyle/>
          <a:p>
            <a:r>
              <a:rPr lang="en-GB" dirty="0" err="1"/>
              <a:t>Hookes</a:t>
            </a:r>
            <a:r>
              <a:rPr lang="en-GB" dirty="0"/>
              <a:t> Law</a:t>
            </a:r>
          </a:p>
        </p:txBody>
      </p:sp>
      <p:sp>
        <p:nvSpPr>
          <p:cNvPr id="3" name="Content Placeholder 2">
            <a:extLst>
              <a:ext uri="{FF2B5EF4-FFF2-40B4-BE49-F238E27FC236}">
                <a16:creationId xmlns:a16="http://schemas.microsoft.com/office/drawing/2014/main" id="{FFFD3CD7-C616-D160-DB26-884D54316811}"/>
              </a:ext>
            </a:extLst>
          </p:cNvPr>
          <p:cNvSpPr>
            <a:spLocks noGrp="1"/>
          </p:cNvSpPr>
          <p:nvPr>
            <p:ph idx="1"/>
          </p:nvPr>
        </p:nvSpPr>
        <p:spPr/>
        <p:txBody>
          <a:bodyPr/>
          <a:lstStyle/>
          <a:p>
            <a:pPr marL="0" indent="0">
              <a:buNone/>
            </a:pPr>
            <a:r>
              <a:rPr lang="en-GB" dirty="0"/>
              <a:t>Hooke's Law is commonly used to simulate springs, elasticity, and other materials that can stretch, compress, or deform. </a:t>
            </a:r>
          </a:p>
          <a:p>
            <a:pPr marL="0" indent="0">
              <a:buNone/>
            </a:pPr>
            <a:r>
              <a:rPr lang="en-GB" dirty="0"/>
              <a:t>In a game, it can model interactions like:</a:t>
            </a:r>
          </a:p>
          <a:p>
            <a:r>
              <a:rPr lang="en-GB" dirty="0"/>
              <a:t>Bouncing platforms</a:t>
            </a:r>
          </a:p>
          <a:p>
            <a:r>
              <a:rPr lang="en-GB" dirty="0"/>
              <a:t>Bungee cords</a:t>
            </a:r>
          </a:p>
          <a:p>
            <a:r>
              <a:rPr lang="en-GB" dirty="0"/>
              <a:t>Flexible bridges,</a:t>
            </a:r>
          </a:p>
          <a:p>
            <a:r>
              <a:rPr lang="en-GB" dirty="0"/>
              <a:t>Joints</a:t>
            </a:r>
          </a:p>
          <a:p>
            <a:r>
              <a:rPr lang="en-GB" dirty="0"/>
              <a:t>Ragdoll physics</a:t>
            </a:r>
          </a:p>
        </p:txBody>
      </p:sp>
    </p:spTree>
    <p:extLst>
      <p:ext uri="{BB962C8B-B14F-4D97-AF65-F5344CB8AC3E}">
        <p14:creationId xmlns:p14="http://schemas.microsoft.com/office/powerpoint/2010/main" val="3984223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EC2C4-1B5D-39FA-5B23-7D200DC4A244}"/>
              </a:ext>
            </a:extLst>
          </p:cNvPr>
          <p:cNvSpPr>
            <a:spLocks noGrp="1"/>
          </p:cNvSpPr>
          <p:nvPr>
            <p:ph type="title"/>
          </p:nvPr>
        </p:nvSpPr>
        <p:spPr>
          <a:xfrm>
            <a:off x="777240" y="335628"/>
            <a:ext cx="10659110" cy="1325563"/>
          </a:xfrm>
        </p:spPr>
        <p:txBody>
          <a:bodyPr/>
          <a:lstStyle/>
          <a:p>
            <a:r>
              <a:rPr lang="en-GB" dirty="0"/>
              <a:t>But that’s not it</a:t>
            </a:r>
          </a:p>
        </p:txBody>
      </p:sp>
      <p:sp>
        <p:nvSpPr>
          <p:cNvPr id="3" name="Content Placeholder 2">
            <a:extLst>
              <a:ext uri="{FF2B5EF4-FFF2-40B4-BE49-F238E27FC236}">
                <a16:creationId xmlns:a16="http://schemas.microsoft.com/office/drawing/2014/main" id="{9FE7E1C6-56BB-1AF3-3324-47DC259A6E95}"/>
              </a:ext>
            </a:extLst>
          </p:cNvPr>
          <p:cNvSpPr>
            <a:spLocks noGrp="1"/>
          </p:cNvSpPr>
          <p:nvPr>
            <p:ph idx="1"/>
          </p:nvPr>
        </p:nvSpPr>
        <p:spPr/>
        <p:txBody>
          <a:bodyPr>
            <a:noAutofit/>
          </a:bodyPr>
          <a:lstStyle/>
          <a:p>
            <a:r>
              <a:rPr lang="en-GB" sz="1800" dirty="0"/>
              <a:t>Character Movement: You can apply spring-like behaviour to a character’s movement, particularly when smoothing transitions or making movement appear natural. </a:t>
            </a:r>
          </a:p>
          <a:p>
            <a:pPr marL="914400" lvl="2" indent="0">
              <a:buNone/>
            </a:pPr>
            <a:r>
              <a:rPr lang="en-GB" sz="1800" dirty="0"/>
              <a:t>For instance, if a character changes direction, applying a spring force to the velocity can create a more lifelike, less abrupt transition.</a:t>
            </a:r>
          </a:p>
          <a:p>
            <a:r>
              <a:rPr lang="en-GB" sz="1800" dirty="0"/>
              <a:t>Camera Systems: In games, cameras often use spring physics to create smooth following behaviours. 	Hooke's Law can apply to camera positioning by having the camera act as though it’s “tethered” 	to the player by a virtual spring, which keeps it close while smoothly damping sudden movements.</a:t>
            </a:r>
          </a:p>
          <a:p>
            <a:r>
              <a:rPr lang="en-GB" sz="1800" dirty="0"/>
              <a:t>Realistic Effects: Hooke’s Law helps simulate realistic motion for objects with spring properties, which can add immersion and believability. </a:t>
            </a:r>
          </a:p>
          <a:p>
            <a:pPr marL="457200" lvl="1" indent="0">
              <a:buNone/>
            </a:pPr>
            <a:r>
              <a:rPr lang="en-GB" dirty="0"/>
              <a:t>	For example, a sword could wobble slightly after being swung, or a character’s backpack might sway 	when they walk.</a:t>
            </a:r>
          </a:p>
          <a:p>
            <a:r>
              <a:rPr lang="en-GB" sz="1800" dirty="0"/>
              <a:t>Game Feel and Polishing: Many elements—like UI animations, object pickups, and character interactions use spring-like animations (such as </a:t>
            </a:r>
            <a:r>
              <a:rPr lang="en-GB" sz="1800" dirty="0" err="1"/>
              <a:t>tweening</a:t>
            </a:r>
            <a:r>
              <a:rPr lang="en-GB" sz="1800" dirty="0"/>
              <a:t>) to add responsiveness and fluidity, enhancing the “feel” of interactions. </a:t>
            </a:r>
          </a:p>
          <a:p>
            <a:pPr marL="914400" lvl="2" indent="0">
              <a:buNone/>
            </a:pPr>
            <a:r>
              <a:rPr lang="en-GB" sz="1800" dirty="0"/>
              <a:t>A subtle spring effect can make an interface element appear more dynamic and engaging when it moves.</a:t>
            </a:r>
          </a:p>
        </p:txBody>
      </p:sp>
    </p:spTree>
    <p:extLst>
      <p:ext uri="{BB962C8B-B14F-4D97-AF65-F5344CB8AC3E}">
        <p14:creationId xmlns:p14="http://schemas.microsoft.com/office/powerpoint/2010/main" val="2115990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3A92-ED34-3E60-3409-189290D405E5}"/>
              </a:ext>
            </a:extLst>
          </p:cNvPr>
          <p:cNvSpPr>
            <a:spLocks noGrp="1"/>
          </p:cNvSpPr>
          <p:nvPr>
            <p:ph type="title"/>
          </p:nvPr>
        </p:nvSpPr>
        <p:spPr/>
        <p:txBody>
          <a:bodyPr/>
          <a:lstStyle/>
          <a:p>
            <a:r>
              <a:rPr lang="en-GB" dirty="0"/>
              <a:t>Versatile</a:t>
            </a:r>
          </a:p>
        </p:txBody>
      </p:sp>
      <p:sp>
        <p:nvSpPr>
          <p:cNvPr id="3" name="Content Placeholder 2">
            <a:extLst>
              <a:ext uri="{FF2B5EF4-FFF2-40B4-BE49-F238E27FC236}">
                <a16:creationId xmlns:a16="http://schemas.microsoft.com/office/drawing/2014/main" id="{F9EAC327-3049-B521-6DCF-CC6DCE5DA484}"/>
              </a:ext>
            </a:extLst>
          </p:cNvPr>
          <p:cNvSpPr>
            <a:spLocks noGrp="1"/>
          </p:cNvSpPr>
          <p:nvPr>
            <p:ph idx="1"/>
          </p:nvPr>
        </p:nvSpPr>
        <p:spPr/>
        <p:txBody>
          <a:bodyPr/>
          <a:lstStyle/>
          <a:p>
            <a:pPr marL="0" indent="0">
              <a:buNone/>
            </a:pPr>
            <a:r>
              <a:rPr lang="en-GB" dirty="0"/>
              <a:t>Hooke's Law is versatile in game design, especially in any application requiring smooth, oscillatory, or natural movement. </a:t>
            </a:r>
          </a:p>
        </p:txBody>
      </p:sp>
    </p:spTree>
    <p:extLst>
      <p:ext uri="{BB962C8B-B14F-4D97-AF65-F5344CB8AC3E}">
        <p14:creationId xmlns:p14="http://schemas.microsoft.com/office/powerpoint/2010/main" val="2344824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1371-0726-7910-EFFA-9803F87457F2}"/>
              </a:ext>
            </a:extLst>
          </p:cNvPr>
          <p:cNvSpPr>
            <a:spLocks noGrp="1"/>
          </p:cNvSpPr>
          <p:nvPr>
            <p:ph type="title"/>
          </p:nvPr>
        </p:nvSpPr>
        <p:spPr/>
        <p:txBody>
          <a:bodyPr/>
          <a:lstStyle/>
          <a:p>
            <a:r>
              <a:rPr lang="en-GB" dirty="0" err="1"/>
              <a:t>Hookes</a:t>
            </a:r>
            <a:r>
              <a:rPr lang="en-GB" dirty="0"/>
              <a:t> Law</a:t>
            </a:r>
          </a:p>
        </p:txBody>
      </p:sp>
      <p:sp>
        <p:nvSpPr>
          <p:cNvPr id="3" name="Content Placeholder 2">
            <a:extLst>
              <a:ext uri="{FF2B5EF4-FFF2-40B4-BE49-F238E27FC236}">
                <a16:creationId xmlns:a16="http://schemas.microsoft.com/office/drawing/2014/main" id="{1A8568F1-FFF6-7998-E853-E6D6B60B091B}"/>
              </a:ext>
            </a:extLst>
          </p:cNvPr>
          <p:cNvSpPr>
            <a:spLocks noGrp="1"/>
          </p:cNvSpPr>
          <p:nvPr>
            <p:ph idx="1"/>
          </p:nvPr>
        </p:nvSpPr>
        <p:spPr>
          <a:xfrm>
            <a:off x="777240" y="1825625"/>
            <a:ext cx="10659110" cy="838917"/>
          </a:xfrm>
        </p:spPr>
        <p:txBody>
          <a:bodyPr/>
          <a:lstStyle/>
          <a:p>
            <a:pPr marL="0" indent="0">
              <a:buNone/>
            </a:pPr>
            <a:r>
              <a:rPr lang="en-GB" dirty="0"/>
              <a:t>is a principle from physics that describes the relationship between the force applied to a spring and the resulting displacement (or stretch/compression) </a:t>
            </a:r>
          </a:p>
        </p:txBody>
      </p:sp>
      <p:sp>
        <p:nvSpPr>
          <p:cNvPr id="5" name="TextBox 4">
            <a:extLst>
              <a:ext uri="{FF2B5EF4-FFF2-40B4-BE49-F238E27FC236}">
                <a16:creationId xmlns:a16="http://schemas.microsoft.com/office/drawing/2014/main" id="{6E3F0019-60EE-7E94-CEDC-BD5FC57AC381}"/>
              </a:ext>
            </a:extLst>
          </p:cNvPr>
          <p:cNvSpPr txBox="1"/>
          <p:nvPr/>
        </p:nvSpPr>
        <p:spPr>
          <a:xfrm>
            <a:off x="4463845" y="3149216"/>
            <a:ext cx="6096000" cy="369332"/>
          </a:xfrm>
          <a:prstGeom prst="rect">
            <a:avLst/>
          </a:prstGeom>
          <a:noFill/>
        </p:spPr>
        <p:txBody>
          <a:bodyPr wrap="square">
            <a:spAutoFit/>
          </a:bodyPr>
          <a:lstStyle/>
          <a:p>
            <a:r>
              <a:rPr lang="en-GB" dirty="0"/>
              <a:t>It is often expressed as: F=−</a:t>
            </a:r>
            <a:r>
              <a:rPr lang="en-GB" dirty="0" err="1"/>
              <a:t>kx</a:t>
            </a:r>
            <a:endParaRPr lang="en-GB" dirty="0"/>
          </a:p>
        </p:txBody>
      </p:sp>
      <p:sp>
        <p:nvSpPr>
          <p:cNvPr id="10" name="TextBox 9">
            <a:extLst>
              <a:ext uri="{FF2B5EF4-FFF2-40B4-BE49-F238E27FC236}">
                <a16:creationId xmlns:a16="http://schemas.microsoft.com/office/drawing/2014/main" id="{C6F7D390-D9BF-AA6D-8AC1-6881150875D5}"/>
              </a:ext>
            </a:extLst>
          </p:cNvPr>
          <p:cNvSpPr txBox="1"/>
          <p:nvPr/>
        </p:nvSpPr>
        <p:spPr>
          <a:xfrm>
            <a:off x="690216" y="3973757"/>
            <a:ext cx="10833158" cy="369332"/>
          </a:xfrm>
          <a:prstGeom prst="rect">
            <a:avLst/>
          </a:prstGeom>
          <a:noFill/>
        </p:spPr>
        <p:txBody>
          <a:bodyPr wrap="none" rtlCol="0">
            <a:spAutoFit/>
          </a:bodyPr>
          <a:lstStyle/>
          <a:p>
            <a:r>
              <a:rPr lang="en-GB" dirty="0"/>
              <a:t>𝐹 is the force applied, 𝑘 is the spring constant (stiffness), 𝑥 is the displacement of the spring from its rest position.</a:t>
            </a:r>
          </a:p>
        </p:txBody>
      </p:sp>
      <p:sp>
        <p:nvSpPr>
          <p:cNvPr id="13" name="TextBox 12">
            <a:extLst>
              <a:ext uri="{FF2B5EF4-FFF2-40B4-BE49-F238E27FC236}">
                <a16:creationId xmlns:a16="http://schemas.microsoft.com/office/drawing/2014/main" id="{D87F3CFD-6495-8A7A-2967-5EADCB49074F}"/>
              </a:ext>
            </a:extLst>
          </p:cNvPr>
          <p:cNvSpPr txBox="1"/>
          <p:nvPr/>
        </p:nvSpPr>
        <p:spPr>
          <a:xfrm>
            <a:off x="1705897" y="5441844"/>
            <a:ext cx="8780206" cy="461665"/>
          </a:xfrm>
          <a:prstGeom prst="rect">
            <a:avLst/>
          </a:prstGeom>
          <a:noFill/>
        </p:spPr>
        <p:txBody>
          <a:bodyPr wrap="square">
            <a:spAutoFit/>
          </a:bodyPr>
          <a:lstStyle/>
          <a:p>
            <a:r>
              <a:rPr lang="en-GB" sz="1200" dirty="0"/>
              <a:t>Note** The negative sign indicates that the force exerted by the spring is in the opposite direction of the displacement—meaning it’s a </a:t>
            </a:r>
            <a:r>
              <a:rPr lang="en-GB" sz="1200" i="1" dirty="0"/>
              <a:t>restorative force</a:t>
            </a:r>
            <a:r>
              <a:rPr lang="en-GB" sz="1200" dirty="0"/>
              <a:t> that tries to return the object to equilibrium.</a:t>
            </a:r>
          </a:p>
        </p:txBody>
      </p:sp>
    </p:spTree>
    <p:extLst>
      <p:ext uri="{BB962C8B-B14F-4D97-AF65-F5344CB8AC3E}">
        <p14:creationId xmlns:p14="http://schemas.microsoft.com/office/powerpoint/2010/main" val="2631088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5" name="Oval 1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Freeform: Shape 2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8" name="Oval 2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1" name="Rectangle 30">
            <a:extLst>
              <a:ext uri="{FF2B5EF4-FFF2-40B4-BE49-F238E27FC236}">
                <a16:creationId xmlns:a16="http://schemas.microsoft.com/office/drawing/2014/main" id="{B7818AA9-82F7-46F6-8A83-1A6258163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FCEBDFAC-E3E5-4883-8BE7-B43474AE3B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0450" y="236341"/>
            <a:ext cx="11410891" cy="5901949"/>
            <a:chOff x="310450" y="236341"/>
            <a:chExt cx="11410891" cy="5901949"/>
          </a:xfrm>
        </p:grpSpPr>
        <p:sp>
          <p:nvSpPr>
            <p:cNvPr id="34" name="Oval 3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5328" y="1050301"/>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0450" y="114446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7185" y="53809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98320" y="5269378"/>
              <a:ext cx="223021" cy="22302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79878" y="583251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86119" y="5492399"/>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0FA4AACA-C9A9-9008-61AD-E944F3E533ED}"/>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9DDE532D-5882-7AEA-3263-5D9402973676}"/>
              </a:ext>
            </a:extLst>
          </p:cNvPr>
          <p:cNvPicPr>
            <a:picLocks noChangeAspect="1"/>
          </p:cNvPicPr>
          <p:nvPr/>
        </p:nvPicPr>
        <p:blipFill>
          <a:blip r:embed="rId2"/>
          <a:stretch>
            <a:fillRect/>
          </a:stretch>
        </p:blipFill>
        <p:spPr>
          <a:xfrm>
            <a:off x="1974074" y="0"/>
            <a:ext cx="7757688" cy="6858000"/>
          </a:xfrm>
          <a:prstGeom prst="rect">
            <a:avLst/>
          </a:prstGeom>
        </p:spPr>
      </p:pic>
    </p:spTree>
    <p:extLst>
      <p:ext uri="{BB962C8B-B14F-4D97-AF65-F5344CB8AC3E}">
        <p14:creationId xmlns:p14="http://schemas.microsoft.com/office/powerpoint/2010/main" val="3528795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8E18AC-903E-4B46-8CC0-FE20E612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DEE38FB-0763-470C-8A5E-44456B513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E2579EF-D4FD-AB60-88CE-362B4B77D0A8}"/>
              </a:ext>
            </a:extLst>
          </p:cNvPr>
          <p:cNvSpPr>
            <a:spLocks noGrp="1"/>
          </p:cNvSpPr>
          <p:nvPr>
            <p:ph type="title"/>
          </p:nvPr>
        </p:nvSpPr>
        <p:spPr>
          <a:xfrm>
            <a:off x="777240" y="777240"/>
            <a:ext cx="4606280" cy="2493876"/>
          </a:xfrm>
        </p:spPr>
        <p:txBody>
          <a:bodyPr anchor="b">
            <a:normAutofit/>
          </a:bodyPr>
          <a:lstStyle/>
          <a:p>
            <a:r>
              <a:rPr lang="en-GB" sz="4400" dirty="0"/>
              <a:t>Parabolic arcs</a:t>
            </a:r>
          </a:p>
        </p:txBody>
      </p:sp>
      <p:sp>
        <p:nvSpPr>
          <p:cNvPr id="3" name="Content Placeholder 2">
            <a:extLst>
              <a:ext uri="{FF2B5EF4-FFF2-40B4-BE49-F238E27FC236}">
                <a16:creationId xmlns:a16="http://schemas.microsoft.com/office/drawing/2014/main" id="{1D25713F-38AF-DDA7-AB2F-4272C18A1ECD}"/>
              </a:ext>
            </a:extLst>
          </p:cNvPr>
          <p:cNvSpPr>
            <a:spLocks noGrp="1"/>
          </p:cNvSpPr>
          <p:nvPr>
            <p:ph idx="1"/>
          </p:nvPr>
        </p:nvSpPr>
        <p:spPr>
          <a:xfrm>
            <a:off x="777240" y="3428999"/>
            <a:ext cx="4606280" cy="2747963"/>
          </a:xfrm>
        </p:spPr>
        <p:txBody>
          <a:bodyPr anchor="t">
            <a:normAutofit/>
          </a:bodyPr>
          <a:lstStyle/>
          <a:p>
            <a:pPr marL="0" indent="0">
              <a:buNone/>
            </a:pPr>
            <a:r>
              <a:rPr lang="en-GB" sz="1800" dirty="0"/>
              <a:t>Parabolic arcs describe the curved paths that objects follow when affected by gravity, commonly seen in the motion of projectiles like thrown objects or jumping characters. </a:t>
            </a:r>
          </a:p>
          <a:p>
            <a:pPr marL="0" indent="0">
              <a:buNone/>
            </a:pPr>
            <a:r>
              <a:rPr lang="en-GB" sz="1800" dirty="0"/>
              <a:t>These arcs result from the combination of an initial velocity and the constant downward pull of gravity, forming a trajectory shaped like a parabola.</a:t>
            </a:r>
          </a:p>
        </p:txBody>
      </p:sp>
      <p:sp>
        <p:nvSpPr>
          <p:cNvPr id="14" name="Oval 1">
            <a:extLst>
              <a:ext uri="{FF2B5EF4-FFF2-40B4-BE49-F238E27FC236}">
                <a16:creationId xmlns:a16="http://schemas.microsoft.com/office/drawing/2014/main" id="{F1D6E6C0-11C7-4A38-BD12-80741960B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decorative circles">
            <a:extLst>
              <a:ext uri="{FF2B5EF4-FFF2-40B4-BE49-F238E27FC236}">
                <a16:creationId xmlns:a16="http://schemas.microsoft.com/office/drawing/2014/main" id="{2B16E781-E64A-4007-B0F1-5A50135A42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17" name="Oval 16">
              <a:extLst>
                <a:ext uri="{FF2B5EF4-FFF2-40B4-BE49-F238E27FC236}">
                  <a16:creationId xmlns:a16="http://schemas.microsoft.com/office/drawing/2014/main" id="{6F5849D6-7C1F-435A-8BEB-2A37173B6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C6C5D90-0568-4F1C-9392-536D4E32E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069E425-421F-469A-9C32-9FB5C16E5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C31A526-345A-4A63-BA59-FF91204E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F27432B5-3C17-4415-B09A-67FCBD636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90E4DDCC-A5A9-4365-876A-7992F2CF4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A5DB42D-36BB-41F6-A512-3AFDD33AD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E03F45BD-67A0-4732-B626-9ECB4B18E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B13BBC09-99F8-CF81-CCB2-BB6270A4A83B}"/>
              </a:ext>
            </a:extLst>
          </p:cNvPr>
          <p:cNvPicPr>
            <a:picLocks noChangeAspect="1"/>
          </p:cNvPicPr>
          <p:nvPr/>
        </p:nvPicPr>
        <p:blipFill>
          <a:blip r:embed="rId2"/>
          <a:stretch>
            <a:fillRect/>
          </a:stretch>
        </p:blipFill>
        <p:spPr>
          <a:xfrm>
            <a:off x="7425422" y="1984946"/>
            <a:ext cx="3475314" cy="2888105"/>
          </a:xfrm>
          <a:prstGeom prst="rect">
            <a:avLst/>
          </a:prstGeom>
        </p:spPr>
      </p:pic>
    </p:spTree>
    <p:extLst>
      <p:ext uri="{BB962C8B-B14F-4D97-AF65-F5344CB8AC3E}">
        <p14:creationId xmlns:p14="http://schemas.microsoft.com/office/powerpoint/2010/main" val="1283503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BECA-5A3F-46B7-DBDA-0B7A5C32310F}"/>
              </a:ext>
            </a:extLst>
          </p:cNvPr>
          <p:cNvSpPr>
            <a:spLocks noGrp="1"/>
          </p:cNvSpPr>
          <p:nvPr>
            <p:ph type="title"/>
          </p:nvPr>
        </p:nvSpPr>
        <p:spPr/>
        <p:txBody>
          <a:bodyPr>
            <a:normAutofit fontScale="90000"/>
          </a:bodyPr>
          <a:lstStyle/>
          <a:p>
            <a:r>
              <a:rPr lang="en-GB" dirty="0"/>
              <a:t>We saw this in action in the </a:t>
            </a:r>
            <a:r>
              <a:rPr lang="en-GB" dirty="0" err="1"/>
              <a:t>Hookes</a:t>
            </a:r>
            <a:r>
              <a:rPr lang="en-GB" dirty="0"/>
              <a:t> law demonstration </a:t>
            </a:r>
          </a:p>
        </p:txBody>
      </p:sp>
      <p:sp>
        <p:nvSpPr>
          <p:cNvPr id="3" name="Content Placeholder 2">
            <a:extLst>
              <a:ext uri="{FF2B5EF4-FFF2-40B4-BE49-F238E27FC236}">
                <a16:creationId xmlns:a16="http://schemas.microsoft.com/office/drawing/2014/main" id="{EBCCF340-3A99-91B8-9D44-8A8511F58E8D}"/>
              </a:ext>
            </a:extLst>
          </p:cNvPr>
          <p:cNvSpPr>
            <a:spLocks noGrp="1"/>
          </p:cNvSpPr>
          <p:nvPr>
            <p:ph idx="1"/>
          </p:nvPr>
        </p:nvSpPr>
        <p:spPr/>
        <p:txBody>
          <a:bodyPr/>
          <a:lstStyle/>
          <a:p>
            <a:pPr marL="0" indent="0">
              <a:buNone/>
            </a:pPr>
            <a:r>
              <a:rPr lang="en-GB" dirty="0"/>
              <a:t>Mathematically, this motion can be broken down into horizontal and vertical components, where the horizontal movement remains constant, and the vertical movement is influenced by gravitational acceleration. </a:t>
            </a:r>
          </a:p>
          <a:p>
            <a:pPr marL="0" indent="0">
              <a:buNone/>
            </a:pPr>
            <a:endParaRPr lang="en-GB" dirty="0"/>
          </a:p>
          <a:p>
            <a:pPr marL="0" indent="0">
              <a:buNone/>
            </a:pPr>
            <a:r>
              <a:rPr lang="en-GB" dirty="0"/>
              <a:t>Parabolic arcs are integral to creating realistic physics in games, allowing objects to move in ways that mimic real-world gravity-driven paths. </a:t>
            </a:r>
          </a:p>
          <a:p>
            <a:pPr marL="0" indent="0">
              <a:buNone/>
            </a:pPr>
            <a:endParaRPr lang="en-GB" dirty="0"/>
          </a:p>
          <a:p>
            <a:pPr marL="0" indent="0">
              <a:buNone/>
            </a:pPr>
            <a:r>
              <a:rPr lang="en-GB" dirty="0"/>
              <a:t>They can be simulated by calculating position updates based on physics equations to bring lifelike realism to projectile movements, character jumps, or even special effects.</a:t>
            </a:r>
          </a:p>
        </p:txBody>
      </p:sp>
    </p:spTree>
    <p:extLst>
      <p:ext uri="{BB962C8B-B14F-4D97-AF65-F5344CB8AC3E}">
        <p14:creationId xmlns:p14="http://schemas.microsoft.com/office/powerpoint/2010/main" val="2222809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C4F0C-1ADF-FF6A-621E-ECC17116429E}"/>
              </a:ext>
            </a:extLst>
          </p:cNvPr>
          <p:cNvSpPr>
            <a:spLocks noGrp="1"/>
          </p:cNvSpPr>
          <p:nvPr>
            <p:ph type="title"/>
          </p:nvPr>
        </p:nvSpPr>
        <p:spPr/>
        <p:txBody>
          <a:bodyPr/>
          <a:lstStyle/>
          <a:p>
            <a:r>
              <a:rPr lang="en-GB" dirty="0"/>
              <a:t>Equations</a:t>
            </a:r>
          </a:p>
        </p:txBody>
      </p:sp>
      <p:sp>
        <p:nvSpPr>
          <p:cNvPr id="3" name="Content Placeholder 2">
            <a:extLst>
              <a:ext uri="{FF2B5EF4-FFF2-40B4-BE49-F238E27FC236}">
                <a16:creationId xmlns:a16="http://schemas.microsoft.com/office/drawing/2014/main" id="{B685CFBC-1295-9B8C-5EF3-E85346885C61}"/>
              </a:ext>
            </a:extLst>
          </p:cNvPr>
          <p:cNvSpPr>
            <a:spLocks noGrp="1"/>
          </p:cNvSpPr>
          <p:nvPr>
            <p:ph idx="1"/>
          </p:nvPr>
        </p:nvSpPr>
        <p:spPr/>
        <p:txBody>
          <a:bodyPr/>
          <a:lstStyle/>
          <a:p>
            <a:pPr marL="0" indent="0">
              <a:buNone/>
            </a:pPr>
            <a:r>
              <a:rPr lang="en-GB" dirty="0"/>
              <a:t>These equations come from </a:t>
            </a:r>
            <a:r>
              <a:rPr lang="en-GB" b="1" dirty="0"/>
              <a:t>projectile motion</a:t>
            </a:r>
            <a:r>
              <a:rPr lang="en-GB" dirty="0"/>
              <a:t> in classical mechanics, breaking the motion into horizontal and vertical components under the influence of gravity. The motion can be modelled using quadratic equations. For the </a:t>
            </a:r>
            <a:r>
              <a:rPr lang="en-GB"/>
              <a:t>vertical position:</a:t>
            </a:r>
            <a:endParaRPr lang="en-GB" dirty="0"/>
          </a:p>
        </p:txBody>
      </p:sp>
      <p:pic>
        <p:nvPicPr>
          <p:cNvPr id="5" name="Picture 4">
            <a:extLst>
              <a:ext uri="{FF2B5EF4-FFF2-40B4-BE49-F238E27FC236}">
                <a16:creationId xmlns:a16="http://schemas.microsoft.com/office/drawing/2014/main" id="{521AB202-F5AB-33AF-01DE-61393AB559C7}"/>
              </a:ext>
            </a:extLst>
          </p:cNvPr>
          <p:cNvPicPr>
            <a:picLocks noChangeAspect="1"/>
          </p:cNvPicPr>
          <p:nvPr/>
        </p:nvPicPr>
        <p:blipFill>
          <a:blip r:embed="rId2"/>
          <a:stretch>
            <a:fillRect/>
          </a:stretch>
        </p:blipFill>
        <p:spPr>
          <a:xfrm>
            <a:off x="5162419" y="3024131"/>
            <a:ext cx="1867161" cy="809738"/>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E2B43848-2AE7-CF88-F467-CDFED1749000}"/>
                  </a:ext>
                </a:extLst>
              </p:cNvPr>
              <p:cNvSpPr txBox="1"/>
              <p:nvPr/>
            </p:nvSpPr>
            <p:spPr>
              <a:xfrm>
                <a:off x="1514412" y="4092471"/>
                <a:ext cx="9163173" cy="2330253"/>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y is the vertical position,</a:t>
                </a:r>
              </a:p>
              <a:p>
                <a:pPr marL="0" marR="0" lvl="0" indent="0" algn="ctr" defTabSz="914400" rtl="0" eaLnBrk="0" fontAlgn="base" latinLnBrk="0" hangingPunct="0">
                  <a:lnSpc>
                    <a:spcPct val="100000"/>
                  </a:lnSpc>
                  <a:spcBef>
                    <a:spcPct val="0"/>
                  </a:spcBef>
                  <a:spcAft>
                    <a:spcPct val="0"/>
                  </a:spcAft>
                  <a:buClrTx/>
                  <a:buSzTx/>
                  <a:tabLst/>
                </a:pPr>
                <a14:m>
                  <m:oMath xmlns:m="http://schemas.openxmlformats.org/officeDocument/2006/math">
                    <m:sSub>
                      <m:sSubPr>
                        <m:ctrlPr>
                          <a:rPr kumimoji="0" lang="en-US" altLang="en-US" sz="1800" b="0" i="1" u="none" strike="noStrike" cap="none" normalizeH="0" baseline="0" smtClean="0">
                            <a:ln>
                              <a:noFill/>
                            </a:ln>
                            <a:solidFill>
                              <a:schemeClr val="tx1"/>
                            </a:solidFill>
                            <a:effectLst/>
                            <a:latin typeface="Cambria Math" panose="02040503050406030204" pitchFamily="18" charset="0"/>
                          </a:rPr>
                        </m:ctrlPr>
                      </m:sSubPr>
                      <m:e>
                        <m:r>
                          <a:rPr kumimoji="0" lang="en-GB" altLang="en-US" sz="1800" b="0" i="1" u="none" strike="noStrike" cap="none" normalizeH="0" baseline="0" smtClean="0">
                            <a:ln>
                              <a:noFill/>
                            </a:ln>
                            <a:solidFill>
                              <a:schemeClr val="tx1"/>
                            </a:solidFill>
                            <a:effectLst/>
                            <a:latin typeface="Cambria Math" panose="02040503050406030204" pitchFamily="18" charset="0"/>
                          </a:rPr>
                          <m:t>𝑉</m:t>
                        </m:r>
                      </m:e>
                      <m:sub>
                        <m:r>
                          <a:rPr kumimoji="0" lang="en-GB" altLang="en-US" sz="1800" b="0" i="1" u="none" strike="noStrike" cap="none" normalizeH="0" baseline="0" smtClean="0">
                            <a:ln>
                              <a:noFill/>
                            </a:ln>
                            <a:solidFill>
                              <a:schemeClr val="tx1"/>
                            </a:solidFill>
                            <a:effectLst/>
                            <a:latin typeface="Cambria Math" panose="02040503050406030204" pitchFamily="18" charset="0"/>
                          </a:rPr>
                          <m:t>𝑦</m:t>
                        </m:r>
                        <m:r>
                          <a:rPr kumimoji="0" lang="en-GB" altLang="en-US" sz="1800" b="0" i="1" u="none" strike="noStrike" cap="none" normalizeH="0" baseline="0" smtClean="0">
                            <a:ln>
                              <a:noFill/>
                            </a:ln>
                            <a:solidFill>
                              <a:schemeClr val="tx1"/>
                            </a:solidFill>
                            <a:effectLst/>
                            <a:latin typeface="Cambria Math" panose="02040503050406030204" pitchFamily="18" charset="0"/>
                          </a:rPr>
                          <m:t>0</m:t>
                        </m:r>
                      </m:sub>
                    </m:sSub>
                  </m:oMath>
                </a14:m>
                <a:r>
                  <a:rPr kumimoji="0" lang="en-US" altLang="en-US" sz="1800" b="0" i="0" u="none" strike="noStrike" cap="none" normalizeH="0" baseline="0" dirty="0">
                    <a:ln>
                      <a:noFill/>
                    </a:ln>
                    <a:solidFill>
                      <a:schemeClr val="tx1"/>
                    </a:solidFill>
                    <a:effectLst/>
                    <a:latin typeface="Arial" panose="020B0604020202020204" pitchFamily="34" charset="0"/>
                  </a:rPr>
                  <a:t>is the initial vertical velocity,</a:t>
                </a:r>
              </a:p>
              <a:p>
                <a:pPr marL="0" marR="0" lvl="0" indent="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g is the acceleration due to gravity,</a:t>
                </a:r>
              </a:p>
              <a:p>
                <a:pPr marR="0" lvl="0" algn="ctr"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t is time. </a:t>
                </a:r>
              </a:p>
              <a:p>
                <a:pPr marR="0" lvl="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eaLnBrk="0" fontAlgn="base" hangingPunct="0">
                  <a:spcBef>
                    <a:spcPct val="0"/>
                  </a:spcBef>
                  <a:spcAft>
                    <a:spcPct val="0"/>
                  </a:spcAft>
                </a:pPr>
                <a:r>
                  <a:rPr lang="en-GB" dirty="0"/>
                  <a:t>The horizontal motion is typically linear: x=</a:t>
                </a:r>
                <a14:m>
                  <m:oMath xmlns:m="http://schemas.openxmlformats.org/officeDocument/2006/math">
                    <m:sSub>
                      <m:sSubPr>
                        <m:ctrlPr>
                          <a:rPr lang="en-GB" i="1" dirty="0" smtClean="0">
                            <a:latin typeface="Cambria Math" panose="02040503050406030204" pitchFamily="18" charset="0"/>
                          </a:rPr>
                        </m:ctrlPr>
                      </m:sSubPr>
                      <m:e>
                        <m:r>
                          <a:rPr lang="en-GB" i="1" dirty="0">
                            <a:latin typeface="Cambria Math" panose="02040503050406030204" pitchFamily="18" charset="0"/>
                          </a:rPr>
                          <m:t>𝑣</m:t>
                        </m:r>
                      </m:e>
                      <m:sub>
                        <m:r>
                          <a:rPr lang="en-GB" i="1" dirty="0">
                            <a:latin typeface="Cambria Math" panose="02040503050406030204" pitchFamily="18" charset="0"/>
                          </a:rPr>
                          <m:t>𝑥</m:t>
                        </m:r>
                        <m:r>
                          <a:rPr lang="en-GB" i="1" dirty="0">
                            <a:latin typeface="Cambria Math" panose="02040503050406030204" pitchFamily="18" charset="0"/>
                          </a:rPr>
                          <m:t>0</m:t>
                        </m:r>
                      </m:sub>
                    </m:sSub>
                    <m:r>
                      <a:rPr lang="en-GB" i="1" dirty="0" smtClean="0">
                        <a:latin typeface="Cambria Math" panose="02040503050406030204" pitchFamily="18" charset="0"/>
                      </a:rPr>
                      <m:t>​</m:t>
                    </m:r>
                  </m:oMath>
                </a14:m>
                <a:r>
                  <a:rPr lang="en-GB" dirty="0"/>
                  <a:t>t where x is the horizontal position, and </a:t>
                </a:r>
                <a14:m>
                  <m:oMath xmlns:m="http://schemas.openxmlformats.org/officeDocument/2006/math">
                    <m:sSub>
                      <m:sSubPr>
                        <m:ctrlPr>
                          <a:rPr lang="en-GB" i="1" dirty="0">
                            <a:latin typeface="Cambria Math" panose="02040503050406030204" pitchFamily="18" charset="0"/>
                          </a:rPr>
                        </m:ctrlPr>
                      </m:sSubPr>
                      <m:e>
                        <m:r>
                          <a:rPr lang="en-GB" i="1" dirty="0">
                            <a:latin typeface="Cambria Math" panose="02040503050406030204" pitchFamily="18" charset="0"/>
                          </a:rPr>
                          <m:t>𝑣</m:t>
                        </m:r>
                      </m:e>
                      <m:sub>
                        <m:r>
                          <a:rPr lang="en-GB" i="1" dirty="0">
                            <a:latin typeface="Cambria Math" panose="02040503050406030204" pitchFamily="18" charset="0"/>
                          </a:rPr>
                          <m:t>𝑥</m:t>
                        </m:r>
                        <m:r>
                          <a:rPr lang="en-GB" i="1" dirty="0">
                            <a:latin typeface="Cambria Math" panose="02040503050406030204" pitchFamily="18" charset="0"/>
                          </a:rPr>
                          <m:t>0</m:t>
                        </m:r>
                      </m:sub>
                    </m:sSub>
                    <m:r>
                      <a:rPr lang="en-GB" i="1" dirty="0">
                        <a:latin typeface="Cambria Math" panose="02040503050406030204" pitchFamily="18" charset="0"/>
                      </a:rPr>
                      <m:t>​</m:t>
                    </m:r>
                  </m:oMath>
                </a14:m>
                <a:r>
                  <a:rPr lang="en-GB" dirty="0"/>
                  <a:t> is the horizontal velocity </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Choice>
        <mc:Fallback xmlns="">
          <p:sp>
            <p:nvSpPr>
              <p:cNvPr id="8" name="TextBox 7">
                <a:extLst>
                  <a:ext uri="{FF2B5EF4-FFF2-40B4-BE49-F238E27FC236}">
                    <a16:creationId xmlns:a16="http://schemas.microsoft.com/office/drawing/2014/main" id="{E2B43848-2AE7-CF88-F467-CDFED1749000}"/>
                  </a:ext>
                </a:extLst>
              </p:cNvPr>
              <p:cNvSpPr txBox="1">
                <a:spLocks noRot="1" noChangeAspect="1" noMove="1" noResize="1" noEditPoints="1" noAdjustHandles="1" noChangeArrowheads="1" noChangeShapeType="1" noTextEdit="1"/>
              </p:cNvSpPr>
              <p:nvPr/>
            </p:nvSpPr>
            <p:spPr>
              <a:xfrm>
                <a:off x="1514412" y="4092471"/>
                <a:ext cx="9163173" cy="2330253"/>
              </a:xfrm>
              <a:prstGeom prst="rect">
                <a:avLst/>
              </a:prstGeom>
              <a:blipFill>
                <a:blip r:embed="rId3"/>
                <a:stretch>
                  <a:fillRect l="-532" t="-1305" r="-465"/>
                </a:stretch>
              </a:blipFill>
            </p:spPr>
            <p:txBody>
              <a:bodyPr/>
              <a:lstStyle/>
              <a:p>
                <a:r>
                  <a:rPr lang="en-GB">
                    <a:noFill/>
                  </a:rPr>
                  <a:t> </a:t>
                </a:r>
              </a:p>
            </p:txBody>
          </p:sp>
        </mc:Fallback>
      </mc:AlternateContent>
    </p:spTree>
    <p:extLst>
      <p:ext uri="{BB962C8B-B14F-4D97-AF65-F5344CB8AC3E}">
        <p14:creationId xmlns:p14="http://schemas.microsoft.com/office/powerpoint/2010/main" val="329393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B6DC-6E6D-30E1-064A-4AE523AED84C}"/>
              </a:ext>
            </a:extLst>
          </p:cNvPr>
          <p:cNvSpPr>
            <a:spLocks noGrp="1"/>
          </p:cNvSpPr>
          <p:nvPr>
            <p:ph type="title"/>
          </p:nvPr>
        </p:nvSpPr>
        <p:spPr/>
        <p:txBody>
          <a:bodyPr/>
          <a:lstStyle/>
          <a:p>
            <a:r>
              <a:rPr lang="en-GB" dirty="0"/>
              <a:t>Where would we use it?</a:t>
            </a:r>
          </a:p>
        </p:txBody>
      </p:sp>
      <p:sp>
        <p:nvSpPr>
          <p:cNvPr id="3" name="Content Placeholder 2">
            <a:extLst>
              <a:ext uri="{FF2B5EF4-FFF2-40B4-BE49-F238E27FC236}">
                <a16:creationId xmlns:a16="http://schemas.microsoft.com/office/drawing/2014/main" id="{94BAFA95-EE2C-FD3B-7895-9289F1F1D23A}"/>
              </a:ext>
            </a:extLst>
          </p:cNvPr>
          <p:cNvSpPr>
            <a:spLocks noGrp="1"/>
          </p:cNvSpPr>
          <p:nvPr>
            <p:ph idx="1"/>
          </p:nvPr>
        </p:nvSpPr>
        <p:spPr/>
        <p:txBody>
          <a:bodyPr/>
          <a:lstStyle/>
          <a:p>
            <a:r>
              <a:rPr lang="en-GB" dirty="0"/>
              <a:t>Projectiles: Creating realistic motion for objects thrown, shot, or otherwise propelled in a game.</a:t>
            </a:r>
          </a:p>
          <a:p>
            <a:r>
              <a:rPr lang="en-GB" dirty="0"/>
              <a:t>Character Jumps: Modelling the jump motion of characters, such as double jumps or variable-height jumps.</a:t>
            </a:r>
          </a:p>
          <a:p>
            <a:r>
              <a:rPr lang="en-GB" dirty="0"/>
              <a:t>Physics Simulation: Enhancing the realism of objects that are affected by gravity within the game world.</a:t>
            </a:r>
          </a:p>
        </p:txBody>
      </p:sp>
    </p:spTree>
    <p:extLst>
      <p:ext uri="{BB962C8B-B14F-4D97-AF65-F5344CB8AC3E}">
        <p14:creationId xmlns:p14="http://schemas.microsoft.com/office/powerpoint/2010/main" val="3911715354"/>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onfettiVTI">
  <a:themeElements>
    <a:clrScheme name="AnalogousFromLightSeedRightStep">
      <a:dk1>
        <a:srgbClr val="000000"/>
      </a:dk1>
      <a:lt1>
        <a:srgbClr val="FFFFFF"/>
      </a:lt1>
      <a:dk2>
        <a:srgbClr val="3C3522"/>
      </a:dk2>
      <a:lt2>
        <a:srgbClr val="E2E8E7"/>
      </a:lt2>
      <a:accent1>
        <a:srgbClr val="DA828B"/>
      </a:accent1>
      <a:accent2>
        <a:srgbClr val="D28866"/>
      </a:accent2>
      <a:accent3>
        <a:srgbClr val="BAA262"/>
      </a:accent3>
      <a:accent4>
        <a:srgbClr val="9CA952"/>
      </a:accent4>
      <a:accent5>
        <a:srgbClr val="86AE67"/>
      </a:accent5>
      <a:accent6>
        <a:srgbClr val="5AB558"/>
      </a:accent6>
      <a:hlink>
        <a:srgbClr val="568E88"/>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771E4E24-6D36-43BA-A999-D202064DFF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789948-F6BD-4156-9340-F6DBEB47FE67}">
  <ds:schemaRefs>
    <ds:schemaRef ds:uri="http://schemas.microsoft.com/sharepoint/v3/contenttype/forms"/>
  </ds:schemaRefs>
</ds:datastoreItem>
</file>

<file path=customXml/itemProps3.xml><?xml version="1.0" encoding="utf-8"?>
<ds:datastoreItem xmlns:ds="http://schemas.openxmlformats.org/officeDocument/2006/customXml" ds:itemID="{63F55BFF-354B-4CE9-8B23-41CB8BB2A4E0}">
  <ds:schemaRefs>
    <ds:schemaRef ds:uri="http://purl.org/dc/elements/1.1/"/>
    <ds:schemaRef ds:uri="http://schemas.microsoft.com/office/2006/documentManagement/types"/>
    <ds:schemaRef ds:uri="http://www.w3.org/XML/1998/namespace"/>
    <ds:schemaRef ds:uri="http://purl.org/dc/dcmitype/"/>
    <ds:schemaRef ds:uri="http://schemas.microsoft.com/office/2006/metadata/properties"/>
    <ds:schemaRef ds:uri="http://purl.org/dc/terms/"/>
    <ds:schemaRef ds:uri="97e90ac9-f7c9-4ef0-b151-0ad37f9b04e3"/>
    <ds:schemaRef ds:uri="http://schemas.microsoft.com/office/infopath/2007/PartnerControls"/>
    <ds:schemaRef ds:uri="http://schemas.openxmlformats.org/package/2006/metadata/core-properties"/>
    <ds:schemaRef ds:uri="e89b0d28-101f-4150-bb20-b1c24cca2db8"/>
  </ds:schemaRefs>
</ds:datastoreItem>
</file>

<file path=docProps/app.xml><?xml version="1.0" encoding="utf-8"?>
<Properties xmlns="http://schemas.openxmlformats.org/officeDocument/2006/extended-properties" xmlns:vt="http://schemas.openxmlformats.org/officeDocument/2006/docPropsVTypes">
  <TotalTime>1290</TotalTime>
  <Words>1344</Words>
  <Application>Microsoft Office PowerPoint</Application>
  <PresentationFormat>Widescreen</PresentationFormat>
  <Paragraphs>89</Paragraphs>
  <Slides>24</Slides>
  <Notes>0</Notes>
  <HiddenSlides>0</HiddenSlides>
  <MMClips>0</MMClips>
  <ScaleCrop>false</ScaleCrop>
  <HeadingPairs>
    <vt:vector size="4" baseType="variant">
      <vt:variant>
        <vt:lpstr>Theme</vt:lpstr>
      </vt:variant>
      <vt:variant>
        <vt:i4>3</vt:i4>
      </vt:variant>
      <vt:variant>
        <vt:lpstr>Slide Titles</vt:lpstr>
      </vt:variant>
      <vt:variant>
        <vt:i4>24</vt:i4>
      </vt:variant>
    </vt:vector>
  </HeadingPairs>
  <TitlesOfParts>
    <vt:vector size="27" baseType="lpstr">
      <vt:lpstr>Office Theme</vt:lpstr>
      <vt:lpstr>ConfettiVTI</vt:lpstr>
      <vt:lpstr>Ion</vt:lpstr>
      <vt:lpstr>Forces, Torques and Friction</vt:lpstr>
      <vt:lpstr>Forces and torques</vt:lpstr>
      <vt:lpstr>Demonstrating Forces</vt:lpstr>
      <vt:lpstr>Tractive forces</vt:lpstr>
      <vt:lpstr>Friction</vt:lpstr>
      <vt:lpstr>Static Friction</vt:lpstr>
      <vt:lpstr>Static Friction</vt:lpstr>
      <vt:lpstr>Kinetic (Dynamic) Friction</vt:lpstr>
      <vt:lpstr>Kinetic (Dynamic) Friction</vt:lpstr>
      <vt:lpstr>Rolling Friction</vt:lpstr>
      <vt:lpstr>Modelling Friction in Numerical Integration</vt:lpstr>
      <vt:lpstr>Modelling Friction in Numerical Integration</vt:lpstr>
      <vt:lpstr>Modelling Friction in Numerical Integration</vt:lpstr>
      <vt:lpstr>Challenges</vt:lpstr>
      <vt:lpstr>PowerPoint Presentation</vt:lpstr>
      <vt:lpstr>Hookes Law</vt:lpstr>
      <vt:lpstr>But that’s not it</vt:lpstr>
      <vt:lpstr>Versatile</vt:lpstr>
      <vt:lpstr>Hookes Law</vt:lpstr>
      <vt:lpstr>PowerPoint Presentation</vt:lpstr>
      <vt:lpstr>Parabolic arcs</vt:lpstr>
      <vt:lpstr>We saw this in action in the Hookes law demonstration </vt:lpstr>
      <vt:lpstr>Equations</vt:lpstr>
      <vt:lpstr>Where would we use 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2</cp:revision>
  <dcterms:created xsi:type="dcterms:W3CDTF">2024-11-13T22:30:09Z</dcterms:created>
  <dcterms:modified xsi:type="dcterms:W3CDTF">2026-10-26T16:23:22Z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