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497"/>
    <p:restoredTop sz="94625"/>
  </p:normalViewPr>
  <p:slideViewPr>
    <p:cSldViewPr snapToGrid="0">
      <p:cViewPr varScale="1">
        <p:scale>
          <a:sx n="116" d="100"/>
          <a:sy n="116" d="100"/>
        </p:scale>
        <p:origin x="54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B7E9D-7D72-CCD7-330E-50502666F1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92D09D-E31C-6189-AEE5-293A89F830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B3F7DF-395E-76AB-3219-D4A02E678B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B5641-8123-4F4F-8134-34513232AE1C}" type="datetimeFigureOut">
              <a:rPr lang="en-US" smtClean="0"/>
              <a:t>6/13/25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604D04-B897-65DC-4F3F-EAF69948B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D9D431-0E3D-C87C-56F6-B070729618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2FAA0-FDFF-254E-A79D-A41777D3FB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3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41E20-28B6-3E93-5D22-9E4F35F335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7F49E-661C-6585-B6AB-EAE5135024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D71204-FCA8-E932-C65E-7504DA369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B5641-8123-4F4F-8134-34513232AE1C}" type="datetimeFigureOut">
              <a:rPr lang="en-US" smtClean="0"/>
              <a:t>6/13/25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1B058E-389C-115C-9B3F-DB5CA4345C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155D4-9B6D-8824-CB8D-6B98896B6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2FAA0-FDFF-254E-A79D-A41777D3FB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2759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7BC6E-16A9-F74E-0025-54DE17B36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282C9C-9641-49F3-8F9D-3C428BB0AF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BAC593-AA1A-5D4F-9C64-79EEE09C27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B5641-8123-4F4F-8134-34513232AE1C}" type="datetimeFigureOut">
              <a:rPr lang="en-US" smtClean="0"/>
              <a:t>6/13/25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80A7E2-E1C5-00A7-3553-9A54C3A139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014434-A7B5-FBBA-8AD3-70CAA9E663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2FAA0-FDFF-254E-A79D-A41777D3FB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573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20538-D395-5E41-48F9-4F023EE2C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00A2CD-41DB-9A08-A75D-ED9198EAB1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ED748D-B9DF-D308-DABE-5677B52703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728D20-3769-ECA6-928C-BFB9E4E31F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B5641-8123-4F4F-8134-34513232AE1C}" type="datetimeFigureOut">
              <a:rPr lang="en-US" smtClean="0"/>
              <a:t>6/13/25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94043D-0451-FB4B-006F-0F300B93D4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2D064E-F282-19AF-DA3D-AAB95C2E2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2FAA0-FDFF-254E-A79D-A41777D3FB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902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729BC-8779-C04E-D2C4-84FF4368F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5C3699-ED34-B8AD-09A4-80D9218367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BB6397-0533-E9D4-4A1D-2B52048175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6FD70E-B6FE-9B91-E520-8139A158FA7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58EF2F-853C-9B7A-6C19-E2EC09F4D1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965007-931B-470F-F38F-970B60E0D2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B5641-8123-4F4F-8134-34513232AE1C}" type="datetimeFigureOut">
              <a:rPr lang="en-US" smtClean="0"/>
              <a:t>6/13/25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9F7DC5-1094-FBBC-8379-05B171B641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83F3B0-9C61-6946-3656-2F125C572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2FAA0-FDFF-254E-A79D-A41777D3FB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547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F1015-6751-52CA-E954-F21069E86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CA6BD3-C552-1513-1335-888D42026A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B5641-8123-4F4F-8134-34513232AE1C}" type="datetimeFigureOut">
              <a:rPr lang="en-US" smtClean="0"/>
              <a:t>6/13/25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5474CA-3F55-4DDD-3856-B29500930F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3973F2-29F0-6DE8-DB65-9E39B68E9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2FAA0-FDFF-254E-A79D-A41777D3FB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866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84360D-F12E-7B4B-7FF6-3850C61922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B5641-8123-4F4F-8134-34513232AE1C}" type="datetimeFigureOut">
              <a:rPr lang="en-US" smtClean="0"/>
              <a:t>6/13/25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EFB1FB-2551-14BB-B557-AD1576692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E7871C-1609-44E5-A65C-83E80D1AA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2FAA0-FDFF-254E-A79D-A41777D3FB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767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96E9F-61AA-8ACE-3D26-E841AE5CC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4509B-57C9-A889-08B3-DDBF5FA2A7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9A637A-35B5-BB5D-AA77-B7320ABEF2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F35393-5B62-6E97-5583-BC29064B5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B5641-8123-4F4F-8134-34513232AE1C}" type="datetimeFigureOut">
              <a:rPr lang="en-US" smtClean="0"/>
              <a:t>6/13/25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963258-93CB-9FB8-0920-8343500DA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9B58B0-DB65-53A3-31B4-E18CA7F4B6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2FAA0-FDFF-254E-A79D-A41777D3FB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222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A2AD4-6B71-53D7-2EE9-1AAF059A1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F0E008-A40E-F325-9873-46484698E0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594A15-42BD-CA30-04FB-C3517A3126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23E47B-7C84-1DEC-9797-4E511F5226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B5641-8123-4F4F-8134-34513232AE1C}" type="datetimeFigureOut">
              <a:rPr lang="en-US" smtClean="0"/>
              <a:t>6/13/25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DC9191-A988-9472-8A57-E09F607539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9B745C-E186-7672-FE91-F7C13A28D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2FAA0-FDFF-254E-A79D-A41777D3FB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952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7D256-9870-949D-B982-D22C1372A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DEB910-4ACD-98E2-2872-FE89B3619E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0BAD3A-CCB8-9CCB-B826-38676DB39E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B5641-8123-4F4F-8134-34513232AE1C}" type="datetimeFigureOut">
              <a:rPr lang="en-US" smtClean="0"/>
              <a:t>6/13/25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6E7801-D86C-FBAA-C6B2-267D63D8E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B160FF-32BA-58FE-97D4-4871C419D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2FAA0-FDFF-254E-A79D-A41777D3FB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678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358CEA-5C25-183E-69E9-14E19D45EC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4B3247-5422-907C-906E-F331B1D85B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17E7CD-6576-C415-C2F6-63C820DDA1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B5641-8123-4F4F-8134-34513232AE1C}" type="datetimeFigureOut">
              <a:rPr lang="en-US" smtClean="0"/>
              <a:t>6/13/25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B38947-E660-A297-5A33-75CEBBA64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65C69F-A958-D5B1-3D23-3126BE854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2FAA0-FDFF-254E-A79D-A41777D3FB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093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066B5D-3544-94FA-3DE2-518750B90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E137AE-0DE9-CE5E-90EF-0D7F9C8817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71E503-4980-1915-7B8D-A067C9F241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0B5641-8123-4F4F-8134-34513232AE1C}" type="datetimeFigureOut">
              <a:rPr lang="en-US" smtClean="0"/>
              <a:t>6/13/25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E0E71-F45E-6B53-0287-7DEC79697C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DC4154-B26F-8D7B-CD56-2DA310E0F9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32FAA0-FDFF-254E-A79D-A41777D3FB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163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2.png"/><Relationship Id="rId5" Type="http://schemas.openxmlformats.org/officeDocument/2006/relationships/image" Target="https://artsmart.ai/wp-content/uploads/2024/11/image-1-1024x527.png" TargetMode="Externa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artsmart.ai/blog/ai-in-music-industry-statistics/" TargetMode="External"/><Relationship Id="rId2" Type="http://schemas.openxmlformats.org/officeDocument/2006/relationships/hyperlink" Target="https://www.mckinsey.com/capabilities/quantumblack/our-insights/the-state-of-ai-in-2023-generative-ais-breakout-yea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ubmithub.com/ai-song-checker" TargetMode="External"/><Relationship Id="rId5" Type="http://schemas.openxmlformats.org/officeDocument/2006/relationships/hyperlink" Target="https://hwb.gov.wales/api/storage/19bc948b-8a3f-41e0-944a-7bf2cadf7d18/professional-standards-for-teaching-and-leadership-interactive-pdf-for-pc.pdf" TargetMode="External"/><Relationship Id="rId4" Type="http://schemas.openxmlformats.org/officeDocument/2006/relationships/hyperlink" Target="https://reflection.ed.ac.uk/reflectors-toolkit/reflecting-on-experience/gibbs-reflective-cycl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1026" name="Picture 2" descr="The Impacts and Disruption of AI on Music Industry Stakeholders">
            <a:extLst>
              <a:ext uri="{FF2B5EF4-FFF2-40B4-BE49-F238E27FC236}">
                <a16:creationId xmlns:a16="http://schemas.microsoft.com/office/drawing/2014/main" id="{A16E6D4A-130E-4DFF-7D96-07F96458CA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51" t="8845" r="1" b="246"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B7D064F0-6D2A-219C-C000-14ABD99ECE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06" y="0"/>
            <a:ext cx="4903694" cy="6858001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28A248-0B3C-083C-0EB7-060955EF68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1" y="822960"/>
            <a:ext cx="4286054" cy="3474720"/>
          </a:xfrm>
        </p:spPr>
        <p:txBody>
          <a:bodyPr anchor="b">
            <a:normAutofit/>
          </a:bodyPr>
          <a:lstStyle/>
          <a:p>
            <a:pPr algn="l"/>
            <a:r>
              <a:rPr lang="en-US" sz="5200" b="1" dirty="0"/>
              <a:t>Action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7DA0C2-9411-8BA1-8D61-4AA82D2D50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1" y="4419600"/>
            <a:ext cx="3931920" cy="1386840"/>
          </a:xfrm>
        </p:spPr>
        <p:txBody>
          <a:bodyPr anchor="t">
            <a:normAutofit/>
          </a:bodyPr>
          <a:lstStyle/>
          <a:p>
            <a:pPr algn="l"/>
            <a:r>
              <a:rPr lang="en-US" sz="2200" b="1" dirty="0"/>
              <a:t>The use of GAI music within HE assessment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7B7DFA-0F07-1CC8-1F3C-B11F653BEE76}"/>
              </a:ext>
            </a:extLst>
          </p:cNvPr>
          <p:cNvSpPr txBox="1"/>
          <p:nvPr/>
        </p:nvSpPr>
        <p:spPr>
          <a:xfrm>
            <a:off x="9387452" y="6364962"/>
            <a:ext cx="2804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Tom Clement. 2025. Ver.1</a:t>
            </a:r>
          </a:p>
        </p:txBody>
      </p:sp>
    </p:spTree>
    <p:extLst>
      <p:ext uri="{BB962C8B-B14F-4D97-AF65-F5344CB8AC3E}">
        <p14:creationId xmlns:p14="http://schemas.microsoft.com/office/powerpoint/2010/main" val="21440190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ACDA3B-1C75-377B-62E3-6695BC3BF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EEBBA8-A7E3-0950-7E1D-68E1187112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76" y="2725671"/>
            <a:ext cx="5254754" cy="140665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“What is the current impact of Artificial Intelligence (AI) Generated music in education? And it’s effects on assessment.” </a:t>
            </a:r>
            <a:endParaRPr lang="en-US" sz="2400" dirty="0"/>
          </a:p>
          <a:p>
            <a:pPr marL="0" indent="0">
              <a:buNone/>
            </a:pPr>
            <a:endParaRPr lang="en-US" sz="2200" dirty="0"/>
          </a:p>
        </p:txBody>
      </p:sp>
      <p:pic>
        <p:nvPicPr>
          <p:cNvPr id="4" name="Tom_Clement_AR_Introduction">
            <a:hlinkClick r:id="" action="ppaction://media"/>
            <a:extLst>
              <a:ext uri="{FF2B5EF4-FFF2-40B4-BE49-F238E27FC236}">
                <a16:creationId xmlns:a16="http://schemas.microsoft.com/office/drawing/2014/main" id="{BC2D383A-8618-7A41-D918-17A4884BDF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1246" y="501915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241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0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188AA2-4936-494A-CC4C-3AB3C4190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Literature Review</a:t>
            </a:r>
          </a:p>
        </p:txBody>
      </p:sp>
      <p:sp>
        <p:nvSpPr>
          <p:cNvPr id="24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048DB27-02F1-ED11-EC93-30041AE4DD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93" t="36956" r="53663" b="28429"/>
          <a:stretch>
            <a:fillRect/>
          </a:stretch>
        </p:blipFill>
        <p:spPr bwMode="auto">
          <a:xfrm>
            <a:off x="4654296" y="1325806"/>
            <a:ext cx="7214616" cy="4178956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89F60C4-041A-F175-5339-4A83F84C457E}"/>
              </a:ext>
            </a:extLst>
          </p:cNvPr>
          <p:cNvSpPr txBox="1"/>
          <p:nvPr/>
        </p:nvSpPr>
        <p:spPr>
          <a:xfrm>
            <a:off x="5330844" y="5504762"/>
            <a:ext cx="5861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(Industry statistics using Generative AI tools. 2023. Source: Quantum Black AI by McKinsey.</a:t>
            </a:r>
            <a:r>
              <a:rPr lang="en-GB" dirty="0"/>
              <a:t>)</a:t>
            </a:r>
            <a:endParaRPr lang="en-US" dirty="0"/>
          </a:p>
        </p:txBody>
      </p:sp>
      <p:pic>
        <p:nvPicPr>
          <p:cNvPr id="6" name="Tom_Clement_AR_Lit_Review">
            <a:hlinkClick r:id="" action="ppaction://media"/>
            <a:extLst>
              <a:ext uri="{FF2B5EF4-FFF2-40B4-BE49-F238E27FC236}">
                <a16:creationId xmlns:a16="http://schemas.microsoft.com/office/drawing/2014/main" id="{09CD89BF-E88D-1D45-4375-DCE3A843CC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44273" y="509836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863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03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DC7B52-1BE0-D290-BAEE-0520428EA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Methodology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361C74C-1837-A3DF-C7E2-DE74DA87F2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28278" t="24399" r="25175" b="10265"/>
          <a:stretch>
            <a:fillRect/>
          </a:stretch>
        </p:blipFill>
        <p:spPr>
          <a:xfrm>
            <a:off x="6872790" y="1967678"/>
            <a:ext cx="4219829" cy="3846950"/>
          </a:xfr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6052E8DE-435F-87B5-59F7-806DBD6F65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2436" y="2055813"/>
            <a:ext cx="3836776" cy="3836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7EF2CBE-1738-FB5C-CE33-72479BE84FA0}"/>
              </a:ext>
            </a:extLst>
          </p:cNvPr>
          <p:cNvSpPr txBox="1"/>
          <p:nvPr/>
        </p:nvSpPr>
        <p:spPr>
          <a:xfrm>
            <a:off x="1230960" y="5892589"/>
            <a:ext cx="4339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(Gibbs (1988). 2024. Reflective Model. Source: The University of Edinburgh.)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378B92-62CE-86F5-B0B8-8772DA957F29}"/>
              </a:ext>
            </a:extLst>
          </p:cNvPr>
          <p:cNvSpPr txBox="1"/>
          <p:nvPr/>
        </p:nvSpPr>
        <p:spPr>
          <a:xfrm>
            <a:off x="6619151" y="5892589"/>
            <a:ext cx="47271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(UWTSD. 2025. AI Disclaimer. Source: University of Wales Trinity Saint David.)</a:t>
            </a:r>
          </a:p>
        </p:txBody>
      </p:sp>
      <p:pic>
        <p:nvPicPr>
          <p:cNvPr id="9" name="Tom_Clement_AR_Methodology">
            <a:hlinkClick r:id="" action="ppaction://media"/>
            <a:extLst>
              <a:ext uri="{FF2B5EF4-FFF2-40B4-BE49-F238E27FC236}">
                <a16:creationId xmlns:a16="http://schemas.microsoft.com/office/drawing/2014/main" id="{B67FCF90-138E-8B28-A8D0-14F0606A94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094476" y="36505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079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3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8" name="Rectangle 3077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4BEAD9-19FA-678D-ECA7-C3F07AB13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Findings</a:t>
            </a:r>
          </a:p>
        </p:txBody>
      </p:sp>
      <p:sp>
        <p:nvSpPr>
          <p:cNvPr id="3080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3" name="Picture 1" descr="ai in music industry adoption rates">
            <a:extLst>
              <a:ext uri="{FF2B5EF4-FFF2-40B4-BE49-F238E27FC236}">
                <a16:creationId xmlns:a16="http://schemas.microsoft.com/office/drawing/2014/main" id="{FB8C0C80-EA19-5BBA-C781-8C032750FAC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4296" y="1557521"/>
            <a:ext cx="7214616" cy="371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714107F1-3574-CB73-AEF2-C25509D7C3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38111" y="2555262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B42F3C-66EB-9D02-F247-78BE4A1CB853}"/>
              </a:ext>
            </a:extLst>
          </p:cNvPr>
          <p:cNvSpPr txBox="1"/>
          <p:nvPr/>
        </p:nvSpPr>
        <p:spPr>
          <a:xfrm>
            <a:off x="6451165" y="5273046"/>
            <a:ext cx="36208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(AI Adoption Rates in Music. 2024. Source: Shalwa. Art Smart.)</a:t>
            </a:r>
            <a:r>
              <a:rPr lang="en-GB" dirty="0"/>
              <a:t> </a:t>
            </a:r>
            <a:endParaRPr lang="en-US" dirty="0"/>
          </a:p>
        </p:txBody>
      </p:sp>
      <p:pic>
        <p:nvPicPr>
          <p:cNvPr id="6" name="Tom_Clement_AR_Findings">
            <a:hlinkClick r:id="" action="ppaction://media"/>
            <a:extLst>
              <a:ext uri="{FF2B5EF4-FFF2-40B4-BE49-F238E27FC236}">
                <a16:creationId xmlns:a16="http://schemas.microsoft.com/office/drawing/2014/main" id="{E5ACE904-730E-0FD1-D45D-7489798507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38882" y="155752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215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03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E1CF7-175E-0455-CB38-4968B7B90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48C7655-40E0-3E85-339C-06EA35AE49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7897" t="23162" r="59521" b="48327"/>
          <a:stretch>
            <a:fillRect/>
          </a:stretch>
        </p:blipFill>
        <p:spPr>
          <a:xfrm>
            <a:off x="4654296" y="1070534"/>
            <a:ext cx="7214616" cy="46894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FB290D4-2923-FA74-66E6-453AFA6635B5}"/>
              </a:ext>
            </a:extLst>
          </p:cNvPr>
          <p:cNvSpPr txBox="1"/>
          <p:nvPr/>
        </p:nvSpPr>
        <p:spPr>
          <a:xfrm>
            <a:off x="5902492" y="5787466"/>
            <a:ext cx="4718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(AI Song Checker. 2025. Source: </a:t>
            </a:r>
            <a:r>
              <a:rPr lang="en-US" dirty="0" err="1"/>
              <a:t>SubmitHub</a:t>
            </a:r>
            <a:r>
              <a:rPr lang="en-US" dirty="0"/>
              <a:t>.)</a:t>
            </a:r>
          </a:p>
        </p:txBody>
      </p:sp>
      <p:pic>
        <p:nvPicPr>
          <p:cNvPr id="7" name="Tom_Clement_AR_Conclusion">
            <a:hlinkClick r:id="" action="ppaction://media"/>
            <a:extLst>
              <a:ext uri="{FF2B5EF4-FFF2-40B4-BE49-F238E27FC236}">
                <a16:creationId xmlns:a16="http://schemas.microsoft.com/office/drawing/2014/main" id="{A4BA815E-D7B0-3560-99E5-FF5AD01C14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8882" y="161315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2384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04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D8E54F9-849C-4865-8C5E-FD967B81D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19">
            <a:extLst>
              <a:ext uri="{FF2B5EF4-FFF2-40B4-BE49-F238E27FC236}">
                <a16:creationId xmlns:a16="http://schemas.microsoft.com/office/drawing/2014/main" id="{391AE6B3-1D2D-4C67-A4DB-888635B527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054983"/>
          </a:xfrm>
          <a:custGeom>
            <a:avLst/>
            <a:gdLst>
              <a:gd name="connsiteX0" fmla="*/ 6788003 w 12188952"/>
              <a:gd name="connsiteY0" fmla="*/ 5986774 h 6054983"/>
              <a:gd name="connsiteX1" fmla="*/ 6787005 w 12188952"/>
              <a:gd name="connsiteY1" fmla="*/ 5986852 h 6054983"/>
              <a:gd name="connsiteX2" fmla="*/ 6786779 w 12188952"/>
              <a:gd name="connsiteY2" fmla="*/ 5987386 h 6054983"/>
              <a:gd name="connsiteX3" fmla="*/ 0 w 12188952"/>
              <a:gd name="connsiteY3" fmla="*/ 0 h 6054983"/>
              <a:gd name="connsiteX4" fmla="*/ 12188952 w 12188952"/>
              <a:gd name="connsiteY4" fmla="*/ 0 h 6054983"/>
              <a:gd name="connsiteX5" fmla="*/ 12188952 w 12188952"/>
              <a:gd name="connsiteY5" fmla="*/ 5092539 h 6054983"/>
              <a:gd name="connsiteX6" fmla="*/ 12058081 w 12188952"/>
              <a:gd name="connsiteY6" fmla="*/ 5131579 h 6054983"/>
              <a:gd name="connsiteX7" fmla="*/ 11673881 w 12188952"/>
              <a:gd name="connsiteY7" fmla="*/ 5235154 h 6054983"/>
              <a:gd name="connsiteX8" fmla="*/ 10422749 w 12188952"/>
              <a:gd name="connsiteY8" fmla="*/ 5518693 h 6054983"/>
              <a:gd name="connsiteX9" fmla="*/ 9421666 w 12188952"/>
              <a:gd name="connsiteY9" fmla="*/ 5693855 h 6054983"/>
              <a:gd name="connsiteX10" fmla="*/ 8456304 w 12188952"/>
              <a:gd name="connsiteY10" fmla="*/ 5827556 h 6054983"/>
              <a:gd name="connsiteX11" fmla="*/ 7714041 w 12188952"/>
              <a:gd name="connsiteY11" fmla="*/ 5907503 h 6054983"/>
              <a:gd name="connsiteX12" fmla="*/ 6949978 w 12188952"/>
              <a:gd name="connsiteY12" fmla="*/ 5973283 h 6054983"/>
              <a:gd name="connsiteX13" fmla="*/ 6934569 w 12188952"/>
              <a:gd name="connsiteY13" fmla="*/ 5975354 h 6054983"/>
              <a:gd name="connsiteX14" fmla="*/ 6788750 w 12188952"/>
              <a:gd name="connsiteY14" fmla="*/ 5986715 h 6054983"/>
              <a:gd name="connsiteX15" fmla="*/ 6798241 w 12188952"/>
              <a:gd name="connsiteY15" fmla="*/ 5988535 h 6054983"/>
              <a:gd name="connsiteX16" fmla="*/ 6833723 w 12188952"/>
              <a:gd name="connsiteY16" fmla="*/ 5986828 h 6054983"/>
              <a:gd name="connsiteX17" fmla="*/ 6882282 w 12188952"/>
              <a:gd name="connsiteY17" fmla="*/ 5983850 h 6054983"/>
              <a:gd name="connsiteX18" fmla="*/ 7576876 w 12188952"/>
              <a:gd name="connsiteY18" fmla="*/ 5951323 h 6054983"/>
              <a:gd name="connsiteX19" fmla="*/ 8621689 w 12188952"/>
              <a:gd name="connsiteY19" fmla="*/ 5864426 h 6054983"/>
              <a:gd name="connsiteX20" fmla="*/ 9477600 w 12188952"/>
              <a:gd name="connsiteY20" fmla="*/ 5760520 h 6054983"/>
              <a:gd name="connsiteX21" fmla="*/ 10626651 w 12188952"/>
              <a:gd name="connsiteY21" fmla="*/ 5566363 h 6054983"/>
              <a:gd name="connsiteX22" fmla="*/ 11995498 w 12188952"/>
              <a:gd name="connsiteY22" fmla="*/ 5240369 h 6054983"/>
              <a:gd name="connsiteX23" fmla="*/ 12188952 w 12188952"/>
              <a:gd name="connsiteY23" fmla="*/ 5183370 h 6054983"/>
              <a:gd name="connsiteX24" fmla="*/ 12188952 w 12188952"/>
              <a:gd name="connsiteY24" fmla="*/ 5238107 h 6054983"/>
              <a:gd name="connsiteX25" fmla="*/ 11826300 w 12188952"/>
              <a:gd name="connsiteY25" fmla="*/ 5343406 h 6054983"/>
              <a:gd name="connsiteX26" fmla="*/ 10936448 w 12188952"/>
              <a:gd name="connsiteY26" fmla="*/ 5557921 h 6054983"/>
              <a:gd name="connsiteX27" fmla="*/ 9983034 w 12188952"/>
              <a:gd name="connsiteY27" fmla="*/ 5737926 h 6054983"/>
              <a:gd name="connsiteX28" fmla="*/ 9184585 w 12188952"/>
              <a:gd name="connsiteY28" fmla="*/ 5853873 h 6054983"/>
              <a:gd name="connsiteX29" fmla="*/ 8576053 w 12188952"/>
              <a:gd name="connsiteY29" fmla="*/ 5923392 h 6054983"/>
              <a:gd name="connsiteX30" fmla="*/ 7862392 w 12188952"/>
              <a:gd name="connsiteY30" fmla="*/ 5984843 h 6054983"/>
              <a:gd name="connsiteX31" fmla="*/ 6933768 w 12188952"/>
              <a:gd name="connsiteY31" fmla="*/ 6036237 h 6054983"/>
              <a:gd name="connsiteX32" fmla="*/ 6476130 w 12188952"/>
              <a:gd name="connsiteY32" fmla="*/ 6050140 h 6054983"/>
              <a:gd name="connsiteX33" fmla="*/ 6360703 w 12188952"/>
              <a:gd name="connsiteY33" fmla="*/ 6054983 h 6054983"/>
              <a:gd name="connsiteX34" fmla="*/ 6055614 w 12188952"/>
              <a:gd name="connsiteY34" fmla="*/ 6054983 h 6054983"/>
              <a:gd name="connsiteX35" fmla="*/ 5976289 w 12188952"/>
              <a:gd name="connsiteY35" fmla="*/ 6050389 h 6054983"/>
              <a:gd name="connsiteX36" fmla="*/ 5263770 w 12188952"/>
              <a:gd name="connsiteY36" fmla="*/ 6014140 h 6054983"/>
              <a:gd name="connsiteX37" fmla="*/ 4345190 w 12188952"/>
              <a:gd name="connsiteY37" fmla="*/ 5952070 h 6054983"/>
              <a:gd name="connsiteX38" fmla="*/ 3372201 w 12188952"/>
              <a:gd name="connsiteY38" fmla="*/ 5853501 h 6054983"/>
              <a:gd name="connsiteX39" fmla="*/ 2361582 w 12188952"/>
              <a:gd name="connsiteY39" fmla="*/ 5734574 h 6054983"/>
              <a:gd name="connsiteX40" fmla="*/ 1232869 w 12188952"/>
              <a:gd name="connsiteY40" fmla="*/ 5561398 h 6054983"/>
              <a:gd name="connsiteX41" fmla="*/ 68483 w 12188952"/>
              <a:gd name="connsiteY41" fmla="*/ 5321691 h 6054983"/>
              <a:gd name="connsiteX42" fmla="*/ 0 w 12188952"/>
              <a:gd name="connsiteY42" fmla="*/ 5304336 h 6054983"/>
              <a:gd name="connsiteX43" fmla="*/ 0 w 12188952"/>
              <a:gd name="connsiteY43" fmla="*/ 5247847 h 6054983"/>
              <a:gd name="connsiteX44" fmla="*/ 72423 w 12188952"/>
              <a:gd name="connsiteY44" fmla="*/ 5266624 h 6054983"/>
              <a:gd name="connsiteX45" fmla="*/ 600566 w 12188952"/>
              <a:gd name="connsiteY45" fmla="*/ 5384994 h 6054983"/>
              <a:gd name="connsiteX46" fmla="*/ 1769069 w 12188952"/>
              <a:gd name="connsiteY46" fmla="*/ 5595162 h 6054983"/>
              <a:gd name="connsiteX47" fmla="*/ 2612900 w 12188952"/>
              <a:gd name="connsiteY47" fmla="*/ 5712104 h 6054983"/>
              <a:gd name="connsiteX48" fmla="*/ 2580488 w 12188952"/>
              <a:gd name="connsiteY48" fmla="*/ 5702173 h 6054983"/>
              <a:gd name="connsiteX49" fmla="*/ 1112357 w 12188952"/>
              <a:gd name="connsiteY49" fmla="*/ 5369476 h 6054983"/>
              <a:gd name="connsiteX50" fmla="*/ 420307 w 12188952"/>
              <a:gd name="connsiteY50" fmla="*/ 5170043 h 6054983"/>
              <a:gd name="connsiteX51" fmla="*/ 0 w 12188952"/>
              <a:gd name="connsiteY51" fmla="*/ 5031126 h 6054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88952" h="6054983">
                <a:moveTo>
                  <a:pt x="6788003" y="5986774"/>
                </a:moveTo>
                <a:lnTo>
                  <a:pt x="6787005" y="5986852"/>
                </a:lnTo>
                <a:lnTo>
                  <a:pt x="6786779" y="5987386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5092539"/>
                </a:lnTo>
                <a:lnTo>
                  <a:pt x="12058081" y="5131579"/>
                </a:lnTo>
                <a:cubicBezTo>
                  <a:pt x="11930517" y="5167793"/>
                  <a:pt x="11802439" y="5202322"/>
                  <a:pt x="11673881" y="5235154"/>
                </a:cubicBezTo>
                <a:cubicBezTo>
                  <a:pt x="11259973" y="5342661"/>
                  <a:pt x="10842632" y="5436263"/>
                  <a:pt x="10422749" y="5518693"/>
                </a:cubicBezTo>
                <a:cubicBezTo>
                  <a:pt x="10090287" y="5583904"/>
                  <a:pt x="9756593" y="5642301"/>
                  <a:pt x="9421666" y="5693855"/>
                </a:cubicBezTo>
                <a:cubicBezTo>
                  <a:pt x="9100721" y="5743512"/>
                  <a:pt x="8778938" y="5788079"/>
                  <a:pt x="8456304" y="5827556"/>
                </a:cubicBezTo>
                <a:cubicBezTo>
                  <a:pt x="8209307" y="5857722"/>
                  <a:pt x="7961801" y="5883295"/>
                  <a:pt x="7714041" y="5907503"/>
                </a:cubicBezTo>
                <a:lnTo>
                  <a:pt x="6949978" y="5973283"/>
                </a:lnTo>
                <a:lnTo>
                  <a:pt x="6934569" y="5975354"/>
                </a:lnTo>
                <a:lnTo>
                  <a:pt x="6788750" y="5986715"/>
                </a:lnTo>
                <a:lnTo>
                  <a:pt x="6798241" y="5988535"/>
                </a:lnTo>
                <a:cubicBezTo>
                  <a:pt x="6809920" y="5989001"/>
                  <a:pt x="6822028" y="5986828"/>
                  <a:pt x="6833723" y="5986828"/>
                </a:cubicBezTo>
                <a:cubicBezTo>
                  <a:pt x="6849867" y="5986828"/>
                  <a:pt x="6866012" y="5984221"/>
                  <a:pt x="6882282" y="5983850"/>
                </a:cubicBezTo>
                <a:cubicBezTo>
                  <a:pt x="7114026" y="5978388"/>
                  <a:pt x="7345514" y="5966221"/>
                  <a:pt x="7576876" y="5951323"/>
                </a:cubicBezTo>
                <a:cubicBezTo>
                  <a:pt x="7925570" y="5928855"/>
                  <a:pt x="8274011" y="5900676"/>
                  <a:pt x="8621689" y="5864426"/>
                </a:cubicBezTo>
                <a:cubicBezTo>
                  <a:pt x="8907712" y="5835128"/>
                  <a:pt x="9193011" y="5800493"/>
                  <a:pt x="9477600" y="5760520"/>
                </a:cubicBezTo>
                <a:cubicBezTo>
                  <a:pt x="9862435" y="5706146"/>
                  <a:pt x="10245452" y="5641432"/>
                  <a:pt x="10626651" y="5566363"/>
                </a:cubicBezTo>
                <a:cubicBezTo>
                  <a:pt x="11087341" y="5475243"/>
                  <a:pt x="11544088" y="5367737"/>
                  <a:pt x="11995498" y="5240369"/>
                </a:cubicBezTo>
                <a:lnTo>
                  <a:pt x="12188952" y="5183370"/>
                </a:lnTo>
                <a:lnTo>
                  <a:pt x="12188952" y="5238107"/>
                </a:lnTo>
                <a:lnTo>
                  <a:pt x="11826300" y="5343406"/>
                </a:lnTo>
                <a:cubicBezTo>
                  <a:pt x="11531885" y="5423103"/>
                  <a:pt x="11235310" y="5493989"/>
                  <a:pt x="10936448" y="5557921"/>
                </a:cubicBezTo>
                <a:cubicBezTo>
                  <a:pt x="10620168" y="5625703"/>
                  <a:pt x="10302365" y="5685700"/>
                  <a:pt x="9983034" y="5737926"/>
                </a:cubicBezTo>
                <a:cubicBezTo>
                  <a:pt x="9717606" y="5781375"/>
                  <a:pt x="9451451" y="5820020"/>
                  <a:pt x="9184585" y="5853873"/>
                </a:cubicBezTo>
                <a:cubicBezTo>
                  <a:pt x="8981951" y="5879447"/>
                  <a:pt x="8779319" y="5903530"/>
                  <a:pt x="8576053" y="5923392"/>
                </a:cubicBezTo>
                <a:cubicBezTo>
                  <a:pt x="8338462" y="5946112"/>
                  <a:pt x="8100618" y="5967587"/>
                  <a:pt x="7862392" y="5984843"/>
                </a:cubicBezTo>
                <a:cubicBezTo>
                  <a:pt x="7553105" y="6007187"/>
                  <a:pt x="7243690" y="6025065"/>
                  <a:pt x="6933768" y="6036237"/>
                </a:cubicBezTo>
                <a:cubicBezTo>
                  <a:pt x="6781221" y="6041700"/>
                  <a:pt x="6628676" y="6045548"/>
                  <a:pt x="6476130" y="6050140"/>
                </a:cubicBezTo>
                <a:cubicBezTo>
                  <a:pt x="6437585" y="6048056"/>
                  <a:pt x="6398929" y="6049681"/>
                  <a:pt x="6360703" y="6054983"/>
                </a:cubicBezTo>
                <a:lnTo>
                  <a:pt x="6055614" y="6054983"/>
                </a:lnTo>
                <a:lnTo>
                  <a:pt x="5976289" y="6050389"/>
                </a:lnTo>
                <a:cubicBezTo>
                  <a:pt x="5738826" y="6037976"/>
                  <a:pt x="5501363" y="6024197"/>
                  <a:pt x="5263770" y="6014140"/>
                </a:cubicBezTo>
                <a:cubicBezTo>
                  <a:pt x="4957027" y="6001724"/>
                  <a:pt x="4650663" y="5981244"/>
                  <a:pt x="4345190" y="5952070"/>
                </a:cubicBezTo>
                <a:cubicBezTo>
                  <a:pt x="4020648" y="5921158"/>
                  <a:pt x="3696870" y="5886523"/>
                  <a:pt x="3372201" y="5853501"/>
                </a:cubicBezTo>
                <a:cubicBezTo>
                  <a:pt x="3034653" y="5819239"/>
                  <a:pt x="2697781" y="5779600"/>
                  <a:pt x="2361582" y="5734574"/>
                </a:cubicBezTo>
                <a:cubicBezTo>
                  <a:pt x="1984196" y="5684421"/>
                  <a:pt x="1607962" y="5626695"/>
                  <a:pt x="1232869" y="5561398"/>
                </a:cubicBezTo>
                <a:cubicBezTo>
                  <a:pt x="841970" y="5492685"/>
                  <a:pt x="453644" y="5414197"/>
                  <a:pt x="68483" y="5321691"/>
                </a:cubicBezTo>
                <a:lnTo>
                  <a:pt x="0" y="5304336"/>
                </a:lnTo>
                <a:lnTo>
                  <a:pt x="0" y="5247847"/>
                </a:lnTo>
                <a:lnTo>
                  <a:pt x="72423" y="5266624"/>
                </a:lnTo>
                <a:cubicBezTo>
                  <a:pt x="247899" y="5308802"/>
                  <a:pt x="424058" y="5348062"/>
                  <a:pt x="600566" y="5384994"/>
                </a:cubicBezTo>
                <a:cubicBezTo>
                  <a:pt x="988032" y="5465808"/>
                  <a:pt x="1377788" y="5534706"/>
                  <a:pt x="1769069" y="5595162"/>
                </a:cubicBezTo>
                <a:cubicBezTo>
                  <a:pt x="2051913" y="5638738"/>
                  <a:pt x="2335141" y="5678835"/>
                  <a:pt x="2612900" y="5712104"/>
                </a:cubicBezTo>
                <a:cubicBezTo>
                  <a:pt x="2604892" y="5714711"/>
                  <a:pt x="2593962" y="5704655"/>
                  <a:pt x="2580488" y="5702173"/>
                </a:cubicBezTo>
                <a:cubicBezTo>
                  <a:pt x="2086656" y="5610221"/>
                  <a:pt x="1597284" y="5499328"/>
                  <a:pt x="1112357" y="5369476"/>
                </a:cubicBezTo>
                <a:cubicBezTo>
                  <a:pt x="880233" y="5307405"/>
                  <a:pt x="649550" y="5240927"/>
                  <a:pt x="420307" y="5170043"/>
                </a:cubicBezTo>
                <a:lnTo>
                  <a:pt x="0" y="503112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E19470-0F83-D892-B595-4547D26AA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929452"/>
            <a:ext cx="9144000" cy="252673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Diolch!</a:t>
            </a:r>
            <a:b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66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6D080EC2-42B5-4E04-BBF7-F0BC5CB7C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3566566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98CE6B-014E-995F-FCBB-BC5DB2474762}"/>
              </a:ext>
            </a:extLst>
          </p:cNvPr>
          <p:cNvSpPr txBox="1"/>
          <p:nvPr/>
        </p:nvSpPr>
        <p:spPr>
          <a:xfrm>
            <a:off x="231354" y="6201432"/>
            <a:ext cx="3313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Full 10 Minute Audio Recording:</a:t>
            </a:r>
          </a:p>
        </p:txBody>
      </p:sp>
      <p:pic>
        <p:nvPicPr>
          <p:cNvPr id="5" name="Tom_Clement_AR_Full_Audio">
            <a:hlinkClick r:id="" action="ppaction://media"/>
            <a:extLst>
              <a:ext uri="{FF2B5EF4-FFF2-40B4-BE49-F238E27FC236}">
                <a16:creationId xmlns:a16="http://schemas.microsoft.com/office/drawing/2014/main" id="{3C85A751-2D30-C182-4552-CEA2EBFAB1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544548" y="6069664"/>
            <a:ext cx="604704" cy="604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987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602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98A2D-B43D-B84B-723E-B597F1514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9CF86-E837-C1E6-4D23-71B10712D7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McKinsey &amp; Company (2023). </a:t>
            </a:r>
            <a:r>
              <a:rPr lang="en-GB" i="1" dirty="0"/>
              <a:t>The state of AI in 2023: Generative AI’s breakout year</a:t>
            </a:r>
            <a:r>
              <a:rPr lang="en-GB" dirty="0"/>
              <a:t>. [online] </a:t>
            </a:r>
            <a:r>
              <a:rPr lang="en-GB" dirty="0" err="1"/>
              <a:t>mckinsey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https://www.mckinsey.com/capabilities/quantumblack/our-insights/the-state-of-ai-in-2023-generative-ais-breakout-year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Shalwa (2024). </a:t>
            </a:r>
            <a:r>
              <a:rPr lang="en-GB" i="1" dirty="0"/>
              <a:t>AI in Music Industry Statistics 2024: Market Growth &amp; Trends</a:t>
            </a:r>
            <a:r>
              <a:rPr lang="en-GB" dirty="0"/>
              <a:t>. [online] </a:t>
            </a:r>
            <a:r>
              <a:rPr lang="en-GB" dirty="0" err="1"/>
              <a:t>Artsmart.ai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https://artsmart.ai/blog/ai-in-music-industry-statistics/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University of Edinburgh (2024). </a:t>
            </a:r>
            <a:r>
              <a:rPr lang="en-GB" i="1" dirty="0"/>
              <a:t>Gibbs’ Reflective Cycle</a:t>
            </a:r>
            <a:r>
              <a:rPr lang="en-GB" dirty="0"/>
              <a:t>. [online] The University of Edinburgh. Available at: </a:t>
            </a:r>
            <a:r>
              <a:rPr lang="en-GB" dirty="0">
                <a:hlinkClick r:id="rId4"/>
              </a:rPr>
              <a:t>https://reflection.ed.ac.uk/reflectors-toolkit/reflecting-on-experience/gibbs-reflective-cycle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Utica University (2020). </a:t>
            </a:r>
            <a:r>
              <a:rPr lang="en-GB" i="1" dirty="0"/>
              <a:t>Bloom’s Taxonomy of Measurable Verbs</a:t>
            </a:r>
            <a:r>
              <a:rPr lang="en-GB" dirty="0"/>
              <a:t>. [online] Utica University. Available at: https://</a:t>
            </a:r>
            <a:r>
              <a:rPr lang="en-GB" dirty="0" err="1"/>
              <a:t>www.utica.edu</a:t>
            </a:r>
            <a:r>
              <a:rPr lang="en-GB" dirty="0"/>
              <a:t>/academic/Assessment/new/Blooms%20Taxonomy%20-%20Best.pdf.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Welsh Government (2017). </a:t>
            </a:r>
            <a:r>
              <a:rPr lang="en-GB" i="1" dirty="0"/>
              <a:t>Professional Standards for Teaching and Leadership</a:t>
            </a:r>
            <a:r>
              <a:rPr lang="en-GB" dirty="0"/>
              <a:t>. [online] </a:t>
            </a:r>
            <a:r>
              <a:rPr lang="en-GB" i="1" dirty="0"/>
              <a:t>Hwb</a:t>
            </a:r>
            <a:r>
              <a:rPr lang="en-GB" dirty="0"/>
              <a:t>. Welsh Government. Available at: </a:t>
            </a:r>
            <a:r>
              <a:rPr lang="en-GB" dirty="0">
                <a:hlinkClick r:id="rId5"/>
              </a:rPr>
              <a:t>https://hwb.gov.wales/api/storage/19bc948b-8a3f-41e0-944a-7bf2cadf7d18/professional-standards-for-teaching-and-leadership-interactive-pdf-for-pc.pdf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 </a:t>
            </a:r>
            <a:r>
              <a:rPr lang="en-GB" dirty="0" err="1"/>
              <a:t>www.submithub.com</a:t>
            </a:r>
            <a:r>
              <a:rPr lang="en-GB" dirty="0"/>
              <a:t>. (n.d.). </a:t>
            </a:r>
            <a:r>
              <a:rPr lang="en-GB" i="1" dirty="0" err="1"/>
              <a:t>SubmitHub</a:t>
            </a:r>
            <a:r>
              <a:rPr lang="en-GB" dirty="0"/>
              <a:t>. [online] Available at: </a:t>
            </a:r>
            <a:r>
              <a:rPr lang="en-GB" dirty="0">
                <a:hlinkClick r:id="rId6"/>
              </a:rPr>
              <a:t>https://www.submithub.com/ai-song-checker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36020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370</Words>
  <Application>Microsoft Macintosh PowerPoint</Application>
  <PresentationFormat>Widescreen</PresentationFormat>
  <Paragraphs>28</Paragraphs>
  <Slides>8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Neue Haas Grotesk Text Pro</vt:lpstr>
      <vt:lpstr>Office Theme</vt:lpstr>
      <vt:lpstr>Action Research</vt:lpstr>
      <vt:lpstr>Introduction</vt:lpstr>
      <vt:lpstr>Literature Review</vt:lpstr>
      <vt:lpstr>Methodology</vt:lpstr>
      <vt:lpstr>Findings</vt:lpstr>
      <vt:lpstr>Conclusion</vt:lpstr>
      <vt:lpstr>Diolch!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Tom Clement (2106402)</dc:creator>
  <cp:lastModifiedBy>Tom Clement (2106402)</cp:lastModifiedBy>
  <cp:revision>5</cp:revision>
  <dcterms:created xsi:type="dcterms:W3CDTF">2025-05-28T10:37:33Z</dcterms:created>
  <dcterms:modified xsi:type="dcterms:W3CDTF">2025-06-13T21:24:38Z</dcterms:modified>
</cp:coreProperties>
</file>