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9" r:id="rId4"/>
  </p:sldMasterIdLst>
  <p:notesMasterIdLst>
    <p:notesMasterId r:id="rId16"/>
  </p:notesMasterIdLst>
  <p:sldIdLst>
    <p:sldId id="256" r:id="rId5"/>
    <p:sldId id="258" r:id="rId6"/>
    <p:sldId id="257" r:id="rId7"/>
    <p:sldId id="261" r:id="rId8"/>
    <p:sldId id="264" r:id="rId9"/>
    <p:sldId id="263" r:id="rId10"/>
    <p:sldId id="265" r:id="rId11"/>
    <p:sldId id="267" r:id="rId12"/>
    <p:sldId id="262" r:id="rId13"/>
    <p:sldId id="260"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DCD95C-F388-4F32-A0D1-F7D4010B994D}" v="287" dt="2025-05-08T17:33:49.3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517" autoAdjust="0"/>
  </p:normalViewPr>
  <p:slideViewPr>
    <p:cSldViewPr snapToGrid="0">
      <p:cViewPr>
        <p:scale>
          <a:sx n="70" d="100"/>
          <a:sy n="70" d="100"/>
        </p:scale>
        <p:origin x="1166" y="2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E547D4-92A2-4DE3-87DF-B55E2208109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5CA446E2-6548-4C67-BD7A-D0CC189F0965}">
      <dgm:prSet custT="1"/>
      <dgm:spPr/>
      <dgm:t>
        <a:bodyPr/>
        <a:lstStyle/>
        <a:p>
          <a:r>
            <a:rPr lang="en-GB" sz="1800" b="1" dirty="0"/>
            <a:t>Debatable health concerns, however, high intake of meat is associated with negative health outcomes</a:t>
          </a:r>
          <a:r>
            <a:rPr lang="en-GB" sz="1800" b="1" baseline="30000" dirty="0"/>
            <a:t>11 15 16 17 22 </a:t>
          </a:r>
        </a:p>
        <a:p>
          <a:r>
            <a:rPr lang="en-US" sz="1800" baseline="30000" dirty="0"/>
            <a:t>  </a:t>
          </a:r>
        </a:p>
      </dgm:t>
    </dgm:pt>
    <dgm:pt modelId="{1BDE8DFF-104D-4C26-902A-7581F7E93090}" type="parTrans" cxnId="{B021BDC2-E5A0-404F-8F6F-7EAE2F4F0E57}">
      <dgm:prSet/>
      <dgm:spPr/>
      <dgm:t>
        <a:bodyPr/>
        <a:lstStyle/>
        <a:p>
          <a:endParaRPr lang="en-US"/>
        </a:p>
      </dgm:t>
    </dgm:pt>
    <dgm:pt modelId="{D77F4988-18CA-4FE3-A6C0-0A9796FBA8C1}" type="sibTrans" cxnId="{B021BDC2-E5A0-404F-8F6F-7EAE2F4F0E57}">
      <dgm:prSet phldrT="1" phldr="0"/>
      <dgm:spPr/>
      <dgm:t>
        <a:bodyPr/>
        <a:lstStyle/>
        <a:p>
          <a:endParaRPr lang="en-US"/>
        </a:p>
      </dgm:t>
    </dgm:pt>
    <dgm:pt modelId="{083F54A6-FC41-446B-A716-DE33E6C4F957}">
      <dgm:prSet custT="1"/>
      <dgm:spPr/>
      <dgm:t>
        <a:bodyPr/>
        <a:lstStyle/>
        <a:p>
          <a:r>
            <a:rPr lang="en-GB" sz="1800" b="1" dirty="0"/>
            <a:t>Meat production is more resource-intensive and pollutive than plant protein</a:t>
          </a:r>
          <a:r>
            <a:rPr lang="en-GB" sz="1800" b="1" baseline="30000" dirty="0"/>
            <a:t>10</a:t>
          </a:r>
          <a:endParaRPr lang="en-US" sz="1800" b="1" baseline="30000" dirty="0"/>
        </a:p>
      </dgm:t>
    </dgm:pt>
    <dgm:pt modelId="{937CD9EB-B3C8-465C-910F-7DE7B3A8FF5F}" type="parTrans" cxnId="{6C3F8BE8-CF8A-4D30-A80D-22D67EE4EF98}">
      <dgm:prSet/>
      <dgm:spPr/>
      <dgm:t>
        <a:bodyPr/>
        <a:lstStyle/>
        <a:p>
          <a:endParaRPr lang="en-US"/>
        </a:p>
      </dgm:t>
    </dgm:pt>
    <dgm:pt modelId="{CA1A7D94-5DAC-4C81-B700-C453FD09F08A}" type="sibTrans" cxnId="{6C3F8BE8-CF8A-4D30-A80D-22D67EE4EF98}">
      <dgm:prSet phldrT="2" phldr="0"/>
      <dgm:spPr/>
      <dgm:t>
        <a:bodyPr/>
        <a:lstStyle/>
        <a:p>
          <a:endParaRPr lang="en-US"/>
        </a:p>
      </dgm:t>
    </dgm:pt>
    <dgm:pt modelId="{EAA4FFE3-ED32-4318-BB25-0B4793087D2E}">
      <dgm:prSet custT="1"/>
      <dgm:spPr/>
      <dgm:t>
        <a:bodyPr/>
        <a:lstStyle/>
        <a:p>
          <a:r>
            <a:rPr lang="en-GB" sz="1800" b="1" dirty="0"/>
            <a:t>To meet climate change targets, lower mortality rates and support sustainable food systems, global leaders recommend to reduce meat consumption by 35% by 2050 and shift to more plant-based diets</a:t>
          </a:r>
          <a:r>
            <a:rPr lang="en-GB" sz="1800" b="1" baseline="30000" dirty="0"/>
            <a:t>8 35 </a:t>
          </a:r>
        </a:p>
        <a:p>
          <a:endParaRPr lang="en-US" sz="1800" b="1" baseline="30000" dirty="0"/>
        </a:p>
      </dgm:t>
    </dgm:pt>
    <dgm:pt modelId="{83422050-0E42-4444-8DD0-45F009875FF8}" type="parTrans" cxnId="{8C72AB97-AFA1-49FD-9388-027F79C3A63F}">
      <dgm:prSet/>
      <dgm:spPr/>
      <dgm:t>
        <a:bodyPr/>
        <a:lstStyle/>
        <a:p>
          <a:endParaRPr lang="en-US"/>
        </a:p>
      </dgm:t>
    </dgm:pt>
    <dgm:pt modelId="{B41F9D5B-2C77-4E73-855F-5A0092513D7A}" type="sibTrans" cxnId="{8C72AB97-AFA1-49FD-9388-027F79C3A63F}">
      <dgm:prSet phldrT="3" phldr="0"/>
      <dgm:spPr/>
      <dgm:t>
        <a:bodyPr/>
        <a:lstStyle/>
        <a:p>
          <a:endParaRPr lang="en-US"/>
        </a:p>
      </dgm:t>
    </dgm:pt>
    <dgm:pt modelId="{7D21702D-6534-4F8D-9725-A4145E7609A9}">
      <dgm:prSet custT="1"/>
      <dgm:spPr/>
      <dgm:t>
        <a:bodyPr/>
        <a:lstStyle/>
        <a:p>
          <a:r>
            <a:rPr lang="en-GB" sz="1800" b="1" dirty="0"/>
            <a:t>Men have been found to eat more meat than women, especially in more developed countries, such as the U.K. and  more likely to pick meat as a source of protein out of habit</a:t>
          </a:r>
          <a:r>
            <a:rPr lang="en-GB" sz="1800" b="1" baseline="30000" dirty="0"/>
            <a:t>14 20 27</a:t>
          </a:r>
          <a:endParaRPr lang="en-US" sz="1800" b="1" baseline="30000" dirty="0"/>
        </a:p>
      </dgm:t>
    </dgm:pt>
    <dgm:pt modelId="{BEB443C5-267C-4DFB-9B26-81ACD988A1EA}" type="parTrans" cxnId="{0A654FB8-E865-483C-98B6-149217F05B4B}">
      <dgm:prSet/>
      <dgm:spPr/>
      <dgm:t>
        <a:bodyPr/>
        <a:lstStyle/>
        <a:p>
          <a:endParaRPr lang="en-US"/>
        </a:p>
      </dgm:t>
    </dgm:pt>
    <dgm:pt modelId="{350F1C5A-E2DB-4E2A-9E75-C623CAD442CA}" type="sibTrans" cxnId="{0A654FB8-E865-483C-98B6-149217F05B4B}">
      <dgm:prSet phldrT="4" phldr="0"/>
      <dgm:spPr/>
      <dgm:t>
        <a:bodyPr/>
        <a:lstStyle/>
        <a:p>
          <a:endParaRPr lang="en-US"/>
        </a:p>
      </dgm:t>
    </dgm:pt>
    <dgm:pt modelId="{B2A7BB50-DF2F-4729-9E53-F82AF1ABD4C0}">
      <dgm:prSet custT="1"/>
      <dgm:spPr/>
      <dgm:t>
        <a:bodyPr/>
        <a:lstStyle/>
        <a:p>
          <a:r>
            <a:rPr lang="en-GB" sz="1800" b="1" dirty="0"/>
            <a:t>Only 57% of men achieved meeting the SACN recommendation of limiting red meat and processed meat to less than 70g per day compared to 74% of women</a:t>
          </a:r>
          <a:r>
            <a:rPr lang="en-GB" sz="1800" b="1" baseline="30000" dirty="0"/>
            <a:t>26 32</a:t>
          </a:r>
          <a:endParaRPr lang="en-US" sz="1800" b="1" baseline="30000" dirty="0"/>
        </a:p>
      </dgm:t>
    </dgm:pt>
    <dgm:pt modelId="{A01284E1-2E91-47F8-B8D3-83BEA7A36F74}" type="parTrans" cxnId="{5A3DA5FC-0691-41F1-83D0-F5511A9A8E55}">
      <dgm:prSet/>
      <dgm:spPr/>
      <dgm:t>
        <a:bodyPr/>
        <a:lstStyle/>
        <a:p>
          <a:endParaRPr lang="en-US"/>
        </a:p>
      </dgm:t>
    </dgm:pt>
    <dgm:pt modelId="{9C1E5945-CD49-4519-A0B4-95B30D75052D}" type="sibTrans" cxnId="{5A3DA5FC-0691-41F1-83D0-F5511A9A8E55}">
      <dgm:prSet phldrT="5" phldr="0"/>
      <dgm:spPr/>
      <dgm:t>
        <a:bodyPr/>
        <a:lstStyle/>
        <a:p>
          <a:endParaRPr lang="en-US"/>
        </a:p>
      </dgm:t>
    </dgm:pt>
    <dgm:pt modelId="{038CB57D-8582-4DC3-9B34-0D05D71EA1DD}">
      <dgm:prSet custT="1"/>
      <dgm:spPr/>
      <dgm:t>
        <a:bodyPr/>
        <a:lstStyle/>
        <a:p>
          <a:r>
            <a:rPr lang="en-GB" sz="1800" b="1" dirty="0"/>
            <a:t>Traditional masculinity is associated with higher meat consumption, meat attachment and resistance to dietary change</a:t>
          </a:r>
          <a:r>
            <a:rPr lang="en-GB" sz="1800" b="1" baseline="30000" dirty="0"/>
            <a:t>6  9 23 28 29 30</a:t>
          </a:r>
          <a:endParaRPr lang="en-US" sz="1800" b="1" baseline="30000" dirty="0"/>
        </a:p>
      </dgm:t>
    </dgm:pt>
    <dgm:pt modelId="{EA25E020-7C76-4060-BB0B-6190EEC2828D}" type="parTrans" cxnId="{F0F225B3-B0D1-4EE4-82CB-9F619D5221BF}">
      <dgm:prSet/>
      <dgm:spPr/>
      <dgm:t>
        <a:bodyPr/>
        <a:lstStyle/>
        <a:p>
          <a:endParaRPr lang="en-US"/>
        </a:p>
      </dgm:t>
    </dgm:pt>
    <dgm:pt modelId="{0CDD4181-2850-44CF-AAD7-0ED241E63B6A}" type="sibTrans" cxnId="{F0F225B3-B0D1-4EE4-82CB-9F619D5221BF}">
      <dgm:prSet phldrT="6" phldr="0"/>
      <dgm:spPr/>
      <dgm:t>
        <a:bodyPr/>
        <a:lstStyle/>
        <a:p>
          <a:endParaRPr lang="en-US"/>
        </a:p>
      </dgm:t>
    </dgm:pt>
    <dgm:pt modelId="{24FD6628-E261-445D-AF87-1FA49496A942}">
      <dgm:prSet custT="1"/>
      <dgm:spPr/>
      <dgm:t>
        <a:bodyPr/>
        <a:lstStyle/>
        <a:p>
          <a:r>
            <a:rPr lang="en-GB" sz="1800" b="1" dirty="0"/>
            <a:t>Internal conflicts between health, ethics, sustainability and masculinity ‘stress’ and ‘threat’</a:t>
          </a:r>
          <a:r>
            <a:rPr lang="en-GB" sz="1800" b="1" baseline="30000" dirty="0"/>
            <a:t>7 21 24 33 </a:t>
          </a:r>
          <a:endParaRPr lang="en-US" sz="1800" b="1" baseline="30000" dirty="0"/>
        </a:p>
      </dgm:t>
    </dgm:pt>
    <dgm:pt modelId="{E1FD6B16-F004-448E-8DB9-CFA3F31D770A}" type="parTrans" cxnId="{1F211B27-F45C-4A89-A73E-B47EF9437ED1}">
      <dgm:prSet/>
      <dgm:spPr/>
      <dgm:t>
        <a:bodyPr/>
        <a:lstStyle/>
        <a:p>
          <a:endParaRPr lang="en-US"/>
        </a:p>
      </dgm:t>
    </dgm:pt>
    <dgm:pt modelId="{3C633F52-E39E-499C-900B-9BC383AFAEE3}" type="sibTrans" cxnId="{1F211B27-F45C-4A89-A73E-B47EF9437ED1}">
      <dgm:prSet phldrT="7" phldr="0"/>
      <dgm:spPr/>
      <dgm:t>
        <a:bodyPr/>
        <a:lstStyle/>
        <a:p>
          <a:endParaRPr lang="en-US"/>
        </a:p>
      </dgm:t>
    </dgm:pt>
    <dgm:pt modelId="{DA681322-52D5-4268-871D-E4C58DEDDD9F}" type="pres">
      <dgm:prSet presAssocID="{4BE547D4-92A2-4DE3-87DF-B55E22081098}" presName="vert0" presStyleCnt="0">
        <dgm:presLayoutVars>
          <dgm:dir/>
          <dgm:animOne val="branch"/>
          <dgm:animLvl val="lvl"/>
        </dgm:presLayoutVars>
      </dgm:prSet>
      <dgm:spPr/>
    </dgm:pt>
    <dgm:pt modelId="{B15937D6-A448-4408-AC9E-A9FC19D6AFC4}" type="pres">
      <dgm:prSet presAssocID="{5CA446E2-6548-4C67-BD7A-D0CC189F0965}" presName="thickLine" presStyleLbl="alignNode1" presStyleIdx="0" presStyleCnt="7"/>
      <dgm:spPr/>
    </dgm:pt>
    <dgm:pt modelId="{88A35ADD-F159-45AA-90D4-127C638DC9A7}" type="pres">
      <dgm:prSet presAssocID="{5CA446E2-6548-4C67-BD7A-D0CC189F0965}" presName="horz1" presStyleCnt="0"/>
      <dgm:spPr/>
    </dgm:pt>
    <dgm:pt modelId="{07165864-83B6-4607-A4CF-2F9BAD003CE8}" type="pres">
      <dgm:prSet presAssocID="{5CA446E2-6548-4C67-BD7A-D0CC189F0965}" presName="tx1" presStyleLbl="revTx" presStyleIdx="0" presStyleCnt="7"/>
      <dgm:spPr/>
    </dgm:pt>
    <dgm:pt modelId="{364E3BDC-D3B9-4F36-8BC7-3BC3A821F20D}" type="pres">
      <dgm:prSet presAssocID="{5CA446E2-6548-4C67-BD7A-D0CC189F0965}" presName="vert1" presStyleCnt="0"/>
      <dgm:spPr/>
    </dgm:pt>
    <dgm:pt modelId="{3F085C5F-2170-49A5-981D-66C901EFE4DA}" type="pres">
      <dgm:prSet presAssocID="{083F54A6-FC41-446B-A716-DE33E6C4F957}" presName="thickLine" presStyleLbl="alignNode1" presStyleIdx="1" presStyleCnt="7"/>
      <dgm:spPr/>
    </dgm:pt>
    <dgm:pt modelId="{550FA840-4637-43DC-9C11-0F7A5F076F99}" type="pres">
      <dgm:prSet presAssocID="{083F54A6-FC41-446B-A716-DE33E6C4F957}" presName="horz1" presStyleCnt="0"/>
      <dgm:spPr/>
    </dgm:pt>
    <dgm:pt modelId="{F0589B41-AB5A-4295-8E9D-CACFEF194B12}" type="pres">
      <dgm:prSet presAssocID="{083F54A6-FC41-446B-A716-DE33E6C4F957}" presName="tx1" presStyleLbl="revTx" presStyleIdx="1" presStyleCnt="7"/>
      <dgm:spPr/>
    </dgm:pt>
    <dgm:pt modelId="{658F56DB-B668-42F5-93F7-B76088E9CCEA}" type="pres">
      <dgm:prSet presAssocID="{083F54A6-FC41-446B-A716-DE33E6C4F957}" presName="vert1" presStyleCnt="0"/>
      <dgm:spPr/>
    </dgm:pt>
    <dgm:pt modelId="{A3EA021A-5FEA-4AD7-B06B-5DF0B5CA9D1D}" type="pres">
      <dgm:prSet presAssocID="{EAA4FFE3-ED32-4318-BB25-0B4793087D2E}" presName="thickLine" presStyleLbl="alignNode1" presStyleIdx="2" presStyleCnt="7"/>
      <dgm:spPr/>
    </dgm:pt>
    <dgm:pt modelId="{88E9E5A1-D610-41F6-B785-9E5191252499}" type="pres">
      <dgm:prSet presAssocID="{EAA4FFE3-ED32-4318-BB25-0B4793087D2E}" presName="horz1" presStyleCnt="0"/>
      <dgm:spPr/>
    </dgm:pt>
    <dgm:pt modelId="{15B3DA2D-F2DF-4F15-8CC6-757CC65D927D}" type="pres">
      <dgm:prSet presAssocID="{EAA4FFE3-ED32-4318-BB25-0B4793087D2E}" presName="tx1" presStyleLbl="revTx" presStyleIdx="2" presStyleCnt="7"/>
      <dgm:spPr/>
    </dgm:pt>
    <dgm:pt modelId="{CC81F4ED-F15D-4101-9135-519817C0E1CF}" type="pres">
      <dgm:prSet presAssocID="{EAA4FFE3-ED32-4318-BB25-0B4793087D2E}" presName="vert1" presStyleCnt="0"/>
      <dgm:spPr/>
    </dgm:pt>
    <dgm:pt modelId="{8144E5B7-586D-4AF7-88D4-2AD3E63F3394}" type="pres">
      <dgm:prSet presAssocID="{7D21702D-6534-4F8D-9725-A4145E7609A9}" presName="thickLine" presStyleLbl="alignNode1" presStyleIdx="3" presStyleCnt="7"/>
      <dgm:spPr/>
    </dgm:pt>
    <dgm:pt modelId="{11791271-CDC3-4B25-8286-D3A13BB85BDD}" type="pres">
      <dgm:prSet presAssocID="{7D21702D-6534-4F8D-9725-A4145E7609A9}" presName="horz1" presStyleCnt="0"/>
      <dgm:spPr/>
    </dgm:pt>
    <dgm:pt modelId="{7F228411-5918-4906-AD1A-C51D271BF478}" type="pres">
      <dgm:prSet presAssocID="{7D21702D-6534-4F8D-9725-A4145E7609A9}" presName="tx1" presStyleLbl="revTx" presStyleIdx="3" presStyleCnt="7"/>
      <dgm:spPr/>
    </dgm:pt>
    <dgm:pt modelId="{B766D324-6D99-4EFA-8738-F0292297F1EF}" type="pres">
      <dgm:prSet presAssocID="{7D21702D-6534-4F8D-9725-A4145E7609A9}" presName="vert1" presStyleCnt="0"/>
      <dgm:spPr/>
    </dgm:pt>
    <dgm:pt modelId="{569C07FB-E090-4688-BDE0-6A87ED71561C}" type="pres">
      <dgm:prSet presAssocID="{B2A7BB50-DF2F-4729-9E53-F82AF1ABD4C0}" presName="thickLine" presStyleLbl="alignNode1" presStyleIdx="4" presStyleCnt="7"/>
      <dgm:spPr/>
    </dgm:pt>
    <dgm:pt modelId="{7CA844C9-EE7C-4624-8AC4-EEEFB0E444BA}" type="pres">
      <dgm:prSet presAssocID="{B2A7BB50-DF2F-4729-9E53-F82AF1ABD4C0}" presName="horz1" presStyleCnt="0"/>
      <dgm:spPr/>
    </dgm:pt>
    <dgm:pt modelId="{C379DFF0-9BAC-425A-B5DD-0CE41BCA891A}" type="pres">
      <dgm:prSet presAssocID="{B2A7BB50-DF2F-4729-9E53-F82AF1ABD4C0}" presName="tx1" presStyleLbl="revTx" presStyleIdx="4" presStyleCnt="7"/>
      <dgm:spPr/>
    </dgm:pt>
    <dgm:pt modelId="{64B8A181-F34F-472A-8FCE-CEAE939176AF}" type="pres">
      <dgm:prSet presAssocID="{B2A7BB50-DF2F-4729-9E53-F82AF1ABD4C0}" presName="vert1" presStyleCnt="0"/>
      <dgm:spPr/>
    </dgm:pt>
    <dgm:pt modelId="{916CCE56-A50E-43F0-9A91-DF9244798243}" type="pres">
      <dgm:prSet presAssocID="{038CB57D-8582-4DC3-9B34-0D05D71EA1DD}" presName="thickLine" presStyleLbl="alignNode1" presStyleIdx="5" presStyleCnt="7"/>
      <dgm:spPr/>
    </dgm:pt>
    <dgm:pt modelId="{DAF21E07-44C2-4E22-8000-4A04F2DDA401}" type="pres">
      <dgm:prSet presAssocID="{038CB57D-8582-4DC3-9B34-0D05D71EA1DD}" presName="horz1" presStyleCnt="0"/>
      <dgm:spPr/>
    </dgm:pt>
    <dgm:pt modelId="{9B7E419D-0FC1-4E6D-8786-665A2F5C978D}" type="pres">
      <dgm:prSet presAssocID="{038CB57D-8582-4DC3-9B34-0D05D71EA1DD}" presName="tx1" presStyleLbl="revTx" presStyleIdx="5" presStyleCnt="7"/>
      <dgm:spPr/>
    </dgm:pt>
    <dgm:pt modelId="{1426EF6B-0519-49B0-8A35-88FD46F28E50}" type="pres">
      <dgm:prSet presAssocID="{038CB57D-8582-4DC3-9B34-0D05D71EA1DD}" presName="vert1" presStyleCnt="0"/>
      <dgm:spPr/>
    </dgm:pt>
    <dgm:pt modelId="{B3D78CCE-66A6-42C0-98A3-70978F4D88F0}" type="pres">
      <dgm:prSet presAssocID="{24FD6628-E261-445D-AF87-1FA49496A942}" presName="thickLine" presStyleLbl="alignNode1" presStyleIdx="6" presStyleCnt="7"/>
      <dgm:spPr/>
    </dgm:pt>
    <dgm:pt modelId="{6E7844AC-45C4-4D51-B498-E4E4B5D13226}" type="pres">
      <dgm:prSet presAssocID="{24FD6628-E261-445D-AF87-1FA49496A942}" presName="horz1" presStyleCnt="0"/>
      <dgm:spPr/>
    </dgm:pt>
    <dgm:pt modelId="{1CAB7B2A-F490-47F7-B232-E4A7DE644325}" type="pres">
      <dgm:prSet presAssocID="{24FD6628-E261-445D-AF87-1FA49496A942}" presName="tx1" presStyleLbl="revTx" presStyleIdx="6" presStyleCnt="7"/>
      <dgm:spPr/>
    </dgm:pt>
    <dgm:pt modelId="{77242CDD-DBFB-4FDC-BFEA-6490DC5AC3AB}" type="pres">
      <dgm:prSet presAssocID="{24FD6628-E261-445D-AF87-1FA49496A942}" presName="vert1" presStyleCnt="0"/>
      <dgm:spPr/>
    </dgm:pt>
  </dgm:ptLst>
  <dgm:cxnLst>
    <dgm:cxn modelId="{1068A508-A915-43EE-989F-C83EBA75CD45}" type="presOf" srcId="{24FD6628-E261-445D-AF87-1FA49496A942}" destId="{1CAB7B2A-F490-47F7-B232-E4A7DE644325}" srcOrd="0" destOrd="0" presId="urn:microsoft.com/office/officeart/2008/layout/LinedList"/>
    <dgm:cxn modelId="{BD92651A-1FF1-4A62-8C97-CE6DBA3CBEC5}" type="presOf" srcId="{083F54A6-FC41-446B-A716-DE33E6C4F957}" destId="{F0589B41-AB5A-4295-8E9D-CACFEF194B12}" srcOrd="0" destOrd="0" presId="urn:microsoft.com/office/officeart/2008/layout/LinedList"/>
    <dgm:cxn modelId="{1F211B27-F45C-4A89-A73E-B47EF9437ED1}" srcId="{4BE547D4-92A2-4DE3-87DF-B55E22081098}" destId="{24FD6628-E261-445D-AF87-1FA49496A942}" srcOrd="6" destOrd="0" parTransId="{E1FD6B16-F004-448E-8DB9-CFA3F31D770A}" sibTransId="{3C633F52-E39E-499C-900B-9BC383AFAEE3}"/>
    <dgm:cxn modelId="{710A6851-0929-4810-B16D-818AE4E49735}" type="presOf" srcId="{038CB57D-8582-4DC3-9B34-0D05D71EA1DD}" destId="{9B7E419D-0FC1-4E6D-8786-665A2F5C978D}" srcOrd="0" destOrd="0" presId="urn:microsoft.com/office/officeart/2008/layout/LinedList"/>
    <dgm:cxn modelId="{8C72AB97-AFA1-49FD-9388-027F79C3A63F}" srcId="{4BE547D4-92A2-4DE3-87DF-B55E22081098}" destId="{EAA4FFE3-ED32-4318-BB25-0B4793087D2E}" srcOrd="2" destOrd="0" parTransId="{83422050-0E42-4444-8DD0-45F009875FF8}" sibTransId="{B41F9D5B-2C77-4E73-855F-5A0092513D7A}"/>
    <dgm:cxn modelId="{52BC33A1-182E-4D9D-B0E7-FA790668BA41}" type="presOf" srcId="{B2A7BB50-DF2F-4729-9E53-F82AF1ABD4C0}" destId="{C379DFF0-9BAC-425A-B5DD-0CE41BCA891A}" srcOrd="0" destOrd="0" presId="urn:microsoft.com/office/officeart/2008/layout/LinedList"/>
    <dgm:cxn modelId="{884F5FB1-0309-4458-A398-9D0E27DA11B6}" type="presOf" srcId="{4BE547D4-92A2-4DE3-87DF-B55E22081098}" destId="{DA681322-52D5-4268-871D-E4C58DEDDD9F}" srcOrd="0" destOrd="0" presId="urn:microsoft.com/office/officeart/2008/layout/LinedList"/>
    <dgm:cxn modelId="{F0F225B3-B0D1-4EE4-82CB-9F619D5221BF}" srcId="{4BE547D4-92A2-4DE3-87DF-B55E22081098}" destId="{038CB57D-8582-4DC3-9B34-0D05D71EA1DD}" srcOrd="5" destOrd="0" parTransId="{EA25E020-7C76-4060-BB0B-6190EEC2828D}" sibTransId="{0CDD4181-2850-44CF-AAD7-0ED241E63B6A}"/>
    <dgm:cxn modelId="{0A654FB8-E865-483C-98B6-149217F05B4B}" srcId="{4BE547D4-92A2-4DE3-87DF-B55E22081098}" destId="{7D21702D-6534-4F8D-9725-A4145E7609A9}" srcOrd="3" destOrd="0" parTransId="{BEB443C5-267C-4DFB-9B26-81ACD988A1EA}" sibTransId="{350F1C5A-E2DB-4E2A-9E75-C623CAD442CA}"/>
    <dgm:cxn modelId="{C50BCBBF-FA3B-48E2-B490-EF47C2F26B82}" type="presOf" srcId="{7D21702D-6534-4F8D-9725-A4145E7609A9}" destId="{7F228411-5918-4906-AD1A-C51D271BF478}" srcOrd="0" destOrd="0" presId="urn:microsoft.com/office/officeart/2008/layout/LinedList"/>
    <dgm:cxn modelId="{B021BDC2-E5A0-404F-8F6F-7EAE2F4F0E57}" srcId="{4BE547D4-92A2-4DE3-87DF-B55E22081098}" destId="{5CA446E2-6548-4C67-BD7A-D0CC189F0965}" srcOrd="0" destOrd="0" parTransId="{1BDE8DFF-104D-4C26-902A-7581F7E93090}" sibTransId="{D77F4988-18CA-4FE3-A6C0-0A9796FBA8C1}"/>
    <dgm:cxn modelId="{65F258C9-5B40-425B-9C3D-C65A855E3CF7}" type="presOf" srcId="{EAA4FFE3-ED32-4318-BB25-0B4793087D2E}" destId="{15B3DA2D-F2DF-4F15-8CC6-757CC65D927D}" srcOrd="0" destOrd="0" presId="urn:microsoft.com/office/officeart/2008/layout/LinedList"/>
    <dgm:cxn modelId="{3F7390E5-30EC-4745-A333-6ADE4B889D11}" type="presOf" srcId="{5CA446E2-6548-4C67-BD7A-D0CC189F0965}" destId="{07165864-83B6-4607-A4CF-2F9BAD003CE8}" srcOrd="0" destOrd="0" presId="urn:microsoft.com/office/officeart/2008/layout/LinedList"/>
    <dgm:cxn modelId="{6C3F8BE8-CF8A-4D30-A80D-22D67EE4EF98}" srcId="{4BE547D4-92A2-4DE3-87DF-B55E22081098}" destId="{083F54A6-FC41-446B-A716-DE33E6C4F957}" srcOrd="1" destOrd="0" parTransId="{937CD9EB-B3C8-465C-910F-7DE7B3A8FF5F}" sibTransId="{CA1A7D94-5DAC-4C81-B700-C453FD09F08A}"/>
    <dgm:cxn modelId="{5A3DA5FC-0691-41F1-83D0-F5511A9A8E55}" srcId="{4BE547D4-92A2-4DE3-87DF-B55E22081098}" destId="{B2A7BB50-DF2F-4729-9E53-F82AF1ABD4C0}" srcOrd="4" destOrd="0" parTransId="{A01284E1-2E91-47F8-B8D3-83BEA7A36F74}" sibTransId="{9C1E5945-CD49-4519-A0B4-95B30D75052D}"/>
    <dgm:cxn modelId="{14965118-18E0-464F-BC18-F895D385BBCE}" type="presParOf" srcId="{DA681322-52D5-4268-871D-E4C58DEDDD9F}" destId="{B15937D6-A448-4408-AC9E-A9FC19D6AFC4}" srcOrd="0" destOrd="0" presId="urn:microsoft.com/office/officeart/2008/layout/LinedList"/>
    <dgm:cxn modelId="{3B519D87-1418-4004-93EA-A83900558EAD}" type="presParOf" srcId="{DA681322-52D5-4268-871D-E4C58DEDDD9F}" destId="{88A35ADD-F159-45AA-90D4-127C638DC9A7}" srcOrd="1" destOrd="0" presId="urn:microsoft.com/office/officeart/2008/layout/LinedList"/>
    <dgm:cxn modelId="{AE642B6D-94B9-49D9-96F5-168149541DBD}" type="presParOf" srcId="{88A35ADD-F159-45AA-90D4-127C638DC9A7}" destId="{07165864-83B6-4607-A4CF-2F9BAD003CE8}" srcOrd="0" destOrd="0" presId="urn:microsoft.com/office/officeart/2008/layout/LinedList"/>
    <dgm:cxn modelId="{72A26493-3C0C-492E-BF0E-79886EC6C600}" type="presParOf" srcId="{88A35ADD-F159-45AA-90D4-127C638DC9A7}" destId="{364E3BDC-D3B9-4F36-8BC7-3BC3A821F20D}" srcOrd="1" destOrd="0" presId="urn:microsoft.com/office/officeart/2008/layout/LinedList"/>
    <dgm:cxn modelId="{3BD7F2E7-C95B-4623-912E-F8503BC405D6}" type="presParOf" srcId="{DA681322-52D5-4268-871D-E4C58DEDDD9F}" destId="{3F085C5F-2170-49A5-981D-66C901EFE4DA}" srcOrd="2" destOrd="0" presId="urn:microsoft.com/office/officeart/2008/layout/LinedList"/>
    <dgm:cxn modelId="{7F100DCF-BEFE-4F08-A64D-8C5551B892FF}" type="presParOf" srcId="{DA681322-52D5-4268-871D-E4C58DEDDD9F}" destId="{550FA840-4637-43DC-9C11-0F7A5F076F99}" srcOrd="3" destOrd="0" presId="urn:microsoft.com/office/officeart/2008/layout/LinedList"/>
    <dgm:cxn modelId="{A011036B-C7F9-4729-891F-71B7F6C3FEF3}" type="presParOf" srcId="{550FA840-4637-43DC-9C11-0F7A5F076F99}" destId="{F0589B41-AB5A-4295-8E9D-CACFEF194B12}" srcOrd="0" destOrd="0" presId="urn:microsoft.com/office/officeart/2008/layout/LinedList"/>
    <dgm:cxn modelId="{7237E275-2194-48C3-8FB5-4FB662602B3D}" type="presParOf" srcId="{550FA840-4637-43DC-9C11-0F7A5F076F99}" destId="{658F56DB-B668-42F5-93F7-B76088E9CCEA}" srcOrd="1" destOrd="0" presId="urn:microsoft.com/office/officeart/2008/layout/LinedList"/>
    <dgm:cxn modelId="{E937DB0A-FB00-4CD4-8BBF-791F56AB076F}" type="presParOf" srcId="{DA681322-52D5-4268-871D-E4C58DEDDD9F}" destId="{A3EA021A-5FEA-4AD7-B06B-5DF0B5CA9D1D}" srcOrd="4" destOrd="0" presId="urn:microsoft.com/office/officeart/2008/layout/LinedList"/>
    <dgm:cxn modelId="{8D762405-8855-42AE-9056-91328DE74E73}" type="presParOf" srcId="{DA681322-52D5-4268-871D-E4C58DEDDD9F}" destId="{88E9E5A1-D610-41F6-B785-9E5191252499}" srcOrd="5" destOrd="0" presId="urn:microsoft.com/office/officeart/2008/layout/LinedList"/>
    <dgm:cxn modelId="{C52C7338-E8D4-4CAA-8A39-301F0AFAE37D}" type="presParOf" srcId="{88E9E5A1-D610-41F6-B785-9E5191252499}" destId="{15B3DA2D-F2DF-4F15-8CC6-757CC65D927D}" srcOrd="0" destOrd="0" presId="urn:microsoft.com/office/officeart/2008/layout/LinedList"/>
    <dgm:cxn modelId="{CE614FB1-E86F-46B6-8369-E4799F8DF385}" type="presParOf" srcId="{88E9E5A1-D610-41F6-B785-9E5191252499}" destId="{CC81F4ED-F15D-4101-9135-519817C0E1CF}" srcOrd="1" destOrd="0" presId="urn:microsoft.com/office/officeart/2008/layout/LinedList"/>
    <dgm:cxn modelId="{F06DD4D4-AB24-414B-9F46-3A3658FC10E4}" type="presParOf" srcId="{DA681322-52D5-4268-871D-E4C58DEDDD9F}" destId="{8144E5B7-586D-4AF7-88D4-2AD3E63F3394}" srcOrd="6" destOrd="0" presId="urn:microsoft.com/office/officeart/2008/layout/LinedList"/>
    <dgm:cxn modelId="{A25F7822-BA22-4F77-BCEE-9FA18E5C3D2C}" type="presParOf" srcId="{DA681322-52D5-4268-871D-E4C58DEDDD9F}" destId="{11791271-CDC3-4B25-8286-D3A13BB85BDD}" srcOrd="7" destOrd="0" presId="urn:microsoft.com/office/officeart/2008/layout/LinedList"/>
    <dgm:cxn modelId="{AB4B9BB2-96A6-4F17-8F91-811EA85F02AF}" type="presParOf" srcId="{11791271-CDC3-4B25-8286-D3A13BB85BDD}" destId="{7F228411-5918-4906-AD1A-C51D271BF478}" srcOrd="0" destOrd="0" presId="urn:microsoft.com/office/officeart/2008/layout/LinedList"/>
    <dgm:cxn modelId="{CDD1FA2B-3FDD-4679-84D3-071F7DDE8AFD}" type="presParOf" srcId="{11791271-CDC3-4B25-8286-D3A13BB85BDD}" destId="{B766D324-6D99-4EFA-8738-F0292297F1EF}" srcOrd="1" destOrd="0" presId="urn:microsoft.com/office/officeart/2008/layout/LinedList"/>
    <dgm:cxn modelId="{101BD9D2-0A13-4D88-A875-AF1D771DC3AD}" type="presParOf" srcId="{DA681322-52D5-4268-871D-E4C58DEDDD9F}" destId="{569C07FB-E090-4688-BDE0-6A87ED71561C}" srcOrd="8" destOrd="0" presId="urn:microsoft.com/office/officeart/2008/layout/LinedList"/>
    <dgm:cxn modelId="{913BDB46-D822-4064-879D-CDAE403F3C32}" type="presParOf" srcId="{DA681322-52D5-4268-871D-E4C58DEDDD9F}" destId="{7CA844C9-EE7C-4624-8AC4-EEEFB0E444BA}" srcOrd="9" destOrd="0" presId="urn:microsoft.com/office/officeart/2008/layout/LinedList"/>
    <dgm:cxn modelId="{A56AA025-CD39-4ED7-9294-F074E3B00125}" type="presParOf" srcId="{7CA844C9-EE7C-4624-8AC4-EEEFB0E444BA}" destId="{C379DFF0-9BAC-425A-B5DD-0CE41BCA891A}" srcOrd="0" destOrd="0" presId="urn:microsoft.com/office/officeart/2008/layout/LinedList"/>
    <dgm:cxn modelId="{A40339F1-0BFA-4D88-80D6-9B7B967A8181}" type="presParOf" srcId="{7CA844C9-EE7C-4624-8AC4-EEEFB0E444BA}" destId="{64B8A181-F34F-472A-8FCE-CEAE939176AF}" srcOrd="1" destOrd="0" presId="urn:microsoft.com/office/officeart/2008/layout/LinedList"/>
    <dgm:cxn modelId="{A0CB2B7E-D543-42C4-A553-564539697848}" type="presParOf" srcId="{DA681322-52D5-4268-871D-E4C58DEDDD9F}" destId="{916CCE56-A50E-43F0-9A91-DF9244798243}" srcOrd="10" destOrd="0" presId="urn:microsoft.com/office/officeart/2008/layout/LinedList"/>
    <dgm:cxn modelId="{B4429E63-9E62-4F34-86AB-F6E1858F6330}" type="presParOf" srcId="{DA681322-52D5-4268-871D-E4C58DEDDD9F}" destId="{DAF21E07-44C2-4E22-8000-4A04F2DDA401}" srcOrd="11" destOrd="0" presId="urn:microsoft.com/office/officeart/2008/layout/LinedList"/>
    <dgm:cxn modelId="{944671DE-1140-42B5-AAFA-E96B1109B353}" type="presParOf" srcId="{DAF21E07-44C2-4E22-8000-4A04F2DDA401}" destId="{9B7E419D-0FC1-4E6D-8786-665A2F5C978D}" srcOrd="0" destOrd="0" presId="urn:microsoft.com/office/officeart/2008/layout/LinedList"/>
    <dgm:cxn modelId="{57728052-37A4-48F9-A477-9C3F48BDDE51}" type="presParOf" srcId="{DAF21E07-44C2-4E22-8000-4A04F2DDA401}" destId="{1426EF6B-0519-49B0-8A35-88FD46F28E50}" srcOrd="1" destOrd="0" presId="urn:microsoft.com/office/officeart/2008/layout/LinedList"/>
    <dgm:cxn modelId="{319CA87B-96E4-4F31-8AF1-83E89495E3D8}" type="presParOf" srcId="{DA681322-52D5-4268-871D-E4C58DEDDD9F}" destId="{B3D78CCE-66A6-42C0-98A3-70978F4D88F0}" srcOrd="12" destOrd="0" presId="urn:microsoft.com/office/officeart/2008/layout/LinedList"/>
    <dgm:cxn modelId="{FB24D4DE-7F72-4564-9885-51468AE63082}" type="presParOf" srcId="{DA681322-52D5-4268-871D-E4C58DEDDD9F}" destId="{6E7844AC-45C4-4D51-B498-E4E4B5D13226}" srcOrd="13" destOrd="0" presId="urn:microsoft.com/office/officeart/2008/layout/LinedList"/>
    <dgm:cxn modelId="{2445D1EE-CA2C-418B-8E13-627F83C27F7A}" type="presParOf" srcId="{6E7844AC-45C4-4D51-B498-E4E4B5D13226}" destId="{1CAB7B2A-F490-47F7-B232-E4A7DE644325}" srcOrd="0" destOrd="0" presId="urn:microsoft.com/office/officeart/2008/layout/LinedList"/>
    <dgm:cxn modelId="{745764ED-5435-435E-B003-D160899DCB10}" type="presParOf" srcId="{6E7844AC-45C4-4D51-B498-E4E4B5D13226}" destId="{77242CDD-DBFB-4FDC-BFEA-6490DC5AC3A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6E69B7-42F3-43E9-95FD-0256280E2942}"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6CFD75F-7494-43AA-86E6-8CF1991918F9}">
      <dgm:prSet/>
      <dgm:spPr/>
      <dgm:t>
        <a:bodyPr/>
        <a:lstStyle/>
        <a:p>
          <a:r>
            <a:rPr lang="en-US" dirty="0"/>
            <a:t>Common meat-eating justifications: </a:t>
          </a:r>
        </a:p>
      </dgm:t>
    </dgm:pt>
    <dgm:pt modelId="{994D9EEA-803A-46A7-AC50-69B43B595200}" type="parTrans" cxnId="{30667D52-CA4F-48BD-B695-DB1074FD0EB8}">
      <dgm:prSet/>
      <dgm:spPr/>
      <dgm:t>
        <a:bodyPr/>
        <a:lstStyle/>
        <a:p>
          <a:endParaRPr lang="en-US"/>
        </a:p>
      </dgm:t>
    </dgm:pt>
    <dgm:pt modelId="{F87D9F97-BD42-4FB1-9953-6ADDCD1B9EBE}" type="sibTrans" cxnId="{30667D52-CA4F-48BD-B695-DB1074FD0EB8}">
      <dgm:prSet/>
      <dgm:spPr/>
      <dgm:t>
        <a:bodyPr/>
        <a:lstStyle/>
        <a:p>
          <a:endParaRPr lang="en-US"/>
        </a:p>
      </dgm:t>
    </dgm:pt>
    <dgm:pt modelId="{6BDC8541-27D2-4225-8E36-E5349A6EC1F7}">
      <dgm:prSet custT="1"/>
      <dgm:spPr/>
      <dgm:t>
        <a:bodyPr/>
        <a:lstStyle/>
        <a:p>
          <a:pPr>
            <a:lnSpc>
              <a:spcPct val="100000"/>
            </a:lnSpc>
          </a:pPr>
          <a:r>
            <a:rPr lang="en-US" sz="2000" dirty="0"/>
            <a:t>Necessary for health, protein and having a balanced diet</a:t>
          </a:r>
        </a:p>
      </dgm:t>
    </dgm:pt>
    <dgm:pt modelId="{D8D010DC-9763-4F31-B5F5-AEC5092F5F72}" type="parTrans" cxnId="{08E771A9-6CDE-48CD-8DF3-5C96BCD60F46}">
      <dgm:prSet/>
      <dgm:spPr/>
      <dgm:t>
        <a:bodyPr/>
        <a:lstStyle/>
        <a:p>
          <a:endParaRPr lang="en-US"/>
        </a:p>
      </dgm:t>
    </dgm:pt>
    <dgm:pt modelId="{90EDB6D5-13AE-405C-B438-DF7BD93822EA}" type="sibTrans" cxnId="{08E771A9-6CDE-48CD-8DF3-5C96BCD60F46}">
      <dgm:prSet/>
      <dgm:spPr/>
      <dgm:t>
        <a:bodyPr/>
        <a:lstStyle/>
        <a:p>
          <a:endParaRPr lang="en-US"/>
        </a:p>
      </dgm:t>
    </dgm:pt>
    <dgm:pt modelId="{86050E82-70CB-4B59-8FEC-93623A584A49}">
      <dgm:prSet custT="1"/>
      <dgm:spPr/>
      <dgm:t>
        <a:bodyPr/>
        <a:lstStyle/>
        <a:p>
          <a:pPr>
            <a:lnSpc>
              <a:spcPct val="100000"/>
            </a:lnSpc>
          </a:pPr>
          <a:r>
            <a:rPr lang="en-US" sz="2000" dirty="0"/>
            <a:t>Nice, enjoyable and tasty</a:t>
          </a:r>
        </a:p>
      </dgm:t>
    </dgm:pt>
    <dgm:pt modelId="{37FBA5CB-6373-4F78-94C6-D2115853186B}" type="parTrans" cxnId="{0270FA6F-1C58-481C-B2B4-13018B753F52}">
      <dgm:prSet/>
      <dgm:spPr/>
      <dgm:t>
        <a:bodyPr/>
        <a:lstStyle/>
        <a:p>
          <a:endParaRPr lang="en-US"/>
        </a:p>
      </dgm:t>
    </dgm:pt>
    <dgm:pt modelId="{BEADF984-BA05-4D18-A244-0D5B01CB91D0}" type="sibTrans" cxnId="{0270FA6F-1C58-481C-B2B4-13018B753F52}">
      <dgm:prSet/>
      <dgm:spPr/>
      <dgm:t>
        <a:bodyPr/>
        <a:lstStyle/>
        <a:p>
          <a:endParaRPr lang="en-US"/>
        </a:p>
      </dgm:t>
    </dgm:pt>
    <dgm:pt modelId="{FFB2A05A-5194-4045-9686-83F5F1E7BAC1}">
      <dgm:prSet custT="1"/>
      <dgm:spPr/>
      <dgm:t>
        <a:bodyPr/>
        <a:lstStyle/>
        <a:p>
          <a:pPr>
            <a:lnSpc>
              <a:spcPct val="100000"/>
            </a:lnSpc>
          </a:pPr>
          <a:r>
            <a:rPr lang="en-US" sz="2000" dirty="0"/>
            <a:t>Normal and Natural</a:t>
          </a:r>
        </a:p>
      </dgm:t>
    </dgm:pt>
    <dgm:pt modelId="{ACD9015F-AA3B-4FBC-8C80-37D1E39B2AAD}" type="parTrans" cxnId="{91C88A38-23DA-470C-984D-3568DCF0CDCD}">
      <dgm:prSet/>
      <dgm:spPr/>
      <dgm:t>
        <a:bodyPr/>
        <a:lstStyle/>
        <a:p>
          <a:endParaRPr lang="en-US"/>
        </a:p>
      </dgm:t>
    </dgm:pt>
    <dgm:pt modelId="{1E578A03-1D53-4A18-9F13-385A2D1118CF}" type="sibTrans" cxnId="{91C88A38-23DA-470C-984D-3568DCF0CDCD}">
      <dgm:prSet/>
      <dgm:spPr/>
      <dgm:t>
        <a:bodyPr/>
        <a:lstStyle/>
        <a:p>
          <a:endParaRPr lang="en-US"/>
        </a:p>
      </dgm:t>
    </dgm:pt>
    <dgm:pt modelId="{2E4C243C-7F89-4EA0-8251-08DCAE354DE3}">
      <dgm:prSet/>
      <dgm:spPr/>
      <dgm:t>
        <a:bodyPr/>
        <a:lstStyle/>
        <a:p>
          <a:r>
            <a:rPr lang="en-US" dirty="0"/>
            <a:t>Stigma and negativity regarding masculinity:</a:t>
          </a:r>
        </a:p>
      </dgm:t>
    </dgm:pt>
    <dgm:pt modelId="{D76E036D-440A-420E-A8AA-178A1B0B5F83}" type="parTrans" cxnId="{B0FF438B-A1D5-4E8F-9B7E-6008FF5ED3EF}">
      <dgm:prSet/>
      <dgm:spPr/>
      <dgm:t>
        <a:bodyPr/>
        <a:lstStyle/>
        <a:p>
          <a:endParaRPr lang="en-US"/>
        </a:p>
      </dgm:t>
    </dgm:pt>
    <dgm:pt modelId="{BAF70EC8-E04C-4D5B-8892-9FF41AFF54B3}" type="sibTrans" cxnId="{B0FF438B-A1D5-4E8F-9B7E-6008FF5ED3EF}">
      <dgm:prSet/>
      <dgm:spPr/>
      <dgm:t>
        <a:bodyPr/>
        <a:lstStyle/>
        <a:p>
          <a:endParaRPr lang="en-US"/>
        </a:p>
      </dgm:t>
    </dgm:pt>
    <dgm:pt modelId="{ABF240AC-B115-4428-904A-ADEA65CD2CC6}">
      <dgm:prSet custT="1"/>
      <dgm:spPr/>
      <dgm:t>
        <a:bodyPr/>
        <a:lstStyle/>
        <a:p>
          <a:pPr>
            <a:lnSpc>
              <a:spcPct val="100000"/>
            </a:lnSpc>
          </a:pPr>
          <a:r>
            <a:rPr lang="en-US" sz="2000" dirty="0"/>
            <a:t>Experienced in non-meat-eaters</a:t>
          </a:r>
        </a:p>
      </dgm:t>
    </dgm:pt>
    <dgm:pt modelId="{386FD69D-D825-494E-9917-C2FF04C32472}" type="parTrans" cxnId="{EDBA08FD-2266-4AA7-8667-AB1D444909AA}">
      <dgm:prSet/>
      <dgm:spPr/>
      <dgm:t>
        <a:bodyPr/>
        <a:lstStyle/>
        <a:p>
          <a:endParaRPr lang="en-US"/>
        </a:p>
      </dgm:t>
    </dgm:pt>
    <dgm:pt modelId="{F72A667B-FCC0-48CC-83A2-15E01B550709}" type="sibTrans" cxnId="{EDBA08FD-2266-4AA7-8667-AB1D444909AA}">
      <dgm:prSet/>
      <dgm:spPr/>
      <dgm:t>
        <a:bodyPr/>
        <a:lstStyle/>
        <a:p>
          <a:endParaRPr lang="en-US"/>
        </a:p>
      </dgm:t>
    </dgm:pt>
    <dgm:pt modelId="{E918187D-0314-4171-A553-C2EF17DA2EB5}">
      <dgm:prSet custT="1"/>
      <dgm:spPr/>
      <dgm:t>
        <a:bodyPr/>
        <a:lstStyle/>
        <a:p>
          <a:pPr>
            <a:lnSpc>
              <a:spcPct val="100000"/>
            </a:lnSpc>
          </a:pPr>
          <a:r>
            <a:rPr lang="en-US" sz="2000" dirty="0"/>
            <a:t>Not experienced in omnivores, unless they had tried to make healthier choices</a:t>
          </a:r>
        </a:p>
      </dgm:t>
    </dgm:pt>
    <dgm:pt modelId="{4CBEB515-5805-4B77-9518-0C6F2F8FA4C8}" type="parTrans" cxnId="{805D741F-C12C-4EFE-BCFB-23C27C24A1EB}">
      <dgm:prSet/>
      <dgm:spPr/>
      <dgm:t>
        <a:bodyPr/>
        <a:lstStyle/>
        <a:p>
          <a:endParaRPr lang="en-US"/>
        </a:p>
      </dgm:t>
    </dgm:pt>
    <dgm:pt modelId="{0D6E1E6D-E2CF-4A7B-A217-EB2D0F911704}" type="sibTrans" cxnId="{805D741F-C12C-4EFE-BCFB-23C27C24A1EB}">
      <dgm:prSet/>
      <dgm:spPr/>
      <dgm:t>
        <a:bodyPr/>
        <a:lstStyle/>
        <a:p>
          <a:endParaRPr lang="en-US"/>
        </a:p>
      </dgm:t>
    </dgm:pt>
    <dgm:pt modelId="{99EA858E-F31D-43E1-8E24-EA418B8672D8}">
      <dgm:prSet custT="1"/>
      <dgm:spPr/>
      <dgm:t>
        <a:bodyPr/>
        <a:lstStyle/>
        <a:p>
          <a:pPr>
            <a:lnSpc>
              <a:spcPct val="100000"/>
            </a:lnSpc>
          </a:pPr>
          <a:r>
            <a:rPr lang="en-US" sz="2000" dirty="0"/>
            <a:t>Social acceptance of dietary behaviours </a:t>
          </a:r>
        </a:p>
      </dgm:t>
    </dgm:pt>
    <dgm:pt modelId="{737DDEC2-1D36-4AC1-A9E1-2FDD3D29F1F1}" type="parTrans" cxnId="{3E2DD100-011A-4C32-8536-B8AAA1807D9F}">
      <dgm:prSet/>
      <dgm:spPr/>
      <dgm:t>
        <a:bodyPr/>
        <a:lstStyle/>
        <a:p>
          <a:endParaRPr lang="en-US"/>
        </a:p>
      </dgm:t>
    </dgm:pt>
    <dgm:pt modelId="{30908EDE-AB6F-4DA2-8F49-67B4F0358D61}" type="sibTrans" cxnId="{3E2DD100-011A-4C32-8536-B8AAA1807D9F}">
      <dgm:prSet/>
      <dgm:spPr/>
      <dgm:t>
        <a:bodyPr/>
        <a:lstStyle/>
        <a:p>
          <a:endParaRPr lang="en-US"/>
        </a:p>
      </dgm:t>
    </dgm:pt>
    <dgm:pt modelId="{970AB8EC-771E-436C-9546-243A0E908FC3}">
      <dgm:prSet/>
      <dgm:spPr/>
      <dgm:t>
        <a:bodyPr/>
        <a:lstStyle/>
        <a:p>
          <a:r>
            <a:rPr lang="en-US" dirty="0"/>
            <a:t>Barriers to picking plant-based options:</a:t>
          </a:r>
        </a:p>
      </dgm:t>
    </dgm:pt>
    <dgm:pt modelId="{86E1EDF1-ECEE-49D4-9300-5EFD4BF47B84}" type="parTrans" cxnId="{03728CF4-CA57-4AB9-8CEC-4B793ED8C235}">
      <dgm:prSet/>
      <dgm:spPr/>
      <dgm:t>
        <a:bodyPr/>
        <a:lstStyle/>
        <a:p>
          <a:endParaRPr lang="en-US"/>
        </a:p>
      </dgm:t>
    </dgm:pt>
    <dgm:pt modelId="{1EA5EBDF-F079-48D4-AE94-1BD98B34626E}" type="sibTrans" cxnId="{03728CF4-CA57-4AB9-8CEC-4B793ED8C235}">
      <dgm:prSet/>
      <dgm:spPr/>
      <dgm:t>
        <a:bodyPr/>
        <a:lstStyle/>
        <a:p>
          <a:endParaRPr lang="en-US"/>
        </a:p>
      </dgm:t>
    </dgm:pt>
    <dgm:pt modelId="{9FBF87CE-BFA4-4364-B08A-A93F799FA7F3}">
      <dgm:prSet/>
      <dgm:spPr/>
      <dgm:t>
        <a:bodyPr/>
        <a:lstStyle/>
        <a:p>
          <a:pPr>
            <a:lnSpc>
              <a:spcPct val="100000"/>
            </a:lnSpc>
          </a:pPr>
          <a:r>
            <a:rPr lang="en-US" dirty="0"/>
            <a:t>Incomparable in terms of taste, health and value to meat</a:t>
          </a:r>
        </a:p>
      </dgm:t>
    </dgm:pt>
    <dgm:pt modelId="{DCE62251-25FB-436A-B140-00D6B9DA942F}" type="parTrans" cxnId="{C8DAAD95-24E9-4E99-80EA-53856718B470}">
      <dgm:prSet/>
      <dgm:spPr/>
      <dgm:t>
        <a:bodyPr/>
        <a:lstStyle/>
        <a:p>
          <a:endParaRPr lang="en-US"/>
        </a:p>
      </dgm:t>
    </dgm:pt>
    <dgm:pt modelId="{B3346028-AC9F-4F3E-A6D7-5D285D196A6E}" type="sibTrans" cxnId="{C8DAAD95-24E9-4E99-80EA-53856718B470}">
      <dgm:prSet/>
      <dgm:spPr/>
      <dgm:t>
        <a:bodyPr/>
        <a:lstStyle/>
        <a:p>
          <a:endParaRPr lang="en-US"/>
        </a:p>
      </dgm:t>
    </dgm:pt>
    <dgm:pt modelId="{30B0C318-EF9A-433E-A923-2749E50B7466}" type="pres">
      <dgm:prSet presAssocID="{D16E69B7-42F3-43E9-95FD-0256280E2942}" presName="linear" presStyleCnt="0">
        <dgm:presLayoutVars>
          <dgm:animLvl val="lvl"/>
          <dgm:resizeHandles val="exact"/>
        </dgm:presLayoutVars>
      </dgm:prSet>
      <dgm:spPr/>
    </dgm:pt>
    <dgm:pt modelId="{F513233E-A6B2-4D1A-9A6F-CB47424BDBC2}" type="pres">
      <dgm:prSet presAssocID="{66CFD75F-7494-43AA-86E6-8CF1991918F9}" presName="parentText" presStyleLbl="node1" presStyleIdx="0" presStyleCnt="3">
        <dgm:presLayoutVars>
          <dgm:chMax val="0"/>
          <dgm:bulletEnabled val="1"/>
        </dgm:presLayoutVars>
      </dgm:prSet>
      <dgm:spPr/>
    </dgm:pt>
    <dgm:pt modelId="{AD216F5B-A4FD-4A01-939D-C3E9510C0947}" type="pres">
      <dgm:prSet presAssocID="{66CFD75F-7494-43AA-86E6-8CF1991918F9}" presName="childText" presStyleLbl="revTx" presStyleIdx="0" presStyleCnt="3">
        <dgm:presLayoutVars>
          <dgm:bulletEnabled val="1"/>
        </dgm:presLayoutVars>
      </dgm:prSet>
      <dgm:spPr/>
    </dgm:pt>
    <dgm:pt modelId="{09AF099E-175A-4506-A810-91BAB7A35C30}" type="pres">
      <dgm:prSet presAssocID="{2E4C243C-7F89-4EA0-8251-08DCAE354DE3}" presName="parentText" presStyleLbl="node1" presStyleIdx="1" presStyleCnt="3">
        <dgm:presLayoutVars>
          <dgm:chMax val="0"/>
          <dgm:bulletEnabled val="1"/>
        </dgm:presLayoutVars>
      </dgm:prSet>
      <dgm:spPr/>
    </dgm:pt>
    <dgm:pt modelId="{86FA46FC-A33C-4556-95C0-B344BCAE7DF9}" type="pres">
      <dgm:prSet presAssocID="{2E4C243C-7F89-4EA0-8251-08DCAE354DE3}" presName="childText" presStyleLbl="revTx" presStyleIdx="1" presStyleCnt="3">
        <dgm:presLayoutVars>
          <dgm:bulletEnabled val="1"/>
        </dgm:presLayoutVars>
      </dgm:prSet>
      <dgm:spPr/>
    </dgm:pt>
    <dgm:pt modelId="{D04674A4-C321-479F-86D7-39B9E0DBD6C2}" type="pres">
      <dgm:prSet presAssocID="{970AB8EC-771E-436C-9546-243A0E908FC3}" presName="parentText" presStyleLbl="node1" presStyleIdx="2" presStyleCnt="3">
        <dgm:presLayoutVars>
          <dgm:chMax val="0"/>
          <dgm:bulletEnabled val="1"/>
        </dgm:presLayoutVars>
      </dgm:prSet>
      <dgm:spPr/>
    </dgm:pt>
    <dgm:pt modelId="{D88D2AD6-35AB-4935-8E57-4D368B5B590C}" type="pres">
      <dgm:prSet presAssocID="{970AB8EC-771E-436C-9546-243A0E908FC3}" presName="childText" presStyleLbl="revTx" presStyleIdx="2" presStyleCnt="3">
        <dgm:presLayoutVars>
          <dgm:bulletEnabled val="1"/>
        </dgm:presLayoutVars>
      </dgm:prSet>
      <dgm:spPr/>
    </dgm:pt>
  </dgm:ptLst>
  <dgm:cxnLst>
    <dgm:cxn modelId="{3E2DD100-011A-4C32-8536-B8AAA1807D9F}" srcId="{2E4C243C-7F89-4EA0-8251-08DCAE354DE3}" destId="{99EA858E-F31D-43E1-8E24-EA418B8672D8}" srcOrd="2" destOrd="0" parTransId="{737DDEC2-1D36-4AC1-A9E1-2FDD3D29F1F1}" sibTransId="{30908EDE-AB6F-4DA2-8F49-67B4F0358D61}"/>
    <dgm:cxn modelId="{88920F14-39C6-48F8-8A6C-35AADB5197C5}" type="presOf" srcId="{E918187D-0314-4171-A553-C2EF17DA2EB5}" destId="{86FA46FC-A33C-4556-95C0-B344BCAE7DF9}" srcOrd="0" destOrd="1" presId="urn:microsoft.com/office/officeart/2005/8/layout/vList2"/>
    <dgm:cxn modelId="{805D741F-C12C-4EFE-BCFB-23C27C24A1EB}" srcId="{2E4C243C-7F89-4EA0-8251-08DCAE354DE3}" destId="{E918187D-0314-4171-A553-C2EF17DA2EB5}" srcOrd="1" destOrd="0" parTransId="{4CBEB515-5805-4B77-9518-0C6F2F8FA4C8}" sibTransId="{0D6E1E6D-E2CF-4A7B-A217-EB2D0F911704}"/>
    <dgm:cxn modelId="{FF0D7723-0582-4296-81CA-BD0E5AC5FC1B}" type="presOf" srcId="{9FBF87CE-BFA4-4364-B08A-A93F799FA7F3}" destId="{D88D2AD6-35AB-4935-8E57-4D368B5B590C}" srcOrd="0" destOrd="0" presId="urn:microsoft.com/office/officeart/2005/8/layout/vList2"/>
    <dgm:cxn modelId="{9A02FD27-AC5C-4C07-AC2C-C6CE26456C23}" type="presOf" srcId="{99EA858E-F31D-43E1-8E24-EA418B8672D8}" destId="{86FA46FC-A33C-4556-95C0-B344BCAE7DF9}" srcOrd="0" destOrd="2" presId="urn:microsoft.com/office/officeart/2005/8/layout/vList2"/>
    <dgm:cxn modelId="{18745932-E918-42B9-9AB8-D2260D29AF77}" type="presOf" srcId="{66CFD75F-7494-43AA-86E6-8CF1991918F9}" destId="{F513233E-A6B2-4D1A-9A6F-CB47424BDBC2}" srcOrd="0" destOrd="0" presId="urn:microsoft.com/office/officeart/2005/8/layout/vList2"/>
    <dgm:cxn modelId="{91C88A38-23DA-470C-984D-3568DCF0CDCD}" srcId="{66CFD75F-7494-43AA-86E6-8CF1991918F9}" destId="{FFB2A05A-5194-4045-9686-83F5F1E7BAC1}" srcOrd="2" destOrd="0" parTransId="{ACD9015F-AA3B-4FBC-8C80-37D1E39B2AAD}" sibTransId="{1E578A03-1D53-4A18-9F13-385A2D1118CF}"/>
    <dgm:cxn modelId="{0270FA6F-1C58-481C-B2B4-13018B753F52}" srcId="{66CFD75F-7494-43AA-86E6-8CF1991918F9}" destId="{86050E82-70CB-4B59-8FEC-93623A584A49}" srcOrd="1" destOrd="0" parTransId="{37FBA5CB-6373-4F78-94C6-D2115853186B}" sibTransId="{BEADF984-BA05-4D18-A244-0D5B01CB91D0}"/>
    <dgm:cxn modelId="{30667D52-CA4F-48BD-B695-DB1074FD0EB8}" srcId="{D16E69B7-42F3-43E9-95FD-0256280E2942}" destId="{66CFD75F-7494-43AA-86E6-8CF1991918F9}" srcOrd="0" destOrd="0" parTransId="{994D9EEA-803A-46A7-AC50-69B43B595200}" sibTransId="{F87D9F97-BD42-4FB1-9953-6ADDCD1B9EBE}"/>
    <dgm:cxn modelId="{D147A972-6024-48D7-B008-6934FB1FEE67}" type="presOf" srcId="{86050E82-70CB-4B59-8FEC-93623A584A49}" destId="{AD216F5B-A4FD-4A01-939D-C3E9510C0947}" srcOrd="0" destOrd="1" presId="urn:microsoft.com/office/officeart/2005/8/layout/vList2"/>
    <dgm:cxn modelId="{B9BFEA87-D554-4FBC-A632-3251E04F253B}" type="presOf" srcId="{ABF240AC-B115-4428-904A-ADEA65CD2CC6}" destId="{86FA46FC-A33C-4556-95C0-B344BCAE7DF9}" srcOrd="0" destOrd="0" presId="urn:microsoft.com/office/officeart/2005/8/layout/vList2"/>
    <dgm:cxn modelId="{B0FF438B-A1D5-4E8F-9B7E-6008FF5ED3EF}" srcId="{D16E69B7-42F3-43E9-95FD-0256280E2942}" destId="{2E4C243C-7F89-4EA0-8251-08DCAE354DE3}" srcOrd="1" destOrd="0" parTransId="{D76E036D-440A-420E-A8AA-178A1B0B5F83}" sibTransId="{BAF70EC8-E04C-4D5B-8892-9FF41AFF54B3}"/>
    <dgm:cxn modelId="{C8DAAD95-24E9-4E99-80EA-53856718B470}" srcId="{970AB8EC-771E-436C-9546-243A0E908FC3}" destId="{9FBF87CE-BFA4-4364-B08A-A93F799FA7F3}" srcOrd="0" destOrd="0" parTransId="{DCE62251-25FB-436A-B140-00D6B9DA942F}" sibTransId="{B3346028-AC9F-4F3E-A6D7-5D285D196A6E}"/>
    <dgm:cxn modelId="{BB1177A0-1BDB-4393-98A8-4492A794580F}" type="presOf" srcId="{2E4C243C-7F89-4EA0-8251-08DCAE354DE3}" destId="{09AF099E-175A-4506-A810-91BAB7A35C30}" srcOrd="0" destOrd="0" presId="urn:microsoft.com/office/officeart/2005/8/layout/vList2"/>
    <dgm:cxn modelId="{062857A3-DDA3-4AFE-9EC7-59C431CBF005}" type="presOf" srcId="{970AB8EC-771E-436C-9546-243A0E908FC3}" destId="{D04674A4-C321-479F-86D7-39B9E0DBD6C2}" srcOrd="0" destOrd="0" presId="urn:microsoft.com/office/officeart/2005/8/layout/vList2"/>
    <dgm:cxn modelId="{08E771A9-6CDE-48CD-8DF3-5C96BCD60F46}" srcId="{66CFD75F-7494-43AA-86E6-8CF1991918F9}" destId="{6BDC8541-27D2-4225-8E36-E5349A6EC1F7}" srcOrd="0" destOrd="0" parTransId="{D8D010DC-9763-4F31-B5F5-AEC5092F5F72}" sibTransId="{90EDB6D5-13AE-405C-B438-DF7BD93822EA}"/>
    <dgm:cxn modelId="{A5E0E1B1-9C9E-4398-A55D-1330245DACA8}" type="presOf" srcId="{6BDC8541-27D2-4225-8E36-E5349A6EC1F7}" destId="{AD216F5B-A4FD-4A01-939D-C3E9510C0947}" srcOrd="0" destOrd="0" presId="urn:microsoft.com/office/officeart/2005/8/layout/vList2"/>
    <dgm:cxn modelId="{BF0E80D5-2624-437D-8108-A8CA1F0974C7}" type="presOf" srcId="{D16E69B7-42F3-43E9-95FD-0256280E2942}" destId="{30B0C318-EF9A-433E-A923-2749E50B7466}" srcOrd="0" destOrd="0" presId="urn:microsoft.com/office/officeart/2005/8/layout/vList2"/>
    <dgm:cxn modelId="{411FA0D5-0C84-402C-BAB7-DB2D9D84BF08}" type="presOf" srcId="{FFB2A05A-5194-4045-9686-83F5F1E7BAC1}" destId="{AD216F5B-A4FD-4A01-939D-C3E9510C0947}" srcOrd="0" destOrd="2" presId="urn:microsoft.com/office/officeart/2005/8/layout/vList2"/>
    <dgm:cxn modelId="{03728CF4-CA57-4AB9-8CEC-4B793ED8C235}" srcId="{D16E69B7-42F3-43E9-95FD-0256280E2942}" destId="{970AB8EC-771E-436C-9546-243A0E908FC3}" srcOrd="2" destOrd="0" parTransId="{86E1EDF1-ECEE-49D4-9300-5EFD4BF47B84}" sibTransId="{1EA5EBDF-F079-48D4-AE94-1BD98B34626E}"/>
    <dgm:cxn modelId="{EDBA08FD-2266-4AA7-8667-AB1D444909AA}" srcId="{2E4C243C-7F89-4EA0-8251-08DCAE354DE3}" destId="{ABF240AC-B115-4428-904A-ADEA65CD2CC6}" srcOrd="0" destOrd="0" parTransId="{386FD69D-D825-494E-9917-C2FF04C32472}" sibTransId="{F72A667B-FCC0-48CC-83A2-15E01B550709}"/>
    <dgm:cxn modelId="{3ECAD248-F4B3-4454-B501-8241E3EFE8E4}" type="presParOf" srcId="{30B0C318-EF9A-433E-A923-2749E50B7466}" destId="{F513233E-A6B2-4D1A-9A6F-CB47424BDBC2}" srcOrd="0" destOrd="0" presId="urn:microsoft.com/office/officeart/2005/8/layout/vList2"/>
    <dgm:cxn modelId="{06D23ED3-C7BA-4D51-9686-ECE54243720A}" type="presParOf" srcId="{30B0C318-EF9A-433E-A923-2749E50B7466}" destId="{AD216F5B-A4FD-4A01-939D-C3E9510C0947}" srcOrd="1" destOrd="0" presId="urn:microsoft.com/office/officeart/2005/8/layout/vList2"/>
    <dgm:cxn modelId="{B912A24A-09C0-4C68-AB67-4D97B0D64D81}" type="presParOf" srcId="{30B0C318-EF9A-433E-A923-2749E50B7466}" destId="{09AF099E-175A-4506-A810-91BAB7A35C30}" srcOrd="2" destOrd="0" presId="urn:microsoft.com/office/officeart/2005/8/layout/vList2"/>
    <dgm:cxn modelId="{1462B4F1-EEF3-4D4A-8C4D-09A15E23FBA7}" type="presParOf" srcId="{30B0C318-EF9A-433E-A923-2749E50B7466}" destId="{86FA46FC-A33C-4556-95C0-B344BCAE7DF9}" srcOrd="3" destOrd="0" presId="urn:microsoft.com/office/officeart/2005/8/layout/vList2"/>
    <dgm:cxn modelId="{F8B2B3A4-C8F7-4A26-9336-65ECD735CE41}" type="presParOf" srcId="{30B0C318-EF9A-433E-A923-2749E50B7466}" destId="{D04674A4-C321-479F-86D7-39B9E0DBD6C2}" srcOrd="4" destOrd="0" presId="urn:microsoft.com/office/officeart/2005/8/layout/vList2"/>
    <dgm:cxn modelId="{3A8E2F48-5300-4F91-ABEF-39554D853B48}" type="presParOf" srcId="{30B0C318-EF9A-433E-A923-2749E50B7466}" destId="{D88D2AD6-35AB-4935-8E57-4D368B5B590C}"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937D6-A448-4408-AC9E-A9FC19D6AFC4}">
      <dsp:nvSpPr>
        <dsp:cNvPr id="0" name=""/>
        <dsp:cNvSpPr/>
      </dsp:nvSpPr>
      <dsp:spPr>
        <a:xfrm>
          <a:off x="0" y="640"/>
          <a:ext cx="11658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65864-83B6-4607-A4CF-2F9BAD003CE8}">
      <dsp:nvSpPr>
        <dsp:cNvPr id="0" name=""/>
        <dsp:cNvSpPr/>
      </dsp:nvSpPr>
      <dsp:spPr>
        <a:xfrm>
          <a:off x="0" y="640"/>
          <a:ext cx="11658599" cy="74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Debatable health concerns, however, high intake of meat is associated with negative health outcomes</a:t>
          </a:r>
          <a:r>
            <a:rPr lang="en-GB" sz="1800" b="1" kern="1200" baseline="30000" dirty="0"/>
            <a:t>11 15 16 17 22 </a:t>
          </a:r>
        </a:p>
        <a:p>
          <a:pPr marL="0" lvl="0" indent="0" algn="l" defTabSz="800100">
            <a:lnSpc>
              <a:spcPct val="90000"/>
            </a:lnSpc>
            <a:spcBef>
              <a:spcPct val="0"/>
            </a:spcBef>
            <a:spcAft>
              <a:spcPct val="35000"/>
            </a:spcAft>
            <a:buNone/>
          </a:pPr>
          <a:r>
            <a:rPr lang="en-US" sz="1800" kern="1200" baseline="30000" dirty="0"/>
            <a:t>  </a:t>
          </a:r>
        </a:p>
      </dsp:txBody>
      <dsp:txXfrm>
        <a:off x="0" y="640"/>
        <a:ext cx="11658599" cy="749376"/>
      </dsp:txXfrm>
    </dsp:sp>
    <dsp:sp modelId="{3F085C5F-2170-49A5-981D-66C901EFE4DA}">
      <dsp:nvSpPr>
        <dsp:cNvPr id="0" name=""/>
        <dsp:cNvSpPr/>
      </dsp:nvSpPr>
      <dsp:spPr>
        <a:xfrm>
          <a:off x="0" y="750016"/>
          <a:ext cx="11658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589B41-AB5A-4295-8E9D-CACFEF194B12}">
      <dsp:nvSpPr>
        <dsp:cNvPr id="0" name=""/>
        <dsp:cNvSpPr/>
      </dsp:nvSpPr>
      <dsp:spPr>
        <a:xfrm>
          <a:off x="0" y="750016"/>
          <a:ext cx="11658599" cy="74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Meat production is more resource-intensive and pollutive than plant protein</a:t>
          </a:r>
          <a:r>
            <a:rPr lang="en-GB" sz="1800" b="1" kern="1200" baseline="30000" dirty="0"/>
            <a:t>10</a:t>
          </a:r>
          <a:endParaRPr lang="en-US" sz="1800" b="1" kern="1200" baseline="30000" dirty="0"/>
        </a:p>
      </dsp:txBody>
      <dsp:txXfrm>
        <a:off x="0" y="750016"/>
        <a:ext cx="11658599" cy="749376"/>
      </dsp:txXfrm>
    </dsp:sp>
    <dsp:sp modelId="{A3EA021A-5FEA-4AD7-B06B-5DF0B5CA9D1D}">
      <dsp:nvSpPr>
        <dsp:cNvPr id="0" name=""/>
        <dsp:cNvSpPr/>
      </dsp:nvSpPr>
      <dsp:spPr>
        <a:xfrm>
          <a:off x="0" y="1499392"/>
          <a:ext cx="11658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B3DA2D-F2DF-4F15-8CC6-757CC65D927D}">
      <dsp:nvSpPr>
        <dsp:cNvPr id="0" name=""/>
        <dsp:cNvSpPr/>
      </dsp:nvSpPr>
      <dsp:spPr>
        <a:xfrm>
          <a:off x="0" y="1499392"/>
          <a:ext cx="11658599" cy="74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To meet climate change targets, lower mortality rates and support sustainable food systems, global leaders recommend to reduce meat consumption by 35% by 2050 and shift to more plant-based diets</a:t>
          </a:r>
          <a:r>
            <a:rPr lang="en-GB" sz="1800" b="1" kern="1200" baseline="30000" dirty="0"/>
            <a:t>8 35 </a:t>
          </a:r>
        </a:p>
        <a:p>
          <a:pPr marL="0" lvl="0" indent="0" algn="l" defTabSz="800100">
            <a:lnSpc>
              <a:spcPct val="90000"/>
            </a:lnSpc>
            <a:spcBef>
              <a:spcPct val="0"/>
            </a:spcBef>
            <a:spcAft>
              <a:spcPct val="35000"/>
            </a:spcAft>
            <a:buNone/>
          </a:pPr>
          <a:endParaRPr lang="en-US" sz="1800" b="1" kern="1200" baseline="30000" dirty="0"/>
        </a:p>
      </dsp:txBody>
      <dsp:txXfrm>
        <a:off x="0" y="1499392"/>
        <a:ext cx="11658599" cy="749376"/>
      </dsp:txXfrm>
    </dsp:sp>
    <dsp:sp modelId="{8144E5B7-586D-4AF7-88D4-2AD3E63F3394}">
      <dsp:nvSpPr>
        <dsp:cNvPr id="0" name=""/>
        <dsp:cNvSpPr/>
      </dsp:nvSpPr>
      <dsp:spPr>
        <a:xfrm>
          <a:off x="0" y="2248768"/>
          <a:ext cx="11658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228411-5918-4906-AD1A-C51D271BF478}">
      <dsp:nvSpPr>
        <dsp:cNvPr id="0" name=""/>
        <dsp:cNvSpPr/>
      </dsp:nvSpPr>
      <dsp:spPr>
        <a:xfrm>
          <a:off x="0" y="2248768"/>
          <a:ext cx="11658599" cy="74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Men have been found to eat more meat than women, especially in more developed countries, such as the U.K. and  more likely to pick meat as a source of protein out of habit</a:t>
          </a:r>
          <a:r>
            <a:rPr lang="en-GB" sz="1800" b="1" kern="1200" baseline="30000" dirty="0"/>
            <a:t>14 20 27</a:t>
          </a:r>
          <a:endParaRPr lang="en-US" sz="1800" b="1" kern="1200" baseline="30000" dirty="0"/>
        </a:p>
      </dsp:txBody>
      <dsp:txXfrm>
        <a:off x="0" y="2248768"/>
        <a:ext cx="11658599" cy="749376"/>
      </dsp:txXfrm>
    </dsp:sp>
    <dsp:sp modelId="{569C07FB-E090-4688-BDE0-6A87ED71561C}">
      <dsp:nvSpPr>
        <dsp:cNvPr id="0" name=""/>
        <dsp:cNvSpPr/>
      </dsp:nvSpPr>
      <dsp:spPr>
        <a:xfrm>
          <a:off x="0" y="2998144"/>
          <a:ext cx="11658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79DFF0-9BAC-425A-B5DD-0CE41BCA891A}">
      <dsp:nvSpPr>
        <dsp:cNvPr id="0" name=""/>
        <dsp:cNvSpPr/>
      </dsp:nvSpPr>
      <dsp:spPr>
        <a:xfrm>
          <a:off x="0" y="2998144"/>
          <a:ext cx="11658599" cy="74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Only 57% of men achieved meeting the SACN recommendation of limiting red meat and processed meat to less than 70g per day compared to 74% of women</a:t>
          </a:r>
          <a:r>
            <a:rPr lang="en-GB" sz="1800" b="1" kern="1200" baseline="30000" dirty="0"/>
            <a:t>26 32</a:t>
          </a:r>
          <a:endParaRPr lang="en-US" sz="1800" b="1" kern="1200" baseline="30000" dirty="0"/>
        </a:p>
      </dsp:txBody>
      <dsp:txXfrm>
        <a:off x="0" y="2998144"/>
        <a:ext cx="11658599" cy="749376"/>
      </dsp:txXfrm>
    </dsp:sp>
    <dsp:sp modelId="{916CCE56-A50E-43F0-9A91-DF9244798243}">
      <dsp:nvSpPr>
        <dsp:cNvPr id="0" name=""/>
        <dsp:cNvSpPr/>
      </dsp:nvSpPr>
      <dsp:spPr>
        <a:xfrm>
          <a:off x="0" y="3747520"/>
          <a:ext cx="11658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7E419D-0FC1-4E6D-8786-665A2F5C978D}">
      <dsp:nvSpPr>
        <dsp:cNvPr id="0" name=""/>
        <dsp:cNvSpPr/>
      </dsp:nvSpPr>
      <dsp:spPr>
        <a:xfrm>
          <a:off x="0" y="3747520"/>
          <a:ext cx="11658599" cy="74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Traditional masculinity is associated with higher meat consumption, meat attachment and resistance to dietary change</a:t>
          </a:r>
          <a:r>
            <a:rPr lang="en-GB" sz="1800" b="1" kern="1200" baseline="30000" dirty="0"/>
            <a:t>6  9 23 28 29 30</a:t>
          </a:r>
          <a:endParaRPr lang="en-US" sz="1800" b="1" kern="1200" baseline="30000" dirty="0"/>
        </a:p>
      </dsp:txBody>
      <dsp:txXfrm>
        <a:off x="0" y="3747520"/>
        <a:ext cx="11658599" cy="749376"/>
      </dsp:txXfrm>
    </dsp:sp>
    <dsp:sp modelId="{B3D78CCE-66A6-42C0-98A3-70978F4D88F0}">
      <dsp:nvSpPr>
        <dsp:cNvPr id="0" name=""/>
        <dsp:cNvSpPr/>
      </dsp:nvSpPr>
      <dsp:spPr>
        <a:xfrm>
          <a:off x="0" y="4496896"/>
          <a:ext cx="116585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AB7B2A-F490-47F7-B232-E4A7DE644325}">
      <dsp:nvSpPr>
        <dsp:cNvPr id="0" name=""/>
        <dsp:cNvSpPr/>
      </dsp:nvSpPr>
      <dsp:spPr>
        <a:xfrm>
          <a:off x="0" y="4496896"/>
          <a:ext cx="11658599" cy="74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Internal conflicts between health, ethics, sustainability and masculinity ‘stress’ and ‘threat’</a:t>
          </a:r>
          <a:r>
            <a:rPr lang="en-GB" sz="1800" b="1" kern="1200" baseline="30000" dirty="0"/>
            <a:t>7 21 24 33 </a:t>
          </a:r>
          <a:endParaRPr lang="en-US" sz="1800" b="1" kern="1200" baseline="30000" dirty="0"/>
        </a:p>
      </dsp:txBody>
      <dsp:txXfrm>
        <a:off x="0" y="4496896"/>
        <a:ext cx="11658599" cy="749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3233E-A6B2-4D1A-9A6F-CB47424BDBC2}">
      <dsp:nvSpPr>
        <dsp:cNvPr id="0" name=""/>
        <dsp:cNvSpPr/>
      </dsp:nvSpPr>
      <dsp:spPr>
        <a:xfrm>
          <a:off x="0" y="4604"/>
          <a:ext cx="524734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Common meat-eating justifications: </a:t>
          </a:r>
        </a:p>
      </dsp:txBody>
      <dsp:txXfrm>
        <a:off x="48481" y="53085"/>
        <a:ext cx="5150378" cy="896166"/>
      </dsp:txXfrm>
    </dsp:sp>
    <dsp:sp modelId="{AD216F5B-A4FD-4A01-939D-C3E9510C0947}">
      <dsp:nvSpPr>
        <dsp:cNvPr id="0" name=""/>
        <dsp:cNvSpPr/>
      </dsp:nvSpPr>
      <dsp:spPr>
        <a:xfrm>
          <a:off x="0" y="997733"/>
          <a:ext cx="5247340" cy="1423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03" tIns="25400" rIns="142240" bIns="25400" numCol="1" spcCol="1270" anchor="t" anchorCtr="0">
          <a:noAutofit/>
        </a:bodyPr>
        <a:lstStyle/>
        <a:p>
          <a:pPr marL="228600" lvl="1" indent="-228600" algn="l" defTabSz="889000">
            <a:lnSpc>
              <a:spcPct val="100000"/>
            </a:lnSpc>
            <a:spcBef>
              <a:spcPct val="0"/>
            </a:spcBef>
            <a:spcAft>
              <a:spcPct val="20000"/>
            </a:spcAft>
            <a:buChar char="•"/>
          </a:pPr>
          <a:r>
            <a:rPr lang="en-US" sz="2000" kern="1200" dirty="0"/>
            <a:t>Necessary for health, protein and having a balanced diet</a:t>
          </a:r>
        </a:p>
        <a:p>
          <a:pPr marL="228600" lvl="1" indent="-228600" algn="l" defTabSz="889000">
            <a:lnSpc>
              <a:spcPct val="100000"/>
            </a:lnSpc>
            <a:spcBef>
              <a:spcPct val="0"/>
            </a:spcBef>
            <a:spcAft>
              <a:spcPct val="20000"/>
            </a:spcAft>
            <a:buChar char="•"/>
          </a:pPr>
          <a:r>
            <a:rPr lang="en-US" sz="2000" kern="1200" dirty="0"/>
            <a:t>Nice, enjoyable and tasty</a:t>
          </a:r>
        </a:p>
        <a:p>
          <a:pPr marL="228600" lvl="1" indent="-228600" algn="l" defTabSz="889000">
            <a:lnSpc>
              <a:spcPct val="100000"/>
            </a:lnSpc>
            <a:spcBef>
              <a:spcPct val="0"/>
            </a:spcBef>
            <a:spcAft>
              <a:spcPct val="20000"/>
            </a:spcAft>
            <a:buChar char="•"/>
          </a:pPr>
          <a:r>
            <a:rPr lang="en-US" sz="2000" kern="1200" dirty="0"/>
            <a:t>Normal and Natural</a:t>
          </a:r>
        </a:p>
      </dsp:txBody>
      <dsp:txXfrm>
        <a:off x="0" y="997733"/>
        <a:ext cx="5247340" cy="1423125"/>
      </dsp:txXfrm>
    </dsp:sp>
    <dsp:sp modelId="{09AF099E-175A-4506-A810-91BAB7A35C30}">
      <dsp:nvSpPr>
        <dsp:cNvPr id="0" name=""/>
        <dsp:cNvSpPr/>
      </dsp:nvSpPr>
      <dsp:spPr>
        <a:xfrm>
          <a:off x="0" y="2420858"/>
          <a:ext cx="524734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Stigma and negativity regarding masculinity:</a:t>
          </a:r>
        </a:p>
      </dsp:txBody>
      <dsp:txXfrm>
        <a:off x="48481" y="2469339"/>
        <a:ext cx="5150378" cy="896166"/>
      </dsp:txXfrm>
    </dsp:sp>
    <dsp:sp modelId="{86FA46FC-A33C-4556-95C0-B344BCAE7DF9}">
      <dsp:nvSpPr>
        <dsp:cNvPr id="0" name=""/>
        <dsp:cNvSpPr/>
      </dsp:nvSpPr>
      <dsp:spPr>
        <a:xfrm>
          <a:off x="0" y="3413987"/>
          <a:ext cx="5247340" cy="1423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03" tIns="25400" rIns="142240" bIns="25400" numCol="1" spcCol="1270" anchor="t" anchorCtr="0">
          <a:noAutofit/>
        </a:bodyPr>
        <a:lstStyle/>
        <a:p>
          <a:pPr marL="228600" lvl="1" indent="-228600" algn="l" defTabSz="889000">
            <a:lnSpc>
              <a:spcPct val="100000"/>
            </a:lnSpc>
            <a:spcBef>
              <a:spcPct val="0"/>
            </a:spcBef>
            <a:spcAft>
              <a:spcPct val="20000"/>
            </a:spcAft>
            <a:buChar char="•"/>
          </a:pPr>
          <a:r>
            <a:rPr lang="en-US" sz="2000" kern="1200" dirty="0"/>
            <a:t>Experienced in non-meat-eaters</a:t>
          </a:r>
        </a:p>
        <a:p>
          <a:pPr marL="228600" lvl="1" indent="-228600" algn="l" defTabSz="889000">
            <a:lnSpc>
              <a:spcPct val="100000"/>
            </a:lnSpc>
            <a:spcBef>
              <a:spcPct val="0"/>
            </a:spcBef>
            <a:spcAft>
              <a:spcPct val="20000"/>
            </a:spcAft>
            <a:buChar char="•"/>
          </a:pPr>
          <a:r>
            <a:rPr lang="en-US" sz="2000" kern="1200" dirty="0"/>
            <a:t>Not experienced in omnivores, unless they had tried to make healthier choices</a:t>
          </a:r>
        </a:p>
        <a:p>
          <a:pPr marL="228600" lvl="1" indent="-228600" algn="l" defTabSz="889000">
            <a:lnSpc>
              <a:spcPct val="100000"/>
            </a:lnSpc>
            <a:spcBef>
              <a:spcPct val="0"/>
            </a:spcBef>
            <a:spcAft>
              <a:spcPct val="20000"/>
            </a:spcAft>
            <a:buChar char="•"/>
          </a:pPr>
          <a:r>
            <a:rPr lang="en-US" sz="2000" kern="1200" dirty="0"/>
            <a:t>Social acceptance of dietary behaviours </a:t>
          </a:r>
        </a:p>
      </dsp:txBody>
      <dsp:txXfrm>
        <a:off x="0" y="3413987"/>
        <a:ext cx="5247340" cy="1423125"/>
      </dsp:txXfrm>
    </dsp:sp>
    <dsp:sp modelId="{D04674A4-C321-479F-86D7-39B9E0DBD6C2}">
      <dsp:nvSpPr>
        <dsp:cNvPr id="0" name=""/>
        <dsp:cNvSpPr/>
      </dsp:nvSpPr>
      <dsp:spPr>
        <a:xfrm>
          <a:off x="0" y="4837112"/>
          <a:ext cx="5247340" cy="99312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dirty="0"/>
            <a:t>Barriers to picking plant-based options:</a:t>
          </a:r>
        </a:p>
      </dsp:txBody>
      <dsp:txXfrm>
        <a:off x="48481" y="4885593"/>
        <a:ext cx="5150378" cy="896166"/>
      </dsp:txXfrm>
    </dsp:sp>
    <dsp:sp modelId="{D88D2AD6-35AB-4935-8E57-4D368B5B590C}">
      <dsp:nvSpPr>
        <dsp:cNvPr id="0" name=""/>
        <dsp:cNvSpPr/>
      </dsp:nvSpPr>
      <dsp:spPr>
        <a:xfrm>
          <a:off x="0" y="5830241"/>
          <a:ext cx="5247340" cy="685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603" tIns="31750" rIns="177800" bIns="31750" numCol="1" spcCol="1270" anchor="t" anchorCtr="0">
          <a:noAutofit/>
        </a:bodyPr>
        <a:lstStyle/>
        <a:p>
          <a:pPr marL="228600" lvl="1" indent="-228600" algn="l" defTabSz="889000">
            <a:lnSpc>
              <a:spcPct val="100000"/>
            </a:lnSpc>
            <a:spcBef>
              <a:spcPct val="0"/>
            </a:spcBef>
            <a:spcAft>
              <a:spcPct val="20000"/>
            </a:spcAft>
            <a:buChar char="•"/>
          </a:pPr>
          <a:r>
            <a:rPr lang="en-US" sz="2000" kern="1200" dirty="0"/>
            <a:t>Incomparable in terms of taste, health and value to meat</a:t>
          </a:r>
        </a:p>
      </dsp:txBody>
      <dsp:txXfrm>
        <a:off x="0" y="5830241"/>
        <a:ext cx="5247340" cy="6856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0EF625-7904-4914-800C-842F9FA41CBC}" type="datetimeFigureOut">
              <a:rPr lang="en-GB" smtClean="0"/>
              <a:t>27/04/2025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5098B4-5B37-4093-A8F2-9D2896B71FA0}" type="slidenum">
              <a:rPr lang="en-GB" smtClean="0"/>
              <a:t>‹#›</a:t>
            </a:fld>
            <a:endParaRPr lang="en-GB" dirty="0"/>
          </a:p>
        </p:txBody>
      </p:sp>
    </p:spTree>
    <p:extLst>
      <p:ext uri="{BB962C8B-B14F-4D97-AF65-F5344CB8AC3E}">
        <p14:creationId xmlns:p14="http://schemas.microsoft.com/office/powerpoint/2010/main" val="194255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1</a:t>
            </a:fld>
            <a:endParaRPr lang="en-GB" dirty="0"/>
          </a:p>
        </p:txBody>
      </p:sp>
    </p:spTree>
    <p:extLst>
      <p:ext uri="{BB962C8B-B14F-4D97-AF65-F5344CB8AC3E}">
        <p14:creationId xmlns:p14="http://schemas.microsoft.com/office/powerpoint/2010/main" val="134124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effectLst/>
              <a:latin typeface="Arial" panose="020B0604020202020204"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D5098B4-5B37-4093-A8F2-9D2896B71FA0}" type="slidenum">
              <a:rPr lang="en-GB" smtClean="0"/>
              <a:t>2</a:t>
            </a:fld>
            <a:endParaRPr lang="en-GB" dirty="0"/>
          </a:p>
        </p:txBody>
      </p:sp>
    </p:spTree>
    <p:extLst>
      <p:ext uri="{BB962C8B-B14F-4D97-AF65-F5344CB8AC3E}">
        <p14:creationId xmlns:p14="http://schemas.microsoft.com/office/powerpoint/2010/main" val="4193739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3</a:t>
            </a:fld>
            <a:endParaRPr lang="en-GB" dirty="0"/>
          </a:p>
        </p:txBody>
      </p:sp>
    </p:spTree>
    <p:extLst>
      <p:ext uri="{BB962C8B-B14F-4D97-AF65-F5344CB8AC3E}">
        <p14:creationId xmlns:p14="http://schemas.microsoft.com/office/powerpoint/2010/main" val="123363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Arial" panose="020B0604020202020204" pitchFamily="34"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4</a:t>
            </a:fld>
            <a:endParaRPr lang="en-GB" dirty="0"/>
          </a:p>
        </p:txBody>
      </p:sp>
    </p:spTree>
    <p:extLst>
      <p:ext uri="{BB962C8B-B14F-4D97-AF65-F5344CB8AC3E}">
        <p14:creationId xmlns:p14="http://schemas.microsoft.com/office/powerpoint/2010/main" val="36584466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5</a:t>
            </a:fld>
            <a:endParaRPr lang="en-GB" dirty="0"/>
          </a:p>
        </p:txBody>
      </p:sp>
    </p:spTree>
    <p:extLst>
      <p:ext uri="{BB962C8B-B14F-4D97-AF65-F5344CB8AC3E}">
        <p14:creationId xmlns:p14="http://schemas.microsoft.com/office/powerpoint/2010/main" val="2900028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6</a:t>
            </a:fld>
            <a:endParaRPr lang="en-GB" dirty="0"/>
          </a:p>
        </p:txBody>
      </p:sp>
    </p:spTree>
    <p:extLst>
      <p:ext uri="{BB962C8B-B14F-4D97-AF65-F5344CB8AC3E}">
        <p14:creationId xmlns:p14="http://schemas.microsoft.com/office/powerpoint/2010/main" val="795645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7</a:t>
            </a:fld>
            <a:endParaRPr lang="en-GB" dirty="0"/>
          </a:p>
        </p:txBody>
      </p:sp>
    </p:spTree>
    <p:extLst>
      <p:ext uri="{BB962C8B-B14F-4D97-AF65-F5344CB8AC3E}">
        <p14:creationId xmlns:p14="http://schemas.microsoft.com/office/powerpoint/2010/main" val="2923671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8</a:t>
            </a:fld>
            <a:endParaRPr lang="en-GB" dirty="0"/>
          </a:p>
        </p:txBody>
      </p:sp>
    </p:spTree>
    <p:extLst>
      <p:ext uri="{BB962C8B-B14F-4D97-AF65-F5344CB8AC3E}">
        <p14:creationId xmlns:p14="http://schemas.microsoft.com/office/powerpoint/2010/main" val="25308276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9</a:t>
            </a:fld>
            <a:endParaRPr lang="en-GB" dirty="0"/>
          </a:p>
        </p:txBody>
      </p:sp>
    </p:spTree>
    <p:extLst>
      <p:ext uri="{BB962C8B-B14F-4D97-AF65-F5344CB8AC3E}">
        <p14:creationId xmlns:p14="http://schemas.microsoft.com/office/powerpoint/2010/main" val="29197458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10</a:t>
            </a:fld>
            <a:endParaRPr lang="en-GB" dirty="0"/>
          </a:p>
        </p:txBody>
      </p:sp>
    </p:spTree>
    <p:extLst>
      <p:ext uri="{BB962C8B-B14F-4D97-AF65-F5344CB8AC3E}">
        <p14:creationId xmlns:p14="http://schemas.microsoft.com/office/powerpoint/2010/main" val="35595707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D5098B4-5B37-4093-A8F2-9D2896B71FA0}" type="slidenum">
              <a:rPr lang="en-GB" smtClean="0"/>
              <a:t>11</a:t>
            </a:fld>
            <a:endParaRPr lang="en-GB" dirty="0"/>
          </a:p>
        </p:txBody>
      </p:sp>
    </p:spTree>
    <p:extLst>
      <p:ext uri="{BB962C8B-B14F-4D97-AF65-F5344CB8AC3E}">
        <p14:creationId xmlns:p14="http://schemas.microsoft.com/office/powerpoint/2010/main" val="2020601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3614309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2738405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27730050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1916482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21344723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4010096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1756536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32598395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3614228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3740533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1B169F-75E7-427F-9B62-A4DB2E293FA1}" type="datetimeFigureOut">
              <a:rPr lang="en-GB" smtClean="0"/>
              <a:t>27/04/2025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3E7F9616-3998-4F6C-A37C-2651264B8FC8}" type="slidenum">
              <a:rPr lang="en-GB" smtClean="0"/>
              <a:t>‹#›</a:t>
            </a:fld>
            <a:endParaRPr lang="en-GB" dirty="0"/>
          </a:p>
        </p:txBody>
      </p:sp>
    </p:spTree>
    <p:extLst>
      <p:ext uri="{BB962C8B-B14F-4D97-AF65-F5344CB8AC3E}">
        <p14:creationId xmlns:p14="http://schemas.microsoft.com/office/powerpoint/2010/main" val="889984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1B169F-75E7-427F-9B62-A4DB2E293FA1}" type="datetimeFigureOut">
              <a:rPr lang="en-GB" smtClean="0"/>
              <a:t>27/04/2025</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7F9616-3998-4F6C-A37C-2651264B8FC8}" type="slidenum">
              <a:rPr lang="en-GB" smtClean="0"/>
              <a:t>‹#›</a:t>
            </a:fld>
            <a:endParaRPr lang="en-GB" dirty="0"/>
          </a:p>
        </p:txBody>
      </p:sp>
    </p:spTree>
    <p:extLst>
      <p:ext uri="{BB962C8B-B14F-4D97-AF65-F5344CB8AC3E}">
        <p14:creationId xmlns:p14="http://schemas.microsoft.com/office/powerpoint/2010/main" val="2742674363"/>
      </p:ext>
    </p:extLst>
  </p:cSld>
  <p:clrMap bg1="lt1" tx1="dk1" bg2="lt2" tx2="dk2" accent1="accent1" accent2="accent2" accent3="accent3" accent4="accent4" accent5="accent5" accent6="accent6" hlink="hlink" folHlink="folHlink"/>
  <p:sldLayoutIdLst>
    <p:sldLayoutId id="2147483950" r:id="rId1"/>
    <p:sldLayoutId id="2147483951"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grilling patty and bbq">
            <a:extLst>
              <a:ext uri="{FF2B5EF4-FFF2-40B4-BE49-F238E27FC236}">
                <a16:creationId xmlns:a16="http://schemas.microsoft.com/office/drawing/2014/main" id="{F4F52027-B75C-834E-1313-FB93443D7F79}"/>
              </a:ext>
            </a:extLst>
          </p:cNvPr>
          <p:cNvPicPr>
            <a:picLocks noChangeAspect="1"/>
          </p:cNvPicPr>
          <p:nvPr/>
        </p:nvPicPr>
        <p:blipFill>
          <a:blip r:embed="rId3"/>
          <a:srcRect t="15730"/>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509132-9AC6-D034-7843-F1D1362CC22F}"/>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t>Exploring Traditional </a:t>
            </a:r>
            <a:r>
              <a:rPr lang="en-GB" sz="4800" kern="100" dirty="0">
                <a:solidFill>
                  <a:srgbClr val="FFFFFF"/>
                </a:solidFill>
                <a:latin typeface="Aharoni" panose="02010803020104030203" pitchFamily="2" charset="-79"/>
                <a:ea typeface="Aptos" panose="020B0004020202020204" pitchFamily="34" charset="0"/>
                <a:cs typeface="Aharoni" panose="02010803020104030203" pitchFamily="2" charset="-79"/>
              </a:rPr>
              <a:t>M</a:t>
            </a:r>
            <a: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t>asculinity, Meat </a:t>
            </a:r>
            <a:r>
              <a:rPr lang="en-GB" sz="4800" kern="100" dirty="0">
                <a:solidFill>
                  <a:srgbClr val="FFFFFF"/>
                </a:solidFill>
                <a:latin typeface="Aharoni" panose="02010803020104030203" pitchFamily="2" charset="-79"/>
                <a:ea typeface="Aptos" panose="020B0004020202020204" pitchFamily="34" charset="0"/>
                <a:cs typeface="Aharoni" panose="02010803020104030203" pitchFamily="2" charset="-79"/>
              </a:rPr>
              <a:t>A</a:t>
            </a:r>
            <a: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t>ttachment and Meat </a:t>
            </a:r>
            <a:r>
              <a:rPr lang="en-GB" sz="4800" kern="100" dirty="0">
                <a:solidFill>
                  <a:srgbClr val="FFFFFF"/>
                </a:solidFill>
                <a:latin typeface="Aharoni" panose="02010803020104030203" pitchFamily="2" charset="-79"/>
                <a:ea typeface="Aptos" panose="020B0004020202020204" pitchFamily="34" charset="0"/>
                <a:cs typeface="Aharoni" panose="02010803020104030203" pitchFamily="2" charset="-79"/>
              </a:rPr>
              <a:t>C</a:t>
            </a:r>
            <a: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t>onsumption </a:t>
            </a:r>
            <a:r>
              <a:rPr lang="en-GB" sz="4800" kern="100" dirty="0">
                <a:solidFill>
                  <a:srgbClr val="FFFFFF"/>
                </a:solidFill>
                <a:latin typeface="Aharoni" panose="02010803020104030203" pitchFamily="2" charset="-79"/>
                <a:ea typeface="Aptos" panose="020B0004020202020204" pitchFamily="34" charset="0"/>
                <a:cs typeface="Aharoni" panose="02010803020104030203" pitchFamily="2" charset="-79"/>
              </a:rPr>
              <a:t>B</a:t>
            </a:r>
            <a: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t>ehaviours: </a:t>
            </a:r>
            <a:b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br>
            <a: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t>A mixed methods study</a:t>
            </a:r>
            <a:br>
              <a:rPr lang="en-GB" sz="4800" kern="100" dirty="0">
                <a:solidFill>
                  <a:srgbClr val="FFFFFF"/>
                </a:solidFill>
                <a:effectLst/>
                <a:latin typeface="Aharoni" panose="02010803020104030203" pitchFamily="2" charset="-79"/>
                <a:ea typeface="Aptos" panose="020B0004020202020204" pitchFamily="34" charset="0"/>
                <a:cs typeface="Aharoni" panose="02010803020104030203" pitchFamily="2" charset="-79"/>
              </a:rPr>
            </a:br>
            <a:endParaRPr lang="en-GB" sz="4800" dirty="0">
              <a:solidFill>
                <a:srgbClr val="FFFFFF"/>
              </a:solidFill>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115312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Title 17">
            <a:extLst>
              <a:ext uri="{FF2B5EF4-FFF2-40B4-BE49-F238E27FC236}">
                <a16:creationId xmlns:a16="http://schemas.microsoft.com/office/drawing/2014/main" id="{A959F58E-4B52-9F29-1E46-50E21FB43D25}"/>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kern="1200" dirty="0">
                <a:solidFill>
                  <a:schemeClr val="bg1"/>
                </a:solidFill>
                <a:latin typeface="+mj-lt"/>
                <a:ea typeface="+mj-ea"/>
                <a:cs typeface="+mj-cs"/>
              </a:rPr>
              <a:t>Introduction</a:t>
            </a:r>
          </a:p>
        </p:txBody>
      </p:sp>
      <p:graphicFrame>
        <p:nvGraphicFramePr>
          <p:cNvPr id="14" name="TextBox 3">
            <a:extLst>
              <a:ext uri="{FF2B5EF4-FFF2-40B4-BE49-F238E27FC236}">
                <a16:creationId xmlns:a16="http://schemas.microsoft.com/office/drawing/2014/main" id="{DCFFCEF5-2375-1469-4D60-1E81738C7669}"/>
              </a:ext>
            </a:extLst>
          </p:cNvPr>
          <p:cNvGraphicFramePr/>
          <p:nvPr>
            <p:extLst>
              <p:ext uri="{D42A27DB-BD31-4B8C-83A1-F6EECF244321}">
                <p14:modId xmlns:p14="http://schemas.microsoft.com/office/powerpoint/2010/main" val="2879697339"/>
              </p:ext>
            </p:extLst>
          </p:nvPr>
        </p:nvGraphicFramePr>
        <p:xfrm>
          <a:off x="283029" y="1524000"/>
          <a:ext cx="11658599" cy="52469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95896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Picture 64" descr="Slices of steak on a meat fork">
            <a:extLst>
              <a:ext uri="{FF2B5EF4-FFF2-40B4-BE49-F238E27FC236}">
                <a16:creationId xmlns:a16="http://schemas.microsoft.com/office/drawing/2014/main" id="{532A042A-4F1A-1094-077F-7A1BA95D70A0}"/>
              </a:ext>
            </a:extLst>
          </p:cNvPr>
          <p:cNvPicPr>
            <a:picLocks noChangeAspect="1"/>
          </p:cNvPicPr>
          <p:nvPr/>
        </p:nvPicPr>
        <p:blipFill>
          <a:blip r:embed="rId3"/>
          <a:srcRect l="5392" r="36570" b="-1"/>
          <a:stretch/>
        </p:blipFill>
        <p:spPr>
          <a:xfrm>
            <a:off x="1087614" y="645106"/>
            <a:ext cx="4562783" cy="5247747"/>
          </a:xfrm>
          <a:prstGeom prst="rect">
            <a:avLst/>
          </a:prstGeom>
        </p:spPr>
      </p:pic>
      <p:sp>
        <p:nvSpPr>
          <p:cNvPr id="67" name="TextBox 66">
            <a:extLst>
              <a:ext uri="{FF2B5EF4-FFF2-40B4-BE49-F238E27FC236}">
                <a16:creationId xmlns:a16="http://schemas.microsoft.com/office/drawing/2014/main" id="{1AE5D12D-E120-8CEF-89D9-4DF12F5DA25B}"/>
              </a:ext>
            </a:extLst>
          </p:cNvPr>
          <p:cNvSpPr txBox="1"/>
          <p:nvPr/>
        </p:nvSpPr>
        <p:spPr>
          <a:xfrm>
            <a:off x="7197213" y="645106"/>
            <a:ext cx="4345858" cy="5231306"/>
          </a:xfrm>
          <a:prstGeom prst="rect">
            <a:avLst/>
          </a:prstGeom>
        </p:spPr>
        <p:txBody>
          <a:bodyPr vert="horz" lIns="91440" tIns="45720" rIns="91440" bIns="45720" rtlCol="0">
            <a:normAutofit fontScale="92500" lnSpcReduction="10000"/>
          </a:bodyPr>
          <a:lstStyle/>
          <a:p>
            <a:pPr indent="-228600" defTabSz="914400">
              <a:lnSpc>
                <a:spcPct val="85000"/>
              </a:lnSpc>
              <a:spcAft>
                <a:spcPts val="800"/>
              </a:spcAft>
              <a:buFont typeface="Arial" pitchFamily="34" charset="0"/>
              <a:buChar char=" "/>
            </a:pPr>
            <a:r>
              <a:rPr lang="en-US" sz="2000" b="1" dirty="0">
                <a:solidFill>
                  <a:schemeClr val="tx1">
                    <a:lumMod val="85000"/>
                    <a:lumOff val="15000"/>
                  </a:schemeClr>
                </a:solidFill>
                <a:effectLst/>
              </a:rPr>
              <a:t>Aims, objectives and hypotheses</a:t>
            </a:r>
          </a:p>
          <a:p>
            <a:pPr indent="-228600" defTabSz="914400">
              <a:lnSpc>
                <a:spcPct val="85000"/>
              </a:lnSpc>
              <a:spcAft>
                <a:spcPts val="800"/>
              </a:spcAft>
              <a:buFont typeface="Arial" pitchFamily="34" charset="0"/>
              <a:buChar char=" "/>
            </a:pPr>
            <a:endParaRPr lang="en-US" sz="2000" b="1" dirty="0">
              <a:solidFill>
                <a:schemeClr val="tx1">
                  <a:lumMod val="85000"/>
                  <a:lumOff val="15000"/>
                </a:schemeClr>
              </a:solidFill>
              <a:effectLst/>
            </a:endParaRPr>
          </a:p>
          <a:p>
            <a:pPr indent="-228600" defTabSz="914400">
              <a:lnSpc>
                <a:spcPct val="85000"/>
              </a:lnSpc>
              <a:spcAft>
                <a:spcPts val="800"/>
              </a:spcAft>
              <a:buFont typeface="Arial" pitchFamily="34" charset="0"/>
              <a:buChar char=" "/>
            </a:pPr>
            <a:r>
              <a:rPr lang="en-US" sz="2000" b="1" dirty="0">
                <a:solidFill>
                  <a:schemeClr val="tx1">
                    <a:lumMod val="85000"/>
                    <a:lumOff val="15000"/>
                  </a:schemeClr>
                </a:solidFill>
                <a:effectLst/>
              </a:rPr>
              <a:t>1) To investigate traditional masculinity in meat attachment and consumption</a:t>
            </a:r>
          </a:p>
          <a:p>
            <a:pPr indent="-228600" defTabSz="914400">
              <a:lnSpc>
                <a:spcPct val="85000"/>
              </a:lnSpc>
              <a:spcAft>
                <a:spcPts val="800"/>
              </a:spcAft>
              <a:buFont typeface="Arial" pitchFamily="34" charset="0"/>
              <a:buChar char=" "/>
            </a:pPr>
            <a:r>
              <a:rPr lang="en-US" sz="2000" b="1" dirty="0">
                <a:solidFill>
                  <a:schemeClr val="tx1">
                    <a:lumMod val="85000"/>
                    <a:lumOff val="15000"/>
                  </a:schemeClr>
                </a:solidFill>
                <a:effectLst/>
              </a:rPr>
              <a:t>2) To explore meat consumption behaviors and identify barriers towards reducing meat consumption in males </a:t>
            </a:r>
          </a:p>
          <a:p>
            <a:pPr indent="-228600" defTabSz="914400">
              <a:lnSpc>
                <a:spcPct val="85000"/>
              </a:lnSpc>
              <a:spcAft>
                <a:spcPts val="800"/>
              </a:spcAft>
              <a:buFont typeface="Arial" pitchFamily="34" charset="0"/>
              <a:buChar char=" "/>
            </a:pPr>
            <a:endParaRPr lang="en-US" sz="2000" b="1" dirty="0">
              <a:solidFill>
                <a:schemeClr val="tx1">
                  <a:lumMod val="85000"/>
                  <a:lumOff val="15000"/>
                </a:schemeClr>
              </a:solidFill>
              <a:effectLst/>
            </a:endParaRPr>
          </a:p>
          <a:p>
            <a:pPr defTabSz="914400">
              <a:lnSpc>
                <a:spcPct val="85000"/>
              </a:lnSpc>
              <a:spcAft>
                <a:spcPts val="800"/>
              </a:spcAft>
            </a:pPr>
            <a:r>
              <a:rPr lang="en-US" sz="2000" b="1" dirty="0">
                <a:solidFill>
                  <a:schemeClr val="tx1">
                    <a:lumMod val="85000"/>
                    <a:lumOff val="15000"/>
                  </a:schemeClr>
                </a:solidFill>
                <a:effectLst/>
              </a:rPr>
              <a:t>Hypothesis 1 (H¹): Higher traditional masculine identity is associated with greater meat consumption</a:t>
            </a:r>
          </a:p>
          <a:p>
            <a:pPr defTabSz="914400">
              <a:lnSpc>
                <a:spcPct val="85000"/>
              </a:lnSpc>
              <a:spcAft>
                <a:spcPts val="800"/>
              </a:spcAft>
            </a:pPr>
            <a:endParaRPr lang="en-US" sz="2000" b="1" dirty="0">
              <a:solidFill>
                <a:schemeClr val="tx1">
                  <a:lumMod val="85000"/>
                  <a:lumOff val="15000"/>
                </a:schemeClr>
              </a:solidFill>
            </a:endParaRPr>
          </a:p>
          <a:p>
            <a:pPr defTabSz="914400">
              <a:lnSpc>
                <a:spcPct val="85000"/>
              </a:lnSpc>
              <a:spcAft>
                <a:spcPts val="800"/>
              </a:spcAft>
            </a:pPr>
            <a:r>
              <a:rPr lang="en-US" sz="2000" b="1" dirty="0">
                <a:solidFill>
                  <a:schemeClr val="tx1">
                    <a:lumMod val="85000"/>
                    <a:lumOff val="15000"/>
                  </a:schemeClr>
                </a:solidFill>
                <a:effectLst/>
              </a:rPr>
              <a:t>Hypothesis 2 (H²): Higher traditional masculine identity is associated with greater meat attachment</a:t>
            </a:r>
          </a:p>
          <a:p>
            <a:pPr defTabSz="914400">
              <a:lnSpc>
                <a:spcPct val="85000"/>
              </a:lnSpc>
              <a:spcAft>
                <a:spcPts val="800"/>
              </a:spcAft>
            </a:pPr>
            <a:endParaRPr lang="en-US" sz="2000" b="1" dirty="0">
              <a:solidFill>
                <a:schemeClr val="tx1">
                  <a:lumMod val="85000"/>
                  <a:lumOff val="15000"/>
                </a:schemeClr>
              </a:solidFill>
            </a:endParaRPr>
          </a:p>
          <a:p>
            <a:pPr defTabSz="914400">
              <a:lnSpc>
                <a:spcPct val="85000"/>
              </a:lnSpc>
              <a:spcAft>
                <a:spcPts val="800"/>
              </a:spcAft>
            </a:pPr>
            <a:r>
              <a:rPr lang="en-US" sz="2000" b="1" dirty="0">
                <a:solidFill>
                  <a:schemeClr val="tx1">
                    <a:lumMod val="85000"/>
                    <a:lumOff val="15000"/>
                  </a:schemeClr>
                </a:solidFill>
                <a:effectLst/>
              </a:rPr>
              <a:t>Hypothesis 3 (H3): Greater meat attachment is associated with greater meat consumption</a:t>
            </a:r>
            <a:r>
              <a:rPr lang="en-US" sz="1700" dirty="0">
                <a:solidFill>
                  <a:schemeClr val="tx1">
                    <a:lumMod val="85000"/>
                    <a:lumOff val="15000"/>
                  </a:schemeClr>
                </a:solidFill>
                <a:effectLst/>
              </a:rPr>
              <a:t> </a:t>
            </a:r>
          </a:p>
        </p:txBody>
      </p:sp>
    </p:spTree>
    <p:extLst>
      <p:ext uri="{BB962C8B-B14F-4D97-AF65-F5344CB8AC3E}">
        <p14:creationId xmlns:p14="http://schemas.microsoft.com/office/powerpoint/2010/main" val="4243595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TextBox 31">
            <a:extLst>
              <a:ext uri="{FF2B5EF4-FFF2-40B4-BE49-F238E27FC236}">
                <a16:creationId xmlns:a16="http://schemas.microsoft.com/office/drawing/2014/main" id="{A2A8B9F8-12DB-5558-96C0-E6C0C2CEDA0E}"/>
              </a:ext>
            </a:extLst>
          </p:cNvPr>
          <p:cNvSpPr txBox="1"/>
          <p:nvPr/>
        </p:nvSpPr>
        <p:spPr>
          <a:xfrm>
            <a:off x="1155548" y="2217343"/>
            <a:ext cx="9880893" cy="3959619"/>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94 male participants from 20-74 (</a:t>
            </a:r>
            <a:r>
              <a:rPr lang="en-US" sz="2400" i="1" dirty="0">
                <a:effectLst/>
              </a:rPr>
              <a:t>M</a:t>
            </a:r>
            <a:r>
              <a:rPr lang="en-US" sz="2400" i="1" baseline="-25000" dirty="0">
                <a:effectLst/>
              </a:rPr>
              <a:t>age</a:t>
            </a:r>
            <a:r>
              <a:rPr lang="en-US" sz="2400" dirty="0">
                <a:effectLst/>
              </a:rPr>
              <a:t> = 50.80 ±13.42 yrs)</a:t>
            </a:r>
          </a:p>
          <a:p>
            <a:pPr marL="342900" lvl="0" indent="-228600" defTabSz="914400">
              <a:lnSpc>
                <a:spcPct val="90000"/>
              </a:lnSpc>
              <a:spcAft>
                <a:spcPts val="600"/>
              </a:spcAft>
              <a:buFont typeface="Arial" panose="020B0604020202020204" pitchFamily="34" charset="0"/>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Traditional Masculinity Femininity scale (TMF)</a:t>
            </a:r>
            <a:r>
              <a:rPr lang="en-US" sz="2400" baseline="30000" dirty="0"/>
              <a:t>19</a:t>
            </a:r>
            <a:endParaRPr lang="en-US" sz="2400" baseline="30000" dirty="0">
              <a:effectLst/>
            </a:endParaRPr>
          </a:p>
          <a:p>
            <a:pPr marL="342900" lvl="0" indent="-228600" defTabSz="914400">
              <a:lnSpc>
                <a:spcPct val="90000"/>
              </a:lnSpc>
              <a:spcAft>
                <a:spcPts val="600"/>
              </a:spcAft>
              <a:buFont typeface="Arial" panose="020B0604020202020204" pitchFamily="34" charset="0"/>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Meat Consumption Scale (MCS)</a:t>
            </a:r>
            <a:r>
              <a:rPr lang="en-US" sz="2400" baseline="30000" dirty="0">
                <a:effectLst/>
              </a:rPr>
              <a:t>5 </a:t>
            </a:r>
          </a:p>
          <a:p>
            <a:pPr marL="342900" lvl="0" indent="-228600" defTabSz="914400">
              <a:lnSpc>
                <a:spcPct val="90000"/>
              </a:lnSpc>
              <a:spcAft>
                <a:spcPts val="600"/>
              </a:spcAft>
              <a:buFont typeface="Arial" panose="020B0604020202020204" pitchFamily="34" charset="0"/>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Meat Attachment Questionnaire (MAQ)</a:t>
            </a:r>
            <a:r>
              <a:rPr lang="en-US" sz="2400" baseline="30000" dirty="0"/>
              <a:t>12</a:t>
            </a:r>
            <a:endParaRPr lang="en-US" sz="2400" baseline="30000" dirty="0">
              <a:effectLst/>
            </a:endParaRPr>
          </a:p>
          <a:p>
            <a:pPr marL="342900" lvl="0" indent="-228600" defTabSz="914400">
              <a:lnSpc>
                <a:spcPct val="90000"/>
              </a:lnSpc>
              <a:spcAft>
                <a:spcPts val="600"/>
              </a:spcAft>
              <a:buFont typeface="Arial" panose="020B0604020202020204" pitchFamily="34" charset="0"/>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6 open ended questions (n=89) </a:t>
            </a:r>
          </a:p>
          <a:p>
            <a:pPr marL="342900" indent="-228600" defTabSz="914400">
              <a:lnSpc>
                <a:spcPct val="90000"/>
              </a:lnSpc>
              <a:spcAft>
                <a:spcPts val="600"/>
              </a:spcAft>
              <a:buFont typeface="Arial" panose="020B0604020202020204" pitchFamily="34" charset="0"/>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Pearson's correlation coefficient tests were run to find any associations between variables </a:t>
            </a:r>
          </a:p>
          <a:p>
            <a:pPr marL="342900" indent="-228600" defTabSz="914400">
              <a:lnSpc>
                <a:spcPct val="90000"/>
              </a:lnSpc>
              <a:spcAft>
                <a:spcPts val="600"/>
              </a:spcAft>
              <a:buFont typeface="Arial" panose="020B0604020202020204" pitchFamily="34" charset="0"/>
              <a:buChar char="•"/>
              <a:tabLst>
                <a:tab pos="-457200" algn="l"/>
                <a:tab pos="635" algn="l"/>
                <a:tab pos="457200"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Qualitative data was analyzed by content, and thematic inductive analysis frameworks </a:t>
            </a:r>
            <a:r>
              <a:rPr lang="en-US" sz="2400" baseline="30000" dirty="0"/>
              <a:t>1 2</a:t>
            </a:r>
            <a:r>
              <a:rPr lang="en-US" sz="2400" dirty="0">
                <a:effectLst/>
              </a:rPr>
              <a:t> and deductively using constructs </a:t>
            </a:r>
            <a:r>
              <a:rPr lang="en-US" sz="2400" dirty="0"/>
              <a:t>of previous </a:t>
            </a:r>
            <a:r>
              <a:rPr lang="en-US" sz="2400" dirty="0">
                <a:effectLst/>
              </a:rPr>
              <a:t>work of meat-eating justifications and masculine identities</a:t>
            </a:r>
            <a:r>
              <a:rPr lang="en-US" sz="2400" baseline="30000" dirty="0"/>
              <a:t>18 25 34</a:t>
            </a:r>
            <a:endParaRPr lang="en-US" sz="2400" baseline="30000" dirty="0">
              <a:effectLst/>
            </a:endParaRPr>
          </a:p>
        </p:txBody>
      </p:sp>
      <p:sp>
        <p:nvSpPr>
          <p:cNvPr id="4" name="TextBox 3">
            <a:extLst>
              <a:ext uri="{FF2B5EF4-FFF2-40B4-BE49-F238E27FC236}">
                <a16:creationId xmlns:a16="http://schemas.microsoft.com/office/drawing/2014/main" id="{15AA34C2-D980-6984-0B89-30954440FB16}"/>
              </a:ext>
            </a:extLst>
          </p:cNvPr>
          <p:cNvSpPr txBox="1"/>
          <p:nvPr/>
        </p:nvSpPr>
        <p:spPr>
          <a:xfrm>
            <a:off x="0" y="-1"/>
            <a:ext cx="12191990" cy="707886"/>
          </a:xfrm>
          <a:prstGeom prst="rect">
            <a:avLst/>
          </a:prstGeom>
          <a:noFill/>
        </p:spPr>
        <p:txBody>
          <a:bodyPr wrap="square" rtlCol="0">
            <a:spAutoFit/>
          </a:bodyPr>
          <a:lstStyle/>
          <a:p>
            <a:pPr algn="ctr"/>
            <a:r>
              <a:rPr lang="en-GB" sz="4000" dirty="0">
                <a:solidFill>
                  <a:schemeClr val="bg1"/>
                </a:solidFill>
              </a:rPr>
              <a:t>Methods</a:t>
            </a:r>
            <a:endParaRPr lang="en-GB" sz="4000" dirty="0"/>
          </a:p>
        </p:txBody>
      </p:sp>
    </p:spTree>
    <p:extLst>
      <p:ext uri="{BB962C8B-B14F-4D97-AF65-F5344CB8AC3E}">
        <p14:creationId xmlns:p14="http://schemas.microsoft.com/office/powerpoint/2010/main" val="1798496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E473A96-52AE-4B32-3F3F-62CA0F3C0D6D}"/>
              </a:ext>
            </a:extLst>
          </p:cNvPr>
          <p:cNvSpPr txBox="1"/>
          <p:nvPr/>
        </p:nvSpPr>
        <p:spPr>
          <a:xfrm>
            <a:off x="112295" y="-40396"/>
            <a:ext cx="11615248" cy="584775"/>
          </a:xfrm>
          <a:prstGeom prst="rect">
            <a:avLst/>
          </a:prstGeom>
          <a:noFill/>
        </p:spPr>
        <p:txBody>
          <a:bodyPr wrap="square" rtlCol="0">
            <a:spAutoFit/>
          </a:bodyPr>
          <a:lstStyle/>
          <a:p>
            <a:pPr algn="ctr">
              <a:buNone/>
            </a:pPr>
            <a:r>
              <a:rPr lang="en-GB" sz="3200" i="1" dirty="0">
                <a:effectLst/>
                <a:latin typeface="Arial" panose="020B0604020202020204" pitchFamily="34" charset="0"/>
                <a:ea typeface="Arial" panose="020B0604020202020204" pitchFamily="34" charset="0"/>
              </a:rPr>
              <a:t>Pearson’s correlation matrix(n=94)</a:t>
            </a:r>
            <a:endParaRPr lang="en-GB" sz="3200" dirty="0"/>
          </a:p>
        </p:txBody>
      </p:sp>
      <p:graphicFrame>
        <p:nvGraphicFramePr>
          <p:cNvPr id="4" name="Table 3">
            <a:extLst>
              <a:ext uri="{FF2B5EF4-FFF2-40B4-BE49-F238E27FC236}">
                <a16:creationId xmlns:a16="http://schemas.microsoft.com/office/drawing/2014/main" id="{62DF235C-F64D-4B51-7A67-85F44795EB6A}"/>
              </a:ext>
            </a:extLst>
          </p:cNvPr>
          <p:cNvGraphicFramePr>
            <a:graphicFrameLocks noGrp="1"/>
          </p:cNvGraphicFramePr>
          <p:nvPr>
            <p:extLst>
              <p:ext uri="{D42A27DB-BD31-4B8C-83A1-F6EECF244321}">
                <p14:modId xmlns:p14="http://schemas.microsoft.com/office/powerpoint/2010/main" val="382863421"/>
              </p:ext>
            </p:extLst>
          </p:nvPr>
        </p:nvGraphicFramePr>
        <p:xfrm>
          <a:off x="112295" y="544379"/>
          <a:ext cx="11967410" cy="2124348"/>
        </p:xfrm>
        <a:graphic>
          <a:graphicData uri="http://schemas.openxmlformats.org/drawingml/2006/table">
            <a:tbl>
              <a:tblPr firstRow="1" firstCol="1" bandRow="1">
                <a:tableStyleId>{5C22544A-7EE6-4342-B048-85BDC9FD1C3A}</a:tableStyleId>
              </a:tblPr>
              <a:tblGrid>
                <a:gridCol w="2573632">
                  <a:extLst>
                    <a:ext uri="{9D8B030D-6E8A-4147-A177-3AD203B41FA5}">
                      <a16:colId xmlns:a16="http://schemas.microsoft.com/office/drawing/2014/main" val="762336912"/>
                    </a:ext>
                  </a:extLst>
                </a:gridCol>
                <a:gridCol w="2636336">
                  <a:extLst>
                    <a:ext uri="{9D8B030D-6E8A-4147-A177-3AD203B41FA5}">
                      <a16:colId xmlns:a16="http://schemas.microsoft.com/office/drawing/2014/main" val="658539613"/>
                    </a:ext>
                  </a:extLst>
                </a:gridCol>
                <a:gridCol w="3452532">
                  <a:extLst>
                    <a:ext uri="{9D8B030D-6E8A-4147-A177-3AD203B41FA5}">
                      <a16:colId xmlns:a16="http://schemas.microsoft.com/office/drawing/2014/main" val="675275844"/>
                    </a:ext>
                  </a:extLst>
                </a:gridCol>
                <a:gridCol w="3304910">
                  <a:extLst>
                    <a:ext uri="{9D8B030D-6E8A-4147-A177-3AD203B41FA5}">
                      <a16:colId xmlns:a16="http://schemas.microsoft.com/office/drawing/2014/main" val="3601960527"/>
                    </a:ext>
                  </a:extLst>
                </a:gridCol>
              </a:tblGrid>
              <a:tr h="504977">
                <a:tc>
                  <a:txBody>
                    <a:bodyPr/>
                    <a:lstStyle/>
                    <a:p>
                      <a:pPr>
                        <a:lnSpc>
                          <a:spcPct val="115000"/>
                        </a:lnSpc>
                        <a:spcAft>
                          <a:spcPts val="800"/>
                        </a:spcAft>
                        <a:buNone/>
                      </a:pPr>
                      <a:r>
                        <a:rPr lang="en-GB" sz="2400" kern="100" dirty="0">
                          <a:effectLst/>
                        </a:rPr>
                        <a:t>Variables</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Meat Attachment</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Meat Consumption</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Age</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4839638"/>
                  </a:ext>
                </a:extLst>
              </a:tr>
              <a:tr h="391845">
                <a:tc>
                  <a:txBody>
                    <a:bodyPr/>
                    <a:lstStyle/>
                    <a:p>
                      <a:pPr>
                        <a:lnSpc>
                          <a:spcPct val="115000"/>
                        </a:lnSpc>
                        <a:spcAft>
                          <a:spcPts val="800"/>
                        </a:spcAft>
                        <a:buNone/>
                      </a:pPr>
                      <a:r>
                        <a:rPr lang="en-GB" sz="2400" kern="100" dirty="0">
                          <a:effectLst/>
                        </a:rPr>
                        <a:t>Masculinity</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r = 0.43**, p&lt;.001</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r =  0.18ns, 0.78</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r = 0.30**, 0.003</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49106181"/>
                  </a:ext>
                </a:extLst>
              </a:tr>
              <a:tr h="612899">
                <a:tc>
                  <a:txBody>
                    <a:bodyPr/>
                    <a:lstStyle/>
                    <a:p>
                      <a:pPr>
                        <a:lnSpc>
                          <a:spcPct val="115000"/>
                        </a:lnSpc>
                        <a:spcAft>
                          <a:spcPts val="800"/>
                        </a:spcAft>
                        <a:buNone/>
                      </a:pPr>
                      <a:r>
                        <a:rPr lang="en-GB" sz="2400" kern="100" dirty="0">
                          <a:effectLst/>
                        </a:rPr>
                        <a:t>Meat Attachment</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 </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r = 0.54**, p&lt;.001</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r = -0.12ns, 0.262</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0486720"/>
                  </a:ext>
                </a:extLst>
              </a:tr>
              <a:tr h="612899">
                <a:tc>
                  <a:txBody>
                    <a:bodyPr/>
                    <a:lstStyle/>
                    <a:p>
                      <a:pPr>
                        <a:lnSpc>
                          <a:spcPct val="115000"/>
                        </a:lnSpc>
                        <a:spcAft>
                          <a:spcPts val="800"/>
                        </a:spcAft>
                        <a:buNone/>
                      </a:pPr>
                      <a:r>
                        <a:rPr lang="en-GB" sz="2400" kern="100" dirty="0">
                          <a:effectLst/>
                        </a:rPr>
                        <a:t>Meat consumption</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 </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 </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tc>
                  <a:txBody>
                    <a:bodyPr/>
                    <a:lstStyle/>
                    <a:p>
                      <a:pPr>
                        <a:lnSpc>
                          <a:spcPct val="115000"/>
                        </a:lnSpc>
                        <a:spcAft>
                          <a:spcPts val="800"/>
                        </a:spcAft>
                        <a:buNone/>
                      </a:pPr>
                      <a:r>
                        <a:rPr lang="en-GB" sz="2400" kern="100" dirty="0">
                          <a:effectLst/>
                        </a:rPr>
                        <a:t>r =  -0.27** 0.010</a:t>
                      </a:r>
                      <a:endParaRPr lang="en-GB" sz="2400" kern="100" dirty="0">
                        <a:effectLst/>
                        <a:latin typeface="Arial" panose="020B0604020202020204" pitchFamily="34" charset="0"/>
                        <a:ea typeface="Arial" panose="020B06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9433078"/>
                  </a:ext>
                </a:extLst>
              </a:tr>
            </a:tbl>
          </a:graphicData>
        </a:graphic>
      </p:graphicFrame>
      <p:pic>
        <p:nvPicPr>
          <p:cNvPr id="6" name="Picture 5" descr="A graph of a scatter plot&#10;&#10;Description automatically generated">
            <a:extLst>
              <a:ext uri="{FF2B5EF4-FFF2-40B4-BE49-F238E27FC236}">
                <a16:creationId xmlns:a16="http://schemas.microsoft.com/office/drawing/2014/main" id="{A4CE581B-8E46-6DEC-0D44-4E32514ACF19}"/>
              </a:ext>
            </a:extLst>
          </p:cNvPr>
          <p:cNvPicPr>
            <a:picLocks noChangeAspect="1"/>
          </p:cNvPicPr>
          <p:nvPr/>
        </p:nvPicPr>
        <p:blipFill>
          <a:blip r:embed="rId3"/>
          <a:stretch>
            <a:fillRect/>
          </a:stretch>
        </p:blipFill>
        <p:spPr>
          <a:xfrm>
            <a:off x="112295" y="3158873"/>
            <a:ext cx="5731510" cy="3107105"/>
          </a:xfrm>
          <a:prstGeom prst="rect">
            <a:avLst/>
          </a:prstGeom>
        </p:spPr>
      </p:pic>
      <p:sp>
        <p:nvSpPr>
          <p:cNvPr id="10" name="TextBox 9">
            <a:extLst>
              <a:ext uri="{FF2B5EF4-FFF2-40B4-BE49-F238E27FC236}">
                <a16:creationId xmlns:a16="http://schemas.microsoft.com/office/drawing/2014/main" id="{8FAA3CA6-1C99-99BB-F7A4-003853470CA3}"/>
              </a:ext>
            </a:extLst>
          </p:cNvPr>
          <p:cNvSpPr txBox="1"/>
          <p:nvPr/>
        </p:nvSpPr>
        <p:spPr>
          <a:xfrm>
            <a:off x="112295" y="6265979"/>
            <a:ext cx="6096000" cy="499047"/>
          </a:xfrm>
          <a:prstGeom prst="rect">
            <a:avLst/>
          </a:prstGeom>
          <a:noFill/>
        </p:spPr>
        <p:txBody>
          <a:bodyPr wrap="square">
            <a:spAutoFit/>
          </a:bodyPr>
          <a:lstStyle/>
          <a:p>
            <a:pPr>
              <a:lnSpc>
                <a:spcPct val="115000"/>
              </a:lnSpc>
              <a:spcAft>
                <a:spcPts val="800"/>
              </a:spcAft>
            </a:pPr>
            <a:r>
              <a:rPr lang="en-GB" sz="1200" i="1" kern="100" dirty="0">
                <a:effectLst/>
                <a:latin typeface="Arial" panose="020B0604020202020204" pitchFamily="34" charset="0"/>
                <a:ea typeface="Arial" panose="020B0604020202020204" pitchFamily="34" charset="0"/>
                <a:cs typeface="Arial" panose="020B0604020202020204" pitchFamily="34" charset="0"/>
              </a:rPr>
              <a:t>Scatter plot illustrating the positive correlation between masculinity and meat attachment </a:t>
            </a:r>
            <a:r>
              <a:rPr lang="en-GB" sz="1200" i="1" kern="100" baseline="30000" dirty="0">
                <a:latin typeface="Arial" panose="020B0604020202020204" pitchFamily="34" charset="0"/>
                <a:ea typeface="Arial" panose="020B0604020202020204" pitchFamily="34" charset="0"/>
                <a:cs typeface="Arial" panose="020B0604020202020204" pitchFamily="34" charset="0"/>
              </a:rPr>
              <a:t>31</a:t>
            </a:r>
            <a:endParaRPr lang="en-GB" sz="1200" kern="100" baseline="30000" dirty="0">
              <a:effectLst/>
              <a:latin typeface="Arial" panose="020B0604020202020204" pitchFamily="34" charset="0"/>
              <a:ea typeface="Arial" panose="020B0604020202020204" pitchFamily="34" charset="0"/>
              <a:cs typeface="Times New Roman" panose="02020603050405020304" pitchFamily="18" charset="0"/>
            </a:endParaRPr>
          </a:p>
        </p:txBody>
      </p:sp>
      <p:pic>
        <p:nvPicPr>
          <p:cNvPr id="12" name="Picture 11" descr="A graph of scatter plot of consumption&#10;&#10;AI-generated content may be incorrect.">
            <a:extLst>
              <a:ext uri="{FF2B5EF4-FFF2-40B4-BE49-F238E27FC236}">
                <a16:creationId xmlns:a16="http://schemas.microsoft.com/office/drawing/2014/main" id="{5DE3A054-4327-C4C5-CC3D-DBF0D9DFBA93}"/>
              </a:ext>
            </a:extLst>
          </p:cNvPr>
          <p:cNvPicPr>
            <a:picLocks noChangeAspect="1"/>
          </p:cNvPicPr>
          <p:nvPr/>
        </p:nvPicPr>
        <p:blipFill>
          <a:blip r:embed="rId4"/>
          <a:stretch>
            <a:fillRect/>
          </a:stretch>
        </p:blipFill>
        <p:spPr>
          <a:xfrm>
            <a:off x="6095999" y="3158873"/>
            <a:ext cx="5983705" cy="3107106"/>
          </a:xfrm>
          <a:prstGeom prst="rect">
            <a:avLst/>
          </a:prstGeom>
        </p:spPr>
      </p:pic>
      <p:sp>
        <p:nvSpPr>
          <p:cNvPr id="16" name="TextBox 15">
            <a:extLst>
              <a:ext uri="{FF2B5EF4-FFF2-40B4-BE49-F238E27FC236}">
                <a16:creationId xmlns:a16="http://schemas.microsoft.com/office/drawing/2014/main" id="{2DE80CDB-CE13-C9E9-1C2B-A06FBAD8383D}"/>
              </a:ext>
            </a:extLst>
          </p:cNvPr>
          <p:cNvSpPr txBox="1"/>
          <p:nvPr/>
        </p:nvSpPr>
        <p:spPr>
          <a:xfrm>
            <a:off x="6095998" y="6265979"/>
            <a:ext cx="6096001" cy="804323"/>
          </a:xfrm>
          <a:prstGeom prst="rect">
            <a:avLst/>
          </a:prstGeom>
          <a:noFill/>
        </p:spPr>
        <p:txBody>
          <a:bodyPr wrap="square">
            <a:spAutoFit/>
          </a:bodyPr>
          <a:lstStyle/>
          <a:p>
            <a:pPr>
              <a:lnSpc>
                <a:spcPct val="115000"/>
              </a:lnSpc>
              <a:spcAft>
                <a:spcPts val="800"/>
              </a:spcAft>
              <a:buNone/>
            </a:pPr>
            <a:r>
              <a:rPr lang="en-GB" sz="1200" i="1" kern="100" dirty="0">
                <a:effectLst/>
                <a:latin typeface="Arial" panose="020B0604020202020204" pitchFamily="34" charset="0"/>
                <a:ea typeface="Arial" panose="020B0604020202020204" pitchFamily="34" charset="0"/>
                <a:cs typeface="Arial" panose="020B0604020202020204" pitchFamily="34" charset="0"/>
              </a:rPr>
              <a:t>Scatter plot illustrating the positive correlation between consumption and meat attachment </a:t>
            </a:r>
            <a:r>
              <a:rPr lang="en-GB" sz="1200" i="1" kern="100" baseline="30000" dirty="0">
                <a:latin typeface="Arial" panose="020B0604020202020204" pitchFamily="34" charset="0"/>
                <a:ea typeface="Arial" panose="020B0604020202020204" pitchFamily="34" charset="0"/>
                <a:cs typeface="Arial" panose="020B0604020202020204" pitchFamily="34" charset="0"/>
              </a:rPr>
              <a:t>31</a:t>
            </a:r>
            <a:endParaRPr lang="en-GB" sz="1200" kern="100" baseline="30000" dirty="0">
              <a:effectLst/>
              <a:latin typeface="Arial" panose="020B0604020202020204" pitchFamily="34" charset="0"/>
              <a:ea typeface="Arial" panose="020B0604020202020204" pitchFamily="34" charset="0"/>
              <a:cs typeface="Times New Roman" panose="02020603050405020304" pitchFamily="18" charset="0"/>
            </a:endParaRPr>
          </a:p>
          <a:p>
            <a:r>
              <a:rPr lang="en-GB" sz="1200" i="1"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p:txBody>
      </p:sp>
      <p:sp>
        <p:nvSpPr>
          <p:cNvPr id="18" name="TextBox 17">
            <a:extLst>
              <a:ext uri="{FF2B5EF4-FFF2-40B4-BE49-F238E27FC236}">
                <a16:creationId xmlns:a16="http://schemas.microsoft.com/office/drawing/2014/main" id="{05EA48EC-9E78-E84F-4DD7-1285756B1757}"/>
              </a:ext>
            </a:extLst>
          </p:cNvPr>
          <p:cNvSpPr txBox="1"/>
          <p:nvPr/>
        </p:nvSpPr>
        <p:spPr>
          <a:xfrm>
            <a:off x="112295" y="2770459"/>
            <a:ext cx="7517230" cy="286682"/>
          </a:xfrm>
          <a:prstGeom prst="rect">
            <a:avLst/>
          </a:prstGeom>
          <a:noFill/>
        </p:spPr>
        <p:txBody>
          <a:bodyPr wrap="square" rtlCol="0">
            <a:spAutoFit/>
          </a:bodyPr>
          <a:lstStyle/>
          <a:p>
            <a:pPr>
              <a:lnSpc>
                <a:spcPct val="115000"/>
              </a:lnSpc>
              <a:spcAft>
                <a:spcPts val="800"/>
              </a:spcAft>
            </a:pPr>
            <a:r>
              <a:rPr lang="en-GB" sz="1200" kern="100" dirty="0">
                <a:effectLst/>
                <a:latin typeface="Arial" panose="020B0604020202020204" pitchFamily="34" charset="0"/>
                <a:ea typeface="Arial" panose="020B0604020202020204" pitchFamily="34" charset="0"/>
                <a:cs typeface="Arial" panose="020B0604020202020204" pitchFamily="34" charset="0"/>
              </a:rPr>
              <a:t>Significant correlation at the 0.01 level denoted by **</a:t>
            </a:r>
            <a:endParaRPr lang="en-GB" sz="1200" kern="1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1879244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aph of scatter plot of age by masculinity&#10;&#10;Description automatically generated">
            <a:extLst>
              <a:ext uri="{FF2B5EF4-FFF2-40B4-BE49-F238E27FC236}">
                <a16:creationId xmlns:a16="http://schemas.microsoft.com/office/drawing/2014/main" id="{A273451F-BC43-F0C0-F6C1-99E72B778D4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4900" y="2209800"/>
            <a:ext cx="5731509" cy="3636379"/>
          </a:xfrm>
          <a:prstGeom prst="rect">
            <a:avLst/>
          </a:prstGeom>
          <a:noFill/>
          <a:ln>
            <a:noFill/>
          </a:ln>
        </p:spPr>
      </p:pic>
      <p:sp>
        <p:nvSpPr>
          <p:cNvPr id="4" name="TextBox 3">
            <a:extLst>
              <a:ext uri="{FF2B5EF4-FFF2-40B4-BE49-F238E27FC236}">
                <a16:creationId xmlns:a16="http://schemas.microsoft.com/office/drawing/2014/main" id="{BF3F91B8-A2B9-7FC0-8490-0C086BCC0CAB}"/>
              </a:ext>
            </a:extLst>
          </p:cNvPr>
          <p:cNvSpPr txBox="1"/>
          <p:nvPr/>
        </p:nvSpPr>
        <p:spPr>
          <a:xfrm>
            <a:off x="236674" y="5987694"/>
            <a:ext cx="6096000" cy="702372"/>
          </a:xfrm>
          <a:prstGeom prst="rect">
            <a:avLst/>
          </a:prstGeom>
          <a:noFill/>
        </p:spPr>
        <p:txBody>
          <a:bodyPr wrap="square">
            <a:spAutoFit/>
          </a:bodyPr>
          <a:lstStyle/>
          <a:p>
            <a:pPr>
              <a:lnSpc>
                <a:spcPct val="115000"/>
              </a:lnSpc>
              <a:spcAft>
                <a:spcPts val="800"/>
              </a:spcAft>
            </a:pPr>
            <a:r>
              <a:rPr lang="en-GB" sz="1800" i="1" kern="100" dirty="0">
                <a:effectLst/>
                <a:latin typeface="Arial" panose="020B0604020202020204" pitchFamily="34" charset="0"/>
                <a:ea typeface="Arial" panose="020B0604020202020204" pitchFamily="34" charset="0"/>
                <a:cs typeface="Arial" panose="020B0604020202020204" pitchFamily="34" charset="0"/>
              </a:rPr>
              <a:t>Scatter plot illustrating the positive correlation between masculinity and age </a:t>
            </a:r>
            <a:r>
              <a:rPr lang="en-GB" i="1" kern="100" baseline="30000" dirty="0">
                <a:latin typeface="Arial" panose="020B0604020202020204" pitchFamily="34" charset="0"/>
                <a:ea typeface="Arial" panose="020B0604020202020204" pitchFamily="34" charset="0"/>
                <a:cs typeface="Arial" panose="020B0604020202020204" pitchFamily="34" charset="0"/>
              </a:rPr>
              <a:t>31</a:t>
            </a:r>
            <a:endParaRPr lang="en-GB" sz="1800" kern="100" baseline="30000" dirty="0">
              <a:effectLst/>
              <a:latin typeface="Arial" panose="020B0604020202020204" pitchFamily="34" charset="0"/>
              <a:ea typeface="Arial" panose="020B0604020202020204" pitchFamily="34" charset="0"/>
              <a:cs typeface="Times New Roman" panose="02020603050405020304" pitchFamily="18" charset="0"/>
            </a:endParaRPr>
          </a:p>
        </p:txBody>
      </p:sp>
      <p:pic>
        <p:nvPicPr>
          <p:cNvPr id="5" name="Picture 4" descr="A graph with blue dots and lines&#10;&#10;AI-generated content may be incorrect.">
            <a:extLst>
              <a:ext uri="{FF2B5EF4-FFF2-40B4-BE49-F238E27FC236}">
                <a16:creationId xmlns:a16="http://schemas.microsoft.com/office/drawing/2014/main" id="{8FCEB15D-9418-AFF1-32BA-38671A778748}"/>
              </a:ext>
            </a:extLst>
          </p:cNvPr>
          <p:cNvPicPr>
            <a:picLocks noChangeAspect="1"/>
          </p:cNvPicPr>
          <p:nvPr/>
        </p:nvPicPr>
        <p:blipFill>
          <a:blip r:embed="rId4"/>
          <a:stretch>
            <a:fillRect/>
          </a:stretch>
        </p:blipFill>
        <p:spPr>
          <a:xfrm>
            <a:off x="6223818" y="2209800"/>
            <a:ext cx="5731509" cy="3636379"/>
          </a:xfrm>
          <a:prstGeom prst="rect">
            <a:avLst/>
          </a:prstGeom>
        </p:spPr>
      </p:pic>
      <p:sp>
        <p:nvSpPr>
          <p:cNvPr id="7" name="TextBox 6">
            <a:extLst>
              <a:ext uri="{FF2B5EF4-FFF2-40B4-BE49-F238E27FC236}">
                <a16:creationId xmlns:a16="http://schemas.microsoft.com/office/drawing/2014/main" id="{7D6EC39C-68D3-819B-A876-B7281DA8FB75}"/>
              </a:ext>
            </a:extLst>
          </p:cNvPr>
          <p:cNvSpPr txBox="1"/>
          <p:nvPr/>
        </p:nvSpPr>
        <p:spPr>
          <a:xfrm>
            <a:off x="6096000" y="6000945"/>
            <a:ext cx="6096000" cy="702372"/>
          </a:xfrm>
          <a:prstGeom prst="rect">
            <a:avLst/>
          </a:prstGeom>
          <a:noFill/>
        </p:spPr>
        <p:txBody>
          <a:bodyPr wrap="square">
            <a:spAutoFit/>
          </a:bodyPr>
          <a:lstStyle/>
          <a:p>
            <a:pPr>
              <a:lnSpc>
                <a:spcPct val="115000"/>
              </a:lnSpc>
              <a:spcAft>
                <a:spcPts val="800"/>
              </a:spcAft>
            </a:pPr>
            <a:r>
              <a:rPr lang="en-GB" sz="1800" i="1" kern="100" dirty="0">
                <a:effectLst/>
                <a:latin typeface="Arial" panose="020B0604020202020204" pitchFamily="34" charset="0"/>
                <a:ea typeface="Arial" panose="020B0604020202020204" pitchFamily="34" charset="0"/>
                <a:cs typeface="Arial" panose="020B0604020202020204" pitchFamily="34" charset="0"/>
              </a:rPr>
              <a:t>Scatter plot illustrating the negative correlation between consumption and age </a:t>
            </a:r>
            <a:r>
              <a:rPr lang="en-GB" i="1" kern="100" baseline="30000" dirty="0">
                <a:latin typeface="Arial" panose="020B0604020202020204" pitchFamily="34" charset="0"/>
                <a:ea typeface="Arial" panose="020B0604020202020204" pitchFamily="34" charset="0"/>
                <a:cs typeface="Arial" panose="020B0604020202020204" pitchFamily="34" charset="0"/>
              </a:rPr>
              <a:t>31</a:t>
            </a:r>
            <a:endParaRPr lang="en-GB" sz="1800" kern="100" baseline="30000" dirty="0">
              <a:effectLst/>
              <a:latin typeface="Arial" panose="020B0604020202020204" pitchFamily="34" charset="0"/>
              <a:ea typeface="Arial" panose="020B06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6CE4CF30-4422-8FFB-73C4-115CC47DCA3C}"/>
              </a:ext>
            </a:extLst>
          </p:cNvPr>
          <p:cNvSpPr txBox="1"/>
          <p:nvPr/>
        </p:nvSpPr>
        <p:spPr>
          <a:xfrm>
            <a:off x="364490" y="743173"/>
            <a:ext cx="11463020" cy="646331"/>
          </a:xfrm>
          <a:prstGeom prst="rect">
            <a:avLst/>
          </a:prstGeom>
          <a:noFill/>
        </p:spPr>
        <p:txBody>
          <a:bodyPr wrap="square" rtlCol="0">
            <a:spAutoFit/>
          </a:bodyPr>
          <a:lstStyle/>
          <a:p>
            <a:pPr algn="ctr"/>
            <a:r>
              <a:rPr lang="en-GB" sz="3600" dirty="0"/>
              <a:t>Additional Findings</a:t>
            </a:r>
          </a:p>
        </p:txBody>
      </p:sp>
    </p:spTree>
    <p:extLst>
      <p:ext uri="{BB962C8B-B14F-4D97-AF65-F5344CB8AC3E}">
        <p14:creationId xmlns:p14="http://schemas.microsoft.com/office/powerpoint/2010/main" val="2177539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steak on a cutting board with some spices">
            <a:extLst>
              <a:ext uri="{FF2B5EF4-FFF2-40B4-BE49-F238E27FC236}">
                <a16:creationId xmlns:a16="http://schemas.microsoft.com/office/drawing/2014/main" id="{A325E18F-C970-F3FA-AAAB-1465563D0F18}"/>
              </a:ext>
            </a:extLst>
          </p:cNvPr>
          <p:cNvPicPr>
            <a:picLocks noChangeAspect="1"/>
          </p:cNvPicPr>
          <p:nvPr/>
        </p:nvPicPr>
        <p:blipFill>
          <a:blip r:embed="rId3"/>
          <a:srcRect t="14721" b="1009"/>
          <a:stretch/>
        </p:blipFill>
        <p:spPr>
          <a:xfrm>
            <a:off x="20" y="10"/>
            <a:ext cx="12191980" cy="6857990"/>
          </a:xfrm>
          <a:prstGeom prst="rect">
            <a:avLst/>
          </a:prstGeom>
        </p:spPr>
      </p:pic>
      <p:graphicFrame>
        <p:nvGraphicFramePr>
          <p:cNvPr id="19" name="TextBox 1">
            <a:extLst>
              <a:ext uri="{FF2B5EF4-FFF2-40B4-BE49-F238E27FC236}">
                <a16:creationId xmlns:a16="http://schemas.microsoft.com/office/drawing/2014/main" id="{B8E5BCFD-4765-263D-71C1-EB32A71AC7EE}"/>
              </a:ext>
            </a:extLst>
          </p:cNvPr>
          <p:cNvGraphicFramePr/>
          <p:nvPr>
            <p:extLst>
              <p:ext uri="{D42A27DB-BD31-4B8C-83A1-F6EECF244321}">
                <p14:modId xmlns:p14="http://schemas.microsoft.com/office/powerpoint/2010/main" val="376244504"/>
              </p:ext>
            </p:extLst>
          </p:nvPr>
        </p:nvGraphicFramePr>
        <p:xfrm>
          <a:off x="6115317" y="337457"/>
          <a:ext cx="5247340" cy="65205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52648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2" name="Picture 31" descr="Grilled meat and vegetables on rustic wooden table">
            <a:extLst>
              <a:ext uri="{FF2B5EF4-FFF2-40B4-BE49-F238E27FC236}">
                <a16:creationId xmlns:a16="http://schemas.microsoft.com/office/drawing/2014/main" id="{17AE2F0F-416B-64AB-E621-D3F8180FF5A4}"/>
              </a:ext>
            </a:extLst>
          </p:cNvPr>
          <p:cNvPicPr>
            <a:picLocks noChangeAspect="1"/>
          </p:cNvPicPr>
          <p:nvPr/>
        </p:nvPicPr>
        <p:blipFill>
          <a:blip r:embed="rId3"/>
          <a:srcRect l="15156" r="2531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3" name="TextBox 32">
            <a:extLst>
              <a:ext uri="{FF2B5EF4-FFF2-40B4-BE49-F238E27FC236}">
                <a16:creationId xmlns:a16="http://schemas.microsoft.com/office/drawing/2014/main" id="{59F025EE-DEB4-BB30-7953-873395FFF7D6}"/>
              </a:ext>
            </a:extLst>
          </p:cNvPr>
          <p:cNvSpPr txBox="1"/>
          <p:nvPr/>
        </p:nvSpPr>
        <p:spPr>
          <a:xfrm>
            <a:off x="6513788" y="402771"/>
            <a:ext cx="4840010" cy="5774192"/>
          </a:xfrm>
          <a:prstGeom prst="rect">
            <a:avLst/>
          </a:prstGeom>
        </p:spPr>
        <p:txBody>
          <a:bodyPr vert="horz" lIns="91440" tIns="45720" rIns="91440" bIns="45720" rtlCol="0">
            <a:normAutofit lnSpcReduction="10000"/>
          </a:bodyPr>
          <a:lstStyle/>
          <a:p>
            <a:pPr defTabSz="914400">
              <a:lnSpc>
                <a:spcPct val="90000"/>
              </a:lnSpc>
              <a:spcAft>
                <a:spcPts val="600"/>
              </a:spcAft>
            </a:pPr>
            <a:r>
              <a:rPr lang="en-US" sz="2400" u="sng" dirty="0"/>
              <a:t>Future research in meat consumption behaviour:</a:t>
            </a:r>
          </a:p>
          <a:p>
            <a:pPr indent="-228600" defTabSz="914400">
              <a:lnSpc>
                <a:spcPct val="90000"/>
              </a:lnSpc>
              <a:spcAft>
                <a:spcPts val="600"/>
              </a:spcAft>
              <a:buFont typeface="Arial" panose="020B0604020202020204" pitchFamily="34" charset="0"/>
              <a:buChar char="•"/>
            </a:pPr>
            <a:endParaRPr lang="en-US" sz="2400" dirty="0"/>
          </a:p>
          <a:p>
            <a:pPr marL="285750" indent="-228600" defTabSz="914400">
              <a:lnSpc>
                <a:spcPct val="90000"/>
              </a:lnSpc>
              <a:spcAft>
                <a:spcPts val="600"/>
              </a:spcAft>
              <a:buFont typeface="Arial" panose="020B0604020202020204" pitchFamily="34" charset="0"/>
              <a:buChar char="•"/>
            </a:pPr>
            <a:r>
              <a:rPr lang="en-US" sz="2400" dirty="0"/>
              <a:t>Age differences</a:t>
            </a:r>
          </a:p>
          <a:p>
            <a:pPr marL="285750" indent="-228600" defTabSz="914400">
              <a:lnSpc>
                <a:spcPct val="90000"/>
              </a:lnSpc>
              <a:spcAft>
                <a:spcPts val="600"/>
              </a:spcAft>
              <a:buFont typeface="Arial" panose="020B0604020202020204" pitchFamily="34" charset="0"/>
              <a:buChar char="•"/>
            </a:pPr>
            <a:r>
              <a:rPr lang="en-US" sz="2400" dirty="0"/>
              <a:t>Societal and masculinity role development</a:t>
            </a:r>
          </a:p>
          <a:p>
            <a:pPr indent="-228600" defTabSz="914400">
              <a:lnSpc>
                <a:spcPct val="90000"/>
              </a:lnSpc>
              <a:spcAft>
                <a:spcPts val="600"/>
              </a:spcAft>
              <a:buFont typeface="Arial" panose="020B0604020202020204" pitchFamily="34" charset="0"/>
              <a:buChar char="•"/>
            </a:pPr>
            <a:endParaRPr lang="en-US" sz="2400" dirty="0"/>
          </a:p>
          <a:p>
            <a:pPr defTabSz="914400">
              <a:lnSpc>
                <a:spcPct val="90000"/>
              </a:lnSpc>
              <a:spcAft>
                <a:spcPts val="600"/>
              </a:spcAft>
            </a:pPr>
            <a:r>
              <a:rPr lang="en-US" sz="2400" u="sng" dirty="0"/>
              <a:t>Practical implications</a:t>
            </a:r>
          </a:p>
          <a:p>
            <a:pPr indent="-228600" defTabSz="914400">
              <a:lnSpc>
                <a:spcPct val="90000"/>
              </a:lnSpc>
              <a:spcAft>
                <a:spcPts val="600"/>
              </a:spcAft>
              <a:buFont typeface="Arial" panose="020B0604020202020204" pitchFamily="34" charset="0"/>
              <a:buChar char="•"/>
            </a:pPr>
            <a:endParaRPr lang="en-US" sz="2400" dirty="0"/>
          </a:p>
          <a:p>
            <a:pPr marL="285750" indent="-228600" defTabSz="914400">
              <a:lnSpc>
                <a:spcPct val="90000"/>
              </a:lnSpc>
              <a:spcAft>
                <a:spcPts val="600"/>
              </a:spcAft>
              <a:buFont typeface="Arial" panose="020B0604020202020204" pitchFamily="34" charset="0"/>
              <a:buChar char="•"/>
            </a:pPr>
            <a:r>
              <a:rPr lang="en-US" sz="2400" dirty="0"/>
              <a:t>Awareness of ethical and environmental issues in meat production and consumption</a:t>
            </a:r>
            <a:r>
              <a:rPr lang="en-US" sz="2400" baseline="30000" dirty="0"/>
              <a:t>3 4 13</a:t>
            </a:r>
          </a:p>
          <a:p>
            <a:pPr marL="285750" indent="-228600" defTabSz="914400">
              <a:lnSpc>
                <a:spcPct val="90000"/>
              </a:lnSpc>
              <a:spcAft>
                <a:spcPts val="600"/>
              </a:spcAft>
              <a:buFont typeface="Arial" panose="020B0604020202020204" pitchFamily="34" charset="0"/>
              <a:buChar char="•"/>
            </a:pPr>
            <a:r>
              <a:rPr lang="en-US" sz="2400" dirty="0"/>
              <a:t>Alternative meat product development that is comparable to meat in terms of taste, health and value</a:t>
            </a:r>
          </a:p>
        </p:txBody>
      </p:sp>
    </p:spTree>
    <p:extLst>
      <p:ext uri="{BB962C8B-B14F-4D97-AF65-F5344CB8AC3E}">
        <p14:creationId xmlns:p14="http://schemas.microsoft.com/office/powerpoint/2010/main" val="1894841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n open book and on top are eyeglasses and pen">
            <a:extLst>
              <a:ext uri="{FF2B5EF4-FFF2-40B4-BE49-F238E27FC236}">
                <a16:creationId xmlns:a16="http://schemas.microsoft.com/office/drawing/2014/main" id="{AA3FFB07-F341-ABB8-D7EC-3CF43BEE6814}"/>
              </a:ext>
            </a:extLst>
          </p:cNvPr>
          <p:cNvPicPr>
            <a:picLocks noChangeAspect="1"/>
          </p:cNvPicPr>
          <p:nvPr/>
        </p:nvPicPr>
        <p:blipFill>
          <a:blip r:embed="rId3"/>
          <a:srcRect r="5882" b="-1"/>
          <a:stretch/>
        </p:blipFill>
        <p:spPr>
          <a:xfrm>
            <a:off x="1"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37A7D934-9ED1-37AE-A974-B6337D8FF9C0}"/>
              </a:ext>
            </a:extLst>
          </p:cNvPr>
          <p:cNvSpPr txBox="1"/>
          <p:nvPr/>
        </p:nvSpPr>
        <p:spPr>
          <a:xfrm>
            <a:off x="7531610" y="587829"/>
            <a:ext cx="3822189" cy="5589134"/>
          </a:xfrm>
          <a:prstGeom prst="rect">
            <a:avLst/>
          </a:prstGeom>
        </p:spPr>
        <p:txBody>
          <a:bodyPr vert="horz" lIns="91440" tIns="45720" rIns="91440" bIns="45720" rtlCol="0">
            <a:noAutofit/>
          </a:bodyPr>
          <a:lstStyle/>
          <a:p>
            <a:pPr defTabSz="914400">
              <a:lnSpc>
                <a:spcPct val="90000"/>
              </a:lnSpc>
              <a:spcAft>
                <a:spcPts val="600"/>
              </a:spcAft>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Utilise your summer by:</a:t>
            </a:r>
          </a:p>
          <a:p>
            <a:pPr indent="-228600" defTabSz="914400">
              <a:lnSpc>
                <a:spcPct val="90000"/>
              </a:lnSpc>
              <a:spcAft>
                <a:spcPts val="600"/>
              </a:spcAft>
              <a:buFont typeface="Arial" panose="020B0604020202020204" pitchFamily="34" charset="0"/>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endParaRPr lang="en-US" sz="2400" dirty="0">
              <a:effectLst/>
            </a:endParaRPr>
          </a:p>
          <a:p>
            <a:pPr marL="285750" indent="-228600" defTabSz="914400">
              <a:lnSpc>
                <a:spcPct val="90000"/>
              </a:lnSpc>
              <a:spcAft>
                <a:spcPts val="600"/>
              </a:spcAft>
              <a:buFont typeface="Arial" panose="020B0604020202020204" pitchFamily="34" charset="0"/>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t>Reading as much literature as possible on your intended subject</a:t>
            </a:r>
          </a:p>
          <a:p>
            <a:pPr marL="285750" indent="-228600" defTabSz="914400">
              <a:lnSpc>
                <a:spcPct val="90000"/>
              </a:lnSpc>
              <a:spcAft>
                <a:spcPts val="600"/>
              </a:spcAft>
              <a:buFont typeface="Arial" panose="020B0604020202020204" pitchFamily="34" charset="0"/>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t>Really look at the methods and instrumentation of previous researchers</a:t>
            </a:r>
          </a:p>
          <a:p>
            <a:pPr marL="285750" indent="-228600" defTabSz="914400">
              <a:lnSpc>
                <a:spcPct val="90000"/>
              </a:lnSpc>
              <a:spcAft>
                <a:spcPts val="600"/>
              </a:spcAft>
              <a:buFont typeface="Arial" panose="020B0604020202020204" pitchFamily="34" charset="0"/>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Look at what you want to measure and </a:t>
            </a:r>
            <a:r>
              <a:rPr lang="en-US" sz="2400" dirty="0"/>
              <a:t>h</a:t>
            </a:r>
            <a:r>
              <a:rPr lang="en-US" sz="2400" dirty="0">
                <a:effectLst/>
              </a:rPr>
              <a:t>ow you going to measure it</a:t>
            </a:r>
          </a:p>
          <a:p>
            <a:pPr marL="285750" indent="-228600" defTabSz="914400">
              <a:lnSpc>
                <a:spcPct val="90000"/>
              </a:lnSpc>
              <a:spcAft>
                <a:spcPts val="600"/>
              </a:spcAft>
              <a:buFont typeface="Arial" panose="020B0604020202020204" pitchFamily="34" charset="0"/>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effectLst/>
              </a:rPr>
              <a:t>Teach yourself SPSS early, watch some videos to become familiar with terminology</a:t>
            </a:r>
          </a:p>
          <a:p>
            <a:pPr marL="285750" indent="-228600" defTabSz="914400">
              <a:lnSpc>
                <a:spcPct val="90000"/>
              </a:lnSpc>
              <a:spcAft>
                <a:spcPts val="600"/>
              </a:spcAft>
              <a:buFont typeface="Arial" panose="020B0604020202020204" pitchFamily="34" charset="0"/>
              <a:buChar char="•"/>
              <a:tabLst>
                <a:tab pos="-457200" algn="l"/>
                <a:tab pos="635" algn="l"/>
                <a:tab pos="914400" algn="l"/>
                <a:tab pos="1371600" algn="l"/>
                <a:tab pos="1828800" algn="l"/>
                <a:tab pos="2286000" algn="l"/>
                <a:tab pos="2743200" algn="l"/>
                <a:tab pos="3200400" algn="l"/>
                <a:tab pos="3657600" algn="l"/>
                <a:tab pos="4114800" algn="l"/>
                <a:tab pos="4572000" algn="l"/>
                <a:tab pos="5029200" algn="l"/>
                <a:tab pos="5486400" algn="l"/>
              </a:tabLst>
            </a:pPr>
            <a:r>
              <a:rPr lang="en-US" sz="2400" dirty="0"/>
              <a:t>Keep it simple!</a:t>
            </a:r>
            <a:r>
              <a:rPr lang="en-US" sz="2400" dirty="0">
                <a:effectLst/>
              </a:rPr>
              <a:t> </a:t>
            </a:r>
          </a:p>
        </p:txBody>
      </p:sp>
    </p:spTree>
    <p:extLst>
      <p:ext uri="{BB962C8B-B14F-4D97-AF65-F5344CB8AC3E}">
        <p14:creationId xmlns:p14="http://schemas.microsoft.com/office/powerpoint/2010/main" val="811500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C3B173D-8ACE-F3AA-6634-5E2658D99C94}"/>
              </a:ext>
            </a:extLst>
          </p:cNvPr>
          <p:cNvSpPr txBox="1"/>
          <p:nvPr/>
        </p:nvSpPr>
        <p:spPr>
          <a:xfrm>
            <a:off x="0" y="0"/>
            <a:ext cx="12192000" cy="8366393"/>
          </a:xfrm>
          <a:prstGeom prst="rect">
            <a:avLst/>
          </a:prstGeom>
          <a:noFill/>
        </p:spPr>
        <p:txBody>
          <a:bodyPr wrap="square" rtlCol="0">
            <a:spAutoFit/>
          </a:bodyPr>
          <a:lstStyle/>
          <a:p>
            <a:pPr algn="ctr">
              <a:lnSpc>
                <a:spcPct val="150000"/>
              </a:lnSpc>
              <a:spcAft>
                <a:spcPts val="800"/>
              </a:spcAft>
              <a:buNone/>
            </a:pPr>
            <a:r>
              <a:rPr lang="en-GB" sz="1200" dirty="0"/>
              <a:t>References </a:t>
            </a:r>
          </a:p>
          <a:p>
            <a:pPr>
              <a:lnSpc>
                <a:spcPct val="150000"/>
              </a:lnSpc>
              <a:spcAft>
                <a:spcPts val="800"/>
              </a:spcAft>
              <a:buNone/>
            </a:pPr>
            <a:r>
              <a:rPr lang="en-GB" sz="1000" dirty="0"/>
              <a:t>1. Braun, V. and Clarke, V. (2006) 'Using thematic analysis in psychology', Qualitative research in psychology, 3(2), pp. 77–101. Available at: https://doi.org/10.1191/1478088706qp063oa </a:t>
            </a:r>
          </a:p>
          <a:p>
            <a:pPr>
              <a:lnSpc>
                <a:spcPct val="150000"/>
              </a:lnSpc>
              <a:spcAft>
                <a:spcPts val="800"/>
              </a:spcAft>
              <a:buNone/>
            </a:pPr>
            <a:r>
              <a:rPr lang="en-GB" sz="1000" dirty="0"/>
              <a:t>2. Braun, V. and Clarke, V. (2022) 'Conceptual and design thinking for thematic analysis.', Qualitative psychology, 9(1), pp. 3. Available at: https://uwe-repository.worktribe.com/index.php/preview/7165036/Conceptual%20and%20design%20thinking%20for%20thematic%20analysis.pdf </a:t>
            </a:r>
          </a:p>
          <a:p>
            <a:pPr>
              <a:spcAft>
                <a:spcPts val="800"/>
              </a:spcAft>
            </a:pPr>
            <a:r>
              <a:rPr lang="en-GB" sz="1000" dirty="0"/>
              <a:t>3. Bryant, C. and Barnett, J. (2018) 'Consumer acceptance of cultured meat: A systematic review', Meat Science, 143, pp. 8–17. Available at: https://doi.org/10.1016/j.meatsci,2018.04.008 </a:t>
            </a:r>
          </a:p>
          <a:p>
            <a:pPr>
              <a:spcAft>
                <a:spcPts val="800"/>
              </a:spcAft>
            </a:pPr>
            <a:r>
              <a:rPr lang="en-GB" sz="1000" dirty="0"/>
              <a:t>4. Bryant, C., Couture, A., Ross, E., Clark, A. and Chapman, T. (2024) 'A review of policy levers to reduce meat production and consumption', Appetite, 203, pp. 107684 Available at: 10.1016/j.appet.2024.107684.</a:t>
            </a:r>
          </a:p>
          <a:p>
            <a:pPr>
              <a:spcAft>
                <a:spcPts val="800"/>
              </a:spcAft>
            </a:pPr>
            <a:r>
              <a:rPr lang="en-GB" sz="1000" dirty="0"/>
              <a:t>5. Camilleri, L., Gill, P.R., Scarfo, J., Jago, A. and Rehman, A. (2023) 'Introducing the Meat Consumption and Intention Scale: Psychometric properties and convergent validity’. Available at: https://osf.io/preprints/psyarxiv/esgd7 (Reprint 2024; Meat consumption scale). </a:t>
            </a:r>
          </a:p>
          <a:p>
            <a:pPr>
              <a:spcAft>
                <a:spcPts val="800"/>
              </a:spcAft>
              <a:buNone/>
            </a:pPr>
            <a:r>
              <a:rPr lang="en-GB" sz="1000" dirty="0"/>
              <a:t>6. Camilleri, L., Kirkovski, M., Scarfo, J., Jago, A. and Gill, P.R. (2024) 'Understanding the Meat-Masculinity Link: Traditional and Non-Traditional Masculine Norms Predicting Men’s Meat Consumption', Ecology of Food and Nutrition, 63(4), pp. 355–386. Available at: 10.1080/03670244.2024.2361818.</a:t>
            </a:r>
          </a:p>
          <a:p>
            <a:pPr>
              <a:spcAft>
                <a:spcPts val="800"/>
              </a:spcAft>
              <a:buNone/>
            </a:pPr>
            <a:r>
              <a:rPr lang="en-GB" sz="1000" dirty="0"/>
              <a:t>7. Campos L, Bernardes S, Godinho C. (2020) Food as a way to convey masculinities: How conformity to hegemonic masculinity norms influences men’s and women’s food consumption. Journal of Health Psychology. 2018;25(12):1842-1856. Available at: https://doi.org/10.1177/1359105318772643 </a:t>
            </a:r>
          </a:p>
          <a:p>
            <a:pPr>
              <a:spcAft>
                <a:spcPts val="800"/>
              </a:spcAft>
            </a:pPr>
            <a:r>
              <a:rPr lang="en-GB" sz="1000" dirty="0"/>
              <a:t>8. Climate Change Committee. (2020) Building back better- raising the UK’s climate ambitions for 2035 will put Net Zero within reach and change for UK for the better. Available at: https://www.theccc.org.uk/2020/12/09/building-back-better-raising-the-uks-climate-ambitions-for-2035-will-put-net-zero-within-reach-and-change-the-uk-for-the-better/ (Accessed: 2nd March 2025).</a:t>
            </a:r>
          </a:p>
          <a:p>
            <a:pPr>
              <a:spcAft>
                <a:spcPts val="800"/>
              </a:spcAft>
            </a:pPr>
            <a:r>
              <a:rPr lang="en-GB" sz="1000" dirty="0"/>
              <a:t>9. De Backer, C., Erreygers, S., De Cort, C., Vandermoere, F., Dhoest, A., Vrinten, J. and Van Bauwel, S. (2020) 'Meat and masculinities. Can differences in masculinity predict meat consumption, intentions to reduce meat and attitudes towards vegetarians?', Appetite, 147, pp. 104559. Available at: https://doi.org/10.1016/j.appet.2019.104559 </a:t>
            </a:r>
          </a:p>
          <a:p>
            <a:pPr>
              <a:spcAft>
                <a:spcPts val="800"/>
              </a:spcAft>
            </a:pPr>
            <a:r>
              <a:rPr lang="en-GB" sz="1000" dirty="0"/>
              <a:t>10. Di Paola, A., Rulli, M.C. and Santini, M. (2017) 'Human food vs. animal feed debate. A thorough analysis of environmental footprints', Land Use Policy, 67, pp. 652–659 Available at: 10.1016/j.landusepol.2017.06.017</a:t>
            </a:r>
          </a:p>
          <a:p>
            <a:pPr>
              <a:spcAft>
                <a:spcPts val="800"/>
              </a:spcAft>
            </a:pPr>
            <a:r>
              <a:rPr lang="en-GB" sz="1000" dirty="0"/>
              <a:t>11. Geiker, N.R.W., Bertram, H.C., Mejborn, H., Dragsted, L.O., Kristensen, L., Carrascal, J.R., Bügel, S. and Astrup, A. (2021) 'Meat and human health—Current knowledge and research gaps', Foods, 10(7), pp. 1556. Available at: https://doi.org/10.3390/foods10071556  </a:t>
            </a:r>
          </a:p>
          <a:p>
            <a:pPr>
              <a:spcAft>
                <a:spcPts val="800"/>
              </a:spcAft>
            </a:pPr>
            <a:r>
              <a:rPr lang="en-GB" sz="1000" dirty="0"/>
              <a:t>12. Graça, J., Calheiros, M.M. and Oliveira, A. (2015) 'Attached to meat? (Un)Willingness and intentions to adopt a more plant-based diet', Appetite, 95, pp. 113–125. Available at: https://doi.org/10.1016/j.appet.2015.06.024</a:t>
            </a:r>
          </a:p>
          <a:p>
            <a:pPr>
              <a:spcAft>
                <a:spcPts val="800"/>
              </a:spcAft>
            </a:pPr>
            <a:r>
              <a:rPr lang="en-GB" sz="1000" dirty="0"/>
              <a:t>13. Hartmann, C. and Siegrist, M. (2017) 'Consumer perception and behaviour regarding sustainable protein consumption: A systematic review', Trends in Food Science &amp; Technology, 61, pp. 11–25. Available at: https://doi.org/10.1016/j.tifs.2016.12.006 </a:t>
            </a:r>
          </a:p>
          <a:p>
            <a:pPr>
              <a:spcAft>
                <a:spcPts val="800"/>
              </a:spcAft>
              <a:buNone/>
            </a:pPr>
            <a:r>
              <a:rPr lang="en-GB" sz="1000" dirty="0"/>
              <a:t>14. Hopwood, C.J., Zizer, J.N., Nissen, A.T., Dillard, C., Thompkins, A.M., Graça, J., Waldhorn, D.R. and Bleidorn, W. (2024) 'Paradoxical gender effects in meat consumption across cultures', Scientific Reports, 14(1), pp. 13033. Available at: https://www.nature.com/articles/s41598-024-62511-3  </a:t>
            </a:r>
          </a:p>
          <a:p>
            <a:pPr>
              <a:spcAft>
                <a:spcPts val="800"/>
              </a:spcAft>
              <a:buNone/>
            </a:pPr>
            <a:r>
              <a:rPr lang="en-GB" sz="1000" dirty="0"/>
              <a:t>15. Huang, L.N., Wang, H.J., Wang, Z.H., Zhang, J.G., Jia, X.F., Zhang, B. and Ding, G.Q. (2020) 'Association of red meat usual intake with serum ferritin and the risk of metabolic syndrome in Chinese adults: a longitudinal study from the China Health and Nutrition Survey', Biomedical and Environmental Sciences, 33(1), pp. 19–29. Available at: https://doi.org/10.3967/bes2020.003</a:t>
            </a:r>
          </a:p>
          <a:p>
            <a:pPr>
              <a:spcAft>
                <a:spcPts val="800"/>
              </a:spcAft>
            </a:pPr>
            <a:r>
              <a:rPr lang="en-GB" sz="1000" dirty="0"/>
              <a:t>16. International Agency for Research on Cancer. (2015) IARC Monographs evaluate consumption of red meat and processed meat. Available at: https://www.iarc.who.int/wp-content/uploads/2018/07/pr240_E.pdf </a:t>
            </a:r>
          </a:p>
          <a:p>
            <a:pPr>
              <a:spcAft>
                <a:spcPts val="800"/>
              </a:spcAft>
            </a:pPr>
            <a:r>
              <a:rPr lang="en-GB" sz="1000" dirty="0"/>
              <a:t>17. Johnston, B.C., Zeraatkar, D., Han, M.A., Vernooij, R.W., Valli, C., El Dib, R., Marshall, C., Stover, P.J., Fairweather-Taitt, S. and Wójcik, G. (2019) 'Unprocessed red meat and processed meat consumption: dietary guideline recommendations from the Nutritional Recommendations (NutriRECS) Consortium', Annals of Internal Medicine, 171(10), pp. 756–764. Available at: https://doi.org//10.7326/M19-1621 </a:t>
            </a:r>
          </a:p>
          <a:p>
            <a:pPr>
              <a:spcAft>
                <a:spcPts val="800"/>
              </a:spcAft>
            </a:pPr>
            <a:endParaRPr lang="en-GB" sz="1200" kern="100" dirty="0">
              <a:effectLst/>
              <a:latin typeface="Arial" panose="020B0604020202020204" pitchFamily="34" charset="0"/>
              <a:ea typeface="Arial" panose="020B0604020202020204" pitchFamily="34" charset="0"/>
              <a:cs typeface="Times New Roman" panose="02020603050405020304" pitchFamily="18" charset="0"/>
            </a:endParaRPr>
          </a:p>
          <a:p>
            <a:pPr>
              <a:spcAft>
                <a:spcPts val="800"/>
              </a:spcAft>
            </a:pPr>
            <a:endParaRPr lang="en-GB" sz="12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800"/>
              </a:spcAft>
            </a:pPr>
            <a:endParaRPr lang="en-GB" sz="1800" kern="100" dirty="0">
              <a:effectLst/>
              <a:latin typeface="Arial" panose="020B0604020202020204" pitchFamily="34" charset="0"/>
              <a:ea typeface="Arial" panose="020B0604020202020204" pitchFamily="34" charset="0"/>
              <a:cs typeface="Times New Roman" panose="02020603050405020304" pitchFamily="18" charset="0"/>
            </a:endParaRPr>
          </a:p>
          <a:p>
            <a:pPr>
              <a:lnSpc>
                <a:spcPct val="150000"/>
              </a:lnSpc>
              <a:spcAft>
                <a:spcPts val="800"/>
              </a:spcAft>
            </a:pPr>
            <a:endParaRPr lang="en-GB" sz="1800" kern="100" dirty="0">
              <a:effectLst/>
              <a:latin typeface="Arial" panose="020B0604020202020204" pitchFamily="34"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779796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A68AAF-C63E-B0BA-00A3-C9E0CFAB3954}"/>
              </a:ext>
            </a:extLst>
          </p:cNvPr>
          <p:cNvSpPr txBox="1"/>
          <p:nvPr/>
        </p:nvSpPr>
        <p:spPr>
          <a:xfrm>
            <a:off x="128337" y="160421"/>
            <a:ext cx="11951368" cy="7017306"/>
          </a:xfrm>
          <a:prstGeom prst="rect">
            <a:avLst/>
          </a:prstGeom>
          <a:noFill/>
        </p:spPr>
        <p:txBody>
          <a:bodyPr wrap="square" rtlCol="0">
            <a:spAutoFit/>
          </a:bodyPr>
          <a:lstStyle/>
          <a:p>
            <a:pPr>
              <a:spcAft>
                <a:spcPts val="800"/>
              </a:spcAft>
            </a:pPr>
            <a:r>
              <a:rPr lang="en-GB" sz="1000" dirty="0"/>
              <a:t>18. Joy, M. (2010). Why we love dogs, eat pigs, and wear cows: An introduction to carnism. San Francisco, CA: Conari Press.</a:t>
            </a:r>
          </a:p>
          <a:p>
            <a:pPr>
              <a:spcAft>
                <a:spcPts val="800"/>
              </a:spcAft>
            </a:pPr>
            <a:r>
              <a:rPr lang="en-GB" sz="1000" dirty="0"/>
              <a:t>19. Kachel, S., Steffens, M.C. and Niedlich, C. (2016) 'Traditional masculinity and femininity: Validation of a new scale assessing gender roles', Frontiers in psychology, 7, pp. 956. Available at: https://doi.org/10.3389/fpsyg.2016.00956</a:t>
            </a:r>
          </a:p>
          <a:p>
            <a:pPr>
              <a:spcAft>
                <a:spcPts val="800"/>
              </a:spcAft>
            </a:pPr>
            <a:r>
              <a:rPr lang="en-GB" sz="1000" dirty="0"/>
              <a:t>20. Kemper, J.A., Benson-Rea, M., Young, J. and Seifert, M. (2023) 'Cutting down or eating up: Examining meat consumption, reduction, and sustainable food beliefs, attitudes, and behaviors', Food Quality and Preference, 104, pp. 104718. Available at: https://doi.org/10.1016/j.foodqual.2022.104718 </a:t>
            </a:r>
          </a:p>
          <a:p>
            <a:pPr>
              <a:spcAft>
                <a:spcPts val="800"/>
              </a:spcAft>
            </a:pPr>
            <a:r>
              <a:rPr lang="en-GB" sz="1000" dirty="0"/>
              <a:t>21. Leary, R.B., MacDonnell Mesler, R., Montford, W.J. and Chernishenko, J. (2023) 'This meat or that alternative? How masculinity stress influences food choice when goals are conflicted', Frontiers in Nutrition, 10, pp. 1111681. Available at: https://www.frontiersin.org/journals/nutrition/articles/10.3389/fnut.2023.1111681/ful </a:t>
            </a:r>
          </a:p>
          <a:p>
            <a:pPr>
              <a:spcAft>
                <a:spcPts val="800"/>
              </a:spcAft>
            </a:pPr>
            <a:r>
              <a:rPr lang="en-GB" sz="1000" dirty="0"/>
              <a:t>22. Luan, D., Wang, D., Campos, H. and Baylin, A. (2020) 'Red meat consumption and metabolic syndrome in the Costa Rica Heart Study', European journal of nutrition, 59, pp. 185–193. Available at: https://link.springer.com/article/10.1007/s00394-019-01898-6 </a:t>
            </a:r>
          </a:p>
          <a:p>
            <a:pPr>
              <a:spcAft>
                <a:spcPts val="800"/>
              </a:spcAft>
            </a:pPr>
            <a:r>
              <a:rPr lang="en-GB" sz="1000" dirty="0"/>
              <a:t>23. Mertens, A. and Oberhoff, L. (2023) 'Meat-eating justification when gender identity is threatened – The association between meat and male masculinity', Food Quality and Preference, 104, pp. 104731. Available at: https://doi.org/10.1016/j.foodqual.2022.104731 </a:t>
            </a:r>
          </a:p>
          <a:p>
            <a:pPr>
              <a:spcAft>
                <a:spcPts val="800"/>
              </a:spcAft>
            </a:pPr>
            <a:r>
              <a:rPr lang="en-GB" sz="1000" dirty="0"/>
              <a:t>24. Mesler, R.M., Leary, R.B. and Montford, W.J. (2022) 'The impact of masculinity stress on preferences and willingness-to-pay for red meat', Appetite, 171, pp. 105729. Available at: https://doi.org/10.1016/j.appet.2021.105729 </a:t>
            </a:r>
          </a:p>
          <a:p>
            <a:pPr>
              <a:spcAft>
                <a:spcPts val="800"/>
              </a:spcAft>
            </a:pPr>
            <a:r>
              <a:rPr lang="en-GB" sz="1000" dirty="0"/>
              <a:t>25. Piazza, J., Ruby, M.B., Loughnan, S., Luong, M., Kulik, J., Watkins, H.M. and Seigerman, M. (2015) 'Rationalizing meat consumption. The 4Ns', Appetite, 91, pp. 114–128. Available at: https://doi.org/10.1016/j.appet.2015.04.01 </a:t>
            </a:r>
          </a:p>
          <a:p>
            <a:pPr>
              <a:spcAft>
                <a:spcPts val="800"/>
              </a:spcAft>
            </a:pPr>
            <a:r>
              <a:rPr lang="en-GB" sz="1000" dirty="0"/>
              <a:t>26. Public Health England. (2020) Official Statistics. NDNS: results from years 9 to 11 (2016 to 2017 and 2018 to 2019). Available at: https://www.gov.uk/government/statistics/ndns-results-from-years-9-to-11-2016-to-2017-and-2018-to-2019 (Accessed: 5th February 2025). </a:t>
            </a:r>
          </a:p>
          <a:p>
            <a:pPr>
              <a:spcAft>
                <a:spcPts val="800"/>
              </a:spcAft>
            </a:pPr>
            <a:r>
              <a:rPr lang="en-GB" sz="1000" dirty="0"/>
              <a:t>27. Rees, J.H., Bamberg, S., Jäger, A., Victor, L., Bergmeyer, M. and Friese, M. (2018) 'Breaking the habit: on the highly habitualized nature of meat consumption and implementation intentions as one effective way of reducing it', Basic and Applied Social Psychology, 40(3), pp. 136–147. Available at: https://doi.org/10.1080/01973533.2018.1449111 </a:t>
            </a:r>
          </a:p>
          <a:p>
            <a:pPr>
              <a:spcAft>
                <a:spcPts val="800"/>
              </a:spcAft>
            </a:pPr>
            <a:r>
              <a:rPr lang="en-GB" sz="1000" dirty="0"/>
              <a:t>28. Ritzel, C. and Mann, S. (2021) 'The old man and the meat: on gender differences in meat consumption across stages of human life', Foods, 10(11), pp. 2809. Available at: https://doi.org/10.3390/foods10112809 </a:t>
            </a:r>
          </a:p>
          <a:p>
            <a:pPr>
              <a:spcAft>
                <a:spcPts val="800"/>
              </a:spcAft>
            </a:pPr>
            <a:r>
              <a:rPr lang="en-GB" sz="1000" dirty="0"/>
              <a:t>29. Rothgerber, H. (2013) 'Real men don’t eat (vegetable) quiche: Masculinity and the justification of meat consumption', Psychology of men and masculinity., 14(4), pp. 363–375 Available at: https://doi.org/10.1037/a0030379 </a:t>
            </a:r>
          </a:p>
          <a:p>
            <a:pPr>
              <a:spcAft>
                <a:spcPts val="800"/>
              </a:spcAft>
              <a:buNone/>
            </a:pPr>
            <a:r>
              <a:rPr lang="en-GB" sz="1000" dirty="0"/>
              <a:t>30. Stanley, S.K., Day, C. and Brown, P.M. (2023) 'Masculinity matters for meat consumption: An examination of self-rated gender typicality, meat consumption, and veg* nism in Australian men and women', Sex Roles, 88(3), pp. 187–198. Available at: https://link.springer.com/article/10.1007/s11199-023-01346-0 </a:t>
            </a:r>
          </a:p>
          <a:p>
            <a:pPr>
              <a:spcAft>
                <a:spcPts val="800"/>
              </a:spcAft>
              <a:buNone/>
            </a:pPr>
            <a:r>
              <a:rPr lang="en-GB" sz="1000" dirty="0"/>
              <a:t>31. Statistical Packages for the Social Sciences (2023). IBM Corp. Released 2023. IBM SPSS Statistics for Windows, Version 29.0. Armonk, NY: IBM Corp </a:t>
            </a:r>
          </a:p>
          <a:p>
            <a:pPr>
              <a:spcAft>
                <a:spcPts val="800"/>
              </a:spcAft>
            </a:pPr>
            <a:r>
              <a:rPr lang="en-GB" sz="1000" dirty="0"/>
              <a:t>32. Stewart, C., Piernas, C., Cook, B. and Jebb, S.A. (2021) 'Trends in UK meat consumption: analysis of data from years 1–11 (2008–09 to 2018–19) of the National Diet and Nutrition Survey rolling programme', The Lancet Planetary Health, 5(10), pp. e699–e708. Available at: https://www.thelancet.com/journals/lanplh/article/PIIS2542-5196(21)00228-X/fulltext </a:t>
            </a:r>
          </a:p>
          <a:p>
            <a:pPr>
              <a:spcAft>
                <a:spcPts val="800"/>
              </a:spcAft>
            </a:pPr>
            <a:r>
              <a:rPr lang="en-GB" sz="1000" dirty="0"/>
              <a:t>33. Vandello, J. A., Bosson, J. K., Cohen, D., Burnaford, R. M., &amp; Weaver, J. R. (2008). Precarious manhood. Journal of personality and social psychology, 95(6), 1325. Available at: https://doi.org/10.1037/a0012453 </a:t>
            </a:r>
          </a:p>
          <a:p>
            <a:pPr>
              <a:spcAft>
                <a:spcPts val="800"/>
              </a:spcAft>
            </a:pPr>
            <a:r>
              <a:rPr lang="en-GB" sz="1000" dirty="0"/>
              <a:t>34. Vrijsen, E., Van Bauwel, S., Dhoest, A. and De Backer, C. (2025) 'Sizzling steaks and manly molds: Exploring the meanings of meat and masculinities in young men's lives', Appetite, 204, pp. 107754. Available at: https://doi.org/10.1016/j.appet.2024.107754.  </a:t>
            </a:r>
          </a:p>
          <a:p>
            <a:pPr>
              <a:spcAft>
                <a:spcPts val="800"/>
              </a:spcAft>
            </a:pPr>
            <a:r>
              <a:rPr lang="en-GB" sz="1000" dirty="0"/>
              <a:t>35. Willett et al..(2019) 'Food in the Anthropocene: the EAT–Lancet Commission on healthy diets from sustainable food systems', The Lancet, 393(10170), pp. 447–492. Available at: https://doi.org/10.1016/S0140-6736(18)31788-4 </a:t>
            </a:r>
          </a:p>
        </p:txBody>
      </p:sp>
    </p:spTree>
    <p:extLst>
      <p:ext uri="{BB962C8B-B14F-4D97-AF65-F5344CB8AC3E}">
        <p14:creationId xmlns:p14="http://schemas.microsoft.com/office/powerpoint/2010/main" val="266688917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1" ma:contentTypeDescription="Create a new document." ma:contentTypeScope="" ma:versionID="e22a00c51e2f08a755308c07d25bc94f">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f097b465b79304fa74bb560e078223f8"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D19507-AF5C-4033-9F42-53D3AE5457E1}">
  <ds:schemaRefs>
    <ds:schemaRef ds:uri="http://purl.org/dc/dcmitype/"/>
    <ds:schemaRef ds:uri="http://www.w3.org/XML/1998/namespace"/>
    <ds:schemaRef ds:uri="http://purl.org/dc/elements/1.1/"/>
    <ds:schemaRef ds:uri="0cb976d4-72d8-43fd-a100-21d54766e958"/>
    <ds:schemaRef ds:uri="http://schemas.microsoft.com/office/2006/documentManagement/types"/>
    <ds:schemaRef ds:uri="http://purl.org/dc/terms/"/>
    <ds:schemaRef ds:uri="http://schemas.microsoft.com/office/infopath/2007/PartnerControls"/>
    <ds:schemaRef ds:uri="http://schemas.openxmlformats.org/package/2006/metadata/core-properties"/>
    <ds:schemaRef ds:uri="da3f2772-8f1e-4acb-bd98-3a0ee892f48a"/>
    <ds:schemaRef ds:uri="http://schemas.microsoft.com/office/2006/metadata/properties"/>
  </ds:schemaRefs>
</ds:datastoreItem>
</file>

<file path=customXml/itemProps2.xml><?xml version="1.0" encoding="utf-8"?>
<ds:datastoreItem xmlns:ds="http://schemas.openxmlformats.org/officeDocument/2006/customXml" ds:itemID="{5885DDAF-B467-40CB-BB85-F2C10DFDA2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0cb976d4-72d8-43fd-a100-21d54766e9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54833B3-0895-43CE-B995-8C11057B90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0</TotalTime>
  <Words>2840</Words>
  <Application>Microsoft Office PowerPoint</Application>
  <PresentationFormat>Widescreen</PresentationFormat>
  <Paragraphs>127</Paragraphs>
  <Slides>11</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Aharoni</vt:lpstr>
      <vt:lpstr>Aptos</vt:lpstr>
      <vt:lpstr>Arial</vt:lpstr>
      <vt:lpstr>Calibri</vt:lpstr>
      <vt:lpstr>Calibri Light</vt:lpstr>
      <vt:lpstr>Times New Roman</vt:lpstr>
      <vt:lpstr>Office 2013 - 2022 Theme</vt:lpstr>
      <vt:lpstr>Exploring Traditional Masculinity, Meat Attachment and Meat Consumption Behaviours:  A mixed methods study </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Caroline Ellis (2204046)</dc:creator>
  <cp:lastModifiedBy>Caroline Ellis (2204046)</cp:lastModifiedBy>
  <cp:revision>2</cp:revision>
  <dcterms:created xsi:type="dcterms:W3CDTF">2025-01-28T10:22:27Z</dcterms:created>
  <dcterms:modified xsi:type="dcterms:W3CDTF">2025-05-08T18:48:05Z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